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77" r:id="rId2"/>
    <p:sldId id="290" r:id="rId3"/>
    <p:sldId id="265" r:id="rId4"/>
    <p:sldId id="268" r:id="rId5"/>
    <p:sldId id="280" r:id="rId6"/>
    <p:sldId id="266" r:id="rId7"/>
    <p:sldId id="269" r:id="rId8"/>
    <p:sldId id="261" r:id="rId9"/>
    <p:sldId id="260" r:id="rId10"/>
    <p:sldId id="271" r:id="rId11"/>
    <p:sldId id="263" r:id="rId12"/>
    <p:sldId id="278" r:id="rId13"/>
    <p:sldId id="291" r:id="rId14"/>
    <p:sldId id="292" r:id="rId15"/>
    <p:sldId id="281" r:id="rId16"/>
    <p:sldId id="293" r:id="rId17"/>
    <p:sldId id="256" r:id="rId18"/>
    <p:sldId id="275" r:id="rId19"/>
    <p:sldId id="273" r:id="rId20"/>
    <p:sldId id="295" r:id="rId21"/>
    <p:sldId id="296" r:id="rId22"/>
    <p:sldId id="283" r:id="rId23"/>
    <p:sldId id="284" r:id="rId24"/>
    <p:sldId id="274" r:id="rId25"/>
    <p:sldId id="286" r:id="rId26"/>
    <p:sldId id="285" r:id="rId27"/>
    <p:sldId id="294" r:id="rId28"/>
    <p:sldId id="272" r:id="rId29"/>
    <p:sldId id="288" r:id="rId30"/>
    <p:sldId id="289" r:id="rId31"/>
    <p:sldId id="259" r:id="rId32"/>
    <p:sldId id="258" r:id="rId33"/>
  </p:sldIdLst>
  <p:sldSz cx="12192000" cy="6858000"/>
  <p:notesSz cx="6858000"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0320" autoAdjust="0"/>
  </p:normalViewPr>
  <p:slideViewPr>
    <p:cSldViewPr snapToGrid="0" snapToObjects="1">
      <p:cViewPr varScale="1">
        <p:scale>
          <a:sx n="72" d="100"/>
          <a:sy n="72" d="100"/>
        </p:scale>
        <p:origin x="-120" y="-528"/>
      </p:cViewPr>
      <p:guideLst>
        <p:guide orient="horz" pos="2160"/>
        <p:guide pos="3840"/>
      </p:guideLst>
    </p:cSldViewPr>
  </p:slideViewPr>
  <p:notesTextViewPr>
    <p:cViewPr>
      <p:scale>
        <a:sx n="1" d="1"/>
        <a:sy n="1" d="1"/>
      </p:scale>
      <p:origin x="0" y="0"/>
    </p:cViewPr>
  </p:notesTextViewPr>
  <p:sorterViewPr>
    <p:cViewPr>
      <p:scale>
        <a:sx n="66" d="100"/>
        <a:sy n="66" d="100"/>
      </p:scale>
      <p:origin x="0" y="10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a:defRPr sz="1200"/>
            </a:lvl1pPr>
          </a:lstStyle>
          <a:p>
            <a:fld id="{1BF4BDAD-96DD-4F38-BC1A-004618FBF8E5}" type="datetimeFigureOut">
              <a:rPr lang="fr-FR" smtClean="0"/>
              <a:t>25/06/2018</a:t>
            </a:fld>
            <a:endParaRPr lang="fr-FR"/>
          </a:p>
        </p:txBody>
      </p:sp>
      <p:sp>
        <p:nvSpPr>
          <p:cNvPr id="4" name="Espace réservé du pied de page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a:defRPr sz="1200"/>
            </a:lvl1pPr>
          </a:lstStyle>
          <a:p>
            <a:fld id="{0576BAD6-6091-49E4-9709-D2541CA8C9E4}" type="slidenum">
              <a:rPr lang="fr-FR" smtClean="0"/>
              <a:t>‹N°›</a:t>
            </a:fld>
            <a:endParaRPr lang="fr-FR"/>
          </a:p>
        </p:txBody>
      </p:sp>
    </p:spTree>
    <p:extLst>
      <p:ext uri="{BB962C8B-B14F-4D97-AF65-F5344CB8AC3E}">
        <p14:creationId xmlns:p14="http://schemas.microsoft.com/office/powerpoint/2010/main" val="201499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F6025733-6400-4A54-94AB-4348B06221F5}" type="datetimeFigureOut">
              <a:rPr lang="fr-FR" smtClean="0"/>
              <a:t>25/06/2018</a:t>
            </a:fld>
            <a:endParaRPr lang="fr-FR"/>
          </a:p>
        </p:txBody>
      </p:sp>
      <p:sp>
        <p:nvSpPr>
          <p:cNvPr id="4" name="Espace réservé de l'image des diapositives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F8F1D277-F411-4673-BB0A-40896925DC5B}" type="slidenum">
              <a:rPr lang="fr-FR" smtClean="0"/>
              <a:t>‹N°›</a:t>
            </a:fld>
            <a:endParaRPr lang="fr-FR"/>
          </a:p>
        </p:txBody>
      </p:sp>
    </p:spTree>
    <p:extLst>
      <p:ext uri="{BB962C8B-B14F-4D97-AF65-F5344CB8AC3E}">
        <p14:creationId xmlns:p14="http://schemas.microsoft.com/office/powerpoint/2010/main" val="268684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8F1D277-F411-4673-BB0A-40896925DC5B}" type="slidenum">
              <a:rPr lang="fr-FR" smtClean="0"/>
              <a:t>2</a:t>
            </a:fld>
            <a:endParaRPr lang="fr-FR"/>
          </a:p>
        </p:txBody>
      </p:sp>
    </p:spTree>
    <p:extLst>
      <p:ext uri="{BB962C8B-B14F-4D97-AF65-F5344CB8AC3E}">
        <p14:creationId xmlns:p14="http://schemas.microsoft.com/office/powerpoint/2010/main" val="342630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15900" indent="-214313" eaLnBrk="1">
              <a:lnSpc>
                <a:spcPct val="93000"/>
              </a:lnSpc>
              <a:spcBef>
                <a:spcPct val="0"/>
              </a:spcBef>
            </a:pPr>
            <a:r>
              <a:rPr lang="en-US" sz="1200" err="1">
                <a:latin typeface="Arial" charset="0"/>
                <a:ea typeface="Baekmuk Gulim" charset="0"/>
                <a:cs typeface="Baekmuk Gulim" charset="0"/>
              </a:rPr>
              <a:t>Immunoblot</a:t>
            </a:r>
            <a:r>
              <a:rPr lang="en-US" sz="1200">
                <a:latin typeface="Arial" charset="0"/>
                <a:ea typeface="Baekmuk Gulim" charset="0"/>
                <a:cs typeface="Baekmuk Gulim" charset="0"/>
              </a:rPr>
              <a:t> analysis of sera from patients with anti‐p200 </a:t>
            </a:r>
            <a:r>
              <a:rPr lang="en-US" sz="1200" err="1">
                <a:latin typeface="Arial" charset="0"/>
                <a:ea typeface="Baekmuk Gulim" charset="0"/>
                <a:cs typeface="Baekmuk Gulim" charset="0"/>
              </a:rPr>
              <a:t>pemphigoid</a:t>
            </a:r>
            <a:r>
              <a:rPr lang="en-US" sz="1200">
                <a:latin typeface="Arial" charset="0"/>
                <a:ea typeface="Baekmuk Gulim" charset="0"/>
                <a:cs typeface="Baekmuk Gulim" charset="0"/>
              </a:rPr>
              <a:t>. (a) Dermal extracts. Line 1, negative control serum from a healthy individual. Lines 2 and 3, serum from patient 1 and patient 9, which recognized a 200‐kDa band. (b) Epidermal extracts. Line 4, negative control serum from a healthy individual. Lines 5, 6 and 7, total </a:t>
            </a:r>
            <a:r>
              <a:rPr lang="en-US" sz="1200" err="1">
                <a:latin typeface="Arial" charset="0"/>
                <a:ea typeface="Baekmuk Gulim" charset="0"/>
                <a:cs typeface="Baekmuk Gulim" charset="0"/>
              </a:rPr>
              <a:t>IgG</a:t>
            </a:r>
            <a:r>
              <a:rPr lang="en-US" sz="1200">
                <a:latin typeface="Arial" charset="0"/>
                <a:ea typeface="Baekmuk Gulim" charset="0"/>
                <a:cs typeface="Baekmuk Gulim" charset="0"/>
              </a:rPr>
              <a:t>, IgG1 and IgG4 from serum of patient 2, which recognized a 200‐kDa band. (c) Epidermal extracts. Line 8, control serum from a patient with bullous </a:t>
            </a:r>
            <a:r>
              <a:rPr lang="en-US" sz="1200" err="1">
                <a:latin typeface="Arial" charset="0"/>
                <a:ea typeface="Baekmuk Gulim" charset="0"/>
                <a:cs typeface="Baekmuk Gulim" charset="0"/>
              </a:rPr>
              <a:t>pemphigoid</a:t>
            </a:r>
            <a:r>
              <a:rPr lang="en-US" sz="1200">
                <a:latin typeface="Arial" charset="0"/>
                <a:ea typeface="Baekmuk Gulim" charset="0"/>
                <a:cs typeface="Baekmuk Gulim" charset="0"/>
              </a:rPr>
              <a:t>. Lines 9, 10 and 11, total </a:t>
            </a:r>
            <a:r>
              <a:rPr lang="en-US" sz="1200" err="1">
                <a:latin typeface="Arial" charset="0"/>
                <a:ea typeface="Baekmuk Gulim" charset="0"/>
                <a:cs typeface="Baekmuk Gulim" charset="0"/>
              </a:rPr>
              <a:t>IgG</a:t>
            </a:r>
            <a:r>
              <a:rPr lang="en-US" sz="1200">
                <a:latin typeface="Arial" charset="0"/>
                <a:ea typeface="Baekmuk Gulim" charset="0"/>
                <a:cs typeface="Baekmuk Gulim" charset="0"/>
              </a:rPr>
              <a:t>, IgG1 and IgG4 from serum of patient 9, which detected the 200, 180 and 230‐kDa bands.</a:t>
            </a:r>
          </a:p>
        </p:txBody>
      </p:sp>
      <p:sp>
        <p:nvSpPr>
          <p:cNvPr id="4" name="Espace réservé du numéro de diapositive 3"/>
          <p:cNvSpPr>
            <a:spLocks noGrp="1"/>
          </p:cNvSpPr>
          <p:nvPr>
            <p:ph type="sldNum" sz="quarter" idx="10"/>
          </p:nvPr>
        </p:nvSpPr>
        <p:spPr/>
        <p:txBody>
          <a:bodyPr/>
          <a:lstStyle/>
          <a:p>
            <a:fld id="{F8F1D277-F411-4673-BB0A-40896925DC5B}" type="slidenum">
              <a:rPr lang="fr-FR" smtClean="0"/>
              <a:t>16</a:t>
            </a:fld>
            <a:endParaRPr lang="fr-FR"/>
          </a:p>
        </p:txBody>
      </p:sp>
    </p:spTree>
    <p:extLst>
      <p:ext uri="{BB962C8B-B14F-4D97-AF65-F5344CB8AC3E}">
        <p14:creationId xmlns:p14="http://schemas.microsoft.com/office/powerpoint/2010/main" val="236225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87AE93-A4C1-495F-955B-CB0DA831C584}" type="slidenum">
              <a:rPr lang="en-US"/>
              <a:pPr/>
              <a:t>19</a:t>
            </a:fld>
            <a:endParaRPr lang="en-US"/>
          </a:p>
        </p:txBody>
      </p:sp>
      <p:sp>
        <p:nvSpPr>
          <p:cNvPr id="4097" name="Rectangle 1"/>
          <p:cNvSpPr txBox="1">
            <a:spLocks noGrp="1" noRot="1" noChangeAspect="1" noChangeArrowheads="1"/>
          </p:cNvSpPr>
          <p:nvPr>
            <p:ph type="sldImg"/>
          </p:nvPr>
        </p:nvSpPr>
        <p:spPr bwMode="auto">
          <a:xfrm>
            <a:off x="679450" y="933450"/>
            <a:ext cx="5689600" cy="3201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075794" y="4445248"/>
            <a:ext cx="4905155" cy="126268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46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marL="189280" indent="-187888">
              <a:lnSpc>
                <a:spcPct val="93000"/>
              </a:lnSpc>
              <a:spcBef>
                <a:spcPct val="0"/>
              </a:spcBef>
            </a:pPr>
            <a:r>
              <a:rPr lang="en-US" sz="1800">
                <a:latin typeface="Arial" charset="0"/>
                <a:ea typeface="Baekmuk Gulim" charset="0"/>
                <a:cs typeface="Baekmuk Gulim" charset="0"/>
              </a:rPr>
              <a:t>Flow chart for diagnosis of </a:t>
            </a:r>
            <a:r>
              <a:rPr lang="en-US" sz="1800" err="1">
                <a:latin typeface="Arial" charset="0"/>
                <a:ea typeface="Baekmuk Gulim" charset="0"/>
                <a:cs typeface="Baekmuk Gulim" charset="0"/>
              </a:rPr>
              <a:t>epidermolysis</a:t>
            </a:r>
            <a:r>
              <a:rPr lang="en-US" sz="1800">
                <a:latin typeface="Arial" charset="0"/>
                <a:ea typeface="Baekmuk Gulim" charset="0"/>
                <a:cs typeface="Baekmuk Gulim" charset="0"/>
              </a:rPr>
              <a:t> </a:t>
            </a:r>
            <a:r>
              <a:rPr lang="en-US" sz="1800" err="1">
                <a:latin typeface="Arial" charset="0"/>
                <a:ea typeface="Baekmuk Gulim" charset="0"/>
                <a:cs typeface="Baekmuk Gulim" charset="0"/>
              </a:rPr>
              <a:t>bullosa</a:t>
            </a:r>
            <a:r>
              <a:rPr lang="en-US" sz="1800">
                <a:latin typeface="Arial" charset="0"/>
                <a:ea typeface="Baekmuk Gulim" charset="0"/>
                <a:cs typeface="Baekmuk Gulim" charset="0"/>
              </a:rPr>
              <a:t> </a:t>
            </a:r>
            <a:r>
              <a:rPr lang="en-US" sz="1800" err="1">
                <a:latin typeface="Arial" charset="0"/>
                <a:ea typeface="Baekmuk Gulim" charset="0"/>
                <a:cs typeface="Baekmuk Gulim" charset="0"/>
              </a:rPr>
              <a:t>acquisita</a:t>
            </a:r>
            <a:r>
              <a:rPr lang="en-US" sz="1800">
                <a:latin typeface="Arial" charset="0"/>
                <a:ea typeface="Baekmuk Gulim" charset="0"/>
                <a:cs typeface="Baekmuk Gulim" charset="0"/>
              </a:rPr>
              <a:t> (EBA). Type VII collagen (Col7)‐specific enzyme‐linked </a:t>
            </a:r>
            <a:r>
              <a:rPr lang="en-US" sz="1800" err="1">
                <a:latin typeface="Arial" charset="0"/>
                <a:ea typeface="Baekmuk Gulim" charset="0"/>
                <a:cs typeface="Baekmuk Gulim" charset="0"/>
              </a:rPr>
              <a:t>immunosorbent</a:t>
            </a:r>
            <a:r>
              <a:rPr lang="en-US" sz="1800">
                <a:latin typeface="Arial" charset="0"/>
                <a:ea typeface="Baekmuk Gulim" charset="0"/>
                <a:cs typeface="Baekmuk Gulim" charset="0"/>
              </a:rPr>
              <a:t> assays (ELISAs) include </a:t>
            </a:r>
            <a:r>
              <a:rPr lang="en-US" sz="1800" err="1">
                <a:latin typeface="Arial" charset="0"/>
                <a:ea typeface="Baekmuk Gulim" charset="0"/>
                <a:cs typeface="Baekmuk Gulim" charset="0"/>
              </a:rPr>
              <a:t>noncollagenous</a:t>
            </a:r>
            <a:r>
              <a:rPr lang="en-US" sz="1800">
                <a:latin typeface="Arial" charset="0"/>
                <a:ea typeface="Baekmuk Gulim" charset="0"/>
                <a:cs typeface="Baekmuk Gulim" charset="0"/>
              </a:rPr>
              <a:t> (NC)1, NC1/NC2 or full‐length Col7 ELISAs. BIOCHIP™ technology uses NC1 Col7‐transfected human embryonic kidney (HEK)293 cells as a substrate for indirect immunofluorescence (IIF) microscopy (IIFT test). Col7‐deficient skin is obtained from patients with generalized severe recessive dystrophic </a:t>
            </a:r>
            <a:r>
              <a:rPr lang="en-US" sz="1800" err="1">
                <a:latin typeface="Arial" charset="0"/>
                <a:ea typeface="Baekmuk Gulim" charset="0"/>
                <a:cs typeface="Baekmuk Gulim" charset="0"/>
              </a:rPr>
              <a:t>epidermolysis</a:t>
            </a:r>
            <a:r>
              <a:rPr lang="en-US" sz="1800">
                <a:latin typeface="Arial" charset="0"/>
                <a:ea typeface="Baekmuk Gulim" charset="0"/>
                <a:cs typeface="Baekmuk Gulim" charset="0"/>
              </a:rPr>
              <a:t> </a:t>
            </a:r>
            <a:r>
              <a:rPr lang="en-US" sz="1800" err="1">
                <a:latin typeface="Arial" charset="0"/>
                <a:ea typeface="Baekmuk Gulim" charset="0"/>
                <a:cs typeface="Baekmuk Gulim" charset="0"/>
              </a:rPr>
              <a:t>bullosa</a:t>
            </a:r>
            <a:r>
              <a:rPr lang="en-US" sz="1800">
                <a:latin typeface="Arial" charset="0"/>
                <a:ea typeface="Baekmuk Gulim" charset="0"/>
                <a:cs typeface="Baekmuk Gulim" charset="0"/>
              </a:rPr>
              <a:t>. DIF, direct immunofluorescence; DEJ, </a:t>
            </a:r>
            <a:r>
              <a:rPr lang="en-US" sz="1800" err="1">
                <a:latin typeface="Arial" charset="0"/>
                <a:ea typeface="Baekmuk Gulim" charset="0"/>
                <a:cs typeface="Baekmuk Gulim" charset="0"/>
              </a:rPr>
              <a:t>dermoepidermal</a:t>
            </a:r>
            <a:r>
              <a:rPr lang="en-US" sz="1800">
                <a:latin typeface="Arial" charset="0"/>
                <a:ea typeface="Baekmuk Gulim" charset="0"/>
                <a:cs typeface="Baekmuk Gulim" charset="0"/>
              </a:rPr>
              <a:t> junction; CEJ, </a:t>
            </a:r>
            <a:r>
              <a:rPr lang="en-US" sz="1800" err="1">
                <a:latin typeface="Arial" charset="0"/>
                <a:ea typeface="Baekmuk Gulim" charset="0"/>
                <a:cs typeface="Baekmuk Gulim" charset="0"/>
              </a:rPr>
              <a:t>chorioepithelial</a:t>
            </a:r>
            <a:r>
              <a:rPr lang="en-US" sz="1800">
                <a:latin typeface="Arial" charset="0"/>
                <a:ea typeface="Baekmuk Gulim" charset="0"/>
                <a:cs typeface="Baekmuk Gulim" charset="0"/>
              </a:rPr>
              <a:t> junction; AIBD, autoimmune blistering disease; </a:t>
            </a:r>
            <a:r>
              <a:rPr lang="en-US" sz="1800" err="1">
                <a:latin typeface="Arial" charset="0"/>
                <a:ea typeface="Baekmuk Gulim" charset="0"/>
                <a:cs typeface="Baekmuk Gulim" charset="0"/>
              </a:rPr>
              <a:t>autoAb</a:t>
            </a:r>
            <a:r>
              <a:rPr lang="en-US" sz="1800">
                <a:latin typeface="Arial" charset="0"/>
                <a:ea typeface="Baekmuk Gulim" charset="0"/>
                <a:cs typeface="Baekmuk Gulim" charset="0"/>
              </a:rPr>
              <a:t>, autoantibody; Col7, type VII collagen; WB, Western blotting; MM, mucous membranes; IEM, </a:t>
            </a:r>
            <a:r>
              <a:rPr lang="en-US" sz="1800" err="1">
                <a:latin typeface="Arial" charset="0"/>
                <a:ea typeface="Baekmuk Gulim" charset="0"/>
                <a:cs typeface="Baekmuk Gulim" charset="0"/>
              </a:rPr>
              <a:t>immunoelectron</a:t>
            </a:r>
            <a:r>
              <a:rPr lang="en-US" sz="1800">
                <a:latin typeface="Arial" charset="0"/>
                <a:ea typeface="Baekmuk Gulim" charset="0"/>
                <a:cs typeface="Baekmuk Gulim" charset="0"/>
              </a:rPr>
              <a:t> microscopy; FOAM, fluorescence overlay antigen mapping; Col4, type IV collagen; LL, lamina </a:t>
            </a:r>
            <a:r>
              <a:rPr lang="en-US" sz="1800" err="1">
                <a:latin typeface="Arial" charset="0"/>
                <a:ea typeface="Baekmuk Gulim" charset="0"/>
                <a:cs typeface="Baekmuk Gulim" charset="0"/>
              </a:rPr>
              <a:t>lucida</a:t>
            </a:r>
            <a:r>
              <a:rPr lang="en-US" sz="1800">
                <a:latin typeface="Arial" charset="0"/>
                <a:ea typeface="Baekmuk Gulim" charset="0"/>
                <a:cs typeface="Baekmuk Gulim" charset="0"/>
              </a:rPr>
              <a:t>; LD, lamina </a:t>
            </a:r>
            <a:r>
              <a:rPr lang="en-US" sz="1800" err="1">
                <a:latin typeface="Arial" charset="0"/>
                <a:ea typeface="Baekmuk Gulim" charset="0"/>
                <a:cs typeface="Baekmuk Gulim" charset="0"/>
              </a:rPr>
              <a:t>densa</a:t>
            </a:r>
            <a:r>
              <a:rPr lang="en-US" sz="1800">
                <a:latin typeface="Arial" charset="0"/>
                <a:ea typeface="Baekmuk Gulim" charset="0"/>
                <a:cs typeface="Baekmuk Gulim" charset="0"/>
              </a:rPr>
              <a:t>; BP, bullous </a:t>
            </a:r>
            <a:r>
              <a:rPr lang="en-US" sz="1800" err="1">
                <a:latin typeface="Arial" charset="0"/>
                <a:ea typeface="Baekmuk Gulim" charset="0"/>
                <a:cs typeface="Baekmuk Gulim" charset="0"/>
              </a:rPr>
              <a:t>pemphigoid</a:t>
            </a:r>
            <a:r>
              <a:rPr lang="en-US" sz="1800">
                <a:latin typeface="Arial" charset="0"/>
                <a:ea typeface="Baekmuk Gulim" charset="0"/>
                <a:cs typeface="Baekmuk Gulim" charset="0"/>
              </a:rPr>
              <a:t>; MMP, mucous membrane </a:t>
            </a:r>
            <a:r>
              <a:rPr lang="en-US" sz="1800" err="1">
                <a:latin typeface="Arial" charset="0"/>
                <a:ea typeface="Baekmuk Gulim" charset="0"/>
                <a:cs typeface="Baekmuk Gulim" charset="0"/>
              </a:rPr>
              <a:t>pemphigoid</a:t>
            </a:r>
            <a:r>
              <a:rPr lang="en-US" sz="1800">
                <a:latin typeface="Arial" charset="0"/>
                <a:ea typeface="Baekmuk Gulim" charset="0"/>
                <a:cs typeface="Baekmuk Gulim" charset="0"/>
              </a:rPr>
              <a:t>; SSS, salt‐split skin (artificial cleavage obtained by incubation of normal monkey or human skin with </a:t>
            </a:r>
            <a:r>
              <a:rPr lang="en-US" sz="1800" err="1">
                <a:latin typeface="Arial" charset="0"/>
                <a:ea typeface="Baekmuk Gulim" charset="0"/>
                <a:cs typeface="Baekmuk Gulim" charset="0"/>
              </a:rPr>
              <a:t>NaCl</a:t>
            </a:r>
            <a:r>
              <a:rPr lang="en-US" sz="1800">
                <a:latin typeface="Arial" charset="0"/>
                <a:ea typeface="Baekmuk Gulim" charset="0"/>
                <a:cs typeface="Baekmuk Gulim" charset="0"/>
              </a:rPr>
              <a:t> 1 </a:t>
            </a:r>
            <a:r>
              <a:rPr lang="en-US" sz="1800" err="1">
                <a:latin typeface="Arial" charset="0"/>
                <a:ea typeface="Baekmuk Gulim" charset="0"/>
                <a:cs typeface="Baekmuk Gulim" charset="0"/>
              </a:rPr>
              <a:t>mol</a:t>
            </a:r>
            <a:r>
              <a:rPr lang="en-US" sz="1800">
                <a:latin typeface="Arial" charset="0"/>
                <a:ea typeface="Baekmuk Gulim" charset="0"/>
                <a:cs typeface="Baekmuk Gulim" charset="0"/>
              </a:rPr>
              <a:t> L−1). aNC1 ELISA, NC1/NC2 ELISA, NC1 Col7‐transfected HEK293 cells and monkey SSS are commercially available; </a:t>
            </a:r>
            <a:r>
              <a:rPr lang="en-US" sz="1800" err="1">
                <a:latin typeface="Arial" charset="0"/>
                <a:ea typeface="Baekmuk Gulim" charset="0"/>
                <a:cs typeface="Baekmuk Gulim" charset="0"/>
              </a:rPr>
              <a:t>bnegativity</a:t>
            </a:r>
            <a:r>
              <a:rPr lang="en-US" sz="1800">
                <a:latin typeface="Arial" charset="0"/>
                <a:ea typeface="Baekmuk Gulim" charset="0"/>
                <a:cs typeface="Baekmuk Gulim" charset="0"/>
              </a:rPr>
              <a:t> on Col7‐deficient skin is significant if IIF microscopy on normal human skin is positive; </a:t>
            </a:r>
            <a:r>
              <a:rPr lang="en-US" sz="1800" err="1">
                <a:latin typeface="Arial" charset="0"/>
                <a:ea typeface="Baekmuk Gulim" charset="0"/>
                <a:cs typeface="Baekmuk Gulim" charset="0"/>
              </a:rPr>
              <a:t>cinclude</a:t>
            </a:r>
            <a:r>
              <a:rPr lang="en-US" sz="1800">
                <a:latin typeface="Arial" charset="0"/>
                <a:ea typeface="Baekmuk Gulim" charset="0"/>
                <a:cs typeface="Baekmuk Gulim" charset="0"/>
              </a:rPr>
              <a:t> WB with dermal extract or recombinant C‐terminus </a:t>
            </a:r>
            <a:r>
              <a:rPr lang="en-US" sz="1800" err="1">
                <a:latin typeface="Arial" charset="0"/>
                <a:ea typeface="Baekmuk Gulim" charset="0"/>
                <a:cs typeface="Baekmuk Gulim" charset="0"/>
              </a:rPr>
              <a:t>laminin</a:t>
            </a:r>
            <a:r>
              <a:rPr lang="en-US" sz="1800">
                <a:latin typeface="Arial" charset="0"/>
                <a:ea typeface="Baekmuk Gulim" charset="0"/>
                <a:cs typeface="Baekmuk Gulim" charset="0"/>
              </a:rPr>
              <a:t> γ1 or IIF on </a:t>
            </a:r>
            <a:r>
              <a:rPr lang="en-US" sz="1800" err="1">
                <a:latin typeface="Arial" charset="0"/>
                <a:ea typeface="Baekmuk Gulim" charset="0"/>
                <a:cs typeface="Baekmuk Gulim" charset="0"/>
              </a:rPr>
              <a:t>laminin</a:t>
            </a:r>
            <a:r>
              <a:rPr lang="en-US" sz="1800">
                <a:latin typeface="Arial" charset="0"/>
                <a:ea typeface="Baekmuk Gulim" charset="0"/>
                <a:cs typeface="Baekmuk Gulim" charset="0"/>
              </a:rPr>
              <a:t> 332‐deficient skin.</a:t>
            </a:r>
          </a:p>
          <a:p>
            <a:pPr marL="189280" indent="-187888">
              <a:lnSpc>
                <a:spcPct val="93000"/>
              </a:lnSpc>
              <a:spcBef>
                <a:spcPct val="0"/>
              </a:spcBef>
            </a:pPr>
            <a:r>
              <a:rPr lang="en-US" sz="1800">
                <a:latin typeface="Arial"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8F1D277-F411-4673-BB0A-40896925DC5B}" type="slidenum">
              <a:rPr lang="fr-FR" smtClean="0"/>
              <a:t>27</a:t>
            </a:fld>
            <a:endParaRPr lang="fr-FR"/>
          </a:p>
        </p:txBody>
      </p:sp>
    </p:spTree>
    <p:extLst>
      <p:ext uri="{BB962C8B-B14F-4D97-AF65-F5344CB8AC3E}">
        <p14:creationId xmlns:p14="http://schemas.microsoft.com/office/powerpoint/2010/main" val="198954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ELISA MBL </a:t>
            </a:r>
            <a:r>
              <a:rPr lang="fr-FR" err="1"/>
              <a:t>cut</a:t>
            </a:r>
            <a:r>
              <a:rPr lang="fr-FR"/>
              <a:t> off à 6 U</a:t>
            </a:r>
          </a:p>
        </p:txBody>
      </p:sp>
      <p:sp>
        <p:nvSpPr>
          <p:cNvPr id="4" name="Espace réservé du numéro de diapositive 3"/>
          <p:cNvSpPr>
            <a:spLocks noGrp="1"/>
          </p:cNvSpPr>
          <p:nvPr>
            <p:ph type="sldNum" sz="quarter" idx="10"/>
          </p:nvPr>
        </p:nvSpPr>
        <p:spPr/>
        <p:txBody>
          <a:bodyPr/>
          <a:lstStyle/>
          <a:p>
            <a:fld id="{F8F1D277-F411-4673-BB0A-40896925DC5B}" type="slidenum">
              <a:rPr lang="fr-FR" smtClean="0"/>
              <a:t>28</a:t>
            </a:fld>
            <a:endParaRPr lang="fr-FR"/>
          </a:p>
        </p:txBody>
      </p:sp>
    </p:spTree>
    <p:extLst>
      <p:ext uri="{BB962C8B-B14F-4D97-AF65-F5344CB8AC3E}">
        <p14:creationId xmlns:p14="http://schemas.microsoft.com/office/powerpoint/2010/main" val="207266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FA502EE-C0C7-504C-BFB4-E08ED765BD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5AA01934-FF33-B24A-84CE-390439B633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D3E4CD2B-44E5-F94D-932D-862616200739}"/>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2231C42E-4609-0345-A0B5-A3B003BB24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CD221D7-491B-FF43-9C8B-71995CC07C80}"/>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3509621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3725674-66B4-1342-B0B8-2B6CA455FD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16B20FB8-BBA5-424B-B380-FA87C28045A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 xmlns:a16="http://schemas.microsoft.com/office/drawing/2014/main" id="{A4038088-E46E-7144-9A7A-848CCCC55BEE}"/>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9F57B5D6-1F06-FB4E-9DD8-1450880C19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CC37A702-C730-494F-9CFE-496240B24321}"/>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207380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EC9D20FC-37EB-244C-999C-0616F63FDD6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DF73527C-23CA-4842-A5B6-4FC720D2A27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 xmlns:a16="http://schemas.microsoft.com/office/drawing/2014/main" id="{2BA3108A-917E-FE4B-800C-591A4E0A24DD}"/>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20ACA812-AA34-E24D-AE11-B26870A875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86E4FFD8-A3BC-DD40-A171-A0DA1CAE272B}"/>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67876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836B6F6-E22E-9141-839D-C8646DE2A1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5FF365DA-3B11-EB43-A161-681C9A75DBEB}"/>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 xmlns:a16="http://schemas.microsoft.com/office/drawing/2014/main" id="{8B72BC4C-D340-4E4D-81F3-E9E9F2C310C2}"/>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EFD73C5B-92C9-7145-A926-CEEF7ACFAA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88793B7E-8E23-194A-8464-5045AC154CC4}"/>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135136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8302FD-83CD-B841-B34D-E566BFAF8EF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D8977A60-06DF-8947-B68B-5CAAD9239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 xmlns:a16="http://schemas.microsoft.com/office/drawing/2014/main" id="{A83EE220-C495-7647-A901-5070189B4812}"/>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97315170-6846-9440-A668-6C8A3F4825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53C93861-5DB9-C349-8FC5-ADC35BFDE74D}"/>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228637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B4E5074-D715-EA46-B96A-96359C2F4B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7702FD4B-4658-BA4D-BB53-0AE25ED4123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 xmlns:a16="http://schemas.microsoft.com/office/drawing/2014/main" id="{A48DCFCB-CFEC-DC4E-AB4B-CC4CDAB0B8E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 xmlns:a16="http://schemas.microsoft.com/office/drawing/2014/main" id="{985E8311-850B-C64E-96DB-7F43D71526CC}"/>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6" name="Espace réservé du pied de page 5">
            <a:extLst>
              <a:ext uri="{FF2B5EF4-FFF2-40B4-BE49-F238E27FC236}">
                <a16:creationId xmlns="" xmlns:a16="http://schemas.microsoft.com/office/drawing/2014/main" id="{09AE2557-F696-4040-B60B-DDD795FCFF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6A295B4F-0AD2-5A4D-A883-FDD28DB6EE9A}"/>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25533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D2390AD-6800-CD4A-90DB-3977DE4DD4A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C94228C2-BE76-0040-8106-C032DE027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 xmlns:a16="http://schemas.microsoft.com/office/drawing/2014/main" id="{CF4EBE77-2B17-5A41-B239-B6DC40D2DAA1}"/>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 xmlns:a16="http://schemas.microsoft.com/office/drawing/2014/main" id="{1E4ABD59-776A-724A-B9D6-A4064D25A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 xmlns:a16="http://schemas.microsoft.com/office/drawing/2014/main" id="{1DBE7A15-FB72-A44D-8C23-2BD437932C32}"/>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 xmlns:a16="http://schemas.microsoft.com/office/drawing/2014/main" id="{F06BC69A-3229-BC40-9CFF-82E0444387EE}"/>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8" name="Espace réservé du pied de page 7">
            <a:extLst>
              <a:ext uri="{FF2B5EF4-FFF2-40B4-BE49-F238E27FC236}">
                <a16:creationId xmlns="" xmlns:a16="http://schemas.microsoft.com/office/drawing/2014/main" id="{7CB7543D-5E3C-3B4F-909D-BE99CB5B56B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AB682EA9-37FE-344A-83D8-71B97420C31E}"/>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154941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1BF781F-5546-EE45-9B70-B0C469AA5EA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FDCF0AD2-BBF8-D34E-963F-D919F6F18026}"/>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4" name="Espace réservé du pied de page 3">
            <a:extLst>
              <a:ext uri="{FF2B5EF4-FFF2-40B4-BE49-F238E27FC236}">
                <a16:creationId xmlns="" xmlns:a16="http://schemas.microsoft.com/office/drawing/2014/main" id="{B1753007-43A2-E642-8538-0F8023F79C5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E0573422-AFD9-5D43-BD46-1F1438B1E8EE}"/>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133096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8D71F307-304E-F841-8482-F4B1537EA5B8}"/>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3" name="Espace réservé du pied de page 2">
            <a:extLst>
              <a:ext uri="{FF2B5EF4-FFF2-40B4-BE49-F238E27FC236}">
                <a16:creationId xmlns="" xmlns:a16="http://schemas.microsoft.com/office/drawing/2014/main" id="{616A59B0-F029-1240-946B-BCDEDAC43F4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9327F845-46F0-CE49-ADF2-1A6DF052D6D5}"/>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405369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9DB3075-66FF-8F44-B89B-420B6AF9CA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8895931D-26AF-A843-A485-E7A49564EF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 xmlns:a16="http://schemas.microsoft.com/office/drawing/2014/main" id="{A2711CB7-BBCE-7342-908B-05EA14CC0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 xmlns:a16="http://schemas.microsoft.com/office/drawing/2014/main" id="{0C3DFFDB-3E8B-DC4F-8FF3-EA19E5764C5C}"/>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6" name="Espace réservé du pied de page 5">
            <a:extLst>
              <a:ext uri="{FF2B5EF4-FFF2-40B4-BE49-F238E27FC236}">
                <a16:creationId xmlns="" xmlns:a16="http://schemas.microsoft.com/office/drawing/2014/main" id="{181FD9CF-D80F-9645-AE76-3AE301ABCA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B97FF0D8-5ACD-214B-8414-B45F919F6B1C}"/>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66263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C8549F7-E0D6-574B-AF52-A1C9ED2DFED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727E3E4C-BF98-CF4E-9B0C-D2FEE974B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6C716D8B-48D0-054D-90AB-32FE9AAB1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 xmlns:a16="http://schemas.microsoft.com/office/drawing/2014/main" id="{BBE438BB-BAB5-894E-AFFC-FD8D6F89D167}"/>
              </a:ext>
            </a:extLst>
          </p:cNvPr>
          <p:cNvSpPr>
            <a:spLocks noGrp="1"/>
          </p:cNvSpPr>
          <p:nvPr>
            <p:ph type="dt" sz="half" idx="10"/>
          </p:nvPr>
        </p:nvSpPr>
        <p:spPr/>
        <p:txBody>
          <a:bodyPr/>
          <a:lstStyle/>
          <a:p>
            <a:fld id="{5FA8FD44-9D9A-B646-BAA8-07CABCB0AF09}" type="datetimeFigureOut">
              <a:rPr lang="fr-FR" smtClean="0"/>
              <a:t>25/06/2018</a:t>
            </a:fld>
            <a:endParaRPr lang="fr-FR"/>
          </a:p>
        </p:txBody>
      </p:sp>
      <p:sp>
        <p:nvSpPr>
          <p:cNvPr id="6" name="Espace réservé du pied de page 5">
            <a:extLst>
              <a:ext uri="{FF2B5EF4-FFF2-40B4-BE49-F238E27FC236}">
                <a16:creationId xmlns="" xmlns:a16="http://schemas.microsoft.com/office/drawing/2014/main" id="{15DB0C85-89BF-CE46-BF30-6C24906EE3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291BC75A-2791-BB45-B746-0CCC0D8C4A48}"/>
              </a:ext>
            </a:extLst>
          </p:cNvPr>
          <p:cNvSpPr>
            <a:spLocks noGrp="1"/>
          </p:cNvSpPr>
          <p:nvPr>
            <p:ph type="sldNum" sz="quarter" idx="12"/>
          </p:nvPr>
        </p:nvSpPr>
        <p:spPr/>
        <p:txBody>
          <a:bodyPr/>
          <a:lstStyle/>
          <a:p>
            <a:fld id="{B27C3929-3D2E-124D-A789-FBD7766E4150}" type="slidenum">
              <a:rPr lang="fr-FR" smtClean="0"/>
              <a:t>‹N°›</a:t>
            </a:fld>
            <a:endParaRPr lang="fr-FR"/>
          </a:p>
        </p:txBody>
      </p:sp>
    </p:spTree>
    <p:extLst>
      <p:ext uri="{BB962C8B-B14F-4D97-AF65-F5344CB8AC3E}">
        <p14:creationId xmlns:p14="http://schemas.microsoft.com/office/powerpoint/2010/main" val="301512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4FB8F834-8A95-3A43-8175-C8555DC05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07232573-27F2-E84A-9CB9-846E55D83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 xmlns:a16="http://schemas.microsoft.com/office/drawing/2014/main" id="{3DD95532-7155-1544-89DB-0CF0A9C57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FD44-9D9A-B646-BAA8-07CABCB0AF09}" type="datetimeFigureOut">
              <a:rPr lang="fr-FR" smtClean="0"/>
              <a:t>25/06/2018</a:t>
            </a:fld>
            <a:endParaRPr lang="fr-FR"/>
          </a:p>
        </p:txBody>
      </p:sp>
      <p:sp>
        <p:nvSpPr>
          <p:cNvPr id="5" name="Espace réservé du pied de page 4">
            <a:extLst>
              <a:ext uri="{FF2B5EF4-FFF2-40B4-BE49-F238E27FC236}">
                <a16:creationId xmlns="" xmlns:a16="http://schemas.microsoft.com/office/drawing/2014/main" id="{E7D701F0-852E-4B49-A189-F9F77BC34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ACD7EA19-079D-B043-9C64-56BBC479C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C3929-3D2E-124D-A789-FBD7766E4150}" type="slidenum">
              <a:rPr lang="fr-FR" smtClean="0"/>
              <a:t>‹N°›</a:t>
            </a:fld>
            <a:endParaRPr lang="fr-FR"/>
          </a:p>
        </p:txBody>
      </p:sp>
    </p:spTree>
    <p:extLst>
      <p:ext uri="{BB962C8B-B14F-4D97-AF65-F5344CB8AC3E}">
        <p14:creationId xmlns:p14="http://schemas.microsoft.com/office/powerpoint/2010/main" val="1054065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a:solidFill>
                  <a:schemeClr val="accent1"/>
                </a:solidFill>
              </a:rPr>
              <a:t>Dermatoses bulleuses auto-immunes</a:t>
            </a:r>
          </a:p>
        </p:txBody>
      </p:sp>
      <p:sp>
        <p:nvSpPr>
          <p:cNvPr id="3" name="Sous-titre 2"/>
          <p:cNvSpPr>
            <a:spLocks noGrp="1"/>
          </p:cNvSpPr>
          <p:nvPr>
            <p:ph type="subTitle" idx="1"/>
          </p:nvPr>
        </p:nvSpPr>
        <p:spPr/>
        <p:txBody>
          <a:bodyPr/>
          <a:lstStyle/>
          <a:p>
            <a:r>
              <a:rPr lang="fr-FR" dirty="0"/>
              <a:t>Pr Sophie Hue</a:t>
            </a:r>
          </a:p>
          <a:p>
            <a:r>
              <a:rPr lang="fr-FR" dirty="0"/>
              <a:t>Hôpital Henri Mondor</a:t>
            </a:r>
          </a:p>
          <a:p>
            <a:r>
              <a:rPr lang="fr-FR" dirty="0"/>
              <a:t>GEAI 25-26 juin 2018</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937" y="4571995"/>
            <a:ext cx="3496063" cy="2286005"/>
          </a:xfrm>
          <a:prstGeom prst="rect">
            <a:avLst/>
          </a:prstGeom>
        </p:spPr>
      </p:pic>
      <p:pic>
        <p:nvPicPr>
          <p:cNvPr id="5" name="Picture 2" descr="C:\Users\Cyril.planchais\Desktop\téléchar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254615"/>
            <a:ext cx="3312368" cy="14418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39788" cy="191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7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a:solidFill>
                  <a:schemeClr val="accent1"/>
                </a:solidFill>
              </a:rPr>
              <a:t>IFI sur peau humaine traitée au </a:t>
            </a:r>
            <a:r>
              <a:rPr lang="fr-FR" b="1" err="1">
                <a:solidFill>
                  <a:schemeClr val="accent1"/>
                </a:solidFill>
              </a:rPr>
              <a:t>NaCl</a:t>
            </a:r>
            <a:endParaRPr lang="fr-FR" b="1">
              <a:solidFill>
                <a:schemeClr val="accent1"/>
              </a:solidFill>
            </a:endParaRPr>
          </a:p>
        </p:txBody>
      </p:sp>
      <p:pic>
        <p:nvPicPr>
          <p:cNvPr id="5" name="Picture 2" descr="C:\Users\4099221\Desktop\Photos amélie\MB Rhin10-peau traité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247" y="4077072"/>
            <a:ext cx="3840261" cy="230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4099221\Desktop\Photos amélie\ne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9" y="4077072"/>
            <a:ext cx="384026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4099221\Desktop\Photos amélie\rhin 12-MB e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788" y="4077072"/>
            <a:ext cx="3840261" cy="2304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929" y="1578719"/>
            <a:ext cx="5775120" cy="209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
        <p:nvSpPr>
          <p:cNvPr id="3" name="ZoneTexte 2"/>
          <p:cNvSpPr txBox="1"/>
          <p:nvPr/>
        </p:nvSpPr>
        <p:spPr>
          <a:xfrm>
            <a:off x="8016049" y="3430038"/>
            <a:ext cx="2236510" cy="246221"/>
          </a:xfrm>
          <a:prstGeom prst="rect">
            <a:avLst/>
          </a:prstGeom>
          <a:noFill/>
        </p:spPr>
        <p:txBody>
          <a:bodyPr wrap="none" rtlCol="0">
            <a:spAutoFit/>
          </a:bodyPr>
          <a:lstStyle/>
          <a:p>
            <a:r>
              <a:rPr lang="fr-FR" sz="1000"/>
              <a:t>Avec l’aimable autorisation </a:t>
            </a:r>
            <a:r>
              <a:rPr lang="fr-FR" sz="1000" err="1"/>
              <a:t>Euroimmun</a:t>
            </a:r>
            <a:endParaRPr lang="fr-FR" sz="1000"/>
          </a:p>
        </p:txBody>
      </p:sp>
    </p:spTree>
    <p:extLst>
      <p:ext uri="{BB962C8B-B14F-4D97-AF65-F5344CB8AC3E}">
        <p14:creationId xmlns:p14="http://schemas.microsoft.com/office/powerpoint/2010/main" val="67117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362E6EF-2F26-054D-BD17-556C80D65163}"/>
              </a:ext>
            </a:extLst>
          </p:cNvPr>
          <p:cNvSpPr>
            <a:spLocks noGrp="1"/>
          </p:cNvSpPr>
          <p:nvPr>
            <p:ph type="title"/>
          </p:nvPr>
        </p:nvSpPr>
        <p:spPr/>
        <p:txBody>
          <a:bodyPr/>
          <a:lstStyle/>
          <a:p>
            <a:r>
              <a:rPr lang="fr-FR" b="1" err="1">
                <a:solidFill>
                  <a:schemeClr val="accent1"/>
                </a:solidFill>
              </a:rPr>
              <a:t>Pemphigoïde</a:t>
            </a:r>
            <a:r>
              <a:rPr lang="fr-FR" b="1">
                <a:solidFill>
                  <a:schemeClr val="accent1"/>
                </a:solidFill>
              </a:rPr>
              <a:t> Bulleuse</a:t>
            </a:r>
          </a:p>
        </p:txBody>
      </p:sp>
      <p:sp>
        <p:nvSpPr>
          <p:cNvPr id="3" name="Espace réservé du contenu 2"/>
          <p:cNvSpPr>
            <a:spLocks noGrp="1"/>
          </p:cNvSpPr>
          <p:nvPr>
            <p:ph idx="1"/>
          </p:nvPr>
        </p:nvSpPr>
        <p:spPr>
          <a:xfrm>
            <a:off x="838199" y="1958146"/>
            <a:ext cx="10836965" cy="4351338"/>
          </a:xfrm>
        </p:spPr>
        <p:txBody>
          <a:bodyPr>
            <a:normAutofit/>
          </a:bodyPr>
          <a:lstStyle/>
          <a:p>
            <a:r>
              <a:rPr lang="fr-FR"/>
              <a:t>La plus fréquente des DBAI </a:t>
            </a:r>
          </a:p>
          <a:p>
            <a:r>
              <a:rPr lang="fr-FR"/>
              <a:t>touche surtout des sujets âgés, après 70 ans, très rare avant 50 ans, sans prédominance de sexe</a:t>
            </a:r>
          </a:p>
          <a:p>
            <a:r>
              <a:rPr lang="fr-FR"/>
              <a:t>30 à 50 % des patients grabataires liés à des pathologies neurologiques </a:t>
            </a:r>
          </a:p>
          <a:p>
            <a:r>
              <a:rPr lang="fr-FR"/>
              <a:t>Les lésions bulleuses sont précédées par un prurit, des lésions eczématiformes ou </a:t>
            </a:r>
            <a:r>
              <a:rPr lang="fr-FR" err="1"/>
              <a:t>urticariennes</a:t>
            </a:r>
            <a:r>
              <a:rPr lang="fr-FR"/>
              <a:t>. </a:t>
            </a:r>
          </a:p>
          <a:p>
            <a:r>
              <a:rPr lang="fr-FR"/>
              <a:t>Pas de lésion des muqueuses </a:t>
            </a:r>
          </a:p>
          <a:p>
            <a:r>
              <a:rPr lang="fr-FR"/>
              <a:t>Antigènes-cibles: protéines BP180 (BPAG2) NC16A ou BP230 (BPAG1) localisées dans la lamina </a:t>
            </a:r>
            <a:r>
              <a:rPr lang="fr-FR" err="1"/>
              <a:t>lucida</a:t>
            </a:r>
            <a:r>
              <a:rPr lang="fr-FR"/>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698934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PB: examens biologiques</a:t>
            </a:r>
          </a:p>
        </p:txBody>
      </p:sp>
      <p:sp>
        <p:nvSpPr>
          <p:cNvPr id="3" name="Espace réservé du contenu 2"/>
          <p:cNvSpPr>
            <a:spLocks noGrp="1"/>
          </p:cNvSpPr>
          <p:nvPr>
            <p:ph idx="1"/>
          </p:nvPr>
        </p:nvSpPr>
        <p:spPr>
          <a:xfrm>
            <a:off x="838200" y="1825624"/>
            <a:ext cx="10515600" cy="4754469"/>
          </a:xfrm>
        </p:spPr>
        <p:txBody>
          <a:bodyPr>
            <a:normAutofit/>
          </a:bodyPr>
          <a:lstStyle/>
          <a:p>
            <a:r>
              <a:rPr lang="fr-FR"/>
              <a:t>IFD: marquage linéaire de la membrane basale </a:t>
            </a:r>
            <a:r>
              <a:rPr lang="fr-FR" err="1"/>
              <a:t>IgG</a:t>
            </a:r>
            <a:r>
              <a:rPr lang="fr-FR"/>
              <a:t> +/-C3</a:t>
            </a:r>
          </a:p>
          <a:p>
            <a:r>
              <a:rPr lang="fr-FR"/>
              <a:t>IFI sur substrat œsophage de rat ou singe ET sur peau humaine traitée au </a:t>
            </a:r>
            <a:r>
              <a:rPr lang="fr-FR" err="1"/>
              <a:t>NaCl</a:t>
            </a:r>
            <a:r>
              <a:rPr lang="fr-FR"/>
              <a:t> (marquage versant épidermique)</a:t>
            </a:r>
          </a:p>
          <a:p>
            <a:endParaRPr lang="fr-FR"/>
          </a:p>
          <a:p>
            <a:endParaRPr lang="fr-FR"/>
          </a:p>
          <a:p>
            <a:endParaRPr lang="fr-FR"/>
          </a:p>
          <a:p>
            <a:endParaRPr lang="fr-FR"/>
          </a:p>
          <a:p>
            <a:endParaRPr lang="fr-FR"/>
          </a:p>
          <a:p>
            <a:endParaRPr lang="fr-FR"/>
          </a:p>
          <a:p>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grpSp>
        <p:nvGrpSpPr>
          <p:cNvPr id="8" name="Groupe 7"/>
          <p:cNvGrpSpPr/>
          <p:nvPr/>
        </p:nvGrpSpPr>
        <p:grpSpPr>
          <a:xfrm>
            <a:off x="561764" y="3654002"/>
            <a:ext cx="11110084" cy="2495008"/>
            <a:chOff x="177456" y="3654002"/>
            <a:chExt cx="11110084" cy="2495008"/>
          </a:xfrm>
        </p:grpSpPr>
        <p:sp>
          <p:nvSpPr>
            <p:cNvPr id="6" name="Rectangle 5"/>
            <p:cNvSpPr/>
            <p:nvPr/>
          </p:nvSpPr>
          <p:spPr>
            <a:xfrm>
              <a:off x="177456" y="3654002"/>
              <a:ext cx="11110084" cy="2495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36570"/>
            <a:stretch/>
          </p:blipFill>
          <p:spPr bwMode="auto">
            <a:xfrm>
              <a:off x="8767242" y="3738616"/>
              <a:ext cx="2455958" cy="232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716" y="3738617"/>
              <a:ext cx="29051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516" y="3733514"/>
              <a:ext cx="2905169" cy="232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841" y="3738617"/>
              <a:ext cx="2900073"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96143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PB: examens biologiques</a:t>
            </a:r>
          </a:p>
        </p:txBody>
      </p:sp>
      <p:sp>
        <p:nvSpPr>
          <p:cNvPr id="3" name="Espace réservé du contenu 2"/>
          <p:cNvSpPr>
            <a:spLocks noGrp="1"/>
          </p:cNvSpPr>
          <p:nvPr>
            <p:ph idx="1"/>
          </p:nvPr>
        </p:nvSpPr>
        <p:spPr>
          <a:xfrm>
            <a:off x="901923" y="1997570"/>
            <a:ext cx="10515600" cy="4482744"/>
          </a:xfrm>
        </p:spPr>
        <p:txBody>
          <a:bodyPr>
            <a:noAutofit/>
          </a:bodyPr>
          <a:lstStyle/>
          <a:p>
            <a:pPr marL="0" indent="0">
              <a:buNone/>
            </a:pPr>
            <a:r>
              <a:rPr lang="fr-FR" b="1" dirty="0"/>
              <a:t>ELISA: BP180-NC16A et BP230</a:t>
            </a:r>
          </a:p>
          <a:p>
            <a:pPr lvl="1">
              <a:buFont typeface="Calibri" panose="020F0502020204030204" pitchFamily="34" charset="0"/>
              <a:buChar char="‐"/>
            </a:pPr>
            <a:r>
              <a:rPr lang="fr-FR" sz="2800" dirty="0"/>
              <a:t>Au diagnostic de la maladie, l’ELISA BP180-NC16A est positif dans plus de 90% des cas et bien corrélé avec l’IFI alors que l’ELISA BP230 n’est positif que dans 60% des cas environ (Le </a:t>
            </a:r>
            <a:r>
              <a:rPr lang="fr-FR" sz="2800" dirty="0" err="1"/>
              <a:t>Saché</a:t>
            </a:r>
            <a:r>
              <a:rPr lang="fr-FR" sz="2800" dirty="0"/>
              <a:t>-de </a:t>
            </a:r>
            <a:r>
              <a:rPr lang="fr-FR" sz="2800" dirty="0" err="1"/>
              <a:t>Peufeilhoux</a:t>
            </a:r>
            <a:r>
              <a:rPr lang="fr-FR" sz="2800" dirty="0"/>
              <a:t> L, </a:t>
            </a:r>
            <a:r>
              <a:rPr lang="en-US" sz="2800" dirty="0"/>
              <a:t>Dermatology, 2012)</a:t>
            </a:r>
          </a:p>
          <a:p>
            <a:pPr lvl="1">
              <a:buFont typeface="Calibri" panose="020F0502020204030204" pitchFamily="34" charset="0"/>
              <a:buChar char="‐"/>
            </a:pPr>
            <a:r>
              <a:rPr lang="fr-FR" sz="2800" dirty="0"/>
              <a:t>Au cours du traitement, l’IFI semble être un meilleur facteur pronostique de rechute que le taux des anticorps anti-BP180 et anti-BP230 en ELISA (Ingen-Housz-Oro S, </a:t>
            </a:r>
            <a:r>
              <a:rPr lang="fr-FR" sz="2800" dirty="0" err="1"/>
              <a:t>Dermatology</a:t>
            </a:r>
            <a:r>
              <a:rPr lang="fr-FR" sz="2800" dirty="0"/>
              <a:t>. 2015). </a:t>
            </a:r>
          </a:p>
          <a:p>
            <a:pPr lvl="1">
              <a:buFont typeface="Calibri" panose="020F0502020204030204" pitchFamily="34" charset="0"/>
              <a:buChar char="‐"/>
            </a:pPr>
            <a:r>
              <a:rPr lang="fr-FR" sz="2800" dirty="0"/>
              <a:t>La persistance de taux hauts d’anti-BP180 à l’arrêt du traitement est associée avec un risque de rechute (Bernard, </a:t>
            </a:r>
            <a:r>
              <a:rPr lang="fr-FR" sz="2800" dirty="0" err="1"/>
              <a:t>Reguiai</a:t>
            </a:r>
            <a:r>
              <a:rPr lang="fr-FR" sz="2800" dirty="0"/>
              <a:t>, </a:t>
            </a:r>
            <a:r>
              <a:rPr lang="fr-FR" sz="2800" dirty="0" err="1"/>
              <a:t>Tancrede-Bohin</a:t>
            </a:r>
            <a:r>
              <a:rPr lang="fr-FR" sz="2800" dirty="0"/>
              <a:t>, </a:t>
            </a:r>
            <a:r>
              <a:rPr lang="fr-FR" sz="2800" dirty="0" err="1"/>
              <a:t>Arch</a:t>
            </a:r>
            <a:r>
              <a:rPr lang="fr-FR" sz="2800" dirty="0"/>
              <a:t> </a:t>
            </a:r>
            <a:r>
              <a:rPr lang="fr-FR" sz="2800" dirty="0" err="1"/>
              <a:t>Dermatol</a:t>
            </a:r>
            <a:r>
              <a:rPr lang="fr-FR" sz="2800" dirty="0"/>
              <a:t>. 2009)</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3293385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err="1">
                <a:solidFill>
                  <a:schemeClr val="accent1"/>
                </a:solidFill>
              </a:rPr>
              <a:t>Pemphigoïde</a:t>
            </a:r>
            <a:r>
              <a:rPr lang="fr-FR" b="1">
                <a:solidFill>
                  <a:schemeClr val="accent1"/>
                </a:solidFill>
              </a:rPr>
              <a:t> des muqueuses (cicatricielle)</a:t>
            </a:r>
          </a:p>
        </p:txBody>
      </p:sp>
      <p:sp>
        <p:nvSpPr>
          <p:cNvPr id="3" name="Espace réservé du contenu 2"/>
          <p:cNvSpPr>
            <a:spLocks noGrp="1"/>
          </p:cNvSpPr>
          <p:nvPr>
            <p:ph idx="1"/>
          </p:nvPr>
        </p:nvSpPr>
        <p:spPr/>
        <p:txBody>
          <a:bodyPr>
            <a:normAutofit fontScale="92500" lnSpcReduction="10000"/>
          </a:bodyPr>
          <a:lstStyle/>
          <a:p>
            <a:r>
              <a:rPr lang="fr-FR"/>
              <a:t>Survient préférentiellement chez le sujet âgé (âge moyen entre 60 et 70 ans), avec une certaine prédominance féminine. </a:t>
            </a:r>
          </a:p>
          <a:p>
            <a:r>
              <a:rPr lang="fr-FR"/>
              <a:t>Caractérisée cliniquement par son atteinte élective des muqueuses et son évolution </a:t>
            </a:r>
            <a:r>
              <a:rPr lang="fr-FR" err="1"/>
              <a:t>synéchiante</a:t>
            </a:r>
            <a:r>
              <a:rPr lang="fr-FR"/>
              <a:t>. </a:t>
            </a:r>
          </a:p>
          <a:p>
            <a:r>
              <a:rPr lang="fr-FR"/>
              <a:t>Atteinte des muqueuses, notamment buccale, oculaire (conjonctivite </a:t>
            </a:r>
            <a:r>
              <a:rPr lang="fr-FR" err="1"/>
              <a:t>fibrosante</a:t>
            </a:r>
            <a:r>
              <a:rPr lang="fr-FR"/>
              <a:t>: risque de cécité), génitale</a:t>
            </a:r>
          </a:p>
          <a:p>
            <a:r>
              <a:rPr lang="fr-FR"/>
              <a:t>Antigènes cibles: </a:t>
            </a:r>
          </a:p>
          <a:p>
            <a:pPr lvl="1">
              <a:buFont typeface="Calibri" panose="020F0502020204030204" pitchFamily="34" charset="0"/>
              <a:buChar char="‐"/>
            </a:pPr>
            <a:r>
              <a:rPr lang="fr-FR"/>
              <a:t>BP180 +/- NC16A, BP230 </a:t>
            </a:r>
          </a:p>
          <a:p>
            <a:pPr lvl="1">
              <a:buFont typeface="Calibri" panose="020F0502020204030204" pitchFamily="34" charset="0"/>
              <a:buChar char="‐"/>
            </a:pPr>
            <a:r>
              <a:rPr lang="fr-FR" err="1"/>
              <a:t>laminine</a:t>
            </a:r>
            <a:r>
              <a:rPr lang="fr-FR"/>
              <a:t> 5 (ou </a:t>
            </a:r>
            <a:r>
              <a:rPr lang="fr-FR" err="1"/>
              <a:t>laminine</a:t>
            </a:r>
            <a:r>
              <a:rPr lang="fr-FR"/>
              <a:t> </a:t>
            </a:r>
            <a:r>
              <a:rPr lang="el-GR"/>
              <a:t>α3β3γ2</a:t>
            </a:r>
            <a:r>
              <a:rPr lang="fr-FR"/>
              <a:t> ou</a:t>
            </a:r>
            <a:r>
              <a:rPr lang="el-GR"/>
              <a:t> </a:t>
            </a:r>
            <a:r>
              <a:rPr lang="fr-FR"/>
              <a:t> </a:t>
            </a:r>
            <a:r>
              <a:rPr lang="fr-FR" err="1"/>
              <a:t>laminine</a:t>
            </a:r>
            <a:r>
              <a:rPr lang="fr-FR"/>
              <a:t> 332)</a:t>
            </a:r>
          </a:p>
          <a:p>
            <a:pPr lvl="1">
              <a:buFont typeface="Calibri" panose="020F0502020204030204" pitchFamily="34" charset="0"/>
              <a:buChar char="‐"/>
            </a:pPr>
            <a:r>
              <a:rPr lang="fr-FR"/>
              <a:t>intégrine α6β4 </a:t>
            </a:r>
          </a:p>
          <a:p>
            <a:pPr lvl="1">
              <a:buFont typeface="Calibri" panose="020F0502020204030204" pitchFamily="34" charset="0"/>
              <a:buChar char="‐"/>
            </a:pPr>
            <a:r>
              <a:rPr lang="fr-FR"/>
              <a:t>collagène VII </a:t>
            </a: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9197" y="0"/>
            <a:ext cx="1576652" cy="1030941"/>
          </a:xfrm>
          <a:prstGeom prst="rect">
            <a:avLst/>
          </a:prstGeom>
        </p:spPr>
      </p:pic>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21313" y="4237035"/>
            <a:ext cx="3096210" cy="2298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0797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PC: examens biologiques</a:t>
            </a:r>
          </a:p>
        </p:txBody>
      </p:sp>
      <p:sp>
        <p:nvSpPr>
          <p:cNvPr id="3" name="Espace réservé du contenu 2"/>
          <p:cNvSpPr>
            <a:spLocks noGrp="1"/>
          </p:cNvSpPr>
          <p:nvPr>
            <p:ph idx="1"/>
          </p:nvPr>
        </p:nvSpPr>
        <p:spPr>
          <a:xfrm>
            <a:off x="838200" y="1649523"/>
            <a:ext cx="10905565" cy="5217459"/>
          </a:xfrm>
        </p:spPr>
        <p:txBody>
          <a:bodyPr>
            <a:normAutofit/>
          </a:bodyPr>
          <a:lstStyle/>
          <a:p>
            <a:r>
              <a:rPr lang="fr-FR" sz="2400"/>
              <a:t>IFD: dépôts  linéaires,  continus  </a:t>
            </a:r>
            <a:r>
              <a:rPr lang="fr-FR" sz="2400" err="1"/>
              <a:t>d'IgG</a:t>
            </a:r>
            <a:r>
              <a:rPr lang="fr-FR" sz="2400"/>
              <a:t>  et/ou  de  C3  le  long  de  la membrane basale, souvent associés à de </a:t>
            </a:r>
            <a:r>
              <a:rPr lang="fr-FR" sz="2400" err="1"/>
              <a:t>l'IgA</a:t>
            </a:r>
            <a:endParaRPr lang="fr-FR" sz="2400"/>
          </a:p>
          <a:p>
            <a:r>
              <a:rPr lang="fr-FR" sz="2400"/>
              <a:t>IFI positive dans 20 % des cas</a:t>
            </a:r>
          </a:p>
          <a:p>
            <a:r>
              <a:rPr lang="fr-FR" sz="2400"/>
              <a:t>IFI sur peau traitée au </a:t>
            </a:r>
            <a:r>
              <a:rPr lang="fr-FR" sz="2400" err="1"/>
              <a:t>NaCl</a:t>
            </a:r>
            <a:r>
              <a:rPr lang="fr-FR" sz="2400"/>
              <a:t>: </a:t>
            </a:r>
          </a:p>
          <a:p>
            <a:pPr lvl="1">
              <a:buFont typeface="Calibri" panose="020F0502020204030204" pitchFamily="34" charset="0"/>
              <a:buChar char="‐"/>
            </a:pPr>
            <a:r>
              <a:rPr lang="fr-FR"/>
              <a:t>Marquage épidermique et dermique ou épidermique</a:t>
            </a:r>
          </a:p>
          <a:p>
            <a:r>
              <a:rPr lang="fr-FR" sz="2400"/>
              <a:t>Caractérisation des cibles </a:t>
            </a:r>
            <a:r>
              <a:rPr lang="fr-FR" sz="2400" err="1"/>
              <a:t>antigèniques</a:t>
            </a:r>
            <a:r>
              <a:rPr lang="fr-FR" sz="2400"/>
              <a:t>:</a:t>
            </a:r>
          </a:p>
          <a:p>
            <a:pPr lvl="1">
              <a:buFont typeface="Calibri" panose="020F0502020204030204" pitchFamily="34" charset="0"/>
              <a:buChar char="‐"/>
            </a:pPr>
            <a:r>
              <a:rPr lang="fr-FR"/>
              <a:t>ELISA BP180-NC16A : </a:t>
            </a:r>
          </a:p>
          <a:p>
            <a:pPr marL="457200" lvl="1" indent="0">
              <a:buNone/>
            </a:pPr>
            <a:r>
              <a:rPr lang="fr-FR"/>
              <a:t>→ </a:t>
            </a:r>
            <a:r>
              <a:rPr lang="fr-FR" err="1"/>
              <a:t>épitope</a:t>
            </a:r>
            <a:r>
              <a:rPr lang="fr-FR"/>
              <a:t> dominant plutôt situé dans la région C-terminale de la protéine</a:t>
            </a:r>
          </a:p>
          <a:p>
            <a:pPr lvl="1">
              <a:buFont typeface="Calibri" panose="020F0502020204030204" pitchFamily="34" charset="0"/>
              <a:buChar char="‐"/>
            </a:pPr>
            <a:r>
              <a:rPr lang="fr-FR"/>
              <a:t>ELISA BP230</a:t>
            </a:r>
          </a:p>
          <a:p>
            <a:pPr lvl="1">
              <a:buFont typeface="Calibri" panose="020F0502020204030204" pitchFamily="34" charset="0"/>
              <a:buChar char="‐"/>
            </a:pPr>
            <a:r>
              <a:rPr lang="fr-FR"/>
              <a:t>Collagène VII (ELISA ou cellules </a:t>
            </a:r>
            <a:r>
              <a:rPr lang="fr-FR" err="1"/>
              <a:t>transfectées</a:t>
            </a:r>
            <a:r>
              <a:rPr lang="fr-FR"/>
              <a:t>)</a:t>
            </a:r>
          </a:p>
          <a:p>
            <a:pPr marL="457200" lvl="1" indent="0">
              <a:buNone/>
            </a:pPr>
            <a:r>
              <a:rPr lang="fr-FR" b="1">
                <a:solidFill>
                  <a:srgbClr val="002060"/>
                </a:solidFill>
              </a:rPr>
              <a:t>→</a:t>
            </a:r>
            <a:r>
              <a:rPr lang="fr-FR">
                <a:solidFill>
                  <a:srgbClr val="002060"/>
                </a:solidFill>
              </a:rPr>
              <a:t> </a:t>
            </a:r>
            <a:r>
              <a:rPr lang="fr-FR" b="1">
                <a:solidFill>
                  <a:srgbClr val="002060"/>
                </a:solidFill>
              </a:rPr>
              <a:t>INTERET MAJEUR DE L’IMMUNOBLOT réalisé par des centres très spécialisés (</a:t>
            </a:r>
            <a:r>
              <a:rPr lang="fr-FR" b="1" err="1">
                <a:solidFill>
                  <a:srgbClr val="002060"/>
                </a:solidFill>
              </a:rPr>
              <a:t>épitopes</a:t>
            </a:r>
            <a:r>
              <a:rPr lang="fr-FR" b="1">
                <a:solidFill>
                  <a:srgbClr val="002060"/>
                </a:solidFill>
              </a:rPr>
              <a:t> autres que NC16A sur la BP180, </a:t>
            </a:r>
            <a:r>
              <a:rPr lang="fr-FR" b="1" err="1">
                <a:solidFill>
                  <a:srgbClr val="002060"/>
                </a:solidFill>
              </a:rPr>
              <a:t>laminines</a:t>
            </a:r>
            <a:r>
              <a:rPr lang="fr-FR" b="1">
                <a:solidFill>
                  <a:srgbClr val="002060"/>
                </a:solidFill>
              </a:rPr>
              <a:t>, intégrines, collagène VII)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93" y="2252701"/>
            <a:ext cx="2367802" cy="189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 y="4394402"/>
            <a:ext cx="640840" cy="55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424883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err="1">
                <a:solidFill>
                  <a:schemeClr val="accent1"/>
                </a:solidFill>
              </a:rPr>
              <a:t>Pemphigoïde</a:t>
            </a:r>
            <a:r>
              <a:rPr lang="fr-FR" b="1">
                <a:solidFill>
                  <a:schemeClr val="accent1"/>
                </a:solidFill>
              </a:rPr>
              <a:t> à anti-p200 ou anti-lamine </a:t>
            </a:r>
            <a:r>
              <a:rPr lang="fr-FR" b="1">
                <a:solidFill>
                  <a:schemeClr val="accent1"/>
                </a:solidFill>
                <a:sym typeface="Symbol"/>
              </a:rPr>
              <a:t>1</a:t>
            </a:r>
            <a:endParaRPr lang="fr-FR" b="1">
              <a:solidFill>
                <a:schemeClr val="accent1"/>
              </a:solidFill>
            </a:endParaRPr>
          </a:p>
        </p:txBody>
      </p:sp>
      <p:sp>
        <p:nvSpPr>
          <p:cNvPr id="3" name="Espace réservé du contenu 2"/>
          <p:cNvSpPr>
            <a:spLocks noGrp="1"/>
          </p:cNvSpPr>
          <p:nvPr>
            <p:ph idx="1"/>
          </p:nvPr>
        </p:nvSpPr>
        <p:spPr>
          <a:xfrm>
            <a:off x="838200" y="1437532"/>
            <a:ext cx="10515600" cy="4818943"/>
          </a:xfrm>
        </p:spPr>
        <p:txBody>
          <a:bodyPr>
            <a:normAutofit/>
          </a:bodyPr>
          <a:lstStyle/>
          <a:p>
            <a:r>
              <a:rPr lang="fr-FR" sz="2400"/>
              <a:t>DBAI rare</a:t>
            </a:r>
          </a:p>
          <a:p>
            <a:r>
              <a:rPr lang="fr-FR" sz="2400"/>
              <a:t>Présentation clinique hétérogène (atteinte muqueuse 50%)</a:t>
            </a:r>
          </a:p>
          <a:p>
            <a:r>
              <a:rPr lang="fr-FR" sz="2400"/>
              <a:t>Pronostic de la maladie plus sévère qu’initialement décrit</a:t>
            </a:r>
          </a:p>
          <a:p>
            <a:r>
              <a:rPr lang="fr-FR" sz="2400"/>
              <a:t>IFI sur peau humaine traitée au </a:t>
            </a:r>
            <a:r>
              <a:rPr lang="fr-FR" sz="2400" err="1"/>
              <a:t>NaCl</a:t>
            </a:r>
            <a:r>
              <a:rPr lang="fr-FR" sz="2400"/>
              <a:t>: </a:t>
            </a:r>
            <a:r>
              <a:rPr lang="fr-FR" sz="2400" b="1"/>
              <a:t>marquage dermique</a:t>
            </a:r>
            <a:endParaRPr lang="fr-FR" sz="2400"/>
          </a:p>
          <a:p>
            <a:r>
              <a:rPr lang="fr-FR" sz="2400"/>
              <a:t>Antigène cible confirmé par </a:t>
            </a:r>
            <a:r>
              <a:rPr lang="fr-FR" sz="2400" err="1"/>
              <a:t>immunoblot</a:t>
            </a:r>
            <a:endParaRPr lang="fr-FR" sz="2400"/>
          </a:p>
          <a:p>
            <a:endParaRPr lang="fr-FR" sz="2400"/>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9197" y="0"/>
            <a:ext cx="1576652" cy="1030941"/>
          </a:xfrm>
          <a:prstGeom prst="rect">
            <a:avLst/>
          </a:prstGeom>
        </p:spPr>
      </p:pic>
      <p:sp>
        <p:nvSpPr>
          <p:cNvPr id="8" name="Text Box 3"/>
          <p:cNvSpPr txBox="1">
            <a:spLocks noChangeArrowheads="1"/>
          </p:cNvSpPr>
          <p:nvPr/>
        </p:nvSpPr>
        <p:spPr bwMode="auto">
          <a:xfrm>
            <a:off x="7873331" y="6162329"/>
            <a:ext cx="3784348" cy="332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sz="1200" b="1">
                <a:solidFill>
                  <a:srgbClr val="0054A6"/>
                </a:solidFill>
                <a:latin typeface="+mn-lt"/>
              </a:rPr>
              <a:t>Clinical and immunological features and outcome of anti‐p200 </a:t>
            </a:r>
            <a:r>
              <a:rPr lang="en-US" sz="1200" b="1" err="1">
                <a:solidFill>
                  <a:srgbClr val="0054A6"/>
                </a:solidFill>
                <a:latin typeface="+mn-lt"/>
              </a:rPr>
              <a:t>pemphigoid</a:t>
            </a:r>
            <a:r>
              <a:rPr lang="en-US" sz="1200" b="1">
                <a:solidFill>
                  <a:srgbClr val="0054A6"/>
                </a:solidFill>
                <a:latin typeface="+mn-lt"/>
              </a:rPr>
              <a:t>, DOI: (10.1111/bjd.14629) </a:t>
            </a:r>
            <a:r>
              <a:rPr lang="en-US" sz="1200" b="1" err="1">
                <a:solidFill>
                  <a:srgbClr val="0054A6"/>
                </a:solidFill>
                <a:latin typeface="+mn-lt"/>
              </a:rPr>
              <a:t>Commin</a:t>
            </a:r>
            <a:r>
              <a:rPr lang="en-US" sz="1200" b="1">
                <a:solidFill>
                  <a:srgbClr val="0054A6"/>
                </a:solidFill>
                <a:latin typeface="+mn-lt"/>
              </a:rPr>
              <a:t> MH et al, BJD, 2016 </a:t>
            </a:r>
          </a:p>
        </p:txBody>
      </p:sp>
      <p:pic>
        <p:nvPicPr>
          <p:cNvPr id="410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8269" y="3747800"/>
            <a:ext cx="3894473" cy="217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b="17542"/>
          <a:stretch/>
        </p:blipFill>
        <p:spPr>
          <a:xfrm>
            <a:off x="2807804" y="3747800"/>
            <a:ext cx="2880320" cy="2336129"/>
          </a:xfrm>
          <a:prstGeom prst="rect">
            <a:avLst/>
          </a:prstGeom>
        </p:spPr>
      </p:pic>
      <p:cxnSp>
        <p:nvCxnSpPr>
          <p:cNvPr id="10" name="Connecteur droit avec flèche 9"/>
          <p:cNvCxnSpPr/>
          <p:nvPr/>
        </p:nvCxnSpPr>
        <p:spPr>
          <a:xfrm>
            <a:off x="2519772" y="4107840"/>
            <a:ext cx="288032"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519772" y="4539888"/>
            <a:ext cx="648072"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5544108" y="4611896"/>
            <a:ext cx="391852"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47564" y="3913302"/>
            <a:ext cx="1890005" cy="338554"/>
          </a:xfrm>
          <a:prstGeom prst="rect">
            <a:avLst/>
          </a:prstGeom>
          <a:noFill/>
        </p:spPr>
        <p:txBody>
          <a:bodyPr wrap="none" rtlCol="0">
            <a:spAutoFit/>
          </a:bodyPr>
          <a:lstStyle/>
          <a:p>
            <a:r>
              <a:rPr lang="fr-FR" sz="1600"/>
              <a:t>290KD: collagène VII</a:t>
            </a:r>
          </a:p>
        </p:txBody>
      </p:sp>
      <p:sp>
        <p:nvSpPr>
          <p:cNvPr id="14" name="ZoneTexte 13"/>
          <p:cNvSpPr txBox="1"/>
          <p:nvPr/>
        </p:nvSpPr>
        <p:spPr>
          <a:xfrm>
            <a:off x="349124" y="4345350"/>
            <a:ext cx="2213748" cy="338554"/>
          </a:xfrm>
          <a:prstGeom prst="rect">
            <a:avLst/>
          </a:prstGeom>
          <a:noFill/>
        </p:spPr>
        <p:txBody>
          <a:bodyPr wrap="none" rtlCol="0">
            <a:spAutoFit/>
          </a:bodyPr>
          <a:lstStyle/>
          <a:p>
            <a:r>
              <a:rPr lang="fr-FR" sz="1600"/>
              <a:t>200KD: anti-laminine </a:t>
            </a:r>
            <a:r>
              <a:rPr lang="fr-FR" sz="1600">
                <a:latin typeface="Symbol" panose="05050102010706020507" pitchFamily="18" charset="2"/>
              </a:rPr>
              <a:t>g</a:t>
            </a:r>
            <a:r>
              <a:rPr lang="fr-FR" sz="1600"/>
              <a:t> 1</a:t>
            </a:r>
          </a:p>
        </p:txBody>
      </p:sp>
      <p:sp>
        <p:nvSpPr>
          <p:cNvPr id="15" name="ZoneTexte 14"/>
          <p:cNvSpPr txBox="1"/>
          <p:nvPr/>
        </p:nvSpPr>
        <p:spPr>
          <a:xfrm>
            <a:off x="5935960" y="4408007"/>
            <a:ext cx="1528624" cy="369332"/>
          </a:xfrm>
          <a:prstGeom prst="rect">
            <a:avLst/>
          </a:prstGeom>
          <a:noFill/>
        </p:spPr>
        <p:txBody>
          <a:bodyPr wrap="none" rtlCol="0">
            <a:spAutoFit/>
          </a:bodyPr>
          <a:lstStyle/>
          <a:p>
            <a:r>
              <a:rPr lang="fr-FR"/>
              <a:t>CQI anti-p200</a:t>
            </a:r>
          </a:p>
        </p:txBody>
      </p:sp>
      <p:sp>
        <p:nvSpPr>
          <p:cNvPr id="18" name="ZoneTexte 17"/>
          <p:cNvSpPr txBox="1"/>
          <p:nvPr/>
        </p:nvSpPr>
        <p:spPr>
          <a:xfrm>
            <a:off x="2498802" y="6095482"/>
            <a:ext cx="2864887" cy="646331"/>
          </a:xfrm>
          <a:prstGeom prst="rect">
            <a:avLst/>
          </a:prstGeom>
          <a:noFill/>
        </p:spPr>
        <p:txBody>
          <a:bodyPr wrap="none" rtlCol="0">
            <a:spAutoFit/>
          </a:bodyPr>
          <a:lstStyle/>
          <a:p>
            <a:r>
              <a:rPr lang="fr-FR"/>
              <a:t>Sérums    1   2   </a:t>
            </a:r>
            <a:r>
              <a:rPr lang="fr-FR">
                <a:solidFill>
                  <a:srgbClr val="FF0000"/>
                </a:solidFill>
              </a:rPr>
              <a:t>3</a:t>
            </a:r>
            <a:r>
              <a:rPr lang="fr-FR"/>
              <a:t>   4   </a:t>
            </a:r>
            <a:r>
              <a:rPr lang="fr-FR">
                <a:solidFill>
                  <a:srgbClr val="FF0000"/>
                </a:solidFill>
              </a:rPr>
              <a:t>5</a:t>
            </a:r>
            <a:r>
              <a:rPr lang="fr-FR"/>
              <a:t>   6   7</a:t>
            </a:r>
          </a:p>
          <a:p>
            <a:r>
              <a:rPr lang="fr-FR"/>
              <a:t>Résultat   -    -    +   -    +   -    -</a:t>
            </a:r>
          </a:p>
        </p:txBody>
      </p:sp>
    </p:spTree>
    <p:extLst>
      <p:ext uri="{BB962C8B-B14F-4D97-AF65-F5344CB8AC3E}">
        <p14:creationId xmlns:p14="http://schemas.microsoft.com/office/powerpoint/2010/main" val="671002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7B00E10F-4850-994D-BF77-F2DFC40A82FB}"/>
              </a:ext>
            </a:extLst>
          </p:cNvPr>
          <p:cNvSpPr>
            <a:spLocks noGrp="1"/>
          </p:cNvSpPr>
          <p:nvPr>
            <p:ph type="title"/>
          </p:nvPr>
        </p:nvSpPr>
        <p:spPr/>
        <p:txBody>
          <a:bodyPr/>
          <a:lstStyle/>
          <a:p>
            <a:r>
              <a:rPr lang="fr-FR" b="1" err="1">
                <a:solidFill>
                  <a:schemeClr val="accent1"/>
                </a:solidFill>
              </a:rPr>
              <a:t>Epidermolyse</a:t>
            </a:r>
            <a:r>
              <a:rPr lang="fr-FR" b="1">
                <a:solidFill>
                  <a:schemeClr val="accent1"/>
                </a:solidFill>
              </a:rPr>
              <a:t> bulleuse acquise</a:t>
            </a:r>
          </a:p>
        </p:txBody>
      </p:sp>
      <p:sp>
        <p:nvSpPr>
          <p:cNvPr id="5" name="Espace réservé du contenu 4">
            <a:extLst>
              <a:ext uri="{FF2B5EF4-FFF2-40B4-BE49-F238E27FC236}">
                <a16:creationId xmlns="" xmlns:a16="http://schemas.microsoft.com/office/drawing/2014/main" id="{922C6A75-97B3-B043-8FEF-891CEBD084B2}"/>
              </a:ext>
            </a:extLst>
          </p:cNvPr>
          <p:cNvSpPr>
            <a:spLocks noGrp="1"/>
          </p:cNvSpPr>
          <p:nvPr>
            <p:ph idx="1"/>
          </p:nvPr>
        </p:nvSpPr>
        <p:spPr>
          <a:xfrm>
            <a:off x="605119" y="1825624"/>
            <a:ext cx="11092076" cy="5032375"/>
          </a:xfrm>
        </p:spPr>
        <p:txBody>
          <a:bodyPr>
            <a:normAutofit/>
          </a:bodyPr>
          <a:lstStyle/>
          <a:p>
            <a:r>
              <a:rPr lang="fr-FR"/>
              <a:t>DBAI rare caractérisée par des auto-anticorps </a:t>
            </a:r>
            <a:r>
              <a:rPr lang="fr-FR" err="1"/>
              <a:t>anti-collagène</a:t>
            </a:r>
            <a:r>
              <a:rPr lang="fr-FR"/>
              <a:t> VII </a:t>
            </a:r>
          </a:p>
          <a:p>
            <a:r>
              <a:rPr lang="fr-FR"/>
              <a:t>s’associe parfois à des maladies inflammatoires de l’intestin </a:t>
            </a:r>
          </a:p>
          <a:p>
            <a:r>
              <a:rPr lang="fr-FR"/>
              <a:t>Cliniquement, elle peut se présenter </a:t>
            </a:r>
          </a:p>
          <a:p>
            <a:pPr lvl="1"/>
            <a:r>
              <a:rPr lang="fr-FR"/>
              <a:t>soit sous une forme chronique, </a:t>
            </a:r>
            <a:r>
              <a:rPr lang="fr-FR" err="1"/>
              <a:t>marquée</a:t>
            </a:r>
            <a:r>
              <a:rPr lang="fr-FR"/>
              <a:t> par une </a:t>
            </a:r>
            <a:r>
              <a:rPr lang="fr-FR" err="1"/>
              <a:t>fragilite</a:t>
            </a:r>
            <a:r>
              <a:rPr lang="fr-FR"/>
              <a:t>́ </a:t>
            </a:r>
            <a:r>
              <a:rPr lang="fr-FR" err="1"/>
              <a:t>cutanée</a:t>
            </a:r>
            <a:r>
              <a:rPr lang="fr-FR"/>
              <a:t> </a:t>
            </a:r>
            <a:r>
              <a:rPr lang="fr-FR" err="1"/>
              <a:t>prédominant</a:t>
            </a:r>
            <a:r>
              <a:rPr lang="fr-FR"/>
              <a:t> sur les zones de frottement, des cicatrices atrophiques et des grains de </a:t>
            </a:r>
            <a:r>
              <a:rPr lang="fr-FR" err="1"/>
              <a:t>milium</a:t>
            </a:r>
            <a:endParaRPr lang="fr-FR"/>
          </a:p>
          <a:p>
            <a:pPr lvl="1"/>
            <a:r>
              <a:rPr lang="fr-FR"/>
              <a:t>soit sous une forme plus aiguë et inflammatoire, </a:t>
            </a:r>
            <a:r>
              <a:rPr lang="fr-FR" b="1"/>
              <a:t>mimant alors une </a:t>
            </a:r>
            <a:r>
              <a:rPr lang="fr-FR" b="1" err="1"/>
              <a:t>pemphigoïde</a:t>
            </a:r>
            <a:r>
              <a:rPr lang="fr-FR" b="1"/>
              <a:t> bulleuse ou une </a:t>
            </a:r>
            <a:r>
              <a:rPr lang="fr-FR" b="1" err="1"/>
              <a:t>pemphigoïde</a:t>
            </a:r>
            <a:r>
              <a:rPr lang="fr-FR" b="1"/>
              <a:t> cicatricielle voir une dermatose à </a:t>
            </a:r>
            <a:r>
              <a:rPr lang="fr-FR" b="1" err="1"/>
              <a:t>IgA</a:t>
            </a:r>
            <a:r>
              <a:rPr lang="fr-FR" b="1"/>
              <a:t> linéaire. </a:t>
            </a:r>
          </a:p>
          <a:p>
            <a:pPr lvl="1"/>
            <a:r>
              <a:rPr lang="fr-FR"/>
              <a:t>L’atteinte muqueuse est parfois au premier plan </a:t>
            </a:r>
          </a:p>
          <a:p>
            <a:endParaRPr lang="fr-FR"/>
          </a:p>
          <a:p>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3916826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EBA: Examens biologiques</a:t>
            </a:r>
          </a:p>
        </p:txBody>
      </p:sp>
      <p:sp>
        <p:nvSpPr>
          <p:cNvPr id="3" name="Espace réservé du contenu 2"/>
          <p:cNvSpPr>
            <a:spLocks noGrp="1"/>
          </p:cNvSpPr>
          <p:nvPr>
            <p:ph idx="1"/>
          </p:nvPr>
        </p:nvSpPr>
        <p:spPr>
          <a:xfrm>
            <a:off x="859699" y="1825625"/>
            <a:ext cx="7503367" cy="4351338"/>
          </a:xfrm>
        </p:spPr>
        <p:txBody>
          <a:bodyPr>
            <a:normAutofit fontScale="92500"/>
          </a:bodyPr>
          <a:lstStyle/>
          <a:p>
            <a:r>
              <a:rPr lang="fr-FR" dirty="0"/>
              <a:t>IFD: </a:t>
            </a:r>
            <a:r>
              <a:rPr lang="fr-FR" dirty="0" err="1"/>
              <a:t>dépôts</a:t>
            </a:r>
            <a:r>
              <a:rPr lang="fr-FR" dirty="0"/>
              <a:t> </a:t>
            </a:r>
            <a:r>
              <a:rPr lang="fr-FR" dirty="0" err="1"/>
              <a:t>linéaires</a:t>
            </a:r>
            <a:r>
              <a:rPr lang="fr-FR" dirty="0"/>
              <a:t> </a:t>
            </a:r>
            <a:r>
              <a:rPr lang="fr-FR" dirty="0" err="1"/>
              <a:t>d’IgG</a:t>
            </a:r>
            <a:r>
              <a:rPr lang="fr-FR" dirty="0"/>
              <a:t> +/- C3 le long de la membrane basale </a:t>
            </a:r>
            <a:r>
              <a:rPr lang="fr-FR" dirty="0" err="1"/>
              <a:t>dermo-épidermique</a:t>
            </a:r>
            <a:r>
              <a:rPr lang="fr-FR" dirty="0"/>
              <a:t>. </a:t>
            </a:r>
          </a:p>
          <a:p>
            <a:r>
              <a:rPr lang="fr-FR" dirty="0"/>
              <a:t>IFI sur peau humaine traitée au </a:t>
            </a:r>
            <a:r>
              <a:rPr lang="fr-FR" dirty="0" err="1"/>
              <a:t>NaCl</a:t>
            </a:r>
            <a:endParaRPr lang="fr-FR" dirty="0"/>
          </a:p>
          <a:p>
            <a:pPr lvl="1">
              <a:buFont typeface="Calibri" panose="020F0502020204030204" pitchFamily="34" charset="0"/>
              <a:buChar char="‐"/>
            </a:pPr>
            <a:r>
              <a:rPr lang="fr-FR" dirty="0"/>
              <a:t>Marquage sur le versant dermique</a:t>
            </a:r>
          </a:p>
          <a:p>
            <a:r>
              <a:rPr lang="fr-FR" dirty="0" err="1"/>
              <a:t>Immuno</a:t>
            </a:r>
            <a:r>
              <a:rPr lang="fr-FR" dirty="0"/>
              <a:t>-microscopie </a:t>
            </a:r>
            <a:r>
              <a:rPr lang="fr-FR" dirty="0" err="1"/>
              <a:t>électronique</a:t>
            </a:r>
            <a:r>
              <a:rPr lang="fr-FR" dirty="0"/>
              <a:t> : </a:t>
            </a:r>
          </a:p>
          <a:p>
            <a:pPr lvl="1">
              <a:buFont typeface="Calibri" panose="020F0502020204030204" pitchFamily="34" charset="0"/>
              <a:buChar char="‐"/>
            </a:pPr>
            <a:r>
              <a:rPr lang="fr-FR" dirty="0" err="1"/>
              <a:t>Dépôts</a:t>
            </a:r>
            <a:r>
              <a:rPr lang="fr-FR" dirty="0"/>
              <a:t> dermiques des filaments d’ancrage situés sous la lamina </a:t>
            </a:r>
            <a:r>
              <a:rPr lang="fr-FR" dirty="0" err="1"/>
              <a:t>densa</a:t>
            </a:r>
            <a:endParaRPr lang="fr-FR" dirty="0"/>
          </a:p>
          <a:p>
            <a:pPr marL="228600" lvl="1">
              <a:spcBef>
                <a:spcPts val="1000"/>
              </a:spcBef>
            </a:pPr>
            <a:r>
              <a:rPr lang="fr-FR" sz="2800" dirty="0"/>
              <a:t>Mis en </a:t>
            </a:r>
            <a:r>
              <a:rPr lang="fr-FR" sz="2800" dirty="0" err="1"/>
              <a:t>évidence</a:t>
            </a:r>
            <a:r>
              <a:rPr lang="fr-FR" sz="2800" dirty="0"/>
              <a:t> des </a:t>
            </a:r>
            <a:r>
              <a:rPr lang="fr-FR" sz="2800" dirty="0" err="1"/>
              <a:t>Ac</a:t>
            </a:r>
            <a:r>
              <a:rPr lang="fr-FR" sz="2800" dirty="0"/>
              <a:t> anti-</a:t>
            </a:r>
            <a:r>
              <a:rPr lang="fr-FR" sz="2800" dirty="0" err="1"/>
              <a:t>collagene</a:t>
            </a:r>
            <a:r>
              <a:rPr lang="fr-FR" sz="2800" dirty="0"/>
              <a:t> VII par </a:t>
            </a:r>
            <a:r>
              <a:rPr lang="fr-FR" sz="2800" dirty="0" err="1"/>
              <a:t>immunoblot</a:t>
            </a:r>
            <a:r>
              <a:rPr lang="fr-FR" sz="2800" dirty="0"/>
              <a:t>, ELISA ou IFI sur cellules </a:t>
            </a:r>
            <a:r>
              <a:rPr lang="fr-FR" sz="2800" dirty="0" err="1" smtClean="0"/>
              <a:t>transfectées</a:t>
            </a:r>
            <a:endParaRPr lang="fr-FR" sz="2800" dirty="0" smtClean="0"/>
          </a:p>
          <a:p>
            <a:pPr marL="457200" lvl="1" indent="-457200">
              <a:buFont typeface="Calibri" panose="020F0502020204030204" pitchFamily="34" charset="0"/>
              <a:buChar char="→"/>
            </a:pPr>
            <a:r>
              <a:rPr lang="fr-FR" dirty="0" err="1" smtClean="0"/>
              <a:t>Ac</a:t>
            </a:r>
            <a:r>
              <a:rPr lang="fr-FR" dirty="0" smtClean="0"/>
              <a:t> anti-</a:t>
            </a:r>
            <a:r>
              <a:rPr lang="fr-FR" dirty="0" err="1" smtClean="0"/>
              <a:t>collagene</a:t>
            </a:r>
            <a:r>
              <a:rPr lang="fr-FR" dirty="0" smtClean="0"/>
              <a:t> VII présents également dans le lupus bulleux</a:t>
            </a:r>
          </a:p>
          <a:p>
            <a:pPr marL="228600" lvl="1">
              <a:spcBef>
                <a:spcPts val="1000"/>
              </a:spcBef>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pic>
        <p:nvPicPr>
          <p:cNvPr id="5" name="Image 4">
            <a:extLst>
              <a:ext uri="{FF2B5EF4-FFF2-40B4-BE49-F238E27FC236}">
                <a16:creationId xmlns="" xmlns:a16="http://schemas.microsoft.com/office/drawing/2014/main" id="{BB185CBD-BDE3-5749-B2C5-9DB826B9CDB2}"/>
              </a:ext>
            </a:extLst>
          </p:cNvPr>
          <p:cNvPicPr>
            <a:picLocks noChangeAspect="1"/>
          </p:cNvPicPr>
          <p:nvPr/>
        </p:nvPicPr>
        <p:blipFill>
          <a:blip r:embed="rId3"/>
          <a:stretch>
            <a:fillRect/>
          </a:stretch>
        </p:blipFill>
        <p:spPr>
          <a:xfrm>
            <a:off x="8197634" y="2223090"/>
            <a:ext cx="3723026" cy="308603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35" y="5448936"/>
            <a:ext cx="640840" cy="55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19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spect="1" noChangeArrowheads="1"/>
          </p:cNvSpPr>
          <p:nvPr/>
        </p:nvSpPr>
        <p:spPr bwMode="auto">
          <a:xfrm>
            <a:off x="6568018" y="152400"/>
            <a:ext cx="4893733"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075" name="Text Box 3"/>
          <p:cNvSpPr txBox="1">
            <a:spLocks noChangeArrowheads="1"/>
          </p:cNvSpPr>
          <p:nvPr/>
        </p:nvSpPr>
        <p:spPr bwMode="auto">
          <a:xfrm>
            <a:off x="2451755" y="6418982"/>
            <a:ext cx="7466685"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sz="800" b="1">
                <a:solidFill>
                  <a:schemeClr val="tx1"/>
                </a:solidFill>
              </a:rPr>
              <a:t>International Bullous Diseases Group: consensus on diagnostic criteria for </a:t>
            </a:r>
            <a:r>
              <a:rPr lang="en-US" sz="800" b="1" err="1">
                <a:solidFill>
                  <a:schemeClr val="tx1"/>
                </a:solidFill>
              </a:rPr>
              <a:t>epidermolysis</a:t>
            </a:r>
            <a:r>
              <a:rPr lang="en-US" sz="800" b="1">
                <a:solidFill>
                  <a:schemeClr val="tx1"/>
                </a:solidFill>
              </a:rPr>
              <a:t> </a:t>
            </a:r>
            <a:r>
              <a:rPr lang="en-US" sz="800" b="1" err="1">
                <a:solidFill>
                  <a:schemeClr val="tx1"/>
                </a:solidFill>
              </a:rPr>
              <a:t>bullosa</a:t>
            </a:r>
            <a:r>
              <a:rPr lang="en-US" sz="800" b="1">
                <a:solidFill>
                  <a:schemeClr val="tx1"/>
                </a:solidFill>
              </a:rPr>
              <a:t> </a:t>
            </a:r>
            <a:r>
              <a:rPr lang="en-US" sz="800" b="1" err="1">
                <a:solidFill>
                  <a:schemeClr val="tx1"/>
                </a:solidFill>
              </a:rPr>
              <a:t>acquisita</a:t>
            </a:r>
            <a:r>
              <a:rPr lang="en-US" sz="800" b="1">
                <a:solidFill>
                  <a:schemeClr val="tx1"/>
                </a:solidFill>
              </a:rPr>
              <a:t>, DOI: (10.1111/bjd.16138)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348" y="1613721"/>
            <a:ext cx="6712973" cy="454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623392" y="330200"/>
            <a:ext cx="9574967" cy="1143000"/>
          </a:xfrm>
        </p:spPr>
        <p:txBody>
          <a:bodyPr>
            <a:normAutofit/>
          </a:bodyPr>
          <a:lstStyle/>
          <a:p>
            <a:r>
              <a:rPr lang="en-US" sz="3200" b="1">
                <a:solidFill>
                  <a:schemeClr val="accent1"/>
                </a:solidFill>
              </a:rPr>
              <a:t>International Bullous Diseases Group: consensus on diagnostic criteria for </a:t>
            </a:r>
            <a:r>
              <a:rPr lang="en-US" sz="3200" b="1" err="1">
                <a:solidFill>
                  <a:schemeClr val="accent1"/>
                </a:solidFill>
              </a:rPr>
              <a:t>epidermolysis</a:t>
            </a:r>
            <a:r>
              <a:rPr lang="en-US" sz="3200" b="1">
                <a:solidFill>
                  <a:schemeClr val="accent1"/>
                </a:solidFill>
              </a:rPr>
              <a:t> </a:t>
            </a:r>
            <a:r>
              <a:rPr lang="en-US" sz="3200" b="1" err="1">
                <a:solidFill>
                  <a:schemeClr val="accent1"/>
                </a:solidFill>
              </a:rPr>
              <a:t>bullosa</a:t>
            </a:r>
            <a:r>
              <a:rPr lang="en-US" sz="3200" b="1">
                <a:solidFill>
                  <a:schemeClr val="accent1"/>
                </a:solidFill>
              </a:rPr>
              <a:t> </a:t>
            </a:r>
            <a:r>
              <a:rPr lang="en-US" sz="3200" b="1" err="1">
                <a:solidFill>
                  <a:schemeClr val="accent1"/>
                </a:solidFill>
              </a:rPr>
              <a:t>acquisita</a:t>
            </a:r>
            <a:endParaRPr lang="fr-FR" sz="3200" b="1">
              <a:solidFill>
                <a:schemeClr val="accent1"/>
              </a:solidFil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54684122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b="1" dirty="0">
                <a:solidFill>
                  <a:srgbClr val="0070C0"/>
                </a:solidFill>
              </a:rPr>
              <a:t>Dermatose bulleuse auto-immune (DBAI)</a:t>
            </a:r>
          </a:p>
        </p:txBody>
      </p:sp>
      <p:sp>
        <p:nvSpPr>
          <p:cNvPr id="9" name="Espace réservé du texte 8"/>
          <p:cNvSpPr>
            <a:spLocks noGrp="1"/>
          </p:cNvSpPr>
          <p:nvPr>
            <p:ph type="body" idx="1"/>
          </p:nvPr>
        </p:nvSpPr>
        <p:spPr>
          <a:xfrm>
            <a:off x="839788" y="2189635"/>
            <a:ext cx="5157787" cy="823912"/>
          </a:xfrm>
        </p:spPr>
        <p:txBody>
          <a:bodyPr>
            <a:noAutofit/>
          </a:bodyPr>
          <a:lstStyle/>
          <a:p>
            <a:r>
              <a:rPr lang="fr-FR" sz="2800" dirty="0"/>
              <a:t>DBAI intra-épidermique: </a:t>
            </a:r>
          </a:p>
          <a:p>
            <a:r>
              <a:rPr lang="fr-FR" sz="2800" dirty="0"/>
              <a:t>Groupe des pemphigus</a:t>
            </a:r>
          </a:p>
        </p:txBody>
      </p:sp>
      <p:sp>
        <p:nvSpPr>
          <p:cNvPr id="7" name="Espace réservé du contenu 6"/>
          <p:cNvSpPr>
            <a:spLocks noGrp="1"/>
          </p:cNvSpPr>
          <p:nvPr>
            <p:ph sz="half" idx="2"/>
          </p:nvPr>
        </p:nvSpPr>
        <p:spPr>
          <a:xfrm>
            <a:off x="839788" y="3131767"/>
            <a:ext cx="5157787" cy="3229272"/>
          </a:xfrm>
        </p:spPr>
        <p:txBody>
          <a:bodyPr>
            <a:normAutofit/>
          </a:bodyPr>
          <a:lstStyle/>
          <a:p>
            <a:r>
              <a:rPr lang="fr-FR" sz="2000" dirty="0"/>
              <a:t>Caractérisés par la présence </a:t>
            </a:r>
            <a:r>
              <a:rPr lang="fr-FR" sz="2000" dirty="0" err="1"/>
              <a:t>d’Ac</a:t>
            </a:r>
            <a:r>
              <a:rPr lang="fr-FR" sz="2000" dirty="0"/>
              <a:t> dirigés contre des molécules de la jonction inter-</a:t>
            </a:r>
            <a:r>
              <a:rPr lang="fr-FR" sz="2000" dirty="0" err="1"/>
              <a:t>kératinocytaire</a:t>
            </a:r>
            <a:r>
              <a:rPr lang="fr-FR" sz="2000" dirty="0"/>
              <a:t>, les </a:t>
            </a:r>
            <a:r>
              <a:rPr lang="fr-FR" sz="2000" dirty="0" err="1"/>
              <a:t>desmosomes</a:t>
            </a:r>
            <a:r>
              <a:rPr lang="fr-FR" sz="2000" dirty="0"/>
              <a:t> </a:t>
            </a:r>
          </a:p>
          <a:p>
            <a:r>
              <a:rPr lang="fr-FR" sz="2000" dirty="0"/>
              <a:t>3 formes principales:</a:t>
            </a:r>
          </a:p>
          <a:p>
            <a:pPr lvl="1">
              <a:buFont typeface="Calibri" panose="020F0502020204030204" pitchFamily="34" charset="0"/>
              <a:buChar char="‐"/>
            </a:pPr>
            <a:r>
              <a:rPr lang="fr-FR" sz="2000" dirty="0"/>
              <a:t>Pemphigus vulgaire</a:t>
            </a:r>
          </a:p>
          <a:p>
            <a:pPr lvl="1">
              <a:buFont typeface="Calibri" panose="020F0502020204030204" pitchFamily="34" charset="0"/>
              <a:buChar char="‐"/>
            </a:pPr>
            <a:r>
              <a:rPr lang="fr-FR" sz="2000" dirty="0"/>
              <a:t>Pemphigus foliacé</a:t>
            </a:r>
          </a:p>
          <a:p>
            <a:pPr lvl="1">
              <a:buFont typeface="Calibri" panose="020F0502020204030204" pitchFamily="34" charset="0"/>
              <a:buChar char="‐"/>
            </a:pPr>
            <a:r>
              <a:rPr lang="fr-FR" sz="2000" dirty="0"/>
              <a:t>Pemphigus paranéoplasique</a:t>
            </a:r>
          </a:p>
          <a:p>
            <a:pPr lvl="1">
              <a:buFont typeface="Calibri" panose="020F0502020204030204" pitchFamily="34" charset="0"/>
              <a:buChar char="‐"/>
            </a:pPr>
            <a:r>
              <a:rPr lang="fr-FR" sz="2000" dirty="0" smtClean="0"/>
              <a:t>Autres </a:t>
            </a:r>
            <a:r>
              <a:rPr lang="fr-FR" sz="2000" dirty="0"/>
              <a:t>formes: pemphigus induit, pemphigus herpétiforme, pemphigus à </a:t>
            </a:r>
            <a:r>
              <a:rPr lang="fr-FR" sz="2000" dirty="0" err="1"/>
              <a:t>IgA</a:t>
            </a:r>
            <a:endParaRPr lang="fr-FR" sz="2000" dirty="0"/>
          </a:p>
          <a:p>
            <a:pPr marL="0" indent="0">
              <a:buNone/>
            </a:pPr>
            <a:endParaRPr lang="fr-FR" sz="1800" dirty="0"/>
          </a:p>
          <a:p>
            <a:endParaRPr lang="fr-FR" dirty="0"/>
          </a:p>
        </p:txBody>
      </p:sp>
      <p:sp>
        <p:nvSpPr>
          <p:cNvPr id="10" name="Espace réservé du texte 9"/>
          <p:cNvSpPr>
            <a:spLocks noGrp="1"/>
          </p:cNvSpPr>
          <p:nvPr>
            <p:ph type="body" sz="quarter" idx="3"/>
          </p:nvPr>
        </p:nvSpPr>
        <p:spPr>
          <a:xfrm>
            <a:off x="6555300" y="2189635"/>
            <a:ext cx="5183188" cy="823912"/>
          </a:xfrm>
        </p:spPr>
        <p:txBody>
          <a:bodyPr>
            <a:noAutofit/>
          </a:bodyPr>
          <a:lstStyle/>
          <a:p>
            <a:r>
              <a:rPr lang="fr-FR" sz="2800"/>
              <a:t>DBAI sous-épidermique:</a:t>
            </a:r>
          </a:p>
          <a:p>
            <a:r>
              <a:rPr lang="fr-FR" sz="2800"/>
              <a:t>Groupe des DBAI de la JDE</a:t>
            </a:r>
          </a:p>
        </p:txBody>
      </p:sp>
      <p:sp>
        <p:nvSpPr>
          <p:cNvPr id="8" name="Espace réservé du contenu 7"/>
          <p:cNvSpPr>
            <a:spLocks noGrp="1"/>
          </p:cNvSpPr>
          <p:nvPr>
            <p:ph sz="quarter" idx="4"/>
          </p:nvPr>
        </p:nvSpPr>
        <p:spPr>
          <a:xfrm>
            <a:off x="6608308" y="3131766"/>
            <a:ext cx="5183188" cy="3986887"/>
          </a:xfrm>
        </p:spPr>
        <p:txBody>
          <a:bodyPr>
            <a:normAutofit/>
          </a:bodyPr>
          <a:lstStyle/>
          <a:p>
            <a:r>
              <a:rPr lang="fr-FR" sz="2000" dirty="0"/>
              <a:t>Caractérisées par la présence </a:t>
            </a:r>
            <a:r>
              <a:rPr lang="fr-FR" sz="2000" dirty="0" err="1"/>
              <a:t>d’Ac</a:t>
            </a:r>
            <a:r>
              <a:rPr lang="fr-FR" sz="2000" dirty="0"/>
              <a:t> dirigés contre la jonction </a:t>
            </a:r>
            <a:r>
              <a:rPr lang="fr-FR" sz="2000" dirty="0" err="1"/>
              <a:t>dermo</a:t>
            </a:r>
            <a:r>
              <a:rPr lang="fr-FR" sz="2000" dirty="0"/>
              <a:t>-épidermique (JDE)</a:t>
            </a:r>
          </a:p>
          <a:p>
            <a:r>
              <a:rPr lang="fr-FR" sz="2000" dirty="0"/>
              <a:t>3 formes:</a:t>
            </a:r>
          </a:p>
          <a:p>
            <a:pPr lvl="1">
              <a:buFont typeface="Calibri" panose="020F0502020204030204" pitchFamily="34" charset="0"/>
              <a:buChar char="‐"/>
            </a:pPr>
            <a:r>
              <a:rPr lang="fr-FR" sz="2000" dirty="0" err="1"/>
              <a:t>Pemphigoïdes</a:t>
            </a:r>
            <a:r>
              <a:rPr lang="fr-FR" sz="2000" dirty="0"/>
              <a:t>:  </a:t>
            </a:r>
          </a:p>
          <a:p>
            <a:pPr lvl="2">
              <a:buFont typeface="Calibri" panose="020F0502020204030204" pitchFamily="34" charset="0"/>
              <a:buChar char="→"/>
            </a:pPr>
            <a:r>
              <a:rPr lang="fr-FR" dirty="0"/>
              <a:t> bulleuses</a:t>
            </a:r>
          </a:p>
          <a:p>
            <a:pPr lvl="2">
              <a:buFont typeface="Calibri" panose="020F0502020204030204" pitchFamily="34" charset="0"/>
              <a:buChar char="→"/>
            </a:pPr>
            <a:r>
              <a:rPr lang="fr-FR" dirty="0"/>
              <a:t> des muqueuses (cicatricielles)</a:t>
            </a:r>
          </a:p>
          <a:p>
            <a:pPr lvl="2">
              <a:buFont typeface="Calibri" panose="020F0502020204030204" pitchFamily="34" charset="0"/>
              <a:buChar char="→"/>
            </a:pPr>
            <a:r>
              <a:rPr lang="fr-FR" dirty="0"/>
              <a:t> de la grossesse</a:t>
            </a:r>
          </a:p>
          <a:p>
            <a:pPr lvl="2">
              <a:buFont typeface="Calibri" panose="020F0502020204030204" pitchFamily="34" charset="0"/>
              <a:buChar char="→"/>
            </a:pPr>
            <a:r>
              <a:rPr lang="fr-FR" dirty="0"/>
              <a:t> à anti-p200 (</a:t>
            </a:r>
            <a:r>
              <a:rPr lang="fr-FR" dirty="0" err="1"/>
              <a:t>Laminin</a:t>
            </a:r>
            <a:r>
              <a:rPr lang="fr-FR" dirty="0"/>
              <a:t> </a:t>
            </a:r>
            <a:r>
              <a:rPr lang="fr-FR" dirty="0">
                <a:sym typeface="Symbol"/>
              </a:rPr>
              <a:t></a:t>
            </a:r>
            <a:r>
              <a:rPr lang="fr-FR" dirty="0"/>
              <a:t>1)</a:t>
            </a:r>
          </a:p>
          <a:p>
            <a:pPr lvl="1">
              <a:buFont typeface="Calibri" panose="020F0502020204030204" pitchFamily="34" charset="0"/>
              <a:buChar char="‐"/>
            </a:pPr>
            <a:r>
              <a:rPr lang="fr-FR" sz="2000" dirty="0" err="1"/>
              <a:t>Epidermolyse</a:t>
            </a:r>
            <a:r>
              <a:rPr lang="fr-FR" sz="2000" dirty="0"/>
              <a:t> Bulleuse </a:t>
            </a:r>
            <a:r>
              <a:rPr lang="fr-FR" sz="2000" dirty="0" smtClean="0"/>
              <a:t>Acquise </a:t>
            </a:r>
            <a:r>
              <a:rPr lang="fr-FR" sz="2000" dirty="0"/>
              <a:t>(EBA)</a:t>
            </a:r>
          </a:p>
          <a:p>
            <a:pPr lvl="1">
              <a:buFont typeface="Calibri" panose="020F0502020204030204" pitchFamily="34" charset="0"/>
              <a:buChar char="‐"/>
            </a:pPr>
            <a:r>
              <a:rPr lang="fr-FR" sz="2000" dirty="0"/>
              <a:t>Dermatose à </a:t>
            </a:r>
            <a:r>
              <a:rPr lang="fr-FR" sz="2000" dirty="0" err="1"/>
              <a:t>IgA</a:t>
            </a:r>
            <a:r>
              <a:rPr lang="fr-FR" sz="2000" dirty="0"/>
              <a:t> linéaire (</a:t>
            </a:r>
            <a:r>
              <a:rPr lang="fr-FR" sz="2000" dirty="0" err="1"/>
              <a:t>DIgAL</a:t>
            </a:r>
            <a:r>
              <a:rPr lang="fr-FR" sz="2000" dirty="0"/>
              <a:t>)</a:t>
            </a:r>
          </a:p>
          <a:p>
            <a:pPr lvl="1">
              <a:buFont typeface="Calibri" panose="020F0502020204030204" pitchFamily="34" charset="0"/>
              <a:buChar char="‐"/>
            </a:pPr>
            <a:endParaRPr lang="fr-FR" sz="1400" dirty="0"/>
          </a:p>
          <a:p>
            <a:pPr lvl="1"/>
            <a:endParaRPr lang="fr-FR" sz="14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a:stretch/>
        </p:blipFill>
        <p:spPr bwMode="auto">
          <a:xfrm>
            <a:off x="4650754" y="2045511"/>
            <a:ext cx="1346821" cy="959668"/>
          </a:xfrm>
          <a:prstGeom prst="rect">
            <a:avLst/>
          </a:prstGeom>
          <a:noFill/>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629197" y="2045511"/>
            <a:ext cx="1342996" cy="874200"/>
          </a:xfrm>
          <a:prstGeom prst="rect">
            <a:avLst/>
          </a:prstGeom>
          <a:noFill/>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7326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1"/>
                </a:solidFill>
              </a:rPr>
              <a:t>IFD directe: </a:t>
            </a:r>
            <a:br>
              <a:rPr lang="fr-FR" b="1" dirty="0" smtClean="0">
                <a:solidFill>
                  <a:schemeClr val="accent1"/>
                </a:solidFill>
              </a:rPr>
            </a:br>
            <a:r>
              <a:rPr lang="fr-FR" b="1" dirty="0" smtClean="0">
                <a:solidFill>
                  <a:schemeClr val="accent1"/>
                </a:solidFill>
              </a:rPr>
              <a:t>Aspect crénelé en u des </a:t>
            </a:r>
            <a:r>
              <a:rPr lang="fr-FR" b="1" dirty="0" err="1" smtClean="0">
                <a:solidFill>
                  <a:schemeClr val="accent1"/>
                </a:solidFill>
              </a:rPr>
              <a:t>dépots</a:t>
            </a:r>
            <a:r>
              <a:rPr lang="fr-FR" b="1" dirty="0" smtClean="0">
                <a:solidFill>
                  <a:schemeClr val="accent1"/>
                </a:solidFill>
              </a:rPr>
              <a:t> d’</a:t>
            </a:r>
            <a:r>
              <a:rPr lang="fr-FR" b="1" dirty="0" err="1" smtClean="0">
                <a:solidFill>
                  <a:schemeClr val="accent1"/>
                </a:solidFill>
              </a:rPr>
              <a:t>Ig</a:t>
            </a:r>
            <a:r>
              <a:rPr lang="fr-FR" b="1" dirty="0" smtClean="0">
                <a:solidFill>
                  <a:schemeClr val="accent1"/>
                </a:solidFill>
              </a:rPr>
              <a:t> à la JDE</a:t>
            </a:r>
            <a:endParaRPr lang="fr-FR" b="1" dirty="0">
              <a:solidFill>
                <a:schemeClr val="accent1"/>
              </a:solidFill>
            </a:endParaRPr>
          </a:p>
        </p:txBody>
      </p:sp>
      <p:sp>
        <p:nvSpPr>
          <p:cNvPr id="3" name="Text Box 3"/>
          <p:cNvSpPr txBox="1">
            <a:spLocks noChangeArrowheads="1"/>
          </p:cNvSpPr>
          <p:nvPr/>
        </p:nvSpPr>
        <p:spPr bwMode="auto">
          <a:xfrm>
            <a:off x="1579563" y="6517366"/>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sz="800" b="1" dirty="0">
                <a:solidFill>
                  <a:schemeClr val="tx1"/>
                </a:solidFill>
              </a:rPr>
              <a:t>International Bullous Diseases Group: consensus on diagnostic criteria for </a:t>
            </a:r>
            <a:r>
              <a:rPr lang="en-US" sz="800" b="1" dirty="0" err="1">
                <a:solidFill>
                  <a:schemeClr val="tx1"/>
                </a:solidFill>
              </a:rPr>
              <a:t>epidermolysis</a:t>
            </a:r>
            <a:r>
              <a:rPr lang="en-US" sz="800" b="1" dirty="0">
                <a:solidFill>
                  <a:schemeClr val="tx1"/>
                </a:solidFill>
              </a:rPr>
              <a:t> </a:t>
            </a:r>
            <a:r>
              <a:rPr lang="en-US" sz="800" b="1" dirty="0" err="1">
                <a:solidFill>
                  <a:schemeClr val="tx1"/>
                </a:solidFill>
              </a:rPr>
              <a:t>bullosa</a:t>
            </a:r>
            <a:r>
              <a:rPr lang="en-US" sz="800" b="1" dirty="0">
                <a:solidFill>
                  <a:schemeClr val="tx1"/>
                </a:solidFill>
              </a:rPr>
              <a:t> </a:t>
            </a:r>
            <a:r>
              <a:rPr lang="en-US" sz="800" b="1" dirty="0" err="1">
                <a:solidFill>
                  <a:schemeClr val="tx1"/>
                </a:solidFill>
              </a:rPr>
              <a:t>acquisita</a:t>
            </a:r>
            <a:r>
              <a:rPr lang="en-US" sz="800" b="1" dirty="0">
                <a:solidFill>
                  <a:schemeClr val="tx1"/>
                </a:solidFill>
              </a:rPr>
              <a:t>, First published: 22 November 2017, DOI: (10.1111/bjd.16138) </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308" y="2014993"/>
            <a:ext cx="3274014" cy="4484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5591364" y="2438067"/>
            <a:ext cx="5762436" cy="1200329"/>
          </a:xfrm>
          <a:prstGeom prst="rect">
            <a:avLst/>
          </a:prstGeom>
        </p:spPr>
        <p:txBody>
          <a:bodyPr wrap="square">
            <a:spAutoFit/>
          </a:bodyPr>
          <a:lstStyle/>
          <a:p>
            <a:r>
              <a:rPr lang="en-US" dirty="0" smtClean="0">
                <a:solidFill>
                  <a:schemeClr val="tx1"/>
                </a:solidFill>
                <a:latin typeface="Calibri" panose="020F0502020204030204" pitchFamily="34" charset="0"/>
              </a:rPr>
              <a:t>Serration pattern analysis by direct immunofluorescence. The u‐serrated pattern is characterized by closed arches at the bottom appearing like ‘growing grass’ (a), whereas the n‐serrated pattern shows closed arches at the top (b). </a:t>
            </a:r>
            <a:endParaRPr lang="fr-FR" dirty="0">
              <a:solidFill>
                <a:schemeClr val="tx1"/>
              </a:solidFill>
              <a:latin typeface="Calibri" panose="020F0502020204030204" pitchFamily="34" charset="0"/>
            </a:endParaRPr>
          </a:p>
        </p:txBody>
      </p:sp>
    </p:spTree>
    <p:extLst>
      <p:ext uri="{BB962C8B-B14F-4D97-AF65-F5344CB8AC3E}">
        <p14:creationId xmlns:p14="http://schemas.microsoft.com/office/powerpoint/2010/main" val="1340080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chemeClr val="accent1"/>
                </a:solidFill>
              </a:rPr>
              <a:t>Techniques de FOAM (</a:t>
            </a:r>
            <a:r>
              <a:rPr lang="fr-FR" b="1" dirty="0" err="1" smtClean="0">
                <a:solidFill>
                  <a:schemeClr val="accent1"/>
                </a:solidFill>
              </a:rPr>
              <a:t>fluorescen</a:t>
            </a:r>
            <a:r>
              <a:rPr lang="fr-FR" b="1" dirty="0" smtClean="0">
                <a:solidFill>
                  <a:schemeClr val="accent1"/>
                </a:solidFill>
              </a:rPr>
              <a:t> overlay </a:t>
            </a:r>
            <a:r>
              <a:rPr lang="fr-FR" b="1" dirty="0" err="1" smtClean="0">
                <a:solidFill>
                  <a:schemeClr val="accent1"/>
                </a:solidFill>
              </a:rPr>
              <a:t>antigen</a:t>
            </a:r>
            <a:r>
              <a:rPr lang="fr-FR" b="1" dirty="0" smtClean="0">
                <a:solidFill>
                  <a:schemeClr val="accent1"/>
                </a:solidFill>
              </a:rPr>
              <a:t> </a:t>
            </a:r>
            <a:r>
              <a:rPr lang="fr-FR" b="1" dirty="0" err="1" smtClean="0">
                <a:solidFill>
                  <a:schemeClr val="accent1"/>
                </a:solidFill>
              </a:rPr>
              <a:t>mapping</a:t>
            </a:r>
            <a:r>
              <a:rPr lang="fr-FR" b="1" dirty="0" smtClean="0">
                <a:solidFill>
                  <a:schemeClr val="accent1"/>
                </a:solidFill>
              </a:rPr>
              <a:t>)</a:t>
            </a:r>
            <a:endParaRPr lang="fr-FR" b="1" dirty="0">
              <a:solidFill>
                <a:schemeClr val="accent1"/>
              </a:solidFill>
            </a:endParaRP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56143"/>
          <a:stretch/>
        </p:blipFill>
        <p:spPr bwMode="auto">
          <a:xfrm>
            <a:off x="521994" y="1806101"/>
            <a:ext cx="3334388" cy="4654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45304"/>
          <a:stretch/>
        </p:blipFill>
        <p:spPr bwMode="auto">
          <a:xfrm>
            <a:off x="4285253" y="1806101"/>
            <a:ext cx="2566122" cy="4467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7099852" y="1870724"/>
            <a:ext cx="4946374" cy="3139321"/>
          </a:xfrm>
          <a:prstGeom prst="rect">
            <a:avLst/>
          </a:prstGeom>
        </p:spPr>
        <p:txBody>
          <a:bodyPr wrap="square">
            <a:spAutoFit/>
          </a:bodyPr>
          <a:lstStyle/>
          <a:p>
            <a:pPr marL="342900" indent="-342900">
              <a:buAutoNum type="alphaLcParenBoth"/>
            </a:pPr>
            <a:r>
              <a:rPr lang="en-US" dirty="0" smtClean="0"/>
              <a:t>In </a:t>
            </a:r>
            <a:r>
              <a:rPr lang="en-US" dirty="0"/>
              <a:t>a patient with EBA, in vivo bound </a:t>
            </a:r>
            <a:r>
              <a:rPr lang="en-US" dirty="0" err="1"/>
              <a:t>IgG</a:t>
            </a:r>
            <a:r>
              <a:rPr lang="en-US" dirty="0"/>
              <a:t> (green) is below type IV collagen (red). </a:t>
            </a:r>
            <a:endParaRPr lang="en-US" dirty="0" smtClean="0"/>
          </a:p>
          <a:p>
            <a:pPr marL="342900" indent="-342900">
              <a:buAutoNum type="alphaLcParenBoth"/>
            </a:pPr>
            <a:r>
              <a:rPr lang="en-US" dirty="0" smtClean="0"/>
              <a:t>In </a:t>
            </a:r>
            <a:r>
              <a:rPr lang="en-US" dirty="0"/>
              <a:t>a patient with a bullous </a:t>
            </a:r>
            <a:r>
              <a:rPr lang="en-US" dirty="0" err="1"/>
              <a:t>pemphigoid</a:t>
            </a:r>
            <a:r>
              <a:rPr lang="en-US" dirty="0"/>
              <a:t>, in vivo bound </a:t>
            </a:r>
            <a:r>
              <a:rPr lang="en-US" dirty="0" err="1"/>
              <a:t>IgG</a:t>
            </a:r>
            <a:r>
              <a:rPr lang="en-US" dirty="0"/>
              <a:t> (green) is above </a:t>
            </a:r>
            <a:r>
              <a:rPr lang="en-US" dirty="0" err="1"/>
              <a:t>laminin</a:t>
            </a:r>
            <a:r>
              <a:rPr lang="en-US" dirty="0"/>
              <a:t> 332 (red</a:t>
            </a:r>
            <a:r>
              <a:rPr lang="en-US" dirty="0" smtClean="0"/>
              <a:t>).</a:t>
            </a:r>
          </a:p>
          <a:p>
            <a:pPr marL="342900" indent="-342900">
              <a:buAutoNum type="alphaLcParenBoth"/>
            </a:pPr>
            <a:r>
              <a:rPr lang="en-US" dirty="0" smtClean="0"/>
              <a:t>In </a:t>
            </a:r>
            <a:r>
              <a:rPr lang="en-US" dirty="0"/>
              <a:t>a patient with mucous membrane </a:t>
            </a:r>
            <a:r>
              <a:rPr lang="en-US" dirty="0" err="1"/>
              <a:t>pemphigoid</a:t>
            </a:r>
            <a:r>
              <a:rPr lang="en-US" dirty="0"/>
              <a:t> (MMP), in vivo bound </a:t>
            </a:r>
            <a:r>
              <a:rPr lang="en-US" dirty="0" err="1"/>
              <a:t>IgG</a:t>
            </a:r>
            <a:r>
              <a:rPr lang="en-US" dirty="0"/>
              <a:t> (green) is below or co‐localized (yellow) with </a:t>
            </a:r>
            <a:r>
              <a:rPr lang="en-US" dirty="0" err="1"/>
              <a:t>laminin</a:t>
            </a:r>
            <a:r>
              <a:rPr lang="en-US" dirty="0"/>
              <a:t> 332 (red</a:t>
            </a:r>
            <a:r>
              <a:rPr lang="en-US" dirty="0" smtClean="0"/>
              <a:t>).</a:t>
            </a:r>
          </a:p>
          <a:p>
            <a:pPr marL="342900" indent="-342900">
              <a:buAutoNum type="alphaLcParenBoth"/>
            </a:pPr>
            <a:r>
              <a:rPr lang="en-US" dirty="0" smtClean="0"/>
              <a:t>In </a:t>
            </a:r>
            <a:r>
              <a:rPr lang="en-US" dirty="0"/>
              <a:t>a patient with MMP, in vivo bound </a:t>
            </a:r>
            <a:r>
              <a:rPr lang="en-US" dirty="0" err="1"/>
              <a:t>IgG</a:t>
            </a:r>
            <a:r>
              <a:rPr lang="en-US" dirty="0"/>
              <a:t> (green) is above or co‐localized (yellow) with type IV collagen (red). </a:t>
            </a:r>
          </a:p>
        </p:txBody>
      </p:sp>
      <p:sp>
        <p:nvSpPr>
          <p:cNvPr id="6" name="Text Box 3"/>
          <p:cNvSpPr txBox="1">
            <a:spLocks noChangeArrowheads="1"/>
          </p:cNvSpPr>
          <p:nvPr/>
        </p:nvSpPr>
        <p:spPr bwMode="auto">
          <a:xfrm>
            <a:off x="426623" y="6538596"/>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128"/>
              </a:defRPr>
            </a:lvl9pPr>
          </a:lstStyle>
          <a:p>
            <a:r>
              <a:rPr lang="en-US" sz="800" b="1" dirty="0">
                <a:solidFill>
                  <a:schemeClr val="tx1"/>
                </a:solidFill>
              </a:rPr>
              <a:t>International Bullous Diseases Group: consensus on diagnostic criteria for </a:t>
            </a:r>
            <a:r>
              <a:rPr lang="en-US" sz="800" b="1" dirty="0" err="1">
                <a:solidFill>
                  <a:schemeClr val="tx1"/>
                </a:solidFill>
              </a:rPr>
              <a:t>epidermolysis</a:t>
            </a:r>
            <a:r>
              <a:rPr lang="en-US" sz="800" b="1" dirty="0">
                <a:solidFill>
                  <a:schemeClr val="tx1"/>
                </a:solidFill>
              </a:rPr>
              <a:t> </a:t>
            </a:r>
            <a:r>
              <a:rPr lang="en-US" sz="800" b="1" dirty="0" err="1">
                <a:solidFill>
                  <a:schemeClr val="tx1"/>
                </a:solidFill>
              </a:rPr>
              <a:t>bullosa</a:t>
            </a:r>
            <a:r>
              <a:rPr lang="en-US" sz="800" b="1" dirty="0">
                <a:solidFill>
                  <a:schemeClr val="tx1"/>
                </a:solidFill>
              </a:rPr>
              <a:t> </a:t>
            </a:r>
            <a:r>
              <a:rPr lang="en-US" sz="800" b="1" dirty="0" err="1">
                <a:solidFill>
                  <a:schemeClr val="tx1"/>
                </a:solidFill>
              </a:rPr>
              <a:t>acquisita</a:t>
            </a:r>
            <a:r>
              <a:rPr lang="en-US" sz="800" b="1" dirty="0">
                <a:solidFill>
                  <a:schemeClr val="tx1"/>
                </a:solidFill>
              </a:rPr>
              <a:t>, First published: 22 November 2017, DOI: (10.1111/bjd.16138) </a:t>
            </a:r>
          </a:p>
        </p:txBody>
      </p:sp>
      <p:sp>
        <p:nvSpPr>
          <p:cNvPr id="7" name="Rectangle 6"/>
          <p:cNvSpPr/>
          <p:nvPr/>
        </p:nvSpPr>
        <p:spPr>
          <a:xfrm>
            <a:off x="7331765" y="5146668"/>
            <a:ext cx="4482548" cy="1015663"/>
          </a:xfrm>
          <a:prstGeom prst="rect">
            <a:avLst/>
          </a:prstGeom>
        </p:spPr>
        <p:txBody>
          <a:bodyPr wrap="square">
            <a:spAutoFit/>
          </a:bodyPr>
          <a:lstStyle/>
          <a:p>
            <a:r>
              <a:rPr lang="fr-FR" sz="2000" b="1" dirty="0" smtClean="0">
                <a:solidFill>
                  <a:schemeClr val="accent1"/>
                </a:solidFill>
              </a:rPr>
              <a:t>→ Localisation </a:t>
            </a:r>
            <a:r>
              <a:rPr lang="fr-FR" sz="2000" b="1" dirty="0">
                <a:solidFill>
                  <a:schemeClr val="accent1"/>
                </a:solidFill>
              </a:rPr>
              <a:t>des dépôts immuns sous la lamina </a:t>
            </a:r>
            <a:r>
              <a:rPr lang="fr-FR" sz="2000" b="1" dirty="0" err="1">
                <a:solidFill>
                  <a:schemeClr val="accent1"/>
                </a:solidFill>
              </a:rPr>
              <a:t>densa</a:t>
            </a:r>
            <a:r>
              <a:rPr lang="fr-FR" sz="2000" b="1" dirty="0">
                <a:solidFill>
                  <a:schemeClr val="accent1"/>
                </a:solidFill>
              </a:rPr>
              <a:t> marqué par un </a:t>
            </a:r>
            <a:r>
              <a:rPr lang="fr-FR" sz="2000" b="1" dirty="0" smtClean="0">
                <a:solidFill>
                  <a:schemeClr val="accent1"/>
                </a:solidFill>
              </a:rPr>
              <a:t>anti-</a:t>
            </a:r>
            <a:r>
              <a:rPr lang="fr-FR" sz="2000" b="1" dirty="0" err="1" smtClean="0">
                <a:solidFill>
                  <a:schemeClr val="accent1"/>
                </a:solidFill>
              </a:rPr>
              <a:t>collagene</a:t>
            </a:r>
            <a:r>
              <a:rPr lang="fr-FR" sz="2000" b="1" dirty="0" smtClean="0">
                <a:solidFill>
                  <a:schemeClr val="accent1"/>
                </a:solidFill>
              </a:rPr>
              <a:t> </a:t>
            </a:r>
            <a:r>
              <a:rPr lang="fr-FR" sz="2000" b="1" dirty="0" err="1" smtClean="0">
                <a:solidFill>
                  <a:schemeClr val="accent1"/>
                </a:solidFill>
              </a:rPr>
              <a:t>IVen</a:t>
            </a:r>
            <a:r>
              <a:rPr lang="fr-FR" sz="2000" b="1" dirty="0" smtClean="0">
                <a:solidFill>
                  <a:schemeClr val="accent1"/>
                </a:solidFill>
              </a:rPr>
              <a:t> </a:t>
            </a:r>
            <a:r>
              <a:rPr lang="fr-FR" sz="2000" b="1" dirty="0">
                <a:solidFill>
                  <a:schemeClr val="accent1"/>
                </a:solidFill>
              </a:rPr>
              <a:t>faveur d’une EBA</a:t>
            </a:r>
          </a:p>
        </p:txBody>
      </p:sp>
    </p:spTree>
    <p:extLst>
      <p:ext uri="{BB962C8B-B14F-4D97-AF65-F5344CB8AC3E}">
        <p14:creationId xmlns:p14="http://schemas.microsoft.com/office/powerpoint/2010/main" val="1436359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Etude RIHN </a:t>
            </a:r>
            <a:r>
              <a:rPr lang="fr-FR" b="1" err="1">
                <a:solidFill>
                  <a:schemeClr val="accent1"/>
                </a:solidFill>
              </a:rPr>
              <a:t>Collagene</a:t>
            </a:r>
            <a:r>
              <a:rPr lang="fr-FR" b="1">
                <a:solidFill>
                  <a:schemeClr val="accent1"/>
                </a:solidFill>
              </a:rPr>
              <a:t> VII</a:t>
            </a:r>
          </a:p>
        </p:txBody>
      </p:sp>
      <p:sp>
        <p:nvSpPr>
          <p:cNvPr id="3" name="Espace réservé du contenu 2"/>
          <p:cNvSpPr>
            <a:spLocks noGrp="1"/>
          </p:cNvSpPr>
          <p:nvPr>
            <p:ph idx="1"/>
          </p:nvPr>
        </p:nvSpPr>
        <p:spPr>
          <a:xfrm>
            <a:off x="838200" y="2090668"/>
            <a:ext cx="9790997" cy="4351338"/>
          </a:xfrm>
        </p:spPr>
        <p:txBody>
          <a:bodyPr>
            <a:normAutofit/>
          </a:bodyPr>
          <a:lstStyle/>
          <a:p>
            <a:r>
              <a:rPr lang="fr-FR" sz="2400" dirty="0"/>
              <a:t>Dirigée par Dr Fabienne </a:t>
            </a:r>
            <a:r>
              <a:rPr lang="fr-FR" sz="2400" dirty="0" err="1"/>
              <a:t>Jouen</a:t>
            </a:r>
            <a:r>
              <a:rPr lang="fr-FR" sz="2400" dirty="0"/>
              <a:t> au CHU de Rouen</a:t>
            </a:r>
          </a:p>
          <a:p>
            <a:r>
              <a:rPr lang="fr-FR" sz="2400" dirty="0"/>
              <a:t>Laboratoires participants:</a:t>
            </a:r>
          </a:p>
          <a:p>
            <a:pPr lvl="1">
              <a:buFont typeface="Calibri" panose="020F0502020204030204" pitchFamily="34" charset="0"/>
              <a:buChar char="‐"/>
            </a:pPr>
            <a:r>
              <a:rPr lang="fr-FR" dirty="0"/>
              <a:t>CHU de Rouen 		Dr Fabienne </a:t>
            </a:r>
            <a:r>
              <a:rPr lang="fr-FR" dirty="0" err="1"/>
              <a:t>Jouen</a:t>
            </a:r>
            <a:endParaRPr lang="fr-FR" dirty="0"/>
          </a:p>
          <a:p>
            <a:pPr lvl="1">
              <a:buFont typeface="Calibri" panose="020F0502020204030204" pitchFamily="34" charset="0"/>
              <a:buChar char="‐"/>
            </a:pPr>
            <a:r>
              <a:rPr lang="fr-FR" dirty="0"/>
              <a:t>CHU Bichat 		Dr Sabine </a:t>
            </a:r>
            <a:r>
              <a:rPr lang="fr-FR" dirty="0" err="1"/>
              <a:t>Mignot</a:t>
            </a:r>
            <a:endParaRPr lang="fr-FR" dirty="0"/>
          </a:p>
          <a:p>
            <a:pPr lvl="1">
              <a:buFont typeface="Calibri" panose="020F0502020204030204" pitchFamily="34" charset="0"/>
              <a:buChar char="‐"/>
            </a:pPr>
            <a:r>
              <a:rPr lang="fr-FR" dirty="0"/>
              <a:t>CHU Saint-Louis 		Dr Françoise </a:t>
            </a:r>
            <a:r>
              <a:rPr lang="fr-FR" dirty="0" err="1"/>
              <a:t>Aucouturier</a:t>
            </a:r>
            <a:endParaRPr lang="fr-FR" dirty="0"/>
          </a:p>
          <a:p>
            <a:pPr lvl="1">
              <a:buFont typeface="Calibri" panose="020F0502020204030204" pitchFamily="34" charset="0"/>
              <a:buChar char="‐"/>
            </a:pPr>
            <a:r>
              <a:rPr lang="fr-FR" dirty="0"/>
              <a:t>CHU Henri Mondor 	</a:t>
            </a:r>
            <a:r>
              <a:rPr lang="fr-FR" dirty="0" smtClean="0"/>
              <a:t>Dr Thibaut Belmondo</a:t>
            </a:r>
          </a:p>
          <a:p>
            <a:pPr marL="457200" lvl="1" indent="0">
              <a:buNone/>
            </a:pPr>
            <a:endParaRPr lang="fr-FR" dirty="0"/>
          </a:p>
          <a:p>
            <a:r>
              <a:rPr lang="fr-FR" sz="2400" dirty="0"/>
              <a:t>Etude PROSPECTIVE sur 2 ans pour démontrer l’intérêt de la recherche des </a:t>
            </a:r>
            <a:r>
              <a:rPr lang="fr-FR" sz="2400" dirty="0" err="1"/>
              <a:t>Ac</a:t>
            </a:r>
            <a:r>
              <a:rPr lang="fr-FR" sz="2400" dirty="0"/>
              <a:t> anti-collagène VII dans l’aide au diagnostic des DBAI</a:t>
            </a:r>
          </a:p>
          <a:p>
            <a:pPr lvl="1"/>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451" y="1690688"/>
            <a:ext cx="1371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774405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ltLang="fr-FR" sz="3200" b="1">
                <a:solidFill>
                  <a:schemeClr val="accent1"/>
                </a:solidFill>
              </a:rPr>
              <a:t>Méthodes utilisées pour la recherche des anti-collagène VII</a:t>
            </a:r>
            <a:endParaRPr lang="fr-FR" sz="3200" b="1">
              <a:solidFill>
                <a:schemeClr val="accent1"/>
              </a:solidFill>
            </a:endParaRPr>
          </a:p>
        </p:txBody>
      </p:sp>
      <p:sp>
        <p:nvSpPr>
          <p:cNvPr id="3" name="Espace réservé du contenu 2"/>
          <p:cNvSpPr>
            <a:spLocks noGrp="1"/>
          </p:cNvSpPr>
          <p:nvPr>
            <p:ph idx="1"/>
          </p:nvPr>
        </p:nvSpPr>
        <p:spPr>
          <a:xfrm>
            <a:off x="838199" y="1690688"/>
            <a:ext cx="10993017" cy="4929738"/>
          </a:xfrm>
        </p:spPr>
        <p:txBody>
          <a:bodyPr>
            <a:normAutofit fontScale="92500"/>
          </a:bodyPr>
          <a:lstStyle/>
          <a:p>
            <a:r>
              <a:rPr lang="fr-FR" dirty="0"/>
              <a:t>IFI sur peau humaine traitée au </a:t>
            </a:r>
            <a:r>
              <a:rPr lang="fr-FR" dirty="0" err="1"/>
              <a:t>NaCl</a:t>
            </a:r>
            <a:r>
              <a:rPr lang="fr-FR" dirty="0"/>
              <a:t> (Rouen, Mondor) ou sur peau de primate traitée au </a:t>
            </a:r>
            <a:r>
              <a:rPr lang="fr-FR" dirty="0" err="1"/>
              <a:t>NaCl</a:t>
            </a:r>
            <a:r>
              <a:rPr lang="fr-FR" dirty="0"/>
              <a:t> (Saint Louis)ou sur œsophage de singe (Bichat)</a:t>
            </a:r>
          </a:p>
          <a:p>
            <a:r>
              <a:rPr lang="fr-FR" dirty="0"/>
              <a:t>Anti-collagène VII: </a:t>
            </a:r>
          </a:p>
          <a:p>
            <a:pPr lvl="1">
              <a:buFont typeface="Calibri" panose="020F0502020204030204" pitchFamily="34" charset="0"/>
              <a:buChar char="‐"/>
            </a:pPr>
            <a:r>
              <a:rPr lang="fr-FR" dirty="0"/>
              <a:t>IFI sur cellules </a:t>
            </a:r>
            <a:r>
              <a:rPr lang="fr-FR" dirty="0" err="1"/>
              <a:t>transfectées</a:t>
            </a:r>
            <a:r>
              <a:rPr lang="fr-FR" dirty="0"/>
              <a:t> (</a:t>
            </a:r>
            <a:r>
              <a:rPr lang="fr-FR" dirty="0" err="1"/>
              <a:t>Euroimmun</a:t>
            </a:r>
            <a:r>
              <a:rPr lang="fr-FR" dirty="0"/>
              <a:t>) (Rouen, Mondor)</a:t>
            </a:r>
          </a:p>
          <a:p>
            <a:pPr lvl="1">
              <a:buFont typeface="Calibri" panose="020F0502020204030204" pitchFamily="34" charset="0"/>
              <a:buChar char="‐"/>
            </a:pPr>
            <a:r>
              <a:rPr lang="fr-FR" dirty="0"/>
              <a:t>ELISA domaine N terminal NC1 (</a:t>
            </a:r>
            <a:r>
              <a:rPr lang="fr-FR" dirty="0" err="1"/>
              <a:t>Euroimmun</a:t>
            </a:r>
            <a:r>
              <a:rPr lang="fr-FR" dirty="0"/>
              <a:t>) (Rouen)</a:t>
            </a:r>
          </a:p>
          <a:p>
            <a:pPr lvl="1">
              <a:buFont typeface="Calibri" panose="020F0502020204030204" pitchFamily="34" charset="0"/>
              <a:buChar char="‐"/>
            </a:pPr>
            <a:r>
              <a:rPr lang="fr-FR" dirty="0"/>
              <a:t>ELISA Domaine N terminal NC1 et NC2 (MBL) (Bichat, Saint-Louis)</a:t>
            </a:r>
          </a:p>
          <a:p>
            <a:pPr lvl="1">
              <a:buFont typeface="Calibri" panose="020F0502020204030204" pitchFamily="34" charset="0"/>
              <a:buChar char="‐"/>
            </a:pPr>
            <a:r>
              <a:rPr lang="fr-FR" dirty="0" err="1"/>
              <a:t>Immunoblot</a:t>
            </a:r>
            <a:r>
              <a:rPr lang="fr-FR" dirty="0"/>
              <a:t> sur extrait dermique de peau humaine (méthode maison Rouen)</a:t>
            </a:r>
          </a:p>
          <a:p>
            <a:pPr lvl="1">
              <a:buFont typeface="Calibri" panose="020F0502020204030204" pitchFamily="34" charset="0"/>
              <a:buChar char="‐"/>
            </a:pPr>
            <a:r>
              <a:rPr lang="fr-FR" dirty="0" err="1"/>
              <a:t>Immunoblot</a:t>
            </a:r>
            <a:r>
              <a:rPr lang="fr-FR" dirty="0"/>
              <a:t> sur extrait de membrane amniotique (méthode maison Bichat)</a:t>
            </a:r>
          </a:p>
          <a:p>
            <a:r>
              <a:rPr lang="fr-FR" dirty="0"/>
              <a:t>Démarche commune des 4 laboratoires:</a:t>
            </a:r>
          </a:p>
          <a:p>
            <a:pPr lvl="1">
              <a:buFont typeface="Calibri" panose="020F0502020204030204" pitchFamily="34" charset="0"/>
              <a:buChar char="‐"/>
            </a:pPr>
            <a:r>
              <a:rPr lang="fr-FR" dirty="0"/>
              <a:t>Réalisation systématique d’une IFI sur peau </a:t>
            </a:r>
            <a:r>
              <a:rPr lang="fr-FR" dirty="0" smtClean="0"/>
              <a:t>traitée </a:t>
            </a:r>
            <a:r>
              <a:rPr lang="fr-FR" dirty="0"/>
              <a:t>au </a:t>
            </a:r>
            <a:r>
              <a:rPr lang="fr-FR" dirty="0" err="1"/>
              <a:t>NaCl</a:t>
            </a:r>
            <a:r>
              <a:rPr lang="fr-FR" dirty="0"/>
              <a:t> ou sur </a:t>
            </a:r>
            <a:r>
              <a:rPr lang="fr-FR" dirty="0" err="1"/>
              <a:t>oesophage</a:t>
            </a:r>
            <a:r>
              <a:rPr lang="fr-FR" dirty="0"/>
              <a:t> de </a:t>
            </a:r>
            <a:r>
              <a:rPr lang="fr-FR" dirty="0" smtClean="0"/>
              <a:t>singe</a:t>
            </a:r>
            <a:endParaRPr lang="fr-FR" dirty="0"/>
          </a:p>
          <a:p>
            <a:pPr lvl="1">
              <a:buFont typeface="Calibri" panose="020F0502020204030204" pitchFamily="34" charset="0"/>
              <a:buChar char="‐"/>
            </a:pPr>
            <a:r>
              <a:rPr lang="fr-FR" dirty="0"/>
              <a:t>Recherche </a:t>
            </a:r>
            <a:r>
              <a:rPr lang="fr-FR" dirty="0" err="1"/>
              <a:t>d’Ac</a:t>
            </a:r>
            <a:r>
              <a:rPr lang="fr-FR" dirty="0"/>
              <a:t> anti-collagène VII si demande du prescripteur</a:t>
            </a:r>
          </a:p>
          <a:p>
            <a:pPr lvl="1">
              <a:buFont typeface="Calibri" panose="020F0502020204030204" pitchFamily="34" charset="0"/>
              <a:buChar char="‐"/>
            </a:pPr>
            <a:r>
              <a:rPr lang="fr-FR" dirty="0"/>
              <a:t>Recherche </a:t>
            </a:r>
            <a:r>
              <a:rPr lang="fr-FR" dirty="0" err="1"/>
              <a:t>d’Ac</a:t>
            </a:r>
            <a:r>
              <a:rPr lang="fr-FR" dirty="0"/>
              <a:t> anti-collagène VII si marquage dermique sur IFI peau traitée au </a:t>
            </a:r>
            <a:r>
              <a:rPr lang="fr-FR" dirty="0" err="1"/>
              <a:t>NaCl</a:t>
            </a:r>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1038468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solidFill>
                  <a:schemeClr val="accent1"/>
                </a:solidFill>
              </a:rPr>
              <a:t>Ac</a:t>
            </a:r>
            <a:r>
              <a:rPr lang="fr-FR" b="1" dirty="0">
                <a:solidFill>
                  <a:schemeClr val="accent1"/>
                </a:solidFill>
              </a:rPr>
              <a:t> anti-</a:t>
            </a:r>
            <a:r>
              <a:rPr lang="fr-FR" b="1" dirty="0" err="1">
                <a:solidFill>
                  <a:schemeClr val="accent1"/>
                </a:solidFill>
              </a:rPr>
              <a:t>collagene</a:t>
            </a:r>
            <a:r>
              <a:rPr lang="fr-FR" b="1" dirty="0">
                <a:solidFill>
                  <a:schemeClr val="accent1"/>
                </a:solidFill>
              </a:rPr>
              <a:t> VII: </a:t>
            </a:r>
            <a:r>
              <a:rPr lang="fr-FR" b="1" dirty="0" smtClean="0">
                <a:solidFill>
                  <a:schemeClr val="accent1"/>
                </a:solidFill>
              </a:rPr>
              <a:t/>
            </a:r>
            <a:br>
              <a:rPr lang="fr-FR" b="1" dirty="0" smtClean="0">
                <a:solidFill>
                  <a:schemeClr val="accent1"/>
                </a:solidFill>
              </a:rPr>
            </a:br>
            <a:r>
              <a:rPr lang="fr-FR" b="1" dirty="0" err="1" smtClean="0">
                <a:solidFill>
                  <a:schemeClr val="accent1"/>
                </a:solidFill>
              </a:rPr>
              <a:t>Ac</a:t>
            </a:r>
            <a:r>
              <a:rPr lang="fr-FR" b="1" dirty="0" smtClean="0">
                <a:solidFill>
                  <a:schemeClr val="accent1"/>
                </a:solidFill>
              </a:rPr>
              <a:t> </a:t>
            </a:r>
            <a:r>
              <a:rPr lang="fr-FR" b="1" dirty="0">
                <a:solidFill>
                  <a:schemeClr val="accent1"/>
                </a:solidFill>
              </a:rPr>
              <a:t>rare pour une pathologie rare</a:t>
            </a:r>
          </a:p>
        </p:txBody>
      </p:sp>
      <p:graphicFrame>
        <p:nvGraphicFramePr>
          <p:cNvPr id="3" name="Tableau 2"/>
          <p:cNvGraphicFramePr>
            <a:graphicFrameLocks noGrp="1"/>
          </p:cNvGraphicFramePr>
          <p:nvPr>
            <p:extLst>
              <p:ext uri="{D42A27DB-BD31-4B8C-83A1-F6EECF244321}">
                <p14:modId xmlns:p14="http://schemas.microsoft.com/office/powerpoint/2010/main" val="1965117430"/>
              </p:ext>
            </p:extLst>
          </p:nvPr>
        </p:nvGraphicFramePr>
        <p:xfrm>
          <a:off x="301118" y="2337766"/>
          <a:ext cx="11116405" cy="3744000"/>
        </p:xfrm>
        <a:graphic>
          <a:graphicData uri="http://schemas.openxmlformats.org/drawingml/2006/table">
            <a:tbl>
              <a:tblPr firstRow="1" bandRow="1">
                <a:tableStyleId>{5C22544A-7EE6-4342-B048-85BDC9FD1C3A}</a:tableStyleId>
              </a:tblPr>
              <a:tblGrid>
                <a:gridCol w="2223281">
                  <a:extLst>
                    <a:ext uri="{9D8B030D-6E8A-4147-A177-3AD203B41FA5}">
                      <a16:colId xmlns="" xmlns:a16="http://schemas.microsoft.com/office/drawing/2014/main" val="20000"/>
                    </a:ext>
                  </a:extLst>
                </a:gridCol>
                <a:gridCol w="2223281">
                  <a:extLst>
                    <a:ext uri="{9D8B030D-6E8A-4147-A177-3AD203B41FA5}">
                      <a16:colId xmlns="" xmlns:a16="http://schemas.microsoft.com/office/drawing/2014/main" val="20001"/>
                    </a:ext>
                  </a:extLst>
                </a:gridCol>
                <a:gridCol w="2223281">
                  <a:extLst>
                    <a:ext uri="{9D8B030D-6E8A-4147-A177-3AD203B41FA5}">
                      <a16:colId xmlns="" xmlns:a16="http://schemas.microsoft.com/office/drawing/2014/main" val="20002"/>
                    </a:ext>
                  </a:extLst>
                </a:gridCol>
                <a:gridCol w="2223281">
                  <a:extLst>
                    <a:ext uri="{9D8B030D-6E8A-4147-A177-3AD203B41FA5}">
                      <a16:colId xmlns="" xmlns:a16="http://schemas.microsoft.com/office/drawing/2014/main" val="20003"/>
                    </a:ext>
                  </a:extLst>
                </a:gridCol>
                <a:gridCol w="2223281">
                  <a:extLst>
                    <a:ext uri="{9D8B030D-6E8A-4147-A177-3AD203B41FA5}">
                      <a16:colId xmlns="" xmlns:a16="http://schemas.microsoft.com/office/drawing/2014/main" val="20004"/>
                    </a:ext>
                  </a:extLst>
                </a:gridCol>
              </a:tblGrid>
              <a:tr h="936000">
                <a:tc>
                  <a:txBody>
                    <a:bodyPr/>
                    <a:lstStyle/>
                    <a:p>
                      <a:endParaRPr lang="fr-FR" sz="2000"/>
                    </a:p>
                  </a:txBody>
                  <a:tcPr anchor="ctr">
                    <a:solidFill>
                      <a:schemeClr val="bg1">
                        <a:lumMod val="95000"/>
                      </a:schemeClr>
                    </a:solidFill>
                  </a:tcPr>
                </a:tc>
                <a:tc>
                  <a:txBody>
                    <a:bodyPr/>
                    <a:lstStyle/>
                    <a:p>
                      <a:pPr algn="ctr"/>
                      <a:r>
                        <a:rPr lang="fr-FR" sz="2000" b="1">
                          <a:solidFill>
                            <a:schemeClr val="tx1"/>
                          </a:solidFill>
                        </a:rPr>
                        <a:t>CHU de Rouen</a:t>
                      </a:r>
                    </a:p>
                  </a:txBody>
                  <a:tcPr anchor="ctr">
                    <a:solidFill>
                      <a:schemeClr val="bg1">
                        <a:lumMod val="95000"/>
                      </a:schemeClr>
                    </a:solidFill>
                  </a:tcPr>
                </a:tc>
                <a:tc>
                  <a:txBody>
                    <a:bodyPr/>
                    <a:lstStyle/>
                    <a:p>
                      <a:pPr algn="ctr"/>
                      <a:r>
                        <a:rPr lang="fr-FR" sz="2000" b="1">
                          <a:solidFill>
                            <a:schemeClr val="tx1"/>
                          </a:solidFill>
                        </a:rPr>
                        <a:t>CHU Bichat</a:t>
                      </a:r>
                    </a:p>
                  </a:txBody>
                  <a:tcPr anchor="ctr">
                    <a:solidFill>
                      <a:schemeClr val="bg1">
                        <a:lumMod val="95000"/>
                      </a:schemeClr>
                    </a:solidFill>
                  </a:tcPr>
                </a:tc>
                <a:tc>
                  <a:txBody>
                    <a:bodyPr/>
                    <a:lstStyle/>
                    <a:p>
                      <a:pPr algn="ctr"/>
                      <a:r>
                        <a:rPr lang="fr-FR" sz="2000" b="1">
                          <a:solidFill>
                            <a:schemeClr val="tx1"/>
                          </a:solidFill>
                        </a:rPr>
                        <a:t>CHU Saint-Louis</a:t>
                      </a:r>
                    </a:p>
                  </a:txBody>
                  <a:tcPr anchor="ctr">
                    <a:solidFill>
                      <a:schemeClr val="bg1">
                        <a:lumMod val="95000"/>
                      </a:schemeClr>
                    </a:solidFill>
                  </a:tcPr>
                </a:tc>
                <a:tc>
                  <a:txBody>
                    <a:bodyPr/>
                    <a:lstStyle/>
                    <a:p>
                      <a:pPr algn="ctr"/>
                      <a:r>
                        <a:rPr lang="fr-FR" sz="2000" b="1">
                          <a:solidFill>
                            <a:schemeClr val="tx1"/>
                          </a:solidFill>
                        </a:rPr>
                        <a:t>CHU Henri-Mondor</a:t>
                      </a:r>
                    </a:p>
                  </a:txBody>
                  <a:tcPr anchor="ctr">
                    <a:solidFill>
                      <a:schemeClr val="bg1">
                        <a:lumMod val="95000"/>
                      </a:schemeClr>
                    </a:solidFill>
                  </a:tcPr>
                </a:tc>
                <a:extLst>
                  <a:ext uri="{0D108BD9-81ED-4DB2-BD59-A6C34878D82A}">
                    <a16:rowId xmlns="" xmlns:a16="http://schemas.microsoft.com/office/drawing/2014/main" val="10000"/>
                  </a:ext>
                </a:extLst>
              </a:tr>
              <a:tr h="936000">
                <a:tc>
                  <a:txBody>
                    <a:bodyPr/>
                    <a:lstStyle/>
                    <a:p>
                      <a:r>
                        <a:rPr lang="fr-FR" sz="2000" b="1"/>
                        <a:t>Nombre de prescriptions</a:t>
                      </a:r>
                    </a:p>
                  </a:txBody>
                  <a:tcPr anchor="ctr">
                    <a:solidFill>
                      <a:schemeClr val="bg1">
                        <a:lumMod val="95000"/>
                      </a:schemeClr>
                    </a:solidFill>
                  </a:tcPr>
                </a:tc>
                <a:tc>
                  <a:txBody>
                    <a:bodyPr/>
                    <a:lstStyle/>
                    <a:p>
                      <a:pPr algn="ctr"/>
                      <a:r>
                        <a:rPr lang="fr-FR" sz="2000"/>
                        <a:t>308</a:t>
                      </a:r>
                    </a:p>
                  </a:txBody>
                  <a:tcPr anchor="ctr">
                    <a:solidFill>
                      <a:schemeClr val="bg1">
                        <a:lumMod val="95000"/>
                      </a:schemeClr>
                    </a:solidFill>
                  </a:tcPr>
                </a:tc>
                <a:tc>
                  <a:txBody>
                    <a:bodyPr/>
                    <a:lstStyle/>
                    <a:p>
                      <a:pPr algn="ctr"/>
                      <a:r>
                        <a:rPr lang="fr-FR" sz="2000"/>
                        <a:t>175 </a:t>
                      </a:r>
                    </a:p>
                  </a:txBody>
                  <a:tcPr anchor="ctr">
                    <a:solidFill>
                      <a:schemeClr val="bg1">
                        <a:lumMod val="95000"/>
                      </a:schemeClr>
                    </a:solidFill>
                  </a:tcPr>
                </a:tc>
                <a:tc>
                  <a:txBody>
                    <a:bodyPr/>
                    <a:lstStyle/>
                    <a:p>
                      <a:pPr algn="ctr"/>
                      <a:r>
                        <a:rPr lang="fr-FR" sz="2000"/>
                        <a:t>130 </a:t>
                      </a:r>
                    </a:p>
                  </a:txBody>
                  <a:tcPr anchor="ctr">
                    <a:solidFill>
                      <a:schemeClr val="bg1">
                        <a:lumMod val="95000"/>
                      </a:schemeClr>
                    </a:solidFill>
                  </a:tcPr>
                </a:tc>
                <a:tc>
                  <a:txBody>
                    <a:bodyPr/>
                    <a:lstStyle/>
                    <a:p>
                      <a:pPr algn="ctr"/>
                      <a:r>
                        <a:rPr lang="fr-FR" sz="2000"/>
                        <a:t>40</a:t>
                      </a:r>
                    </a:p>
                  </a:txBody>
                  <a:tcPr anchor="ctr">
                    <a:solidFill>
                      <a:schemeClr val="bg1">
                        <a:lumMod val="95000"/>
                      </a:schemeClr>
                    </a:solidFill>
                  </a:tcPr>
                </a:tc>
                <a:extLst>
                  <a:ext uri="{0D108BD9-81ED-4DB2-BD59-A6C34878D82A}">
                    <a16:rowId xmlns="" xmlns:a16="http://schemas.microsoft.com/office/drawing/2014/main" val="10001"/>
                  </a:ext>
                </a:extLst>
              </a:tr>
              <a:tr h="936000">
                <a:tc>
                  <a:txBody>
                    <a:bodyPr/>
                    <a:lstStyle/>
                    <a:p>
                      <a:r>
                        <a:rPr lang="fr-FR" sz="2000" b="1"/>
                        <a:t>Nombre </a:t>
                      </a:r>
                      <a:r>
                        <a:rPr lang="fr-FR" sz="2000" b="1" err="1"/>
                        <a:t>d’Ac</a:t>
                      </a:r>
                      <a:r>
                        <a:rPr lang="fr-FR" sz="2000" b="1"/>
                        <a:t> anti-collagène VII</a:t>
                      </a:r>
                      <a:r>
                        <a:rPr lang="fr-FR" sz="2000" b="1" baseline="0"/>
                        <a:t> +</a:t>
                      </a:r>
                      <a:endParaRPr lang="fr-FR" sz="2000" b="1"/>
                    </a:p>
                  </a:txBody>
                  <a:tcPr anchor="ctr">
                    <a:solidFill>
                      <a:schemeClr val="bg1">
                        <a:lumMod val="95000"/>
                      </a:schemeClr>
                    </a:solidFill>
                  </a:tcPr>
                </a:tc>
                <a:tc>
                  <a:txBody>
                    <a:bodyPr/>
                    <a:lstStyle/>
                    <a:p>
                      <a:pPr algn="ctr"/>
                      <a:r>
                        <a:rPr lang="fr-FR" sz="2000"/>
                        <a:t>20</a:t>
                      </a:r>
                    </a:p>
                  </a:txBody>
                  <a:tcPr anchor="ctr">
                    <a:solidFill>
                      <a:schemeClr val="bg1">
                        <a:lumMod val="95000"/>
                      </a:schemeClr>
                    </a:solidFill>
                  </a:tcPr>
                </a:tc>
                <a:tc>
                  <a:txBody>
                    <a:bodyPr/>
                    <a:lstStyle/>
                    <a:p>
                      <a:pPr algn="ctr"/>
                      <a:r>
                        <a:rPr lang="fr-FR" sz="2000"/>
                        <a:t>31</a:t>
                      </a:r>
                    </a:p>
                  </a:txBody>
                  <a:tcPr anchor="ctr">
                    <a:solidFill>
                      <a:schemeClr val="bg1">
                        <a:lumMod val="95000"/>
                      </a:schemeClr>
                    </a:solidFill>
                  </a:tcPr>
                </a:tc>
                <a:tc>
                  <a:txBody>
                    <a:bodyPr/>
                    <a:lstStyle/>
                    <a:p>
                      <a:pPr algn="ctr"/>
                      <a:r>
                        <a:rPr lang="fr-FR" sz="2000"/>
                        <a:t>10</a:t>
                      </a:r>
                    </a:p>
                  </a:txBody>
                  <a:tcPr anchor="ctr">
                    <a:solidFill>
                      <a:schemeClr val="bg1">
                        <a:lumMod val="95000"/>
                      </a:schemeClr>
                    </a:solidFill>
                  </a:tcPr>
                </a:tc>
                <a:tc>
                  <a:txBody>
                    <a:bodyPr/>
                    <a:lstStyle/>
                    <a:p>
                      <a:pPr algn="ctr"/>
                      <a:r>
                        <a:rPr lang="fr-FR" sz="2000"/>
                        <a:t>3</a:t>
                      </a:r>
                    </a:p>
                  </a:txBody>
                  <a:tcPr anchor="ctr">
                    <a:solidFill>
                      <a:schemeClr val="bg1">
                        <a:lumMod val="95000"/>
                      </a:schemeClr>
                    </a:solidFill>
                  </a:tcPr>
                </a:tc>
                <a:extLst>
                  <a:ext uri="{0D108BD9-81ED-4DB2-BD59-A6C34878D82A}">
                    <a16:rowId xmlns="" xmlns:a16="http://schemas.microsoft.com/office/drawing/2014/main" val="10002"/>
                  </a:ext>
                </a:extLst>
              </a:tr>
              <a:tr h="936000">
                <a:tc>
                  <a:txBody>
                    <a:bodyPr/>
                    <a:lstStyle/>
                    <a:p>
                      <a:r>
                        <a:rPr lang="fr-FR" sz="2000" b="1"/>
                        <a:t>Fréquence</a:t>
                      </a:r>
                    </a:p>
                  </a:txBody>
                  <a:tcPr anchor="ctr">
                    <a:solidFill>
                      <a:schemeClr val="bg1">
                        <a:lumMod val="95000"/>
                      </a:schemeClr>
                    </a:solidFill>
                  </a:tcPr>
                </a:tc>
                <a:tc>
                  <a:txBody>
                    <a:bodyPr/>
                    <a:lstStyle/>
                    <a:p>
                      <a:pPr algn="ctr"/>
                      <a:r>
                        <a:rPr lang="fr-FR" sz="2000" b="1">
                          <a:solidFill>
                            <a:srgbClr val="FF0000"/>
                          </a:solidFill>
                        </a:rPr>
                        <a:t>6,5 %</a:t>
                      </a:r>
                    </a:p>
                  </a:txBody>
                  <a:tcPr anchor="ctr">
                    <a:solidFill>
                      <a:schemeClr val="bg1">
                        <a:lumMod val="95000"/>
                      </a:schemeClr>
                    </a:solidFill>
                  </a:tcPr>
                </a:tc>
                <a:tc>
                  <a:txBody>
                    <a:bodyPr/>
                    <a:lstStyle/>
                    <a:p>
                      <a:pPr algn="ctr"/>
                      <a:r>
                        <a:rPr lang="fr-FR" sz="2000" b="1">
                          <a:solidFill>
                            <a:srgbClr val="FF0000"/>
                          </a:solidFill>
                        </a:rPr>
                        <a:t>17,7 %</a:t>
                      </a:r>
                    </a:p>
                  </a:txBody>
                  <a:tcPr anchor="ctr">
                    <a:solidFill>
                      <a:schemeClr val="bg1">
                        <a:lumMod val="95000"/>
                      </a:schemeClr>
                    </a:solidFill>
                  </a:tcPr>
                </a:tc>
                <a:tc>
                  <a:txBody>
                    <a:bodyPr/>
                    <a:lstStyle/>
                    <a:p>
                      <a:pPr algn="ctr"/>
                      <a:r>
                        <a:rPr lang="fr-FR" sz="2000" b="1">
                          <a:solidFill>
                            <a:srgbClr val="FF0000"/>
                          </a:solidFill>
                        </a:rPr>
                        <a:t>7,7 %</a:t>
                      </a:r>
                    </a:p>
                  </a:txBody>
                  <a:tcPr anchor="ctr">
                    <a:solidFill>
                      <a:schemeClr val="bg1">
                        <a:lumMod val="95000"/>
                      </a:schemeClr>
                    </a:solidFill>
                  </a:tcPr>
                </a:tc>
                <a:tc>
                  <a:txBody>
                    <a:bodyPr/>
                    <a:lstStyle/>
                    <a:p>
                      <a:pPr algn="ctr"/>
                      <a:r>
                        <a:rPr lang="fr-FR" sz="2000" b="1">
                          <a:solidFill>
                            <a:srgbClr val="FF0000"/>
                          </a:solidFill>
                        </a:rPr>
                        <a:t>7,5 %</a:t>
                      </a:r>
                    </a:p>
                  </a:txBody>
                  <a:tcPr anchor="ctr">
                    <a:solidFill>
                      <a:schemeClr val="bg1">
                        <a:lumMod val="95000"/>
                      </a:schemeClr>
                    </a:solidFill>
                  </a:tcPr>
                </a:tc>
                <a:extLst>
                  <a:ext uri="{0D108BD9-81ED-4DB2-BD59-A6C34878D82A}">
                    <a16:rowId xmlns="" xmlns:a16="http://schemas.microsoft.com/office/drawing/2014/main" val="10003"/>
                  </a:ext>
                </a:extLst>
              </a:tr>
            </a:tbl>
          </a:graphicData>
        </a:graphic>
      </p:graphicFrame>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694122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9864012" cy="1325563"/>
          </a:xfrm>
        </p:spPr>
        <p:txBody>
          <a:bodyPr/>
          <a:lstStyle/>
          <a:p>
            <a:r>
              <a:rPr lang="fr-FR" b="1" dirty="0">
                <a:solidFill>
                  <a:schemeClr val="accent1"/>
                </a:solidFill>
              </a:rPr>
              <a:t>Analyse: </a:t>
            </a:r>
            <a:r>
              <a:rPr lang="fr-FR" b="1" dirty="0" smtClean="0">
                <a:solidFill>
                  <a:schemeClr val="accent1"/>
                </a:solidFill>
              </a:rPr>
              <a:t/>
            </a:r>
            <a:br>
              <a:rPr lang="fr-FR" b="1" dirty="0" smtClean="0">
                <a:solidFill>
                  <a:schemeClr val="accent1"/>
                </a:solidFill>
              </a:rPr>
            </a:br>
            <a:r>
              <a:rPr lang="fr-FR" b="1" dirty="0" smtClean="0">
                <a:solidFill>
                  <a:schemeClr val="accent1"/>
                </a:solidFill>
              </a:rPr>
              <a:t>IFI </a:t>
            </a:r>
            <a:r>
              <a:rPr lang="fr-FR" b="1" dirty="0">
                <a:solidFill>
                  <a:schemeClr val="accent1"/>
                </a:solidFill>
              </a:rPr>
              <a:t>sur peau humaine traitée au </a:t>
            </a:r>
            <a:r>
              <a:rPr lang="fr-FR" b="1" dirty="0" err="1">
                <a:solidFill>
                  <a:schemeClr val="accent1"/>
                </a:solidFill>
              </a:rPr>
              <a:t>NaCl</a:t>
            </a:r>
            <a:endParaRPr lang="fr-FR" b="1" dirty="0">
              <a:solidFill>
                <a:schemeClr val="accent1"/>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293632711"/>
              </p:ext>
            </p:extLst>
          </p:nvPr>
        </p:nvGraphicFramePr>
        <p:xfrm>
          <a:off x="940277" y="2063274"/>
          <a:ext cx="8640000" cy="2592000"/>
        </p:xfrm>
        <a:graphic>
          <a:graphicData uri="http://schemas.openxmlformats.org/drawingml/2006/table">
            <a:tbl>
              <a:tblPr firstRow="1" bandRow="1">
                <a:tableStyleId>{5C22544A-7EE6-4342-B048-85BDC9FD1C3A}</a:tableStyleId>
              </a:tblPr>
              <a:tblGrid>
                <a:gridCol w="2160000">
                  <a:extLst>
                    <a:ext uri="{9D8B030D-6E8A-4147-A177-3AD203B41FA5}">
                      <a16:colId xmlns="" xmlns:a16="http://schemas.microsoft.com/office/drawing/2014/main" val="20000"/>
                    </a:ext>
                  </a:extLst>
                </a:gridCol>
                <a:gridCol w="2160000">
                  <a:extLst>
                    <a:ext uri="{9D8B030D-6E8A-4147-A177-3AD203B41FA5}">
                      <a16:colId xmlns="" xmlns:a16="http://schemas.microsoft.com/office/drawing/2014/main" val="20001"/>
                    </a:ext>
                  </a:extLst>
                </a:gridCol>
                <a:gridCol w="2160000">
                  <a:extLst>
                    <a:ext uri="{9D8B030D-6E8A-4147-A177-3AD203B41FA5}">
                      <a16:colId xmlns="" xmlns:a16="http://schemas.microsoft.com/office/drawing/2014/main" val="20002"/>
                    </a:ext>
                  </a:extLst>
                </a:gridCol>
                <a:gridCol w="2160000">
                  <a:extLst>
                    <a:ext uri="{9D8B030D-6E8A-4147-A177-3AD203B41FA5}">
                      <a16:colId xmlns="" xmlns:a16="http://schemas.microsoft.com/office/drawing/2014/main" val="20003"/>
                    </a:ext>
                  </a:extLst>
                </a:gridCol>
              </a:tblGrid>
              <a:tr h="864000">
                <a:tc gridSpan="4">
                  <a:txBody>
                    <a:bodyPr/>
                    <a:lstStyle/>
                    <a:p>
                      <a:pPr algn="ctr"/>
                      <a:r>
                        <a:rPr lang="fr-FR" dirty="0">
                          <a:solidFill>
                            <a:schemeClr val="tx1"/>
                          </a:solidFill>
                        </a:rPr>
                        <a:t>IFI sur peau humaine traitée au </a:t>
                      </a:r>
                      <a:r>
                        <a:rPr lang="fr-FR" dirty="0" err="1" smtClean="0">
                          <a:solidFill>
                            <a:schemeClr val="tx1"/>
                          </a:solidFill>
                        </a:rPr>
                        <a:t>NaCl</a:t>
                      </a:r>
                      <a:endParaRPr lang="fr-FR" dirty="0" smtClean="0">
                        <a:solidFill>
                          <a:schemeClr val="tx1"/>
                        </a:solidFill>
                      </a:endParaRPr>
                    </a:p>
                    <a:p>
                      <a:pPr algn="ctr"/>
                      <a:r>
                        <a:rPr lang="fr-FR" dirty="0" smtClean="0">
                          <a:solidFill>
                            <a:schemeClr val="tx1"/>
                          </a:solidFill>
                        </a:rPr>
                        <a:t>(n=26)</a:t>
                      </a:r>
                      <a:endParaRPr lang="fr-FR" dirty="0">
                        <a:solidFill>
                          <a:schemeClr val="tx1"/>
                        </a:solidFill>
                      </a:endParaRPr>
                    </a:p>
                  </a:txBody>
                  <a:tcPr anchor="ctr">
                    <a:solidFill>
                      <a:schemeClr val="bg1">
                        <a:lumMod val="95000"/>
                      </a:schemeClr>
                    </a:solidFill>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 xmlns:a16="http://schemas.microsoft.com/office/drawing/2014/main" val="10000"/>
                  </a:ext>
                </a:extLst>
              </a:tr>
              <a:tr h="864000">
                <a:tc>
                  <a:txBody>
                    <a:bodyPr/>
                    <a:lstStyle/>
                    <a:p>
                      <a:pPr algn="ctr"/>
                      <a:r>
                        <a:rPr lang="fr-FR"/>
                        <a:t>DERMIQUE</a:t>
                      </a:r>
                    </a:p>
                  </a:txBody>
                  <a:tcPr anchor="ctr">
                    <a:solidFill>
                      <a:schemeClr val="bg1">
                        <a:lumMod val="95000"/>
                      </a:schemeClr>
                    </a:solidFill>
                  </a:tcPr>
                </a:tc>
                <a:tc>
                  <a:txBody>
                    <a:bodyPr/>
                    <a:lstStyle/>
                    <a:p>
                      <a:pPr algn="ctr"/>
                      <a:r>
                        <a:rPr lang="fr-FR"/>
                        <a:t>EPIDERMIQUE et DERMIQUE</a:t>
                      </a:r>
                    </a:p>
                  </a:txBody>
                  <a:tcPr anchor="ctr">
                    <a:solidFill>
                      <a:schemeClr val="bg1">
                        <a:lumMod val="95000"/>
                      </a:schemeClr>
                    </a:solidFill>
                  </a:tcPr>
                </a:tc>
                <a:tc>
                  <a:txBody>
                    <a:bodyPr/>
                    <a:lstStyle/>
                    <a:p>
                      <a:pPr algn="ctr"/>
                      <a:r>
                        <a:rPr lang="fr-FR"/>
                        <a:t>EPIDERMIQUE</a:t>
                      </a:r>
                    </a:p>
                  </a:txBody>
                  <a:tcPr anchor="ctr">
                    <a:solidFill>
                      <a:schemeClr val="bg1">
                        <a:lumMod val="95000"/>
                      </a:schemeClr>
                    </a:solidFill>
                  </a:tcPr>
                </a:tc>
                <a:tc>
                  <a:txBody>
                    <a:bodyPr/>
                    <a:lstStyle/>
                    <a:p>
                      <a:pPr algn="ctr"/>
                      <a:r>
                        <a:rPr lang="fr-FR"/>
                        <a:t>NEGATIF</a:t>
                      </a:r>
                    </a:p>
                  </a:txBody>
                  <a:tcPr anchor="ctr">
                    <a:solidFill>
                      <a:schemeClr val="bg1">
                        <a:lumMod val="95000"/>
                      </a:schemeClr>
                    </a:solidFill>
                  </a:tcPr>
                </a:tc>
                <a:extLst>
                  <a:ext uri="{0D108BD9-81ED-4DB2-BD59-A6C34878D82A}">
                    <a16:rowId xmlns="" xmlns:a16="http://schemas.microsoft.com/office/drawing/2014/main" val="10001"/>
                  </a:ext>
                </a:extLst>
              </a:tr>
              <a:tr h="864000">
                <a:tc>
                  <a:txBody>
                    <a:bodyPr/>
                    <a:lstStyle/>
                    <a:p>
                      <a:pPr algn="ctr"/>
                      <a:r>
                        <a:rPr lang="fr-FR"/>
                        <a:t>15</a:t>
                      </a:r>
                    </a:p>
                  </a:txBody>
                  <a:tcPr anchor="ctr">
                    <a:solidFill>
                      <a:schemeClr val="bg1">
                        <a:lumMod val="95000"/>
                      </a:schemeClr>
                    </a:solidFill>
                  </a:tcPr>
                </a:tc>
                <a:tc>
                  <a:txBody>
                    <a:bodyPr/>
                    <a:lstStyle/>
                    <a:p>
                      <a:pPr algn="ctr"/>
                      <a:r>
                        <a:rPr lang="fr-FR"/>
                        <a:t>1</a:t>
                      </a:r>
                    </a:p>
                  </a:txBody>
                  <a:tcPr anchor="ctr">
                    <a:solidFill>
                      <a:schemeClr val="bg1">
                        <a:lumMod val="95000"/>
                      </a:schemeClr>
                    </a:solidFill>
                  </a:tcPr>
                </a:tc>
                <a:tc>
                  <a:txBody>
                    <a:bodyPr/>
                    <a:lstStyle/>
                    <a:p>
                      <a:pPr algn="ctr"/>
                      <a:r>
                        <a:rPr lang="fr-FR"/>
                        <a:t>2</a:t>
                      </a:r>
                    </a:p>
                  </a:txBody>
                  <a:tcPr anchor="ctr">
                    <a:solidFill>
                      <a:schemeClr val="bg1">
                        <a:lumMod val="95000"/>
                      </a:schemeClr>
                    </a:solidFill>
                  </a:tcPr>
                </a:tc>
                <a:tc>
                  <a:txBody>
                    <a:bodyPr/>
                    <a:lstStyle/>
                    <a:p>
                      <a:pPr algn="ctr"/>
                      <a:r>
                        <a:rPr lang="fr-FR" b="1">
                          <a:solidFill>
                            <a:srgbClr val="FF0000"/>
                          </a:solidFill>
                        </a:rPr>
                        <a:t>8</a:t>
                      </a:r>
                    </a:p>
                  </a:txBody>
                  <a:tcPr anchor="ctr">
                    <a:solidFill>
                      <a:schemeClr val="bg1">
                        <a:lumMod val="95000"/>
                      </a:schemeClr>
                    </a:solidFill>
                  </a:tcPr>
                </a:tc>
                <a:extLst>
                  <a:ext uri="{0D108BD9-81ED-4DB2-BD59-A6C34878D82A}">
                    <a16:rowId xmlns="" xmlns:a16="http://schemas.microsoft.com/office/drawing/2014/main" val="10002"/>
                  </a:ext>
                </a:extLst>
              </a:tr>
            </a:tbl>
          </a:graphicData>
        </a:graphic>
      </p:graphicFrame>
      <p:sp>
        <p:nvSpPr>
          <p:cNvPr id="4" name="ZoneTexte 3"/>
          <p:cNvSpPr txBox="1"/>
          <p:nvPr/>
        </p:nvSpPr>
        <p:spPr>
          <a:xfrm>
            <a:off x="940277" y="4830506"/>
            <a:ext cx="8640000" cy="1200329"/>
          </a:xfrm>
          <a:prstGeom prst="rect">
            <a:avLst/>
          </a:prstGeom>
          <a:noFill/>
        </p:spPr>
        <p:txBody>
          <a:bodyPr wrap="square" rtlCol="0">
            <a:spAutoFit/>
          </a:bodyPr>
          <a:lstStyle/>
          <a:p>
            <a:r>
              <a:rPr lang="fr-FR" sz="2400"/>
              <a:t>Ces premiers résultats suggèrent que l’IFI et la recherche spécifique des </a:t>
            </a:r>
            <a:r>
              <a:rPr lang="fr-FR" sz="2400" err="1"/>
              <a:t>Ac</a:t>
            </a:r>
            <a:r>
              <a:rPr lang="fr-FR" sz="2400"/>
              <a:t> anti-collagène VII par ELISA et/ou cellules </a:t>
            </a:r>
            <a:r>
              <a:rPr lang="fr-FR" sz="2400" err="1"/>
              <a:t>transfectées</a:t>
            </a:r>
            <a:r>
              <a:rPr lang="fr-FR" sz="2400"/>
              <a:t> sont COMPLEMENTAIRES</a:t>
            </a:r>
          </a:p>
        </p:txBody>
      </p:sp>
      <p:pic>
        <p:nvPicPr>
          <p:cNvPr id="5" name="Picture 5" descr="mb gatt Derme5"/>
          <p:cNvPicPr>
            <a:picLocks noChangeAspect="1" noChangeArrowheads="1"/>
          </p:cNvPicPr>
          <p:nvPr/>
        </p:nvPicPr>
        <p:blipFill>
          <a:blip r:embed="rId2" cstate="print">
            <a:extLst>
              <a:ext uri="{28A0092B-C50C-407E-A947-70E740481C1C}">
                <a14:useLocalDpi xmlns:a14="http://schemas.microsoft.com/office/drawing/2010/main" val="0"/>
              </a:ext>
            </a:extLst>
          </a:blip>
          <a:srcRect t="30275"/>
          <a:stretch>
            <a:fillRect/>
          </a:stretch>
        </p:blipFill>
        <p:spPr bwMode="auto">
          <a:xfrm>
            <a:off x="9655274" y="3148052"/>
            <a:ext cx="2293052" cy="1279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622591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chemeClr val="accent1"/>
                </a:solidFill>
              </a:rPr>
              <a:t>Analyse: </a:t>
            </a:r>
            <a:r>
              <a:rPr lang="fr-FR" b="1" dirty="0" smtClean="0">
                <a:solidFill>
                  <a:schemeClr val="accent1"/>
                </a:solidFill>
              </a:rPr>
              <a:t/>
            </a:r>
            <a:br>
              <a:rPr lang="fr-FR" b="1" dirty="0" smtClean="0">
                <a:solidFill>
                  <a:schemeClr val="accent1"/>
                </a:solidFill>
              </a:rPr>
            </a:br>
            <a:r>
              <a:rPr lang="fr-FR" b="1" dirty="0" smtClean="0">
                <a:solidFill>
                  <a:schemeClr val="accent1"/>
                </a:solidFill>
              </a:rPr>
              <a:t>cellules </a:t>
            </a:r>
            <a:r>
              <a:rPr lang="fr-FR" b="1" dirty="0" err="1">
                <a:solidFill>
                  <a:schemeClr val="accent1"/>
                </a:solidFill>
              </a:rPr>
              <a:t>transfectées</a:t>
            </a:r>
            <a:r>
              <a:rPr lang="fr-FR" b="1" dirty="0">
                <a:solidFill>
                  <a:schemeClr val="accent1"/>
                </a:solidFill>
              </a:rPr>
              <a:t> versus ELISA</a:t>
            </a:r>
          </a:p>
        </p:txBody>
      </p:sp>
      <p:graphicFrame>
        <p:nvGraphicFramePr>
          <p:cNvPr id="3" name="Tableau 2"/>
          <p:cNvGraphicFramePr>
            <a:graphicFrameLocks noGrp="1"/>
          </p:cNvGraphicFramePr>
          <p:nvPr>
            <p:extLst>
              <p:ext uri="{D42A27DB-BD31-4B8C-83A1-F6EECF244321}">
                <p14:modId xmlns:p14="http://schemas.microsoft.com/office/powerpoint/2010/main" val="1964474245"/>
              </p:ext>
            </p:extLst>
          </p:nvPr>
        </p:nvGraphicFramePr>
        <p:xfrm>
          <a:off x="1087349" y="1758313"/>
          <a:ext cx="8128000" cy="2160000"/>
        </p:xfrm>
        <a:graphic>
          <a:graphicData uri="http://schemas.openxmlformats.org/drawingml/2006/table">
            <a:tbl>
              <a:tblPr firstRow="1" bandRow="1">
                <a:tableStyleId>{5C22544A-7EE6-4342-B048-85BDC9FD1C3A}</a:tableStyleId>
              </a:tblPr>
              <a:tblGrid>
                <a:gridCol w="2032000">
                  <a:extLst>
                    <a:ext uri="{9D8B030D-6E8A-4147-A177-3AD203B41FA5}">
                      <a16:colId xmlns="" xmlns:a16="http://schemas.microsoft.com/office/drawing/2014/main" val="20000"/>
                    </a:ext>
                  </a:extLst>
                </a:gridCol>
                <a:gridCol w="2032000">
                  <a:extLst>
                    <a:ext uri="{9D8B030D-6E8A-4147-A177-3AD203B41FA5}">
                      <a16:colId xmlns="" xmlns:a16="http://schemas.microsoft.com/office/drawing/2014/main" val="20001"/>
                    </a:ext>
                  </a:extLst>
                </a:gridCol>
                <a:gridCol w="2032000">
                  <a:extLst>
                    <a:ext uri="{9D8B030D-6E8A-4147-A177-3AD203B41FA5}">
                      <a16:colId xmlns="" xmlns:a16="http://schemas.microsoft.com/office/drawing/2014/main" val="20002"/>
                    </a:ext>
                  </a:extLst>
                </a:gridCol>
                <a:gridCol w="2032000">
                  <a:extLst>
                    <a:ext uri="{9D8B030D-6E8A-4147-A177-3AD203B41FA5}">
                      <a16:colId xmlns="" xmlns:a16="http://schemas.microsoft.com/office/drawing/2014/main" val="20003"/>
                    </a:ext>
                  </a:extLst>
                </a:gridCol>
              </a:tblGrid>
              <a:tr h="540000">
                <a:tc rowSpan="2" gridSpan="2">
                  <a:txBody>
                    <a:bodyPr/>
                    <a:lstStyle/>
                    <a:p>
                      <a:endParaRPr lang="fr-FR" dirty="0"/>
                    </a:p>
                  </a:txBody>
                  <a:tcPr>
                    <a:noFill/>
                  </a:tcPr>
                </a:tc>
                <a:tc rowSpan="2" hMerge="1">
                  <a:txBody>
                    <a:bodyPr/>
                    <a:lstStyle/>
                    <a:p>
                      <a:endParaRPr lang="fr-FR" dirty="0"/>
                    </a:p>
                  </a:txBody>
                  <a:tcPr/>
                </a:tc>
                <a:tc gridSpan="2">
                  <a:txBody>
                    <a:bodyPr/>
                    <a:lstStyle/>
                    <a:p>
                      <a:pPr algn="ctr"/>
                      <a:r>
                        <a:rPr lang="fr-FR" dirty="0">
                          <a:solidFill>
                            <a:schemeClr val="accent1"/>
                          </a:solidFill>
                        </a:rPr>
                        <a:t>Cellules </a:t>
                      </a:r>
                      <a:r>
                        <a:rPr lang="fr-FR" dirty="0" err="1">
                          <a:solidFill>
                            <a:schemeClr val="accent1"/>
                          </a:solidFill>
                        </a:rPr>
                        <a:t>transfectées</a:t>
                      </a:r>
                      <a:endParaRPr lang="fr-FR" dirty="0">
                        <a:solidFill>
                          <a:schemeClr val="accent1"/>
                        </a:solidFill>
                      </a:endParaRPr>
                    </a:p>
                  </a:txBody>
                  <a:tcPr>
                    <a:solidFill>
                      <a:schemeClr val="bg1">
                        <a:lumMod val="95000"/>
                      </a:schemeClr>
                    </a:solidFill>
                  </a:tcPr>
                </a:tc>
                <a:tc hMerge="1">
                  <a:txBody>
                    <a:bodyPr/>
                    <a:lstStyle/>
                    <a:p>
                      <a:endParaRPr lang="fr-FR" dirty="0"/>
                    </a:p>
                  </a:txBody>
                  <a:tcPr/>
                </a:tc>
                <a:extLst>
                  <a:ext uri="{0D108BD9-81ED-4DB2-BD59-A6C34878D82A}">
                    <a16:rowId xmlns="" xmlns:a16="http://schemas.microsoft.com/office/drawing/2014/main" val="10000"/>
                  </a:ext>
                </a:extLst>
              </a:tr>
              <a:tr h="540000">
                <a:tc gridSpan="2" vMerge="1">
                  <a:txBody>
                    <a:bodyPr/>
                    <a:lstStyle/>
                    <a:p>
                      <a:endParaRPr lang="fr-FR"/>
                    </a:p>
                  </a:txBody>
                  <a:tcPr/>
                </a:tc>
                <a:tc hMerge="1" vMerge="1">
                  <a:txBody>
                    <a:bodyPr/>
                    <a:lstStyle/>
                    <a:p>
                      <a:endParaRPr lang="fr-FR" dirty="0"/>
                    </a:p>
                  </a:txBody>
                  <a:tcPr/>
                </a:tc>
                <a:tc>
                  <a:txBody>
                    <a:bodyPr/>
                    <a:lstStyle/>
                    <a:p>
                      <a:pPr algn="ctr"/>
                      <a:r>
                        <a:rPr lang="fr-FR"/>
                        <a:t>POSITIF</a:t>
                      </a:r>
                    </a:p>
                  </a:txBody>
                  <a:tcPr anchor="ctr">
                    <a:solidFill>
                      <a:schemeClr val="bg1">
                        <a:lumMod val="95000"/>
                      </a:schemeClr>
                    </a:solidFill>
                  </a:tcPr>
                </a:tc>
                <a:tc>
                  <a:txBody>
                    <a:bodyPr/>
                    <a:lstStyle/>
                    <a:p>
                      <a:pPr algn="ctr"/>
                      <a:r>
                        <a:rPr lang="fr-FR"/>
                        <a:t>NEGATIF</a:t>
                      </a:r>
                    </a:p>
                  </a:txBody>
                  <a:tcPr anchor="ctr">
                    <a:solidFill>
                      <a:schemeClr val="bg1">
                        <a:lumMod val="95000"/>
                      </a:schemeClr>
                    </a:solidFill>
                  </a:tcPr>
                </a:tc>
                <a:extLst>
                  <a:ext uri="{0D108BD9-81ED-4DB2-BD59-A6C34878D82A}">
                    <a16:rowId xmlns="" xmlns:a16="http://schemas.microsoft.com/office/drawing/2014/main" val="10001"/>
                  </a:ext>
                </a:extLst>
              </a:tr>
              <a:tr h="540000">
                <a:tc rowSpan="2">
                  <a:txBody>
                    <a:bodyPr/>
                    <a:lstStyle/>
                    <a:p>
                      <a:pPr algn="ctr"/>
                      <a:r>
                        <a:rPr lang="fr-FR" b="1" dirty="0" smtClean="0">
                          <a:solidFill>
                            <a:schemeClr val="accent1"/>
                          </a:solidFill>
                        </a:rPr>
                        <a:t>ELISA</a:t>
                      </a:r>
                    </a:p>
                    <a:p>
                      <a:pPr algn="ctr"/>
                      <a:r>
                        <a:rPr lang="fr-FR" b="1" dirty="0" smtClean="0">
                          <a:solidFill>
                            <a:schemeClr val="accent1"/>
                          </a:solidFill>
                        </a:rPr>
                        <a:t>(N=23)</a:t>
                      </a:r>
                      <a:endParaRPr lang="fr-FR" b="1" dirty="0">
                        <a:solidFill>
                          <a:schemeClr val="accent1"/>
                        </a:solidFill>
                      </a:endParaRPr>
                    </a:p>
                  </a:txBody>
                  <a:tcPr anchor="ctr">
                    <a:solidFill>
                      <a:schemeClr val="bg1">
                        <a:lumMod val="95000"/>
                      </a:schemeClr>
                    </a:solidFill>
                  </a:tcPr>
                </a:tc>
                <a:tc>
                  <a:txBody>
                    <a:bodyPr/>
                    <a:lstStyle/>
                    <a:p>
                      <a:pPr algn="ctr"/>
                      <a:r>
                        <a:rPr lang="fr-FR"/>
                        <a:t>POSITIF</a:t>
                      </a:r>
                    </a:p>
                  </a:txBody>
                  <a:tcPr anchor="ctr">
                    <a:solidFill>
                      <a:schemeClr val="bg1">
                        <a:lumMod val="95000"/>
                      </a:schemeClr>
                    </a:solidFill>
                  </a:tcPr>
                </a:tc>
                <a:tc>
                  <a:txBody>
                    <a:bodyPr/>
                    <a:lstStyle/>
                    <a:p>
                      <a:pPr algn="ctr"/>
                      <a:r>
                        <a:rPr lang="fr-FR" dirty="0"/>
                        <a:t>16</a:t>
                      </a:r>
                    </a:p>
                  </a:txBody>
                  <a:tcPr anchor="ctr">
                    <a:solidFill>
                      <a:schemeClr val="bg1">
                        <a:lumMod val="95000"/>
                      </a:schemeClr>
                    </a:solidFill>
                  </a:tcPr>
                </a:tc>
                <a:tc>
                  <a:txBody>
                    <a:bodyPr/>
                    <a:lstStyle/>
                    <a:p>
                      <a:pPr algn="ctr"/>
                      <a:r>
                        <a:rPr lang="fr-FR">
                          <a:solidFill>
                            <a:srgbClr val="FF0000"/>
                          </a:solidFill>
                        </a:rPr>
                        <a:t>6</a:t>
                      </a:r>
                    </a:p>
                  </a:txBody>
                  <a:tcPr anchor="ctr">
                    <a:solidFill>
                      <a:schemeClr val="bg1">
                        <a:lumMod val="95000"/>
                      </a:schemeClr>
                    </a:solidFill>
                  </a:tcPr>
                </a:tc>
                <a:extLst>
                  <a:ext uri="{0D108BD9-81ED-4DB2-BD59-A6C34878D82A}">
                    <a16:rowId xmlns="" xmlns:a16="http://schemas.microsoft.com/office/drawing/2014/main" val="10002"/>
                  </a:ext>
                </a:extLst>
              </a:tr>
              <a:tr h="540000">
                <a:tc vMerge="1">
                  <a:txBody>
                    <a:bodyPr/>
                    <a:lstStyle/>
                    <a:p>
                      <a:endParaRPr lang="fr-FR" dirty="0"/>
                    </a:p>
                  </a:txBody>
                  <a:tcPr/>
                </a:tc>
                <a:tc>
                  <a:txBody>
                    <a:bodyPr/>
                    <a:lstStyle/>
                    <a:p>
                      <a:pPr algn="ctr"/>
                      <a:r>
                        <a:rPr lang="fr-FR"/>
                        <a:t>NEGATIF</a:t>
                      </a:r>
                    </a:p>
                  </a:txBody>
                  <a:tcPr anchor="ctr">
                    <a:solidFill>
                      <a:schemeClr val="bg1">
                        <a:lumMod val="95000"/>
                      </a:schemeClr>
                    </a:solidFill>
                  </a:tcPr>
                </a:tc>
                <a:tc>
                  <a:txBody>
                    <a:bodyPr/>
                    <a:lstStyle/>
                    <a:p>
                      <a:pPr algn="ctr"/>
                      <a:r>
                        <a:rPr lang="fr-FR" dirty="0"/>
                        <a:t>1</a:t>
                      </a:r>
                    </a:p>
                  </a:txBody>
                  <a:tcPr anchor="ctr">
                    <a:solidFill>
                      <a:schemeClr val="bg1">
                        <a:lumMod val="95000"/>
                      </a:schemeClr>
                    </a:solidFill>
                  </a:tcPr>
                </a:tc>
                <a:tc>
                  <a:txBody>
                    <a:bodyPr/>
                    <a:lstStyle/>
                    <a:p>
                      <a:pPr algn="ctr"/>
                      <a:r>
                        <a:rPr lang="fr-FR" dirty="0"/>
                        <a:t>Non déterminé</a:t>
                      </a:r>
                    </a:p>
                  </a:txBody>
                  <a:tcPr anchor="ct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4" name="ZoneTexte 3"/>
          <p:cNvSpPr txBox="1"/>
          <p:nvPr/>
        </p:nvSpPr>
        <p:spPr>
          <a:xfrm>
            <a:off x="838200" y="4145400"/>
            <a:ext cx="6486330" cy="2308324"/>
          </a:xfrm>
          <a:prstGeom prst="rect">
            <a:avLst/>
          </a:prstGeom>
          <a:noFill/>
        </p:spPr>
        <p:txBody>
          <a:bodyPr wrap="square" rtlCol="0">
            <a:spAutoFit/>
          </a:bodyPr>
          <a:lstStyle/>
          <a:p>
            <a:pPr marL="342900" indent="-342900">
              <a:buFont typeface="Arial" panose="020B0604020202020204" pitchFamily="34" charset="0"/>
              <a:buChar char="•"/>
            </a:pPr>
            <a:r>
              <a:rPr lang="fr-FR" sz="2400"/>
              <a:t>Les premiers échanges de sérums entre les laboratoires semblent montrer une meilleure sensibilité de l’ELISA par rapport aux cellules </a:t>
            </a:r>
            <a:r>
              <a:rPr lang="fr-FR" sz="2400" err="1"/>
              <a:t>transfectées</a:t>
            </a:r>
            <a:r>
              <a:rPr lang="fr-FR" sz="2400"/>
              <a:t>. </a:t>
            </a:r>
          </a:p>
          <a:p>
            <a:pPr marL="342900" indent="-342900">
              <a:buFont typeface="Arial" panose="020B0604020202020204" pitchFamily="34" charset="0"/>
              <a:buChar char="•"/>
            </a:pPr>
            <a:r>
              <a:rPr lang="fr-FR" sz="2400"/>
              <a:t>Difficultés de lecture lors de la présence de certains </a:t>
            </a:r>
            <a:r>
              <a:rPr lang="fr-FR" sz="2400" err="1"/>
              <a:t>Ac</a:t>
            </a:r>
            <a:r>
              <a:rPr lang="fr-FR" sz="2400"/>
              <a:t> (ribosome et lupus bulleux)</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122" y="4145400"/>
            <a:ext cx="4462697" cy="212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395840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9042918" cy="1325563"/>
          </a:xfrm>
        </p:spPr>
        <p:txBody>
          <a:bodyPr/>
          <a:lstStyle/>
          <a:p>
            <a:r>
              <a:rPr lang="fr-FR" b="1">
                <a:solidFill>
                  <a:schemeClr val="accent1"/>
                </a:solidFill>
              </a:rPr>
              <a:t>Diagnostic retenu pour les patients avec des </a:t>
            </a:r>
            <a:r>
              <a:rPr lang="fr-FR" b="1" err="1">
                <a:solidFill>
                  <a:schemeClr val="accent1"/>
                </a:solidFill>
              </a:rPr>
              <a:t>Ac</a:t>
            </a:r>
            <a:r>
              <a:rPr lang="fr-FR" b="1">
                <a:solidFill>
                  <a:schemeClr val="accent1"/>
                </a:solidFill>
              </a:rPr>
              <a:t> anti-collagène VII</a:t>
            </a:r>
          </a:p>
        </p:txBody>
      </p:sp>
      <p:graphicFrame>
        <p:nvGraphicFramePr>
          <p:cNvPr id="3" name="Tableau 2"/>
          <p:cNvGraphicFramePr>
            <a:graphicFrameLocks noGrp="1"/>
          </p:cNvGraphicFramePr>
          <p:nvPr>
            <p:extLst>
              <p:ext uri="{D42A27DB-BD31-4B8C-83A1-F6EECF244321}">
                <p14:modId xmlns:p14="http://schemas.microsoft.com/office/powerpoint/2010/main" val="2912224996"/>
              </p:ext>
            </p:extLst>
          </p:nvPr>
        </p:nvGraphicFramePr>
        <p:xfrm>
          <a:off x="265041" y="1908312"/>
          <a:ext cx="11767932" cy="4752000"/>
        </p:xfrm>
        <a:graphic>
          <a:graphicData uri="http://schemas.openxmlformats.org/drawingml/2006/table">
            <a:tbl>
              <a:tblPr firstRow="1" bandRow="1">
                <a:tableStyleId>{5C22544A-7EE6-4342-B048-85BDC9FD1C3A}</a:tableStyleId>
              </a:tblPr>
              <a:tblGrid>
                <a:gridCol w="1961322">
                  <a:extLst>
                    <a:ext uri="{9D8B030D-6E8A-4147-A177-3AD203B41FA5}">
                      <a16:colId xmlns="" xmlns:a16="http://schemas.microsoft.com/office/drawing/2014/main" val="20000"/>
                    </a:ext>
                  </a:extLst>
                </a:gridCol>
                <a:gridCol w="1961322">
                  <a:extLst>
                    <a:ext uri="{9D8B030D-6E8A-4147-A177-3AD203B41FA5}">
                      <a16:colId xmlns="" xmlns:a16="http://schemas.microsoft.com/office/drawing/2014/main" val="20001"/>
                    </a:ext>
                  </a:extLst>
                </a:gridCol>
                <a:gridCol w="1961322">
                  <a:extLst>
                    <a:ext uri="{9D8B030D-6E8A-4147-A177-3AD203B41FA5}">
                      <a16:colId xmlns="" xmlns:a16="http://schemas.microsoft.com/office/drawing/2014/main" val="20002"/>
                    </a:ext>
                  </a:extLst>
                </a:gridCol>
                <a:gridCol w="1961322">
                  <a:extLst>
                    <a:ext uri="{9D8B030D-6E8A-4147-A177-3AD203B41FA5}">
                      <a16:colId xmlns="" xmlns:a16="http://schemas.microsoft.com/office/drawing/2014/main" val="20003"/>
                    </a:ext>
                  </a:extLst>
                </a:gridCol>
                <a:gridCol w="1961322">
                  <a:extLst>
                    <a:ext uri="{9D8B030D-6E8A-4147-A177-3AD203B41FA5}">
                      <a16:colId xmlns="" xmlns:a16="http://schemas.microsoft.com/office/drawing/2014/main" val="20004"/>
                    </a:ext>
                  </a:extLst>
                </a:gridCol>
                <a:gridCol w="1961322">
                  <a:extLst>
                    <a:ext uri="{9D8B030D-6E8A-4147-A177-3AD203B41FA5}">
                      <a16:colId xmlns="" xmlns:a16="http://schemas.microsoft.com/office/drawing/2014/main" val="20005"/>
                    </a:ext>
                  </a:extLst>
                </a:gridCol>
              </a:tblGrid>
              <a:tr h="792000">
                <a:tc>
                  <a:txBody>
                    <a:bodyPr/>
                    <a:lstStyle/>
                    <a:p>
                      <a:r>
                        <a:rPr lang="fr-FR" sz="2000" dirty="0">
                          <a:solidFill>
                            <a:schemeClr val="tx1"/>
                          </a:solidFill>
                        </a:rPr>
                        <a:t>Diagnostic (dg)</a:t>
                      </a:r>
                    </a:p>
                  </a:txBody>
                  <a:tcPr anchor="ctr">
                    <a:solidFill>
                      <a:schemeClr val="bg1">
                        <a:lumMod val="95000"/>
                      </a:schemeClr>
                    </a:solidFill>
                  </a:tcPr>
                </a:tc>
                <a:tc>
                  <a:txBody>
                    <a:bodyPr/>
                    <a:lstStyle/>
                    <a:p>
                      <a:r>
                        <a:rPr lang="fr-FR" sz="2000">
                          <a:solidFill>
                            <a:schemeClr val="tx1"/>
                          </a:solidFill>
                        </a:rPr>
                        <a:t>Rouen</a:t>
                      </a:r>
                    </a:p>
                    <a:p>
                      <a:r>
                        <a:rPr lang="fr-FR" sz="2000">
                          <a:solidFill>
                            <a:schemeClr val="tx1"/>
                          </a:solidFill>
                        </a:rPr>
                        <a:t>(17 patients)</a:t>
                      </a:r>
                    </a:p>
                  </a:txBody>
                  <a:tcPr>
                    <a:solidFill>
                      <a:schemeClr val="bg1">
                        <a:lumMod val="95000"/>
                      </a:schemeClr>
                    </a:solidFill>
                  </a:tcPr>
                </a:tc>
                <a:tc>
                  <a:txBody>
                    <a:bodyPr/>
                    <a:lstStyle/>
                    <a:p>
                      <a:r>
                        <a:rPr lang="fr-FR" sz="2000">
                          <a:solidFill>
                            <a:schemeClr val="tx1"/>
                          </a:solidFill>
                        </a:rPr>
                        <a:t>Bichat </a:t>
                      </a:r>
                    </a:p>
                    <a:p>
                      <a:r>
                        <a:rPr lang="fr-FR" sz="2000">
                          <a:solidFill>
                            <a:schemeClr val="tx1"/>
                          </a:solidFill>
                        </a:rPr>
                        <a:t>(28 patients)</a:t>
                      </a:r>
                    </a:p>
                  </a:txBody>
                  <a:tcPr>
                    <a:solidFill>
                      <a:schemeClr val="bg1">
                        <a:lumMod val="95000"/>
                      </a:schemeClr>
                    </a:solidFill>
                  </a:tcPr>
                </a:tc>
                <a:tc>
                  <a:txBody>
                    <a:bodyPr/>
                    <a:lstStyle/>
                    <a:p>
                      <a:r>
                        <a:rPr lang="fr-FR" sz="2000">
                          <a:solidFill>
                            <a:schemeClr val="tx1"/>
                          </a:solidFill>
                        </a:rPr>
                        <a:t>Saint-Louis</a:t>
                      </a:r>
                    </a:p>
                    <a:p>
                      <a:r>
                        <a:rPr lang="fr-FR" sz="2000">
                          <a:solidFill>
                            <a:schemeClr val="tx1"/>
                          </a:solidFill>
                        </a:rPr>
                        <a:t>(10 patients)</a:t>
                      </a:r>
                    </a:p>
                  </a:txBody>
                  <a:tcPr>
                    <a:solidFill>
                      <a:schemeClr val="bg1">
                        <a:lumMod val="95000"/>
                      </a:schemeClr>
                    </a:solidFill>
                  </a:tcPr>
                </a:tc>
                <a:tc>
                  <a:txBody>
                    <a:bodyPr/>
                    <a:lstStyle/>
                    <a:p>
                      <a:r>
                        <a:rPr lang="fr-FR" sz="2000">
                          <a:solidFill>
                            <a:schemeClr val="tx1"/>
                          </a:solidFill>
                        </a:rPr>
                        <a:t>Henri Mondor</a:t>
                      </a:r>
                    </a:p>
                    <a:p>
                      <a:r>
                        <a:rPr lang="fr-FR" sz="2000">
                          <a:solidFill>
                            <a:schemeClr val="tx1"/>
                          </a:solidFill>
                        </a:rPr>
                        <a:t>(3 patients)</a:t>
                      </a:r>
                    </a:p>
                  </a:txBody>
                  <a:tcPr>
                    <a:solidFill>
                      <a:schemeClr val="bg1">
                        <a:lumMod val="95000"/>
                      </a:schemeClr>
                    </a:solidFill>
                  </a:tcPr>
                </a:tc>
                <a:tc>
                  <a:txBody>
                    <a:bodyPr/>
                    <a:lstStyle/>
                    <a:p>
                      <a:r>
                        <a:rPr lang="fr-FR" sz="2000">
                          <a:solidFill>
                            <a:schemeClr val="tx1"/>
                          </a:solidFill>
                        </a:rPr>
                        <a:t>TOTAL </a:t>
                      </a:r>
                    </a:p>
                    <a:p>
                      <a:r>
                        <a:rPr lang="fr-FR" sz="2000">
                          <a:solidFill>
                            <a:schemeClr val="tx1"/>
                          </a:solidFill>
                        </a:rPr>
                        <a:t>(58 patients)</a:t>
                      </a:r>
                    </a:p>
                  </a:txBody>
                  <a:tcPr>
                    <a:solidFill>
                      <a:schemeClr val="bg1">
                        <a:lumMod val="95000"/>
                      </a:schemeClr>
                    </a:solidFill>
                  </a:tcPr>
                </a:tc>
                <a:extLst>
                  <a:ext uri="{0D108BD9-81ED-4DB2-BD59-A6C34878D82A}">
                    <a16:rowId xmlns="" xmlns:a16="http://schemas.microsoft.com/office/drawing/2014/main" val="10000"/>
                  </a:ext>
                </a:extLst>
              </a:tr>
              <a:tr h="792000">
                <a:tc>
                  <a:txBody>
                    <a:bodyPr/>
                    <a:lstStyle/>
                    <a:p>
                      <a:r>
                        <a:rPr lang="fr-FR" sz="2000" b="1"/>
                        <a:t>EBA</a:t>
                      </a:r>
                    </a:p>
                  </a:txBody>
                  <a:tcPr anchor="ctr">
                    <a:solidFill>
                      <a:schemeClr val="bg1">
                        <a:lumMod val="95000"/>
                      </a:schemeClr>
                    </a:solidFill>
                  </a:tcPr>
                </a:tc>
                <a:tc>
                  <a:txBody>
                    <a:bodyPr/>
                    <a:lstStyle/>
                    <a:p>
                      <a:pPr algn="ctr"/>
                      <a:r>
                        <a:rPr lang="fr-FR" sz="2000"/>
                        <a:t>8</a:t>
                      </a:r>
                    </a:p>
                  </a:txBody>
                  <a:tcPr anchor="ctr">
                    <a:solidFill>
                      <a:schemeClr val="bg1">
                        <a:lumMod val="95000"/>
                      </a:schemeClr>
                    </a:solidFill>
                  </a:tcPr>
                </a:tc>
                <a:tc>
                  <a:txBody>
                    <a:bodyPr/>
                    <a:lstStyle/>
                    <a:p>
                      <a:pPr algn="ctr"/>
                      <a:r>
                        <a:rPr lang="fr-FR" sz="2000"/>
                        <a:t>16</a:t>
                      </a:r>
                    </a:p>
                  </a:txBody>
                  <a:tcPr anchor="ctr">
                    <a:solidFill>
                      <a:schemeClr val="bg1">
                        <a:lumMod val="95000"/>
                      </a:schemeClr>
                    </a:solidFill>
                  </a:tcPr>
                </a:tc>
                <a:tc>
                  <a:txBody>
                    <a:bodyPr/>
                    <a:lstStyle/>
                    <a:p>
                      <a:pPr algn="ctr"/>
                      <a:r>
                        <a:rPr lang="fr-FR" sz="2000"/>
                        <a:t>6</a:t>
                      </a:r>
                    </a:p>
                  </a:txBody>
                  <a:tcPr anchor="ctr">
                    <a:solidFill>
                      <a:schemeClr val="bg1">
                        <a:lumMod val="95000"/>
                      </a:schemeClr>
                    </a:solidFill>
                  </a:tcPr>
                </a:tc>
                <a:tc>
                  <a:txBody>
                    <a:bodyPr/>
                    <a:lstStyle/>
                    <a:p>
                      <a:pPr algn="ctr"/>
                      <a:r>
                        <a:rPr lang="fr-FR" sz="2000"/>
                        <a:t>2</a:t>
                      </a:r>
                    </a:p>
                  </a:txBody>
                  <a:tcPr anchor="ctr">
                    <a:solidFill>
                      <a:schemeClr val="bg1">
                        <a:lumMod val="95000"/>
                      </a:schemeClr>
                    </a:solidFill>
                  </a:tcPr>
                </a:tc>
                <a:tc>
                  <a:txBody>
                    <a:bodyPr/>
                    <a:lstStyle/>
                    <a:p>
                      <a:pPr algn="ctr"/>
                      <a:r>
                        <a:rPr lang="fr-FR" sz="2000" b="1">
                          <a:solidFill>
                            <a:srgbClr val="FF0000"/>
                          </a:solidFill>
                        </a:rPr>
                        <a:t>32 soit 55%</a:t>
                      </a:r>
                    </a:p>
                  </a:txBody>
                  <a:tcPr anchor="ctr">
                    <a:solidFill>
                      <a:schemeClr val="bg1">
                        <a:lumMod val="95000"/>
                      </a:schemeClr>
                    </a:solidFill>
                  </a:tcPr>
                </a:tc>
                <a:extLst>
                  <a:ext uri="{0D108BD9-81ED-4DB2-BD59-A6C34878D82A}">
                    <a16:rowId xmlns="" xmlns:a16="http://schemas.microsoft.com/office/drawing/2014/main" val="10001"/>
                  </a:ext>
                </a:extLst>
              </a:tr>
              <a:tr h="792000">
                <a:tc>
                  <a:txBody>
                    <a:bodyPr/>
                    <a:lstStyle/>
                    <a:p>
                      <a:r>
                        <a:rPr lang="fr-FR" sz="2000" b="1"/>
                        <a:t>Lupus bulleux</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6</a:t>
                      </a:r>
                    </a:p>
                  </a:txBody>
                  <a:tcPr anchor="ctr">
                    <a:solidFill>
                      <a:schemeClr val="bg1">
                        <a:lumMod val="95000"/>
                      </a:schemeClr>
                    </a:solidFill>
                  </a:tcPr>
                </a:tc>
                <a:tc>
                  <a:txBody>
                    <a:bodyPr/>
                    <a:lstStyle/>
                    <a:p>
                      <a:pPr algn="ctr"/>
                      <a:r>
                        <a:rPr lang="fr-FR" sz="2000"/>
                        <a:t>0</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8 soit</a:t>
                      </a:r>
                      <a:r>
                        <a:rPr lang="fr-FR" sz="2000" baseline="0"/>
                        <a:t> 13%</a:t>
                      </a:r>
                      <a:endParaRPr lang="fr-FR" sz="2000"/>
                    </a:p>
                  </a:txBody>
                  <a:tcPr anchor="ctr">
                    <a:solidFill>
                      <a:schemeClr val="bg1">
                        <a:lumMod val="95000"/>
                      </a:schemeClr>
                    </a:solidFill>
                  </a:tcPr>
                </a:tc>
                <a:extLst>
                  <a:ext uri="{0D108BD9-81ED-4DB2-BD59-A6C34878D82A}">
                    <a16:rowId xmlns="" xmlns:a16="http://schemas.microsoft.com/office/drawing/2014/main" val="10002"/>
                  </a:ext>
                </a:extLst>
              </a:tr>
              <a:tr h="792000">
                <a:tc>
                  <a:txBody>
                    <a:bodyPr/>
                    <a:lstStyle/>
                    <a:p>
                      <a:r>
                        <a:rPr lang="fr-FR" sz="2000" b="1" err="1"/>
                        <a:t>Pemphigoïde</a:t>
                      </a:r>
                      <a:r>
                        <a:rPr lang="fr-FR" sz="2000" b="1"/>
                        <a:t> cicatricielle</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4</a:t>
                      </a:r>
                    </a:p>
                  </a:txBody>
                  <a:tcPr anchor="ctr">
                    <a:solidFill>
                      <a:schemeClr val="bg1">
                        <a:lumMod val="95000"/>
                      </a:schemeClr>
                    </a:solidFill>
                  </a:tcPr>
                </a:tc>
                <a:tc>
                  <a:txBody>
                    <a:bodyPr/>
                    <a:lstStyle/>
                    <a:p>
                      <a:pPr algn="ctr"/>
                      <a:r>
                        <a:rPr lang="fr-FR" sz="2000"/>
                        <a:t>2</a:t>
                      </a:r>
                    </a:p>
                  </a:txBody>
                  <a:tcPr anchor="ctr">
                    <a:solidFill>
                      <a:schemeClr val="bg1">
                        <a:lumMod val="95000"/>
                      </a:schemeClr>
                    </a:solidFill>
                  </a:tcPr>
                </a:tc>
                <a:tc>
                  <a:txBody>
                    <a:bodyPr/>
                    <a:lstStyle/>
                    <a:p>
                      <a:pPr algn="ctr"/>
                      <a:r>
                        <a:rPr lang="fr-FR" sz="2000"/>
                        <a:t>0</a:t>
                      </a:r>
                    </a:p>
                  </a:txBody>
                  <a:tcPr anchor="ctr">
                    <a:solidFill>
                      <a:schemeClr val="bg1">
                        <a:lumMod val="95000"/>
                      </a:schemeClr>
                    </a:solidFill>
                  </a:tcPr>
                </a:tc>
                <a:tc>
                  <a:txBody>
                    <a:bodyPr/>
                    <a:lstStyle/>
                    <a:p>
                      <a:pPr algn="ctr"/>
                      <a:r>
                        <a:rPr lang="fr-FR" sz="2000"/>
                        <a:t>7 soit 12%</a:t>
                      </a:r>
                    </a:p>
                  </a:txBody>
                  <a:tcPr anchor="ctr">
                    <a:solidFill>
                      <a:schemeClr val="bg1">
                        <a:lumMod val="95000"/>
                      </a:schemeClr>
                    </a:solidFill>
                  </a:tcPr>
                </a:tc>
                <a:extLst>
                  <a:ext uri="{0D108BD9-81ED-4DB2-BD59-A6C34878D82A}">
                    <a16:rowId xmlns="" xmlns:a16="http://schemas.microsoft.com/office/drawing/2014/main" val="10003"/>
                  </a:ext>
                </a:extLst>
              </a:tr>
              <a:tr h="792000">
                <a:tc>
                  <a:txBody>
                    <a:bodyPr/>
                    <a:lstStyle/>
                    <a:p>
                      <a:r>
                        <a:rPr lang="fr-FR" sz="2000" b="1" err="1"/>
                        <a:t>Pemphigoïde</a:t>
                      </a:r>
                      <a:r>
                        <a:rPr lang="fr-FR" sz="2000" b="1"/>
                        <a:t> bulleuse</a:t>
                      </a:r>
                    </a:p>
                  </a:txBody>
                  <a:tcPr anchor="ctr">
                    <a:solidFill>
                      <a:schemeClr val="bg1">
                        <a:lumMod val="95000"/>
                      </a:schemeClr>
                    </a:solidFill>
                  </a:tcPr>
                </a:tc>
                <a:tc>
                  <a:txBody>
                    <a:bodyPr/>
                    <a:lstStyle/>
                    <a:p>
                      <a:pPr algn="ctr"/>
                      <a:r>
                        <a:rPr lang="fr-FR" sz="2000"/>
                        <a:t>4</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0</a:t>
                      </a:r>
                    </a:p>
                  </a:txBody>
                  <a:tcPr anchor="ctr">
                    <a:solidFill>
                      <a:schemeClr val="bg1">
                        <a:lumMod val="95000"/>
                      </a:schemeClr>
                    </a:solidFill>
                  </a:tcPr>
                </a:tc>
                <a:tc>
                  <a:txBody>
                    <a:bodyPr/>
                    <a:lstStyle/>
                    <a:p>
                      <a:pPr algn="ctr"/>
                      <a:r>
                        <a:rPr lang="fr-FR" sz="2000" b="1" dirty="0">
                          <a:solidFill>
                            <a:schemeClr val="accent1"/>
                          </a:solidFill>
                        </a:rPr>
                        <a:t>6 soit 10%</a:t>
                      </a:r>
                    </a:p>
                  </a:txBody>
                  <a:tcPr anchor="ctr">
                    <a:solidFill>
                      <a:schemeClr val="bg1">
                        <a:lumMod val="95000"/>
                      </a:schemeClr>
                    </a:solidFill>
                  </a:tcPr>
                </a:tc>
                <a:extLst>
                  <a:ext uri="{0D108BD9-81ED-4DB2-BD59-A6C34878D82A}">
                    <a16:rowId xmlns="" xmlns:a16="http://schemas.microsoft.com/office/drawing/2014/main" val="10004"/>
                  </a:ext>
                </a:extLst>
              </a:tr>
              <a:tr h="792000">
                <a:tc>
                  <a:txBody>
                    <a:bodyPr/>
                    <a:lstStyle/>
                    <a:p>
                      <a:r>
                        <a:rPr lang="fr-FR" sz="2000" b="1"/>
                        <a:t>Autres ou dg incertain</a:t>
                      </a:r>
                    </a:p>
                  </a:txBody>
                  <a:tcPr anchor="ctr">
                    <a:solidFill>
                      <a:schemeClr val="bg1">
                        <a:lumMod val="95000"/>
                      </a:schemeClr>
                    </a:solidFill>
                  </a:tcPr>
                </a:tc>
                <a:tc>
                  <a:txBody>
                    <a:bodyPr/>
                    <a:lstStyle/>
                    <a:p>
                      <a:pPr algn="ctr"/>
                      <a:r>
                        <a:rPr lang="fr-FR" sz="2000"/>
                        <a:t>3</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1</a:t>
                      </a:r>
                    </a:p>
                  </a:txBody>
                  <a:tcPr anchor="ctr">
                    <a:solidFill>
                      <a:schemeClr val="bg1">
                        <a:lumMod val="95000"/>
                      </a:schemeClr>
                    </a:solidFill>
                  </a:tcPr>
                </a:tc>
                <a:tc>
                  <a:txBody>
                    <a:bodyPr/>
                    <a:lstStyle/>
                    <a:p>
                      <a:pPr algn="ctr"/>
                      <a:r>
                        <a:rPr lang="fr-FR" sz="2000"/>
                        <a:t>0</a:t>
                      </a:r>
                    </a:p>
                  </a:txBody>
                  <a:tcPr anchor="ctr">
                    <a:solidFill>
                      <a:schemeClr val="bg1">
                        <a:lumMod val="95000"/>
                      </a:schemeClr>
                    </a:solidFill>
                  </a:tcPr>
                </a:tc>
                <a:tc>
                  <a:txBody>
                    <a:bodyPr/>
                    <a:lstStyle/>
                    <a:p>
                      <a:pPr algn="ctr"/>
                      <a:r>
                        <a:rPr lang="fr-FR" sz="2000"/>
                        <a:t>5 soit 7%</a:t>
                      </a:r>
                    </a:p>
                  </a:txBody>
                  <a:tcPr anchor="ctr">
                    <a:solidFill>
                      <a:schemeClr val="bg1">
                        <a:lumMod val="95000"/>
                      </a:schemeClr>
                    </a:solidFill>
                  </a:tcPr>
                </a:tc>
                <a:extLst>
                  <a:ext uri="{0D108BD9-81ED-4DB2-BD59-A6C34878D82A}">
                    <a16:rowId xmlns="" xmlns:a16="http://schemas.microsoft.com/office/drawing/2014/main" val="10005"/>
                  </a:ext>
                </a:extLst>
              </a:tr>
            </a:tbl>
          </a:graphicData>
        </a:graphic>
      </p:graphicFrame>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00231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559" y="2412302"/>
            <a:ext cx="4827018" cy="336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506" y="2757535"/>
            <a:ext cx="3901310" cy="293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838200" y="365125"/>
            <a:ext cx="8902959" cy="1325563"/>
          </a:xfrm>
        </p:spPr>
        <p:txBody>
          <a:bodyPr/>
          <a:lstStyle/>
          <a:p>
            <a:r>
              <a:rPr lang="fr-FR" b="1" dirty="0">
                <a:solidFill>
                  <a:schemeClr val="accent1"/>
                </a:solidFill>
              </a:rPr>
              <a:t>Présence </a:t>
            </a:r>
            <a:r>
              <a:rPr lang="fr-FR" b="1" dirty="0" err="1">
                <a:solidFill>
                  <a:schemeClr val="accent1"/>
                </a:solidFill>
              </a:rPr>
              <a:t>d’Ac</a:t>
            </a:r>
            <a:r>
              <a:rPr lang="fr-FR" b="1" dirty="0">
                <a:solidFill>
                  <a:schemeClr val="accent1"/>
                </a:solidFill>
              </a:rPr>
              <a:t> anti-</a:t>
            </a:r>
            <a:r>
              <a:rPr lang="fr-FR" b="1" dirty="0" err="1">
                <a:solidFill>
                  <a:schemeClr val="accent1"/>
                </a:solidFill>
              </a:rPr>
              <a:t>collagene</a:t>
            </a:r>
            <a:r>
              <a:rPr lang="fr-FR" b="1" dirty="0">
                <a:solidFill>
                  <a:schemeClr val="accent1"/>
                </a:solidFill>
              </a:rPr>
              <a:t> VII chez certaines PB en rechute</a:t>
            </a:r>
          </a:p>
        </p:txBody>
      </p:sp>
      <p:sp>
        <p:nvSpPr>
          <p:cNvPr id="3" name="Rectangle 2"/>
          <p:cNvSpPr/>
          <p:nvPr/>
        </p:nvSpPr>
        <p:spPr>
          <a:xfrm>
            <a:off x="6996844" y="4749282"/>
            <a:ext cx="3975955" cy="3452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
        <p:nvSpPr>
          <p:cNvPr id="4" name="Rectangle 3"/>
          <p:cNvSpPr/>
          <p:nvPr/>
        </p:nvSpPr>
        <p:spPr>
          <a:xfrm>
            <a:off x="8655698" y="6450307"/>
            <a:ext cx="3405673" cy="400110"/>
          </a:xfrm>
          <a:prstGeom prst="rect">
            <a:avLst/>
          </a:prstGeom>
        </p:spPr>
        <p:txBody>
          <a:bodyPr wrap="square">
            <a:spAutoFit/>
          </a:bodyPr>
          <a:lstStyle/>
          <a:p>
            <a:r>
              <a:rPr lang="en-US" sz="1000" err="1"/>
              <a:t>Giusti</a:t>
            </a:r>
            <a:r>
              <a:rPr lang="en-US" sz="1000"/>
              <a:t> D. Front. </a:t>
            </a:r>
            <a:r>
              <a:rPr lang="en-US" sz="1000" err="1"/>
              <a:t>Immunol</a:t>
            </a:r>
            <a:r>
              <a:rPr lang="en-US" sz="1000"/>
              <a:t>., https://doi.org/10.3389/fimmu.2018.00570</a:t>
            </a:r>
            <a:endParaRPr lang="fr-FR" sz="1000"/>
          </a:p>
        </p:txBody>
      </p:sp>
      <p:sp>
        <p:nvSpPr>
          <p:cNvPr id="5" name="ZoneTexte 4"/>
          <p:cNvSpPr txBox="1"/>
          <p:nvPr/>
        </p:nvSpPr>
        <p:spPr>
          <a:xfrm>
            <a:off x="933061" y="6018245"/>
            <a:ext cx="3373103" cy="369332"/>
          </a:xfrm>
          <a:prstGeom prst="rect">
            <a:avLst/>
          </a:prstGeom>
          <a:noFill/>
        </p:spPr>
        <p:txBody>
          <a:bodyPr wrap="none" rtlCol="0">
            <a:spAutoFit/>
          </a:bodyPr>
          <a:lstStyle/>
          <a:p>
            <a:r>
              <a:rPr lang="fr-FR"/>
              <a:t>Titre faible </a:t>
            </a:r>
            <a:r>
              <a:rPr lang="fr-FR" err="1"/>
              <a:t>d’Ac</a:t>
            </a:r>
            <a:r>
              <a:rPr lang="fr-FR"/>
              <a:t> anti-</a:t>
            </a:r>
            <a:r>
              <a:rPr lang="fr-FR" err="1"/>
              <a:t>collagene</a:t>
            </a:r>
            <a:r>
              <a:rPr lang="fr-FR"/>
              <a:t> VII</a:t>
            </a:r>
          </a:p>
        </p:txBody>
      </p:sp>
    </p:spTree>
    <p:extLst>
      <p:ext uri="{BB962C8B-B14F-4D97-AF65-F5344CB8AC3E}">
        <p14:creationId xmlns:p14="http://schemas.microsoft.com/office/powerpoint/2010/main" val="3772254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Conclusion</a:t>
            </a:r>
          </a:p>
        </p:txBody>
      </p:sp>
      <p:sp>
        <p:nvSpPr>
          <p:cNvPr id="3" name="Espace réservé du contenu 2"/>
          <p:cNvSpPr>
            <a:spLocks noGrp="1"/>
          </p:cNvSpPr>
          <p:nvPr>
            <p:ph idx="1"/>
          </p:nvPr>
        </p:nvSpPr>
        <p:spPr>
          <a:xfrm>
            <a:off x="838200" y="1471061"/>
            <a:ext cx="10515600" cy="4351338"/>
          </a:xfrm>
        </p:spPr>
        <p:txBody>
          <a:bodyPr>
            <a:noAutofit/>
          </a:bodyPr>
          <a:lstStyle/>
          <a:p>
            <a:pPr>
              <a:lnSpc>
                <a:spcPts val="2800"/>
              </a:lnSpc>
            </a:pPr>
            <a:r>
              <a:rPr lang="fr-FR" sz="2400" dirty="0"/>
              <a:t>Intérêt de détecter des </a:t>
            </a:r>
            <a:r>
              <a:rPr lang="fr-FR" sz="2400" dirty="0" err="1"/>
              <a:t>Ac</a:t>
            </a:r>
            <a:r>
              <a:rPr lang="fr-FR" sz="2400" dirty="0"/>
              <a:t> anti-</a:t>
            </a:r>
            <a:r>
              <a:rPr lang="fr-FR" sz="2400" dirty="0" err="1"/>
              <a:t>collagene</a:t>
            </a:r>
            <a:r>
              <a:rPr lang="fr-FR" sz="2400" dirty="0"/>
              <a:t> VII par un test spécifique car l’IFI sur peau humaine traitée au </a:t>
            </a:r>
            <a:r>
              <a:rPr lang="fr-FR" sz="2400" dirty="0" err="1"/>
              <a:t>NaCl</a:t>
            </a:r>
            <a:r>
              <a:rPr lang="fr-FR" sz="2400" dirty="0"/>
              <a:t> permet d’orienter le diagnostic mais pas de le confirmer  </a:t>
            </a:r>
          </a:p>
          <a:p>
            <a:pPr marL="0" indent="0">
              <a:lnSpc>
                <a:spcPts val="2800"/>
              </a:lnSpc>
              <a:buNone/>
            </a:pPr>
            <a:r>
              <a:rPr lang="fr-FR" sz="2400" dirty="0"/>
              <a:t>→ Un marquage sur le versant dermique doit inciter à rechercher des </a:t>
            </a:r>
            <a:r>
              <a:rPr lang="fr-FR" sz="2400" dirty="0" err="1"/>
              <a:t>Ac</a:t>
            </a:r>
            <a:r>
              <a:rPr lang="fr-FR" sz="2400" dirty="0"/>
              <a:t> anti-collagène VII mais aussi des anti-p200, anti-</a:t>
            </a:r>
            <a:r>
              <a:rPr lang="fr-FR" sz="2400" dirty="0" err="1"/>
              <a:t>laminine</a:t>
            </a:r>
            <a:r>
              <a:rPr lang="fr-FR" sz="2400" dirty="0"/>
              <a:t> 332.</a:t>
            </a:r>
          </a:p>
          <a:p>
            <a:pPr>
              <a:lnSpc>
                <a:spcPts val="2800"/>
              </a:lnSpc>
            </a:pPr>
            <a:r>
              <a:rPr lang="fr-FR" sz="2400" dirty="0" smtClean="0"/>
              <a:t>EBA: Pathologie </a:t>
            </a:r>
            <a:r>
              <a:rPr lang="fr-FR" sz="2400" dirty="0"/>
              <a:t>très rare (10% de sérums positifs avec un prescription ciblée) </a:t>
            </a:r>
          </a:p>
          <a:p>
            <a:pPr marL="0" indent="0">
              <a:lnSpc>
                <a:spcPts val="2800"/>
              </a:lnSpc>
              <a:buNone/>
            </a:pPr>
            <a:r>
              <a:rPr lang="fr-FR" sz="2400" dirty="0"/>
              <a:t>→ Doit être recherchée si la clinique est évocatrice ou l’IFI sur peau humaine traitée au </a:t>
            </a:r>
            <a:r>
              <a:rPr lang="fr-FR" sz="2400" dirty="0" err="1"/>
              <a:t>NaCl</a:t>
            </a:r>
            <a:r>
              <a:rPr lang="fr-FR" sz="2400" dirty="0"/>
              <a:t> est positive pour le versant dermique.</a:t>
            </a:r>
          </a:p>
          <a:p>
            <a:pPr>
              <a:lnSpc>
                <a:spcPts val="2800"/>
              </a:lnSpc>
            </a:pPr>
            <a:r>
              <a:rPr lang="fr-FR" sz="2400" dirty="0"/>
              <a:t>L’ analyse des performances des différents tests (cellules </a:t>
            </a:r>
            <a:r>
              <a:rPr lang="fr-FR" sz="2400" dirty="0" err="1"/>
              <a:t>transfectées</a:t>
            </a:r>
            <a:r>
              <a:rPr lang="fr-FR" sz="2400" dirty="0"/>
              <a:t>, ELISA et </a:t>
            </a:r>
            <a:r>
              <a:rPr lang="fr-FR" sz="2400" dirty="0" err="1"/>
              <a:t>immunoblot</a:t>
            </a:r>
            <a:r>
              <a:rPr lang="fr-FR" sz="2400" dirty="0"/>
              <a:t>) reste à être effectuée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552804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B16AEAC-DC82-1848-9119-B0D576B1BDCF}"/>
              </a:ext>
            </a:extLst>
          </p:cNvPr>
          <p:cNvSpPr>
            <a:spLocks noGrp="1"/>
          </p:cNvSpPr>
          <p:nvPr>
            <p:ph type="title"/>
          </p:nvPr>
        </p:nvSpPr>
        <p:spPr/>
        <p:txBody>
          <a:bodyPr/>
          <a:lstStyle/>
          <a:p>
            <a:r>
              <a:rPr lang="fr-FR" b="1">
                <a:solidFill>
                  <a:srgbClr val="0070C0"/>
                </a:solidFill>
              </a:rPr>
              <a:t>Les pemphigus</a:t>
            </a:r>
          </a:p>
        </p:txBody>
      </p:sp>
      <p:sp>
        <p:nvSpPr>
          <p:cNvPr id="3" name="Espace réservé du contenu 2">
            <a:extLst>
              <a:ext uri="{FF2B5EF4-FFF2-40B4-BE49-F238E27FC236}">
                <a16:creationId xmlns="" xmlns:a16="http://schemas.microsoft.com/office/drawing/2014/main" id="{174182F7-924C-9245-9F96-C2D2847EB29D}"/>
              </a:ext>
            </a:extLst>
          </p:cNvPr>
          <p:cNvSpPr>
            <a:spLocks noGrp="1"/>
          </p:cNvSpPr>
          <p:nvPr>
            <p:ph idx="1"/>
          </p:nvPr>
        </p:nvSpPr>
        <p:spPr>
          <a:xfrm>
            <a:off x="669388" y="1825625"/>
            <a:ext cx="7503647" cy="4884664"/>
          </a:xfrm>
        </p:spPr>
        <p:txBody>
          <a:bodyPr>
            <a:normAutofit/>
          </a:bodyPr>
          <a:lstStyle/>
          <a:p>
            <a:r>
              <a:rPr lang="fr-FR" dirty="0"/>
              <a:t>Pemphigus vulgaire:</a:t>
            </a:r>
          </a:p>
          <a:p>
            <a:pPr lvl="1">
              <a:buFont typeface="Calibri" panose="020F0502020204030204" pitchFamily="34" charset="0"/>
              <a:buChar char="‐"/>
            </a:pPr>
            <a:r>
              <a:rPr lang="fr-FR" dirty="0"/>
              <a:t>Lésions des muqueuses quasi-constantes et souvent inaugurales, notamment les érosions buccales </a:t>
            </a:r>
          </a:p>
          <a:p>
            <a:pPr lvl="1">
              <a:buFont typeface="Calibri" panose="020F0502020204030204" pitchFamily="34" charset="0"/>
              <a:buChar char="‐"/>
            </a:pPr>
            <a:r>
              <a:rPr lang="fr-FR" dirty="0"/>
              <a:t>Antigènes cibles: les </a:t>
            </a:r>
            <a:r>
              <a:rPr lang="fr-FR" dirty="0" err="1" smtClean="0"/>
              <a:t>desmogléines</a:t>
            </a:r>
            <a:r>
              <a:rPr lang="fr-FR" dirty="0" smtClean="0"/>
              <a:t> (DSG)-1 et -3 </a:t>
            </a:r>
            <a:r>
              <a:rPr lang="fr-FR" dirty="0"/>
              <a:t>présentes dans la peau et les muqueuses. La DSG-3 est plus représentée que la DSG-1 dans les muqueuses. </a:t>
            </a:r>
          </a:p>
          <a:p>
            <a:r>
              <a:rPr lang="fr-FR" dirty="0"/>
              <a:t>Pemphigus superficiel:</a:t>
            </a:r>
          </a:p>
          <a:p>
            <a:pPr lvl="1">
              <a:buFont typeface="Calibri" panose="020F0502020204030204" pitchFamily="34" charset="0"/>
              <a:buChar char="‐"/>
            </a:pPr>
            <a:r>
              <a:rPr lang="fr-FR" dirty="0"/>
              <a:t>&lt; 5% d’atteinte muqueuse</a:t>
            </a:r>
          </a:p>
          <a:p>
            <a:pPr lvl="1">
              <a:buFont typeface="Calibri" panose="020F0502020204030204" pitchFamily="34" charset="0"/>
              <a:buChar char="‐"/>
            </a:pPr>
            <a:r>
              <a:rPr lang="fr-FR" dirty="0"/>
              <a:t>Antigène cible : la DSG-1 présente dans la partie superficielle de l’épiderme et peu présente dans les muqueuses</a:t>
            </a:r>
            <a:r>
              <a:rPr lang="fr-FR" dirty="0">
                <a:effectLst/>
              </a:rPr>
              <a:t> </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845" y="2264264"/>
            <a:ext cx="3700463"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2249439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chemeClr val="accent1"/>
                </a:solidFill>
              </a:rPr>
              <a:t>Remerciements</a:t>
            </a:r>
          </a:p>
        </p:txBody>
      </p:sp>
      <p:sp>
        <p:nvSpPr>
          <p:cNvPr id="3" name="Espace réservé du contenu 2"/>
          <p:cNvSpPr>
            <a:spLocks noGrp="1"/>
          </p:cNvSpPr>
          <p:nvPr>
            <p:ph sz="half" idx="1"/>
          </p:nvPr>
        </p:nvSpPr>
        <p:spPr/>
        <p:txBody>
          <a:bodyPr/>
          <a:lstStyle/>
          <a:p>
            <a:r>
              <a:rPr lang="fr-FR"/>
              <a:t>Dr Fabienne </a:t>
            </a:r>
            <a:r>
              <a:rPr lang="fr-FR" err="1"/>
              <a:t>Jouen</a:t>
            </a:r>
            <a:endParaRPr lang="fr-FR"/>
          </a:p>
          <a:p>
            <a:r>
              <a:rPr lang="fr-FR"/>
              <a:t>Dr Françoise </a:t>
            </a:r>
            <a:r>
              <a:rPr lang="fr-FR" err="1"/>
              <a:t>Aucouturier</a:t>
            </a:r>
            <a:endParaRPr lang="fr-FR"/>
          </a:p>
          <a:p>
            <a:r>
              <a:rPr lang="fr-FR"/>
              <a:t>Dr Sabine </a:t>
            </a:r>
            <a:r>
              <a:rPr lang="fr-FR" err="1"/>
              <a:t>Mignot</a:t>
            </a:r>
            <a:endParaRPr lang="fr-FR"/>
          </a:p>
          <a:p>
            <a:endParaRPr lang="fr-FR"/>
          </a:p>
          <a:p>
            <a:r>
              <a:rPr lang="fr-FR" b="1"/>
              <a:t>Pr Humbel</a:t>
            </a:r>
          </a:p>
        </p:txBody>
      </p:sp>
      <p:sp>
        <p:nvSpPr>
          <p:cNvPr id="7" name="Espace réservé du contenu 6"/>
          <p:cNvSpPr>
            <a:spLocks noGrp="1"/>
          </p:cNvSpPr>
          <p:nvPr>
            <p:ph sz="half" idx="2"/>
          </p:nvPr>
        </p:nvSpPr>
        <p:spPr/>
        <p:txBody>
          <a:bodyPr/>
          <a:lstStyle/>
          <a:p>
            <a:r>
              <a:rPr lang="fr-FR" dirty="0"/>
              <a:t>Dr Thibaut Belmondo</a:t>
            </a:r>
          </a:p>
          <a:p>
            <a:r>
              <a:rPr lang="fr-FR" dirty="0"/>
              <a:t>Dr Mayssa Nasser</a:t>
            </a:r>
          </a:p>
          <a:p>
            <a:r>
              <a:rPr lang="fr-FR" dirty="0"/>
              <a:t>Dr Saskia Oro</a:t>
            </a:r>
          </a:p>
          <a:p>
            <a:r>
              <a:rPr lang="fr-FR" dirty="0"/>
              <a:t>Audrey </a:t>
            </a:r>
            <a:r>
              <a:rPr lang="fr-FR" dirty="0" err="1"/>
              <a:t>Riou</a:t>
            </a:r>
            <a:endParaRPr lang="fr-FR" dirty="0"/>
          </a:p>
          <a:p>
            <a:r>
              <a:rPr lang="fr-FR" dirty="0"/>
              <a:t>Salima </a:t>
            </a:r>
            <a:r>
              <a:rPr lang="fr-FR" dirty="0" err="1"/>
              <a:t>Harzoun</a:t>
            </a:r>
            <a:endParaRPr lang="fr-FR" dirty="0"/>
          </a:p>
          <a:p>
            <a:r>
              <a:rPr lang="fr-FR" dirty="0"/>
              <a:t>Sophie </a:t>
            </a:r>
            <a:r>
              <a:rPr lang="fr-FR" dirty="0" smtClean="0"/>
              <a:t>Oliveira</a:t>
            </a:r>
          </a:p>
          <a:p>
            <a:r>
              <a:rPr lang="fr-FR" dirty="0" smtClean="0"/>
              <a:t>Jacques Ranvier</a:t>
            </a:r>
            <a:endParaRPr lang="fr-FR" dirty="0"/>
          </a:p>
          <a:p>
            <a:pPr marL="0" indent="0">
              <a:buNone/>
            </a:pP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837" y="0"/>
            <a:ext cx="2502012" cy="1636015"/>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 y="4870580"/>
            <a:ext cx="2339788" cy="191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Cyril.planchais\Desktop\télécharg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394" y="5109102"/>
            <a:ext cx="3312368" cy="144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84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B4EE098-13FB-294D-A00A-1B0C7C442104}"/>
              </a:ext>
            </a:extLst>
          </p:cNvPr>
          <p:cNvSpPr>
            <a:spLocks noGrp="1"/>
          </p:cNvSpPr>
          <p:nvPr>
            <p:ph type="title"/>
          </p:nvPr>
        </p:nvSpPr>
        <p:spPr/>
        <p:txBody>
          <a:bodyPr>
            <a:normAutofit/>
          </a:bodyPr>
          <a:lstStyle/>
          <a:p>
            <a:r>
              <a:rPr lang="fr-FR" sz="4000" b="1" dirty="0" smtClean="0">
                <a:solidFill>
                  <a:schemeClr val="accent1"/>
                </a:solidFill>
              </a:rPr>
              <a:t>EBA: Examens biologiques</a:t>
            </a:r>
            <a:endParaRPr lang="fr-FR" sz="4000" b="1" dirty="0">
              <a:solidFill>
                <a:schemeClr val="accent1"/>
              </a:solidFill>
            </a:endParaRPr>
          </a:p>
        </p:txBody>
      </p:sp>
      <p:sp>
        <p:nvSpPr>
          <p:cNvPr id="3" name="Espace réservé du contenu 2">
            <a:extLst>
              <a:ext uri="{FF2B5EF4-FFF2-40B4-BE49-F238E27FC236}">
                <a16:creationId xmlns="" xmlns:a16="http://schemas.microsoft.com/office/drawing/2014/main" id="{4AD0385F-DE24-D94C-B795-3DD33A4B09B2}"/>
              </a:ext>
            </a:extLst>
          </p:cNvPr>
          <p:cNvSpPr>
            <a:spLocks noGrp="1"/>
          </p:cNvSpPr>
          <p:nvPr>
            <p:ph idx="1"/>
          </p:nvPr>
        </p:nvSpPr>
        <p:spPr/>
        <p:txBody>
          <a:bodyPr>
            <a:normAutofit/>
          </a:bodyPr>
          <a:lstStyle/>
          <a:p>
            <a:r>
              <a:rPr lang="fr-FR" dirty="0"/>
              <a:t>IFI sur peau clivée par NaCl molaire : Marquage sur le versant dermique dans 40% des cas. </a:t>
            </a:r>
          </a:p>
          <a:p>
            <a:r>
              <a:rPr lang="fr-FR" dirty="0"/>
              <a:t>ELISA NC1/NC2 C7:</a:t>
            </a:r>
          </a:p>
          <a:p>
            <a:pPr lvl="1">
              <a:buFont typeface="Police système"/>
              <a:buChar char="-"/>
            </a:pPr>
            <a:r>
              <a:rPr lang="fr-FR" dirty="0"/>
              <a:t>positif dans 86 à 97% des sérums positifs en IFI sur peau clivée </a:t>
            </a:r>
          </a:p>
          <a:p>
            <a:pPr lvl="1">
              <a:buFont typeface="Police système"/>
              <a:buChar char="-"/>
            </a:pPr>
            <a:r>
              <a:rPr lang="fr-FR" dirty="0"/>
              <a:t>uniquement 30 à 54% des sérums d’EBA tout venant. </a:t>
            </a:r>
          </a:p>
          <a:p>
            <a:r>
              <a:rPr lang="fr-FR" dirty="0"/>
              <a:t>Cellules transfectées collagène VII:</a:t>
            </a:r>
          </a:p>
          <a:p>
            <a:pPr lvl="1">
              <a:buFont typeface="Police système"/>
              <a:buChar char="-"/>
            </a:pPr>
            <a:r>
              <a:rPr lang="fr-FR" dirty="0"/>
              <a:t>Positives dans 92% des sérums positifs en IFI sur peau clivée </a:t>
            </a:r>
          </a:p>
          <a:p>
            <a:pPr lvl="1">
              <a:buFont typeface="Police système"/>
              <a:buChar char="-"/>
            </a:pPr>
            <a:r>
              <a:rPr lang="fr-FR" dirty="0"/>
              <a:t>uniquement 27% des sérums d’EBA tout venant. </a:t>
            </a:r>
          </a:p>
        </p:txBody>
      </p:sp>
    </p:spTree>
    <p:extLst>
      <p:ext uri="{BB962C8B-B14F-4D97-AF65-F5344CB8AC3E}">
        <p14:creationId xmlns:p14="http://schemas.microsoft.com/office/powerpoint/2010/main" val="3096815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472C30D-FFFF-0C40-9F6C-E829EDA6F70B}"/>
              </a:ext>
            </a:extLst>
          </p:cNvPr>
          <p:cNvSpPr>
            <a:spLocks noGrp="1"/>
          </p:cNvSpPr>
          <p:nvPr>
            <p:ph type="title"/>
          </p:nvPr>
        </p:nvSpPr>
        <p:spPr/>
        <p:txBody>
          <a:bodyPr>
            <a:normAutofit/>
          </a:bodyPr>
          <a:lstStyle/>
          <a:p>
            <a:r>
              <a:rPr lang="fr-FR"/>
              <a:t>Examens sur biopsies </a:t>
            </a:r>
            <a:r>
              <a:rPr lang="fr-FR" err="1"/>
              <a:t>cutanées</a:t>
            </a:r>
            <a:r>
              <a:rPr lang="fr-FR"/>
              <a:t> ou muqueuses </a:t>
            </a:r>
          </a:p>
        </p:txBody>
      </p:sp>
      <p:sp>
        <p:nvSpPr>
          <p:cNvPr id="3" name="Espace réservé du contenu 2">
            <a:extLst>
              <a:ext uri="{FF2B5EF4-FFF2-40B4-BE49-F238E27FC236}">
                <a16:creationId xmlns="" xmlns:a16="http://schemas.microsoft.com/office/drawing/2014/main" id="{1D5BC838-5D81-FC46-AE3F-3AB4EE5B6E25}"/>
              </a:ext>
            </a:extLst>
          </p:cNvPr>
          <p:cNvSpPr>
            <a:spLocks noGrp="1"/>
          </p:cNvSpPr>
          <p:nvPr>
            <p:ph idx="1"/>
          </p:nvPr>
        </p:nvSpPr>
        <p:spPr/>
        <p:txBody>
          <a:bodyPr>
            <a:normAutofit fontScale="47500" lnSpcReduction="20000"/>
          </a:bodyPr>
          <a:lstStyle/>
          <a:p>
            <a:r>
              <a:rPr lang="fr-FR"/>
              <a:t>L’histologie standard est </a:t>
            </a:r>
            <a:r>
              <a:rPr lang="fr-FR" err="1"/>
              <a:t>réalisée</a:t>
            </a:r>
            <a:r>
              <a:rPr lang="fr-FR"/>
              <a:t> sur un </a:t>
            </a:r>
            <a:r>
              <a:rPr lang="fr-FR" err="1"/>
              <a:t>prélèvement</a:t>
            </a:r>
            <a:r>
              <a:rPr lang="fr-FR"/>
              <a:t> </a:t>
            </a:r>
            <a:r>
              <a:rPr lang="fr-FR" err="1"/>
              <a:t>cutane</a:t>
            </a:r>
            <a:r>
              <a:rPr lang="fr-FR"/>
              <a:t>́ ou muqueux comportant une bulle intacte et </a:t>
            </a:r>
            <a:r>
              <a:rPr lang="fr-FR" err="1"/>
              <a:t>récente</a:t>
            </a:r>
            <a:r>
              <a:rPr lang="fr-FR"/>
              <a:t> (à mettre dans un flacon de formol ou AFA) </a:t>
            </a:r>
            <a:endParaRPr lang="fr-FR">
              <a:effectLst/>
            </a:endParaRPr>
          </a:p>
          <a:p>
            <a:r>
              <a:rPr lang="fr-FR"/>
              <a:t>→ bulle </a:t>
            </a:r>
            <a:r>
              <a:rPr lang="fr-FR" err="1"/>
              <a:t>sous-épidermique</a:t>
            </a:r>
            <a:r>
              <a:rPr lang="fr-FR"/>
              <a:t> sans </a:t>
            </a:r>
            <a:r>
              <a:rPr lang="fr-FR" err="1"/>
              <a:t>nécrose</a:t>
            </a:r>
            <a:r>
              <a:rPr lang="fr-FR"/>
              <a:t> du toit, ni </a:t>
            </a:r>
            <a:r>
              <a:rPr lang="fr-FR" err="1"/>
              <a:t>acantholyse</a:t>
            </a:r>
            <a:r>
              <a:rPr lang="fr-FR"/>
              <a:t> ; dans le plancher de la bulle : absence d’infiltrat dans les formes classiques, infiltrat dermique de </a:t>
            </a:r>
            <a:r>
              <a:rPr lang="fr-FR" err="1"/>
              <a:t>polynucléaires</a:t>
            </a:r>
            <a:r>
              <a:rPr lang="fr-FR"/>
              <a:t> neutrophiles ou </a:t>
            </a:r>
            <a:r>
              <a:rPr lang="fr-FR" err="1"/>
              <a:t>éosinophiles</a:t>
            </a:r>
            <a:r>
              <a:rPr lang="fr-FR"/>
              <a:t> ou micro </a:t>
            </a:r>
            <a:r>
              <a:rPr lang="fr-FR" err="1"/>
              <a:t>abcès</a:t>
            </a:r>
            <a:r>
              <a:rPr lang="fr-FR"/>
              <a:t> papillaires dans les formes inflammatoires </a:t>
            </a:r>
            <a:endParaRPr lang="fr-FR">
              <a:effectLst/>
            </a:endParaRPr>
          </a:p>
          <a:p>
            <a:r>
              <a:rPr lang="fr-FR"/>
              <a:t>- L’IF directe est </a:t>
            </a:r>
            <a:r>
              <a:rPr lang="fr-FR" err="1"/>
              <a:t>réalisée</a:t>
            </a:r>
            <a:r>
              <a:rPr lang="fr-FR"/>
              <a:t> sur un </a:t>
            </a:r>
            <a:r>
              <a:rPr lang="fr-FR" err="1"/>
              <a:t>prélèvement</a:t>
            </a:r>
            <a:r>
              <a:rPr lang="fr-FR"/>
              <a:t> en peau ou muqueuse </a:t>
            </a:r>
            <a:r>
              <a:rPr lang="fr-FR" err="1"/>
              <a:t>péri-bulleuse</a:t>
            </a:r>
            <a:r>
              <a:rPr lang="fr-FR"/>
              <a:t> → mise en </a:t>
            </a:r>
            <a:r>
              <a:rPr lang="fr-FR" err="1"/>
              <a:t>évidence</a:t>
            </a:r>
            <a:r>
              <a:rPr lang="fr-FR"/>
              <a:t> de </a:t>
            </a:r>
            <a:r>
              <a:rPr lang="fr-FR" err="1"/>
              <a:t>dépôts</a:t>
            </a:r>
            <a:r>
              <a:rPr lang="fr-FR"/>
              <a:t> </a:t>
            </a:r>
            <a:r>
              <a:rPr lang="fr-FR" err="1"/>
              <a:t>linéaires</a:t>
            </a:r>
            <a:r>
              <a:rPr lang="fr-FR"/>
              <a:t> à la JDE ou JCE, </a:t>
            </a:r>
            <a:r>
              <a:rPr lang="fr-FR" err="1"/>
              <a:t>d’IgG</a:t>
            </a:r>
            <a:r>
              <a:rPr lang="fr-FR"/>
              <a:t> souvent </a:t>
            </a:r>
            <a:r>
              <a:rPr lang="fr-FR" err="1"/>
              <a:t>associés</a:t>
            </a:r>
            <a:r>
              <a:rPr lang="fr-FR"/>
              <a:t> à du C3 et/ou des </a:t>
            </a:r>
            <a:r>
              <a:rPr lang="fr-FR" err="1"/>
              <a:t>IgA</a:t>
            </a:r>
            <a:r>
              <a:rPr lang="fr-FR"/>
              <a:t> et parfois des </a:t>
            </a:r>
            <a:r>
              <a:rPr lang="fr-FR" err="1"/>
              <a:t>IgM</a:t>
            </a:r>
            <a:r>
              <a:rPr lang="fr-FR"/>
              <a:t>. Des </a:t>
            </a:r>
            <a:r>
              <a:rPr lang="fr-FR" err="1"/>
              <a:t>dépôts</a:t>
            </a:r>
            <a:r>
              <a:rPr lang="fr-FR"/>
              <a:t> </a:t>
            </a:r>
            <a:r>
              <a:rPr lang="fr-FR" err="1"/>
              <a:t>isolés</a:t>
            </a:r>
            <a:r>
              <a:rPr lang="fr-FR"/>
              <a:t> </a:t>
            </a:r>
            <a:r>
              <a:rPr lang="fr-FR" err="1"/>
              <a:t>d’IgA</a:t>
            </a:r>
            <a:r>
              <a:rPr lang="fr-FR"/>
              <a:t> ou </a:t>
            </a:r>
            <a:r>
              <a:rPr lang="fr-FR" err="1"/>
              <a:t>d’IgM</a:t>
            </a:r>
            <a:r>
              <a:rPr lang="fr-FR"/>
              <a:t> sont possibles. </a:t>
            </a:r>
          </a:p>
          <a:p>
            <a:r>
              <a:rPr lang="fr-FR"/>
              <a:t>- L’IME directe est l’examen de </a:t>
            </a:r>
            <a:r>
              <a:rPr lang="fr-FR" err="1"/>
              <a:t>référence</a:t>
            </a:r>
            <a:r>
              <a:rPr lang="fr-FR"/>
              <a:t> ; sa </a:t>
            </a:r>
            <a:r>
              <a:rPr lang="fr-FR" err="1"/>
              <a:t>réalisation</a:t>
            </a:r>
            <a:r>
              <a:rPr lang="fr-FR"/>
              <a:t> est hautement souhaitable. Comme l’IF directe, elle est faite sur biopsie en peau ou muqueuse </a:t>
            </a:r>
            <a:r>
              <a:rPr lang="fr-FR" err="1"/>
              <a:t>péri-lésionnelle</a:t>
            </a:r>
            <a:r>
              <a:rPr lang="fr-FR"/>
              <a:t>. Elle </a:t>
            </a:r>
            <a:r>
              <a:rPr lang="fr-FR" err="1"/>
              <a:t>démontre</a:t>
            </a:r>
            <a:r>
              <a:rPr lang="fr-FR"/>
              <a:t> la </a:t>
            </a:r>
            <a:r>
              <a:rPr lang="fr-FR" err="1"/>
              <a:t>présence</a:t>
            </a:r>
            <a:r>
              <a:rPr lang="fr-FR"/>
              <a:t> des </a:t>
            </a:r>
            <a:r>
              <a:rPr lang="fr-FR" err="1"/>
              <a:t>dépôts</a:t>
            </a:r>
            <a:r>
              <a:rPr lang="fr-FR"/>
              <a:t> immuns (</a:t>
            </a:r>
            <a:r>
              <a:rPr lang="fr-FR" err="1"/>
              <a:t>IgG</a:t>
            </a:r>
            <a:r>
              <a:rPr lang="fr-FR"/>
              <a:t>, C3, </a:t>
            </a:r>
            <a:r>
              <a:rPr lang="fr-FR" err="1"/>
              <a:t>IgA</a:t>
            </a:r>
            <a:r>
              <a:rPr lang="fr-FR"/>
              <a:t> et/ou </a:t>
            </a:r>
            <a:r>
              <a:rPr lang="fr-FR" err="1"/>
              <a:t>IgM</a:t>
            </a:r>
            <a:r>
              <a:rPr lang="fr-FR"/>
              <a:t>) </a:t>
            </a:r>
            <a:r>
              <a:rPr lang="fr-FR" err="1"/>
              <a:t>fixés</a:t>
            </a:r>
            <a:r>
              <a:rPr lang="fr-FR"/>
              <a:t> in vivo sous la lamina </a:t>
            </a:r>
            <a:r>
              <a:rPr lang="fr-FR" err="1"/>
              <a:t>densa</a:t>
            </a:r>
            <a:r>
              <a:rPr lang="fr-FR"/>
              <a:t> (dans la zone des fibrilles d’ancrage) +/- sur la lamina </a:t>
            </a:r>
            <a:r>
              <a:rPr lang="fr-FR" err="1"/>
              <a:t>densa</a:t>
            </a:r>
            <a:r>
              <a:rPr lang="fr-FR"/>
              <a:t>. En raison de la </a:t>
            </a:r>
            <a:r>
              <a:rPr lang="fr-FR" err="1"/>
              <a:t>fragilite</a:t>
            </a:r>
            <a:r>
              <a:rPr lang="fr-FR"/>
              <a:t>́ </a:t>
            </a:r>
            <a:r>
              <a:rPr lang="fr-FR" err="1"/>
              <a:t>cutanée</a:t>
            </a:r>
            <a:r>
              <a:rPr lang="fr-FR"/>
              <a:t>, la biopsie faite pourtant en peau apparemment saine, induit souvent un clivage qui se situe alors sous les </a:t>
            </a:r>
            <a:r>
              <a:rPr lang="fr-FR" err="1"/>
              <a:t>dépôts</a:t>
            </a:r>
            <a:r>
              <a:rPr lang="fr-FR"/>
              <a:t>. Cet examen (i) demande un </a:t>
            </a:r>
            <a:r>
              <a:rPr lang="fr-FR" err="1"/>
              <a:t>équipement</a:t>
            </a:r>
            <a:r>
              <a:rPr lang="fr-FR"/>
              <a:t> </a:t>
            </a:r>
            <a:r>
              <a:rPr lang="fr-FR" err="1"/>
              <a:t>spécifique</a:t>
            </a:r>
            <a:r>
              <a:rPr lang="fr-FR"/>
              <a:t>, (ii) un praticien </a:t>
            </a:r>
            <a:r>
              <a:rPr lang="fr-FR" err="1"/>
              <a:t>expérimente</a:t>
            </a:r>
            <a:r>
              <a:rPr lang="fr-FR"/>
              <a:t>́ pour la lecture. </a:t>
            </a:r>
          </a:p>
          <a:p>
            <a:r>
              <a:rPr lang="fr-FR"/>
              <a:t>- Lorsqu’une IME directe n’est pas possible, la mise en </a:t>
            </a:r>
            <a:r>
              <a:rPr lang="fr-FR" err="1"/>
              <a:t>évidence</a:t>
            </a:r>
            <a:r>
              <a:rPr lang="fr-FR"/>
              <a:t> en IF directe à </a:t>
            </a:r>
            <a:r>
              <a:rPr lang="fr-FR" err="1"/>
              <a:t>très</a:t>
            </a:r>
            <a:r>
              <a:rPr lang="fr-FR"/>
              <a:t> fort grossissement (&gt; 400) d’un aspect </a:t>
            </a:r>
            <a:r>
              <a:rPr lang="fr-FR" err="1"/>
              <a:t>crénele</a:t>
            </a:r>
            <a:r>
              <a:rPr lang="fr-FR"/>
              <a:t>́ en u des </a:t>
            </a:r>
            <a:r>
              <a:rPr lang="fr-FR" err="1"/>
              <a:t>dépôts</a:t>
            </a:r>
            <a:r>
              <a:rPr lang="fr-FR"/>
              <a:t> d’immunoglobulines à la JDE est en faveur d’une localisation dans la zone des fibrilles d’ancrage de ces </a:t>
            </a:r>
            <a:r>
              <a:rPr lang="fr-FR" err="1"/>
              <a:t>dépôts</a:t>
            </a:r>
            <a:r>
              <a:rPr lang="fr-FR"/>
              <a:t> et donc d’une EBA. Dans toutes les autres MBAI, l’aspect observé est en « n ». A noter que l’analyse des </a:t>
            </a:r>
            <a:r>
              <a:rPr lang="fr-FR" err="1"/>
              <a:t>crenelures</a:t>
            </a:r>
            <a:r>
              <a:rPr lang="fr-FR"/>
              <a:t> de la JDE demande (i) des coupes d’excellente </a:t>
            </a:r>
            <a:r>
              <a:rPr lang="fr-FR" err="1"/>
              <a:t>qualite</a:t>
            </a:r>
            <a:r>
              <a:rPr lang="fr-FR"/>
              <a:t>́ et d’</a:t>
            </a:r>
            <a:r>
              <a:rPr lang="fr-FR" err="1"/>
              <a:t>épaisseur</a:t>
            </a:r>
            <a:r>
              <a:rPr lang="fr-FR"/>
              <a:t> &lt; 4</a:t>
            </a:r>
            <a:r>
              <a:rPr lang="el-GR"/>
              <a:t>μ, (</a:t>
            </a:r>
            <a:r>
              <a:rPr lang="fr-FR"/>
              <a:t>ii) un praticien </a:t>
            </a:r>
            <a:r>
              <a:rPr lang="fr-FR" err="1"/>
              <a:t>entraîne</a:t>
            </a:r>
            <a:r>
              <a:rPr lang="fr-FR"/>
              <a:t>́ pour la lecture, (iii) n’est pas toujours </a:t>
            </a:r>
            <a:r>
              <a:rPr lang="fr-FR" err="1"/>
              <a:t>interprétable</a:t>
            </a:r>
            <a:r>
              <a:rPr lang="fr-FR"/>
              <a:t>, (iv) n’est pas possible sur un </a:t>
            </a:r>
            <a:r>
              <a:rPr lang="fr-FR" err="1"/>
              <a:t>prélèvement</a:t>
            </a:r>
            <a:r>
              <a:rPr lang="fr-FR"/>
              <a:t> de muqueuse. </a:t>
            </a:r>
          </a:p>
          <a:p>
            <a:r>
              <a:rPr lang="fr-FR"/>
              <a:t>- Lorsqu’une IME directe ne peut pas </a:t>
            </a:r>
            <a:r>
              <a:rPr lang="fr-FR" err="1"/>
              <a:t>être</a:t>
            </a:r>
            <a:r>
              <a:rPr lang="fr-FR"/>
              <a:t> faite, une IF directe en FOAM (fluorescent overlay </a:t>
            </a:r>
            <a:r>
              <a:rPr lang="fr-FR" err="1"/>
              <a:t>antigen</a:t>
            </a:r>
            <a:r>
              <a:rPr lang="fr-FR"/>
              <a:t> </a:t>
            </a:r>
            <a:r>
              <a:rPr lang="fr-FR" err="1"/>
              <a:t>mapping</a:t>
            </a:r>
            <a:r>
              <a:rPr lang="fr-FR"/>
              <a:t>) est une autre </a:t>
            </a:r>
            <a:r>
              <a:rPr lang="fr-FR" err="1"/>
              <a:t>possibilite</a:t>
            </a:r>
            <a:r>
              <a:rPr lang="fr-FR"/>
              <a:t>́. Elle repose sur des doubles marquages permettant de comparer la localisation des </a:t>
            </a:r>
            <a:r>
              <a:rPr lang="fr-FR" err="1"/>
              <a:t>dépôts</a:t>
            </a:r>
            <a:r>
              <a:rPr lang="fr-FR"/>
              <a:t> immuns à celle d’un composant connu de la JDE ou JCE : une localisation des </a:t>
            </a:r>
            <a:r>
              <a:rPr lang="fr-FR" err="1"/>
              <a:t>dépôts</a:t>
            </a:r>
            <a:r>
              <a:rPr lang="fr-FR"/>
              <a:t> immuns sous la lamina </a:t>
            </a:r>
            <a:r>
              <a:rPr lang="fr-FR" err="1"/>
              <a:t>densa</a:t>
            </a:r>
            <a:r>
              <a:rPr lang="fr-FR"/>
              <a:t> </a:t>
            </a:r>
            <a:r>
              <a:rPr lang="fr-FR" err="1"/>
              <a:t>marquée</a:t>
            </a:r>
            <a:r>
              <a:rPr lang="fr-FR"/>
              <a:t> par un anticorps </a:t>
            </a:r>
            <a:r>
              <a:rPr lang="fr-FR" err="1"/>
              <a:t>anti-collagène</a:t>
            </a:r>
            <a:r>
              <a:rPr lang="fr-FR"/>
              <a:t> 4 est en faveur d’une EBA. Cet examen </a:t>
            </a:r>
            <a:r>
              <a:rPr lang="fr-FR" err="1"/>
              <a:t>nécessite</a:t>
            </a:r>
            <a:r>
              <a:rPr lang="fr-FR"/>
              <a:t> un </a:t>
            </a:r>
            <a:r>
              <a:rPr lang="fr-FR" err="1"/>
              <a:t>équipement</a:t>
            </a:r>
            <a:r>
              <a:rPr lang="fr-FR"/>
              <a:t> </a:t>
            </a:r>
            <a:r>
              <a:rPr lang="fr-FR" err="1"/>
              <a:t>spécifique</a:t>
            </a:r>
            <a:r>
              <a:rPr lang="fr-FR"/>
              <a:t> (microscope </a:t>
            </a:r>
            <a:r>
              <a:rPr lang="fr-FR" err="1"/>
              <a:t>confocal</a:t>
            </a:r>
            <a:r>
              <a:rPr lang="fr-FR"/>
              <a:t>) et un praticien </a:t>
            </a:r>
            <a:r>
              <a:rPr lang="fr-FR" err="1"/>
              <a:t>expérimente</a:t>
            </a:r>
            <a:r>
              <a:rPr lang="fr-FR"/>
              <a:t>́ pour la lecture. Il est possible sur un </a:t>
            </a:r>
            <a:r>
              <a:rPr lang="fr-FR" err="1"/>
              <a:t>prélèvement</a:t>
            </a:r>
            <a:r>
              <a:rPr lang="fr-FR"/>
              <a:t> de muqueuse. </a:t>
            </a:r>
          </a:p>
          <a:p>
            <a:r>
              <a:rPr lang="fr-FR"/>
              <a:t>- Lorsque ni l’IME directe, ni l’analyse des </a:t>
            </a:r>
            <a:r>
              <a:rPr lang="fr-FR" err="1"/>
              <a:t>crénelures</a:t>
            </a:r>
            <a:r>
              <a:rPr lang="fr-FR"/>
              <a:t> de la JDE en IF directe, ni la FOAM ne sont possibles l’alternative est une IF directe sur peau </a:t>
            </a:r>
            <a:r>
              <a:rPr lang="fr-FR" err="1"/>
              <a:t>clivée</a:t>
            </a:r>
            <a:r>
              <a:rPr lang="fr-FR"/>
              <a:t> par </a:t>
            </a:r>
            <a:r>
              <a:rPr lang="fr-FR" err="1"/>
              <a:t>NaCl</a:t>
            </a:r>
            <a:r>
              <a:rPr lang="fr-FR"/>
              <a:t> molaire. La biopsie </a:t>
            </a:r>
            <a:r>
              <a:rPr lang="fr-FR" err="1"/>
              <a:t>réalisée</a:t>
            </a:r>
            <a:r>
              <a:rPr lang="fr-FR"/>
              <a:t> en peau </a:t>
            </a:r>
            <a:r>
              <a:rPr lang="fr-FR" err="1"/>
              <a:t>péri-bulleuse</a:t>
            </a:r>
            <a:r>
              <a:rPr lang="fr-FR"/>
              <a:t>, doit parvenir à l’</a:t>
            </a:r>
            <a:r>
              <a:rPr lang="fr-FR" err="1"/>
              <a:t>état</a:t>
            </a:r>
            <a:r>
              <a:rPr lang="fr-FR"/>
              <a:t> frais (dans une compresse </a:t>
            </a:r>
            <a:r>
              <a:rPr lang="fr-FR" err="1"/>
              <a:t>imbibée</a:t>
            </a:r>
            <a:r>
              <a:rPr lang="fr-FR"/>
              <a:t> de </a:t>
            </a:r>
            <a:r>
              <a:rPr lang="fr-FR" err="1"/>
              <a:t>sérum</a:t>
            </a:r>
            <a:r>
              <a:rPr lang="fr-FR"/>
              <a:t> physiologique) au laboratoire pour </a:t>
            </a:r>
            <a:r>
              <a:rPr lang="fr-FR" err="1"/>
              <a:t>être</a:t>
            </a:r>
            <a:r>
              <a:rPr lang="fr-FR"/>
              <a:t> mise pendant environ 24H dans du </a:t>
            </a:r>
            <a:r>
              <a:rPr lang="fr-FR" err="1"/>
              <a:t>NaCl</a:t>
            </a:r>
            <a:r>
              <a:rPr lang="fr-FR"/>
              <a:t> molaire). </a:t>
            </a:r>
          </a:p>
          <a:p>
            <a:r>
              <a:rPr lang="fr-FR"/>
              <a:t>→ </a:t>
            </a:r>
            <a:r>
              <a:rPr lang="fr-FR" err="1"/>
              <a:t>après</a:t>
            </a:r>
            <a:r>
              <a:rPr lang="fr-FR"/>
              <a:t> avoir </a:t>
            </a:r>
            <a:r>
              <a:rPr lang="fr-FR" err="1"/>
              <a:t>vérifie</a:t>
            </a:r>
            <a:r>
              <a:rPr lang="fr-FR"/>
              <a:t>́ que le clivage induit par le </a:t>
            </a:r>
            <a:r>
              <a:rPr lang="fr-FR" err="1"/>
              <a:t>NaCl</a:t>
            </a:r>
            <a:r>
              <a:rPr lang="fr-FR"/>
              <a:t> se situe bien dans la lamina </a:t>
            </a:r>
            <a:r>
              <a:rPr lang="fr-FR" err="1"/>
              <a:t>lucida</a:t>
            </a:r>
            <a:r>
              <a:rPr lang="fr-FR"/>
              <a:t> (marquage de la lamina </a:t>
            </a:r>
            <a:r>
              <a:rPr lang="fr-FR" err="1"/>
              <a:t>densa</a:t>
            </a:r>
            <a:r>
              <a:rPr lang="fr-FR"/>
              <a:t> par un anticorps </a:t>
            </a:r>
            <a:r>
              <a:rPr lang="fr-FR" err="1"/>
              <a:t>anti-collagène</a:t>
            </a:r>
            <a:r>
              <a:rPr lang="fr-FR"/>
              <a:t> 4 au plancher), mise en </a:t>
            </a:r>
            <a:r>
              <a:rPr lang="fr-FR" err="1"/>
              <a:t>évidence</a:t>
            </a:r>
            <a:r>
              <a:rPr lang="fr-FR"/>
              <a:t> des </a:t>
            </a:r>
            <a:r>
              <a:rPr lang="fr-FR" err="1"/>
              <a:t>dépôts</a:t>
            </a:r>
            <a:r>
              <a:rPr lang="fr-FR"/>
              <a:t> immuns (</a:t>
            </a:r>
            <a:r>
              <a:rPr lang="fr-FR" err="1"/>
              <a:t>IgG</a:t>
            </a:r>
            <a:r>
              <a:rPr lang="fr-FR"/>
              <a:t>, </a:t>
            </a:r>
            <a:r>
              <a:rPr lang="fr-FR" err="1"/>
              <a:t>IgA</a:t>
            </a:r>
            <a:r>
              <a:rPr lang="fr-FR"/>
              <a:t>, </a:t>
            </a:r>
            <a:r>
              <a:rPr lang="fr-FR" err="1"/>
              <a:t>IgM</a:t>
            </a:r>
            <a:r>
              <a:rPr lang="fr-FR"/>
              <a:t> ou C3) au plancher du clivage. A noter que (i) cet aspect n’est pas </a:t>
            </a:r>
            <a:r>
              <a:rPr lang="fr-FR" err="1"/>
              <a:t>spécifique</a:t>
            </a:r>
            <a:r>
              <a:rPr lang="fr-FR"/>
              <a:t> des EBA (</a:t>
            </a:r>
            <a:r>
              <a:rPr lang="fr-FR" err="1"/>
              <a:t>cf</a:t>
            </a:r>
            <a:r>
              <a:rPr lang="fr-FR"/>
              <a:t> infra), (ii) l’</a:t>
            </a:r>
            <a:r>
              <a:rPr lang="fr-FR" err="1"/>
              <a:t>interprétation</a:t>
            </a:r>
            <a:r>
              <a:rPr lang="fr-FR"/>
              <a:t> des </a:t>
            </a:r>
            <a:r>
              <a:rPr lang="fr-FR" err="1"/>
              <a:t>résultats</a:t>
            </a:r>
            <a:r>
              <a:rPr lang="fr-FR"/>
              <a:t> est parfois difficile et doit </a:t>
            </a:r>
            <a:r>
              <a:rPr lang="fr-FR" err="1"/>
              <a:t>être</a:t>
            </a:r>
            <a:r>
              <a:rPr lang="fr-FR"/>
              <a:t> faite avec prudence, (iii) cette te </a:t>
            </a:r>
          </a:p>
          <a:p>
            <a:endParaRPr lang="fr-FR">
              <a:effectLst/>
            </a:endParaRPr>
          </a:p>
          <a:p>
            <a:endParaRPr lang="fr-FR"/>
          </a:p>
        </p:txBody>
      </p:sp>
    </p:spTree>
    <p:extLst>
      <p:ext uri="{BB962C8B-B14F-4D97-AF65-F5344CB8AC3E}">
        <p14:creationId xmlns:p14="http://schemas.microsoft.com/office/powerpoint/2010/main" val="1932890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rgbClr val="0070C0"/>
                </a:solidFill>
              </a:rPr>
              <a:t>Pemphigus: Examens biologiques</a:t>
            </a:r>
          </a:p>
        </p:txBody>
      </p:sp>
      <p:sp>
        <p:nvSpPr>
          <p:cNvPr id="3" name="Espace réservé du contenu 2"/>
          <p:cNvSpPr>
            <a:spLocks noGrp="1"/>
          </p:cNvSpPr>
          <p:nvPr>
            <p:ph idx="1"/>
          </p:nvPr>
        </p:nvSpPr>
        <p:spPr>
          <a:xfrm>
            <a:off x="838199" y="1519311"/>
            <a:ext cx="11091203" cy="5338689"/>
          </a:xfrm>
        </p:spPr>
        <p:txBody>
          <a:bodyPr>
            <a:normAutofit/>
          </a:bodyPr>
          <a:lstStyle/>
          <a:p>
            <a:r>
              <a:rPr lang="fr-FR"/>
              <a:t>IFD: marquage intercellulaire, en nid d’abeille, de l’épithélium</a:t>
            </a:r>
          </a:p>
          <a:p>
            <a:r>
              <a:rPr lang="fr-FR"/>
              <a:t>IFI sur substrat œsophage de rat ou de singe ou peau humaine</a:t>
            </a:r>
          </a:p>
          <a:p>
            <a:pPr lvl="1">
              <a:buFont typeface="Calibri" panose="020F0502020204030204" pitchFamily="34" charset="0"/>
              <a:buChar char="‐"/>
            </a:pPr>
            <a:r>
              <a:rPr lang="fr-FR"/>
              <a:t>Penser aux  </a:t>
            </a:r>
            <a:r>
              <a:rPr lang="fr-FR" err="1"/>
              <a:t>alloanticorps</a:t>
            </a:r>
            <a:r>
              <a:rPr lang="fr-FR"/>
              <a:t> qui peuvent être à la source de faux positifs sur le substrat œsophage de singe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51" y="2416156"/>
            <a:ext cx="640840" cy="55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pic>
        <p:nvPicPr>
          <p:cNvPr id="6" name="Picture 2" descr="SICrat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69406" y="3693499"/>
            <a:ext cx="2929557" cy="23454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singe sic trend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3298963" y="3693499"/>
            <a:ext cx="2934016" cy="23454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5" descr="SICrat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2979" y="3693498"/>
            <a:ext cx="2885748" cy="23454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7"/>
          <p:cNvGraphicFramePr>
            <a:graphicFrameLocks noChangeAspect="1"/>
          </p:cNvGraphicFramePr>
          <p:nvPr>
            <p:extLst>
              <p:ext uri="{D42A27DB-BD31-4B8C-83A1-F6EECF244321}">
                <p14:modId xmlns:p14="http://schemas.microsoft.com/office/powerpoint/2010/main" val="2964725402"/>
              </p:ext>
            </p:extLst>
          </p:nvPr>
        </p:nvGraphicFramePr>
        <p:xfrm>
          <a:off x="9118727" y="3693498"/>
          <a:ext cx="2883555" cy="2345429"/>
        </p:xfrm>
        <a:graphic>
          <a:graphicData uri="http://schemas.openxmlformats.org/presentationml/2006/ole">
            <mc:AlternateContent xmlns:mc="http://schemas.openxmlformats.org/markup-compatibility/2006">
              <mc:Choice xmlns:v="urn:schemas-microsoft-com:vml" Requires="v">
                <p:oleObj spid="_x0000_s7188" name="Photo Editor Photo" r:id="rId8" imgW="18285714" imgH="14628571" progId="MSPhotoEd.3">
                  <p:embed/>
                </p:oleObj>
              </mc:Choice>
              <mc:Fallback>
                <p:oleObj name="Photo Editor Photo" r:id="rId8" imgW="18285714" imgH="14628571" progId="MSPhotoEd.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8727" y="3693498"/>
                        <a:ext cx="2883555" cy="2345429"/>
                      </a:xfrm>
                      <a:prstGeom prst="rect">
                        <a:avLst/>
                      </a:prstGeom>
                      <a:noFill/>
                      <a:ln>
                        <a:noFill/>
                      </a:ln>
                      <a:effectLst/>
                      <a:extLst/>
                    </p:spPr>
                  </p:pic>
                </p:oleObj>
              </mc:Fallback>
            </mc:AlternateContent>
          </a:graphicData>
        </a:graphic>
      </p:graphicFrame>
      <p:sp>
        <p:nvSpPr>
          <p:cNvPr id="4" name="Rectangle 3"/>
          <p:cNvSpPr/>
          <p:nvPr/>
        </p:nvSpPr>
        <p:spPr>
          <a:xfrm>
            <a:off x="4341939" y="6254390"/>
            <a:ext cx="2712987" cy="369332"/>
          </a:xfrm>
          <a:prstGeom prst="rect">
            <a:avLst/>
          </a:prstGeom>
        </p:spPr>
        <p:txBody>
          <a:bodyPr wrap="none">
            <a:spAutoFit/>
          </a:bodyPr>
          <a:lstStyle/>
          <a:p>
            <a:pPr algn="ctr"/>
            <a:r>
              <a:rPr lang="fr-FR" altLang="fr-FR"/>
              <a:t>Fluorescence « en résille » </a:t>
            </a:r>
          </a:p>
        </p:txBody>
      </p:sp>
    </p:spTree>
    <p:extLst>
      <p:ext uri="{BB962C8B-B14F-4D97-AF65-F5344CB8AC3E}">
        <p14:creationId xmlns:p14="http://schemas.microsoft.com/office/powerpoint/2010/main" val="73267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rgbClr val="0070C0"/>
                </a:solidFill>
              </a:rPr>
              <a:t>Pemphigus: Examens biologiques</a:t>
            </a:r>
          </a:p>
        </p:txBody>
      </p:sp>
      <p:sp>
        <p:nvSpPr>
          <p:cNvPr id="3" name="Espace réservé du contenu 2"/>
          <p:cNvSpPr>
            <a:spLocks noGrp="1"/>
          </p:cNvSpPr>
          <p:nvPr>
            <p:ph idx="1"/>
          </p:nvPr>
        </p:nvSpPr>
        <p:spPr>
          <a:xfrm>
            <a:off x="838199" y="1519311"/>
            <a:ext cx="11091203" cy="5338689"/>
          </a:xfrm>
        </p:spPr>
        <p:txBody>
          <a:bodyPr>
            <a:normAutofit/>
          </a:bodyPr>
          <a:lstStyle/>
          <a:p>
            <a:r>
              <a:rPr lang="fr-FR"/>
              <a:t>Intérêt de l’IFI:</a:t>
            </a:r>
          </a:p>
          <a:p>
            <a:pPr lvl="1">
              <a:buFont typeface="Calibri" panose="020F0502020204030204" pitchFamily="34" charset="0"/>
              <a:buChar char="‐"/>
            </a:pPr>
            <a:r>
              <a:rPr lang="fr-FR"/>
              <a:t>Taux des </a:t>
            </a:r>
            <a:r>
              <a:rPr lang="fr-FR" err="1"/>
              <a:t>Ac</a:t>
            </a:r>
            <a:r>
              <a:rPr lang="fr-FR"/>
              <a:t> parallèle à l’étendue des lésions </a:t>
            </a:r>
          </a:p>
          <a:p>
            <a:pPr lvl="1">
              <a:buFont typeface="Calibri" panose="020F0502020204030204" pitchFamily="34" charset="0"/>
              <a:buChar char="‐"/>
            </a:pPr>
            <a:r>
              <a:rPr lang="fr-FR"/>
              <a:t>Valeur pronostique: une absence </a:t>
            </a:r>
            <a:r>
              <a:rPr lang="fr-FR" err="1"/>
              <a:t>d’Ac</a:t>
            </a:r>
            <a:r>
              <a:rPr lang="fr-FR"/>
              <a:t> ou des taux très faibles sont en principe garants d’une évolution favorable sous traitement (PMDS mai 2018)</a:t>
            </a:r>
          </a:p>
          <a:p>
            <a:pPr lvl="1">
              <a:buFont typeface="Calibri" panose="020F0502020204030204" pitchFamily="34" charset="0"/>
              <a:buChar char="‐"/>
            </a:pPr>
            <a:r>
              <a:rPr lang="fr-FR"/>
              <a:t>Taux des </a:t>
            </a:r>
            <a:r>
              <a:rPr lang="fr-FR" err="1"/>
              <a:t>Ac</a:t>
            </a:r>
            <a:r>
              <a:rPr lang="fr-FR"/>
              <a:t> en IFI parallèle à l’évolution de la maladie (Bellon N, </a:t>
            </a:r>
            <a:r>
              <a:rPr lang="fr-FR" err="1"/>
              <a:t>Dermatology</a:t>
            </a:r>
            <a:r>
              <a:rPr lang="fr-FR"/>
              <a:t>, 2014)</a:t>
            </a:r>
          </a:p>
          <a:p>
            <a:r>
              <a:rPr lang="fr-FR"/>
              <a:t>ELISA anti-DSG1 et anti-DSG3</a:t>
            </a:r>
          </a:p>
          <a:p>
            <a:pPr lvl="1">
              <a:buFont typeface="Calibri" panose="020F0502020204030204" pitchFamily="34" charset="0"/>
              <a:buChar char="‐"/>
            </a:pPr>
            <a:r>
              <a:rPr lang="fr-FR"/>
              <a:t>Pemphigus vulgaire (atteinte </a:t>
            </a:r>
            <a:r>
              <a:rPr lang="fr-FR" err="1"/>
              <a:t>cutanéo-muqueuse</a:t>
            </a:r>
            <a:r>
              <a:rPr lang="fr-FR"/>
              <a:t>): anti-DSG3 et anti-DSG1</a:t>
            </a:r>
          </a:p>
          <a:p>
            <a:pPr lvl="1">
              <a:buFont typeface="Calibri" panose="020F0502020204030204" pitchFamily="34" charset="0"/>
              <a:buChar char="‐"/>
            </a:pPr>
            <a:r>
              <a:rPr lang="fr-FR"/>
              <a:t>Pemphigus superficiel (atteinte cutanée isolée): anti-DSG1</a:t>
            </a:r>
          </a:p>
          <a:p>
            <a:pPr lvl="1">
              <a:buFont typeface="Calibri" panose="020F0502020204030204" pitchFamily="34" charset="0"/>
              <a:buChar char="‐"/>
            </a:pPr>
            <a:r>
              <a:rPr lang="fr-FR"/>
              <a:t>Recherche recommandée car parallèle à la sévérité des lésions et valeur pronostique en faveur de rechute, aidant à guider le traitement</a:t>
            </a:r>
          </a:p>
          <a:p>
            <a:pPr marL="457200" lvl="1" indent="0">
              <a:buNone/>
            </a:pPr>
            <a:endParaRPr lang="fr-FR"/>
          </a:p>
          <a:p>
            <a:pPr lvl="1">
              <a:buFont typeface="Calibri" panose="020F0502020204030204" pitchFamily="34" charset="0"/>
              <a:buChar char="‐"/>
            </a:pPr>
            <a:endParaRPr lang="fr-FR"/>
          </a:p>
          <a:p>
            <a:endParaRPr lang="fr-FR"/>
          </a:p>
          <a:p>
            <a:pPr lvl="1"/>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142795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606" y="365125"/>
            <a:ext cx="10515600" cy="1325563"/>
          </a:xfrm>
        </p:spPr>
        <p:txBody>
          <a:bodyPr/>
          <a:lstStyle/>
          <a:p>
            <a:r>
              <a:rPr lang="fr-FR" b="1">
                <a:solidFill>
                  <a:srgbClr val="0070C0"/>
                </a:solidFill>
              </a:rPr>
              <a:t>Le pemphigus paranéoplasique</a:t>
            </a:r>
          </a:p>
        </p:txBody>
      </p:sp>
      <p:sp>
        <p:nvSpPr>
          <p:cNvPr id="3" name="Espace réservé du contenu 2"/>
          <p:cNvSpPr>
            <a:spLocks noGrp="1"/>
          </p:cNvSpPr>
          <p:nvPr>
            <p:ph idx="1"/>
          </p:nvPr>
        </p:nvSpPr>
        <p:spPr>
          <a:xfrm>
            <a:off x="393895" y="2278967"/>
            <a:ext cx="11394831" cy="3446584"/>
          </a:xfrm>
        </p:spPr>
        <p:txBody>
          <a:bodyPr>
            <a:normAutofit/>
          </a:bodyPr>
          <a:lstStyle/>
          <a:p>
            <a:pPr>
              <a:buFont typeface="Calibri" panose="020F0502020204030204" pitchFamily="34" charset="0"/>
              <a:buChar char="‐"/>
            </a:pPr>
            <a:r>
              <a:rPr lang="fr-FR"/>
              <a:t>Associé à une pathologie maligne, le plus souvent un lymphome ou une autre hémopathie</a:t>
            </a:r>
          </a:p>
          <a:p>
            <a:pPr>
              <a:buFont typeface="Calibri" panose="020F0502020204030204" pitchFamily="34" charset="0"/>
              <a:buChar char="‐"/>
            </a:pPr>
            <a:r>
              <a:rPr lang="fr-FR"/>
              <a:t>Antigènes cibles (</a:t>
            </a:r>
            <a:r>
              <a:rPr lang="fr-FR" err="1"/>
              <a:t>plakines</a:t>
            </a:r>
            <a:r>
              <a:rPr lang="fr-FR"/>
              <a:t>) </a:t>
            </a:r>
          </a:p>
          <a:p>
            <a:pPr lvl="1">
              <a:buFont typeface="Calibri" panose="020F0502020204030204" pitchFamily="34" charset="0"/>
              <a:buChar char="→"/>
            </a:pPr>
            <a:r>
              <a:rPr lang="fr-FR"/>
              <a:t> </a:t>
            </a:r>
            <a:r>
              <a:rPr lang="fr-FR" err="1"/>
              <a:t>Desmogléines</a:t>
            </a:r>
            <a:r>
              <a:rPr lang="fr-FR"/>
              <a:t> 1 et 3 </a:t>
            </a:r>
          </a:p>
          <a:p>
            <a:pPr lvl="1">
              <a:buFont typeface="Calibri" panose="020F0502020204030204" pitchFamily="34" charset="0"/>
              <a:buChar char="→"/>
            </a:pPr>
            <a:r>
              <a:rPr lang="fr-FR"/>
              <a:t> </a:t>
            </a:r>
            <a:r>
              <a:rPr lang="fr-FR" err="1"/>
              <a:t>Envoplakine</a:t>
            </a:r>
            <a:r>
              <a:rPr lang="fr-FR"/>
              <a:t> (210 </a:t>
            </a:r>
            <a:r>
              <a:rPr lang="fr-FR" err="1"/>
              <a:t>kDa</a:t>
            </a:r>
            <a:r>
              <a:rPr lang="fr-FR"/>
              <a:t>) et </a:t>
            </a:r>
            <a:r>
              <a:rPr lang="fr-FR" err="1"/>
              <a:t>périplakine</a:t>
            </a:r>
            <a:r>
              <a:rPr lang="fr-FR"/>
              <a:t> (190 </a:t>
            </a:r>
            <a:r>
              <a:rPr lang="fr-FR" err="1"/>
              <a:t>kDa</a:t>
            </a:r>
            <a:r>
              <a:rPr lang="fr-FR"/>
              <a:t>)</a:t>
            </a:r>
          </a:p>
          <a:p>
            <a:pPr lvl="1">
              <a:buFont typeface="Calibri" panose="020F0502020204030204" pitchFamily="34" charset="0"/>
              <a:buChar char="→"/>
            </a:pPr>
            <a:r>
              <a:rPr lang="fr-FR"/>
              <a:t> </a:t>
            </a:r>
            <a:r>
              <a:rPr lang="fr-FR" err="1"/>
              <a:t>Desmoplakines</a:t>
            </a:r>
            <a:r>
              <a:rPr lang="fr-FR"/>
              <a:t> I et II (250 et 210 </a:t>
            </a:r>
            <a:r>
              <a:rPr lang="fr-FR" err="1"/>
              <a:t>kDa</a:t>
            </a:r>
            <a:r>
              <a:rPr lang="fr-FR"/>
              <a:t>), </a:t>
            </a:r>
          </a:p>
          <a:p>
            <a:pPr lvl="1">
              <a:buFont typeface="Calibri" panose="020F0502020204030204" pitchFamily="34" charset="0"/>
              <a:buChar char="→"/>
            </a:pPr>
            <a:r>
              <a:rPr lang="fr-FR"/>
              <a:t> BP230</a:t>
            </a:r>
          </a:p>
          <a:p>
            <a:pPr lvl="1">
              <a:buFont typeface="Calibri" panose="020F0502020204030204" pitchFamily="34" charset="0"/>
              <a:buChar char="→"/>
            </a:pPr>
            <a:r>
              <a:rPr lang="fr-FR"/>
              <a:t> </a:t>
            </a:r>
            <a:r>
              <a:rPr lang="fr-FR" err="1"/>
              <a:t>Plectine</a:t>
            </a:r>
            <a:endParaRPr lang="fr-FR"/>
          </a:p>
          <a:p>
            <a:pPr marL="457200" lvl="1" indent="0">
              <a:buNone/>
            </a:pPr>
            <a:endParaRPr lang="fr-F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57"/>
          <a:stretch/>
        </p:blipFill>
        <p:spPr bwMode="auto">
          <a:xfrm>
            <a:off x="7719884" y="2956781"/>
            <a:ext cx="2887156" cy="18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3497580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solidFill>
                  <a:srgbClr val="0070C0"/>
                </a:solidFill>
              </a:rPr>
              <a:t>Le pemphigus paranéoplasique: Examens biologiques</a:t>
            </a:r>
            <a:endParaRPr lang="fr-FR"/>
          </a:p>
        </p:txBody>
      </p:sp>
      <p:sp>
        <p:nvSpPr>
          <p:cNvPr id="3" name="Espace réservé du contenu 2"/>
          <p:cNvSpPr>
            <a:spLocks noGrp="1"/>
          </p:cNvSpPr>
          <p:nvPr>
            <p:ph idx="1"/>
          </p:nvPr>
        </p:nvSpPr>
        <p:spPr>
          <a:xfrm>
            <a:off x="838199" y="1839692"/>
            <a:ext cx="11049001" cy="5148937"/>
          </a:xfrm>
        </p:spPr>
        <p:txBody>
          <a:bodyPr>
            <a:normAutofit fontScale="92500" lnSpcReduction="10000"/>
          </a:bodyPr>
          <a:lstStyle/>
          <a:p>
            <a:r>
              <a:rPr lang="fr-FR"/>
              <a:t>IFD: Double fixation en résille dans l’épiderme et sur la membrane </a:t>
            </a:r>
            <a:r>
              <a:rPr lang="fr-FR" err="1"/>
              <a:t>dermo</a:t>
            </a:r>
            <a:r>
              <a:rPr lang="fr-FR"/>
              <a:t>-épidermique très évocateur</a:t>
            </a:r>
          </a:p>
          <a:p>
            <a:r>
              <a:rPr lang="fr-FR"/>
              <a:t>IFI sur épithélium de vessie de  rat  ou de singe (épithélium transitionnel)</a:t>
            </a:r>
          </a:p>
          <a:p>
            <a:endParaRPr lang="fr-FR"/>
          </a:p>
          <a:p>
            <a:endParaRPr lang="fr-FR"/>
          </a:p>
          <a:p>
            <a:endParaRPr lang="fr-FR"/>
          </a:p>
          <a:p>
            <a:endParaRPr lang="fr-FR"/>
          </a:p>
          <a:p>
            <a:pPr marL="0" indent="0">
              <a:buNone/>
            </a:pPr>
            <a:endParaRPr lang="fr-FR"/>
          </a:p>
          <a:p>
            <a:pPr marL="0" indent="0">
              <a:buNone/>
            </a:pPr>
            <a:endParaRPr lang="fr-FR"/>
          </a:p>
          <a:p>
            <a:r>
              <a:rPr lang="fr-FR"/>
              <a:t>ELISA anti-DSG1 et 3, anti-</a:t>
            </a:r>
            <a:r>
              <a:rPr lang="fr-FR" err="1"/>
              <a:t>envoplakine</a:t>
            </a:r>
            <a:r>
              <a:rPr lang="fr-FR"/>
              <a:t>, anti-BP230 </a:t>
            </a:r>
          </a:p>
          <a:p>
            <a:r>
              <a:rPr lang="fr-FR" err="1"/>
              <a:t>Immunoblot</a:t>
            </a:r>
            <a:r>
              <a:rPr lang="fr-FR"/>
              <a:t> pour identifier les anticorps présents (anti-</a:t>
            </a:r>
            <a:r>
              <a:rPr lang="fr-FR" err="1"/>
              <a:t>envoplakine</a:t>
            </a:r>
            <a:r>
              <a:rPr lang="fr-FR"/>
              <a:t> et anti-</a:t>
            </a:r>
            <a:r>
              <a:rPr lang="fr-FR" err="1"/>
              <a:t>périplakine</a:t>
            </a:r>
            <a:r>
              <a:rPr lang="fr-FR"/>
              <a:t>, anti-</a:t>
            </a:r>
            <a:r>
              <a:rPr lang="fr-FR" err="1"/>
              <a:t>desmoplakine</a:t>
            </a:r>
            <a:r>
              <a:rPr lang="fr-F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601" y="3114188"/>
            <a:ext cx="3358356"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597" y="3114188"/>
            <a:ext cx="3358371"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3538826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7B36C429-C79D-B045-AA09-DC6C57412A4F}"/>
              </a:ext>
            </a:extLst>
          </p:cNvPr>
          <p:cNvSpPr>
            <a:spLocks noGrp="1"/>
          </p:cNvSpPr>
          <p:nvPr>
            <p:ph type="title"/>
          </p:nvPr>
        </p:nvSpPr>
        <p:spPr/>
        <p:txBody>
          <a:bodyPr/>
          <a:lstStyle/>
          <a:p>
            <a:r>
              <a:rPr lang="fr-FR" b="1">
                <a:solidFill>
                  <a:schemeClr val="accent1"/>
                </a:solidFill>
              </a:rPr>
              <a:t>Les DBAI de la jonction </a:t>
            </a:r>
            <a:r>
              <a:rPr lang="fr-FR" b="1" err="1">
                <a:solidFill>
                  <a:schemeClr val="accent1"/>
                </a:solidFill>
              </a:rPr>
              <a:t>dermo</a:t>
            </a:r>
            <a:r>
              <a:rPr lang="fr-FR" b="1">
                <a:solidFill>
                  <a:schemeClr val="accent1"/>
                </a:solidFill>
              </a:rPr>
              <a:t>-épidermique</a:t>
            </a:r>
          </a:p>
        </p:txBody>
      </p:sp>
      <p:sp>
        <p:nvSpPr>
          <p:cNvPr id="5" name="Espace réservé du contenu 4">
            <a:extLst>
              <a:ext uri="{FF2B5EF4-FFF2-40B4-BE49-F238E27FC236}">
                <a16:creationId xmlns="" xmlns:a16="http://schemas.microsoft.com/office/drawing/2014/main" id="{381389CA-6CE5-0C43-AE98-1A434A5CD3CC}"/>
              </a:ext>
            </a:extLst>
          </p:cNvPr>
          <p:cNvSpPr>
            <a:spLocks noGrp="1"/>
          </p:cNvSpPr>
          <p:nvPr>
            <p:ph idx="1"/>
          </p:nvPr>
        </p:nvSpPr>
        <p:spPr/>
        <p:txBody>
          <a:bodyPr/>
          <a:lstStyle/>
          <a:p>
            <a:pPr>
              <a:lnSpc>
                <a:spcPts val="4000"/>
              </a:lnSpc>
            </a:pPr>
            <a:r>
              <a:rPr lang="fr-FR" err="1"/>
              <a:t>Pemphigoïde</a:t>
            </a:r>
            <a:r>
              <a:rPr lang="fr-FR"/>
              <a:t> bulleuse</a:t>
            </a:r>
          </a:p>
          <a:p>
            <a:pPr>
              <a:lnSpc>
                <a:spcPts val="4000"/>
              </a:lnSpc>
            </a:pPr>
            <a:r>
              <a:rPr lang="fr-FR" err="1"/>
              <a:t>Pemphigoïde</a:t>
            </a:r>
            <a:r>
              <a:rPr lang="fr-FR"/>
              <a:t> des muqueuses (</a:t>
            </a:r>
            <a:r>
              <a:rPr lang="fr-FR" err="1"/>
              <a:t>Pemphigoïde</a:t>
            </a:r>
            <a:r>
              <a:rPr lang="fr-FR"/>
              <a:t> cicatricielle)</a:t>
            </a:r>
          </a:p>
          <a:p>
            <a:pPr>
              <a:lnSpc>
                <a:spcPts val="4000"/>
              </a:lnSpc>
            </a:pPr>
            <a:r>
              <a:rPr lang="fr-FR" err="1"/>
              <a:t>Pemphigoïde</a:t>
            </a:r>
            <a:r>
              <a:rPr lang="fr-FR"/>
              <a:t> à p200 (</a:t>
            </a:r>
            <a:r>
              <a:rPr lang="fr-FR" err="1"/>
              <a:t>laminine</a:t>
            </a:r>
            <a:r>
              <a:rPr lang="fr-FR"/>
              <a:t> </a:t>
            </a:r>
            <a:r>
              <a:rPr lang="fr-FR">
                <a:sym typeface="Symbol"/>
              </a:rPr>
              <a:t></a:t>
            </a:r>
            <a:r>
              <a:rPr lang="fr-FR"/>
              <a:t>1)</a:t>
            </a:r>
          </a:p>
          <a:p>
            <a:pPr>
              <a:lnSpc>
                <a:spcPts val="4000"/>
              </a:lnSpc>
            </a:pPr>
            <a:r>
              <a:rPr lang="fr-FR" err="1"/>
              <a:t>Epidermolyse</a:t>
            </a:r>
            <a:r>
              <a:rPr lang="fr-FR"/>
              <a:t> bulleuse acquise</a:t>
            </a:r>
          </a:p>
          <a:p>
            <a:pPr marL="0" indent="0">
              <a:lnSpc>
                <a:spcPts val="4000"/>
              </a:lnSpc>
              <a:buNone/>
            </a:pPr>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spTree>
    <p:extLst>
      <p:ext uri="{BB962C8B-B14F-4D97-AF65-F5344CB8AC3E}">
        <p14:creationId xmlns:p14="http://schemas.microsoft.com/office/powerpoint/2010/main" val="96652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0A280CA7-9A9E-0E45-BFDA-0E321E45E883}"/>
              </a:ext>
            </a:extLst>
          </p:cNvPr>
          <p:cNvSpPr>
            <a:spLocks noGrp="1"/>
          </p:cNvSpPr>
          <p:nvPr>
            <p:ph type="title"/>
          </p:nvPr>
        </p:nvSpPr>
        <p:spPr>
          <a:xfrm>
            <a:off x="838200" y="365125"/>
            <a:ext cx="9709087" cy="1325563"/>
          </a:xfrm>
        </p:spPr>
        <p:txBody>
          <a:bodyPr/>
          <a:lstStyle/>
          <a:p>
            <a:r>
              <a:rPr lang="fr-FR" b="1">
                <a:solidFill>
                  <a:schemeClr val="accent1"/>
                </a:solidFill>
              </a:rPr>
              <a:t>Localisation des auto-</a:t>
            </a:r>
            <a:r>
              <a:rPr lang="fr-FR" b="1" err="1">
                <a:solidFill>
                  <a:schemeClr val="accent1"/>
                </a:solidFill>
              </a:rPr>
              <a:t>Ac</a:t>
            </a:r>
            <a:r>
              <a:rPr lang="fr-FR" b="1">
                <a:solidFill>
                  <a:schemeClr val="accent1"/>
                </a:solidFill>
              </a:rPr>
              <a:t> au sein de la JDE dans les </a:t>
            </a:r>
            <a:r>
              <a:rPr lang="fr-FR" b="1" err="1">
                <a:solidFill>
                  <a:schemeClr val="accent1"/>
                </a:solidFill>
              </a:rPr>
              <a:t>pemphigoïdes</a:t>
            </a:r>
            <a:r>
              <a:rPr lang="fr-FR" b="1">
                <a:solidFill>
                  <a:schemeClr val="accent1"/>
                </a:solidFill>
              </a:rPr>
              <a:t> (IME)</a:t>
            </a:r>
          </a:p>
        </p:txBody>
      </p:sp>
      <p:pic>
        <p:nvPicPr>
          <p:cNvPr id="5" name="Image 4">
            <a:extLst>
              <a:ext uri="{FF2B5EF4-FFF2-40B4-BE49-F238E27FC236}">
                <a16:creationId xmlns="" xmlns:a16="http://schemas.microsoft.com/office/drawing/2014/main" id="{85FFBE1E-5242-9E4C-AAAA-1DA1FCFF1F0D}"/>
              </a:ext>
            </a:extLst>
          </p:cNvPr>
          <p:cNvPicPr>
            <a:picLocks noChangeAspect="1"/>
          </p:cNvPicPr>
          <p:nvPr/>
        </p:nvPicPr>
        <p:blipFill>
          <a:blip r:embed="rId2"/>
          <a:stretch>
            <a:fillRect/>
          </a:stretch>
        </p:blipFill>
        <p:spPr>
          <a:xfrm>
            <a:off x="6388100" y="1762128"/>
            <a:ext cx="5803900" cy="49657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197" y="0"/>
            <a:ext cx="1576652" cy="1030941"/>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895" y="1968763"/>
            <a:ext cx="4103004" cy="4473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3"/>
          <p:cNvSpPr txBox="1">
            <a:spLocks noChangeArrowheads="1"/>
          </p:cNvSpPr>
          <p:nvPr/>
        </p:nvSpPr>
        <p:spPr bwMode="auto">
          <a:xfrm>
            <a:off x="1259628" y="6513729"/>
            <a:ext cx="3807538"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sz="900" i="1">
                <a:solidFill>
                  <a:schemeClr val="tx1"/>
                </a:solidFill>
              </a:rPr>
              <a:t>The Lancet</a:t>
            </a:r>
            <a:r>
              <a:rPr lang="en-US" sz="900">
                <a:solidFill>
                  <a:schemeClr val="tx1"/>
                </a:solidFill>
              </a:rPr>
              <a:t> 2013 381, 320-332DOI: (10.1016/S0140-6736(12)61140-4) </a:t>
            </a:r>
          </a:p>
        </p:txBody>
      </p:sp>
    </p:spTree>
    <p:extLst>
      <p:ext uri="{BB962C8B-B14F-4D97-AF65-F5344CB8AC3E}">
        <p14:creationId xmlns:p14="http://schemas.microsoft.com/office/powerpoint/2010/main" val="3487528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1973</TotalTime>
  <Words>3156</Words>
  <Application>Microsoft Office PowerPoint</Application>
  <PresentationFormat>Personnalisé</PresentationFormat>
  <Paragraphs>311</Paragraphs>
  <Slides>32</Slides>
  <Notes>5</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34" baseType="lpstr">
      <vt:lpstr>Thème Office</vt:lpstr>
      <vt:lpstr>Photo Editor Photo</vt:lpstr>
      <vt:lpstr>Dermatoses bulleuses auto-immunes</vt:lpstr>
      <vt:lpstr>Dermatose bulleuse auto-immune (DBAI)</vt:lpstr>
      <vt:lpstr>Les pemphigus</vt:lpstr>
      <vt:lpstr>Pemphigus: Examens biologiques</vt:lpstr>
      <vt:lpstr>Pemphigus: Examens biologiques</vt:lpstr>
      <vt:lpstr>Le pemphigus paranéoplasique</vt:lpstr>
      <vt:lpstr>Le pemphigus paranéoplasique: Examens biologiques</vt:lpstr>
      <vt:lpstr>Les DBAI de la jonction dermo-épidermique</vt:lpstr>
      <vt:lpstr>Localisation des auto-Ac au sein de la JDE dans les pemphigoïdes (IME)</vt:lpstr>
      <vt:lpstr>IFI sur peau humaine traitée au NaCl</vt:lpstr>
      <vt:lpstr>Pemphigoïde Bulleuse</vt:lpstr>
      <vt:lpstr>PB: examens biologiques</vt:lpstr>
      <vt:lpstr>PB: examens biologiques</vt:lpstr>
      <vt:lpstr>Pemphigoïde des muqueuses (cicatricielle)</vt:lpstr>
      <vt:lpstr>PC: examens biologiques</vt:lpstr>
      <vt:lpstr>Pemphigoïde à anti-p200 ou anti-lamine 1</vt:lpstr>
      <vt:lpstr>Epidermolyse bulleuse acquise</vt:lpstr>
      <vt:lpstr>EBA: Examens biologiques</vt:lpstr>
      <vt:lpstr>International Bullous Diseases Group: consensus on diagnostic criteria for epidermolysis bullosa acquisita</vt:lpstr>
      <vt:lpstr>IFD directe:  Aspect crénelé en u des dépots d’Ig à la JDE</vt:lpstr>
      <vt:lpstr>Techniques de FOAM (fluorescen overlay antigen mapping)</vt:lpstr>
      <vt:lpstr>Etude RIHN Collagene VII</vt:lpstr>
      <vt:lpstr>Méthodes utilisées pour la recherche des anti-collagène VII</vt:lpstr>
      <vt:lpstr>Ac anti-collagene VII:  Ac rare pour une pathologie rare</vt:lpstr>
      <vt:lpstr>Analyse:  IFI sur peau humaine traitée au NaCl</vt:lpstr>
      <vt:lpstr>Analyse:  cellules transfectées versus ELISA</vt:lpstr>
      <vt:lpstr>Diagnostic retenu pour les patients avec des Ac anti-collagène VII</vt:lpstr>
      <vt:lpstr>Présence d’Ac anti-collagene VII chez certaines PB en rechute</vt:lpstr>
      <vt:lpstr>Conclusion</vt:lpstr>
      <vt:lpstr>Remerciements</vt:lpstr>
      <vt:lpstr>EBA: Examens biologiques</vt:lpstr>
      <vt:lpstr>Examens sur biopsies cutanées ou muqueuses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Epidermolyse bulleuse acquise</dc:title>
  <dc:creator>Sophie Hue</dc:creator>
  <cp:lastModifiedBy>HÜE Sophie</cp:lastModifiedBy>
  <cp:revision>79</cp:revision>
  <cp:lastPrinted>2018-06-22T17:19:32Z</cp:lastPrinted>
  <dcterms:created xsi:type="dcterms:W3CDTF">2018-06-17T13:55:34Z</dcterms:created>
  <dcterms:modified xsi:type="dcterms:W3CDTF">2018-06-25T10:18:17Z</dcterms:modified>
</cp:coreProperties>
</file>