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3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4F81BD"/>
    <a:srgbClr val="4BACC6"/>
    <a:srgbClr val="83AEE1"/>
    <a:srgbClr val="9D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56572\Documents\neuroimmuno\D&#233;mographie%20Mog%20+%202017-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56572\Documents\neuroimmuno\D&#233;mographie%20Mog%20+%202017-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056572\Documents\neuroimmuno\D&#233;mographie%20Mog%20+%202017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Démographie</a:t>
            </a:r>
          </a:p>
        </c:rich>
      </c:tx>
      <c:layout>
        <c:manualLayout>
          <c:xMode val="edge"/>
          <c:yMode val="edge"/>
          <c:x val="0.35423600174978126"/>
          <c:y val="1.71733325640641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23223097112861"/>
          <c:y val="0.12101006839800675"/>
          <c:w val="0.57268346456692909"/>
          <c:h val="0.783424599613717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Feuil1!$G$44:$H$44</c:f>
              <c:strCache>
                <c:ptCount val="2"/>
                <c:pt idx="0">
                  <c:v>enfants</c:v>
                </c:pt>
                <c:pt idx="1">
                  <c:v>adultes</c:v>
                </c:pt>
              </c:strCache>
            </c:strRef>
          </c:cat>
          <c:val>
            <c:numRef>
              <c:f>Feuil1!$G$45:$H$45</c:f>
              <c:numCache>
                <c:formatCode>General</c:formatCode>
                <c:ptCount val="2"/>
                <c:pt idx="0">
                  <c:v>74.193548387096769</c:v>
                </c:pt>
                <c:pt idx="1">
                  <c:v>25.806451612903224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550461872800036"/>
          <c:y val="0.4905319621932504"/>
          <c:w val="0.20849546527350621"/>
          <c:h val="0.384880115888105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Données cliniques </a:t>
            </a:r>
          </a:p>
        </c:rich>
      </c:tx>
      <c:layout>
        <c:manualLayout>
          <c:xMode val="edge"/>
          <c:yMode val="edge"/>
          <c:x val="0.3206770833333333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277281690923226"/>
          <c:y val="0.16427037620819909"/>
          <c:w val="0.60137147768155963"/>
          <c:h val="0.919744653569208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Feuil1!$F$51:$F$54</c:f>
              <c:strCache>
                <c:ptCount val="4"/>
                <c:pt idx="0">
                  <c:v>NORB</c:v>
                </c:pt>
                <c:pt idx="1">
                  <c:v>ADEM</c:v>
                </c:pt>
                <c:pt idx="2">
                  <c:v>DEVIC</c:v>
                </c:pt>
                <c:pt idx="3">
                  <c:v>AUTRES </c:v>
                </c:pt>
              </c:strCache>
            </c:strRef>
          </c:cat>
          <c:val>
            <c:numRef>
              <c:f>Feuil1!$G$51:$G$54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60134117042550828"/>
          <c:w val="0.22588358237973558"/>
          <c:h val="0.398658829574491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 pédiatrie pathologies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9E5ECE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Feuil1!$F$74:$F$77</c:f>
              <c:strCache>
                <c:ptCount val="4"/>
                <c:pt idx="0">
                  <c:v>NORB</c:v>
                </c:pt>
                <c:pt idx="1">
                  <c:v>ADEM</c:v>
                </c:pt>
                <c:pt idx="2">
                  <c:v>SEP</c:v>
                </c:pt>
                <c:pt idx="3">
                  <c:v>baisse de l'accuité viuelle</c:v>
                </c:pt>
              </c:strCache>
            </c:strRef>
          </c:cat>
          <c:val>
            <c:numRef>
              <c:f>Feuil1!$G$74:$G$77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Adultes pathologies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Feuil1!$F$83:$F$85</c:f>
              <c:strCache>
                <c:ptCount val="3"/>
                <c:pt idx="0">
                  <c:v>DEVIC</c:v>
                </c:pt>
                <c:pt idx="1">
                  <c:v>NORB</c:v>
                </c:pt>
                <c:pt idx="2">
                  <c:v>Autres</c:v>
                </c:pt>
              </c:strCache>
            </c:strRef>
          </c:cat>
          <c:val>
            <c:numRef>
              <c:f>Feuil1!$G$83:$G$85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9B733-6CA2-4D1F-99C6-70A359F7410F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ADC2-A58D-4C34-8D5C-685EA5447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3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11Patrick WATERS</a:t>
            </a:r>
            <a:r>
              <a:rPr lang="en-US" dirty="0" smtClean="0"/>
              <a:t>, Nuffield Department of Clinical Neurosciences, John Radcliffe Hospital, Oxford, UK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0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8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66435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5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8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0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8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3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75B2-A947-4E6F-8C35-7D893630ACE1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4298-24A6-43AD-A26D-2323E3970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2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6864" cy="1152128"/>
          </a:xfrm>
          <a:solidFill>
            <a:srgbClr val="83AEE1"/>
          </a:solidFill>
        </p:spPr>
        <p:txBody>
          <a:bodyPr/>
          <a:lstStyle/>
          <a:p>
            <a:r>
              <a:rPr lang="fr-FR" dirty="0" smtClean="0"/>
              <a:t>Ac anti-MOG: actualités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05982"/>
            <a:ext cx="7632848" cy="14401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F. Piques,  P. Chrétien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Laboratoire d’immunologie biologique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CHU de Bicêtre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43408"/>
            <a:ext cx="3496063" cy="2286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52800"/>
            <a:ext cx="2487168" cy="1560576"/>
          </a:xfrm>
          <a:prstGeom prst="rect">
            <a:avLst/>
          </a:prstGeom>
        </p:spPr>
      </p:pic>
      <p:pic>
        <p:nvPicPr>
          <p:cNvPr id="1026" name="Picture 2" descr="LOGO_AP_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7" y="5628853"/>
            <a:ext cx="3657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Ac ANTI-MOG en Pathologie Adulte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41277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NMO avec Ac anti-MOG différente de la NMO avec Ac anti-AQP4 plutôt chez les adultes Oligodendrocytopathie/Astrocytopathie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Adultes plus jeunes pour les Ac anti-MOG+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I</a:t>
            </a:r>
            <a:r>
              <a:rPr lang="fr-FR" sz="2800" dirty="0" smtClean="0"/>
              <a:t>RM atteinte rétrobulbaire pour MOG+/ intracrânienne pour AQP4+ 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Histologie différente (biopsie du cerveau) AQP4+ astrocytopathie. MOG présence de macrophages et Complément le long des gaines de myéline </a:t>
            </a:r>
          </a:p>
          <a:p>
            <a:pPr lvl="1"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Cas des doubles positifs 2 cas sur Bicêtre 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055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928" y="94559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539 demandes en 2017  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38 positifs  </a:t>
            </a:r>
            <a:endParaRPr lang="fr-FR" sz="2400" dirty="0"/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DEMOGRAPHIE </a:t>
            </a:r>
            <a:endParaRPr lang="fr-FR" sz="40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08758"/>
              </p:ext>
            </p:extLst>
          </p:nvPr>
        </p:nvGraphicFramePr>
        <p:xfrm>
          <a:off x="0" y="2420888"/>
          <a:ext cx="4572000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91692"/>
              </p:ext>
            </p:extLst>
          </p:nvPr>
        </p:nvGraphicFramePr>
        <p:xfrm>
          <a:off x="4788024" y="2204864"/>
          <a:ext cx="4329349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8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097271"/>
              </p:ext>
            </p:extLst>
          </p:nvPr>
        </p:nvGraphicFramePr>
        <p:xfrm>
          <a:off x="107504" y="17995"/>
          <a:ext cx="481965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515138"/>
              </p:ext>
            </p:extLst>
          </p:nvPr>
        </p:nvGraphicFramePr>
        <p:xfrm>
          <a:off x="4343400" y="2780928"/>
          <a:ext cx="4800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83568" y="40050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Conforme aux données de la littérature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243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CONCLUSION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12776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Ac anti-MOG sont principalement retrouvés dans les syndromes de démyélinisation de l’enfant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Chez l’adulte syndrome différent de la neuromyélite optique avec Ac anti-AQP4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Ce n’est pas un facteur de meilleur pronostic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Rôle des Ac anti-MOG ?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Patients double positif???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Techniques de mise en évidence  recherche des discordances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691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36512" y="0"/>
            <a:ext cx="9180512" cy="764704"/>
          </a:xfrm>
          <a:prstGeom prst="rect">
            <a:avLst/>
          </a:prstGeom>
          <a:solidFill>
            <a:srgbClr val="83AEE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Ac anti-MOG: actualités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62880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Glycoprotéine exprimée sur la face externe de la gaine de myéline</a:t>
            </a:r>
          </a:p>
          <a:p>
            <a:pPr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Recherche par « tests cellulaires »</a:t>
            </a:r>
          </a:p>
          <a:p>
            <a:pPr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Plus fréquemment observé en pédiatrie</a:t>
            </a:r>
          </a:p>
          <a:p>
            <a:pPr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Chez l’adulte: forme de neuromyélite optique AQP4 négative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36512" y="0"/>
            <a:ext cx="9180512" cy="1340768"/>
          </a:xfrm>
          <a:prstGeom prst="rect">
            <a:avLst/>
          </a:prstGeom>
          <a:solidFill>
            <a:srgbClr val="83AEE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Ac anti-MOG: techniques de mise en évidence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05272" y="1916832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Techniques cellulaires exclusivement: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 IFI cytométrie en flux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 Microscopie confocale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 IFI microscope à fluorescence</a:t>
            </a:r>
          </a:p>
          <a:p>
            <a:pPr lvl="1">
              <a:buClr>
                <a:srgbClr val="4F81BD"/>
              </a:buClr>
            </a:pPr>
            <a:endParaRPr lang="fr-FR" sz="2800" dirty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Seuls les anticorps conformationnels sont pertinents</a:t>
            </a:r>
          </a:p>
          <a:p>
            <a:pPr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Etude réalisée au CHU de Bicêtre par F. Piques 36 sérums pédiatriques triés par de Pr K. Deiva neuropédiatre</a:t>
            </a:r>
            <a:endParaRPr lang="fr-FR" sz="2800" dirty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0431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transfectées* testées par Philippe HORELLOU - Inserm U 1184, Université Paris-Sud</a:t>
            </a:r>
          </a:p>
          <a:p>
            <a:pPr marL="0" indent="0">
              <a:buClr>
                <a:srgbClr val="4F81BD"/>
              </a:buClr>
              <a:buNone/>
            </a:pPr>
            <a:endParaRPr lang="fr-FR" sz="2800" dirty="0" smtClean="0"/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 de Romain MARIGNIER- Inserm U1028, Faculté de Médecine Laennec, Lyon</a:t>
            </a:r>
          </a:p>
          <a:p>
            <a:pPr marL="0" indent="0">
              <a:buClr>
                <a:srgbClr val="4F81BD"/>
              </a:buClr>
              <a:buNone/>
            </a:pPr>
            <a:endParaRPr lang="fr-FR" sz="2800" dirty="0" smtClean="0"/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Cellules transfectées de trousse                                      laboratoire d’Immunologie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234" y="3933056"/>
            <a:ext cx="1581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23674" y="5949280"/>
            <a:ext cx="927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*</a:t>
            </a:r>
            <a:r>
              <a:rPr lang="fr-FR" sz="1400" dirty="0" smtClean="0"/>
              <a:t>cellules de Oxford développées par Patrick WATERS</a:t>
            </a:r>
            <a:r>
              <a:rPr lang="en-US" sz="1400" dirty="0" smtClean="0"/>
              <a:t>, Nuffield Department of Clinical Neurosciences, John Radcliffe Hospital, Oxford, UK</a:t>
            </a:r>
            <a:endParaRPr lang="fr-FR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83AEE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36 sérums testés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9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PATIENTS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556792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Témoins n=7 (encéphalites diverses, psy…)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ADEM n=7 (Encéphalomyélite Aigüe Disséminée)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Myélite n=3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NORB n=3 (Névrite Optique Rétrobulbaire)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SEP n= 11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SEP avec Neuromyélite Optique n=1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 Neuromyélite Optique DEVIC n=1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 </a:t>
            </a:r>
            <a:r>
              <a:rPr lang="fr-FR" sz="2800" dirty="0" smtClean="0"/>
              <a:t>Syndrome de démyélinisation récidivant n=1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CIS n=2 (Syndrome Isolé Cliniquement prélude à la SEP)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34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"/>
            <a:ext cx="4737106" cy="3501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7" y="0"/>
            <a:ext cx="4451661" cy="3433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7" y="3433232"/>
            <a:ext cx="4523669" cy="34670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7"/>
            <a:ext cx="4644007" cy="3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10609"/>
              </p:ext>
            </p:extLst>
          </p:nvPr>
        </p:nvGraphicFramePr>
        <p:xfrm>
          <a:off x="683568" y="1628802"/>
          <a:ext cx="7848872" cy="41119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Population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INSERM BCT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IMMUNO BCT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INSERM LYON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Témoins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ADEM (7)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3/7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NORB (3)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2/3</a:t>
                      </a:r>
                      <a:endParaRPr lang="fr-FR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SEP (11)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0/11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Myélite</a:t>
                      </a:r>
                      <a:r>
                        <a:rPr lang="fr-FR" baseline="0" dirty="0" smtClean="0"/>
                        <a:t> (3)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3/3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SEP + DEVIC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/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DEVIC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384499">
                <a:tc>
                  <a:txBody>
                    <a:bodyPr/>
                    <a:lstStyle/>
                    <a:p>
                      <a:r>
                        <a:rPr lang="fr-FR" dirty="0" smtClean="0"/>
                        <a:t>CIS (2)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0/2</a:t>
                      </a:r>
                      <a:endParaRPr lang="fr-FR" dirty="0"/>
                    </a:p>
                  </a:txBody>
                  <a:tcPr/>
                </a:tc>
              </a:tr>
              <a:tr h="65148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Demyélinisation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recidivante</a:t>
                      </a:r>
                      <a:r>
                        <a:rPr lang="fr-FR" baseline="0" dirty="0" smtClean="0"/>
                        <a:t> (1)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1/1</a:t>
                      </a:r>
                      <a:endParaRPr lang="fr-FR" dirty="0"/>
                    </a:p>
                  </a:txBody>
                  <a:tcP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0/1</a:t>
                      </a:r>
                      <a:endParaRPr lang="fr-FR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RESULTATS</a:t>
            </a:r>
            <a:br>
              <a:rPr lang="fr-FR" sz="4000" dirty="0" smtClean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892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RESULTATS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35511" y="1412776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97% de concordance entre les deux types de cellules </a:t>
            </a:r>
            <a:r>
              <a:rPr lang="fr-FR" sz="2800" dirty="0" smtClean="0"/>
              <a:t>transfectées 2/36 </a:t>
            </a:r>
            <a:r>
              <a:rPr lang="fr-FR" sz="2800" dirty="0"/>
              <a:t>sérums discordants :</a:t>
            </a:r>
          </a:p>
          <a:p>
            <a:r>
              <a:rPr lang="fr-FR" sz="2800" dirty="0" smtClean="0"/>
              <a:t>	patient 1 </a:t>
            </a:r>
            <a:r>
              <a:rPr lang="fr-FR" sz="2800" dirty="0"/>
              <a:t>: démyélinisation récidivante +Inserm BCT</a:t>
            </a:r>
            <a:r>
              <a:rPr lang="fr-FR" sz="2800" dirty="0" smtClean="0"/>
              <a:t>/- Inserm LYON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Patient 2 </a:t>
            </a:r>
            <a:r>
              <a:rPr lang="fr-FR" sz="2800" dirty="0"/>
              <a:t>: NORB +</a:t>
            </a:r>
            <a:r>
              <a:rPr lang="fr-FR" sz="2800" dirty="0" smtClean="0"/>
              <a:t>Inserm </a:t>
            </a:r>
            <a:r>
              <a:rPr lang="fr-FR" sz="2800" dirty="0"/>
              <a:t>BCT/-</a:t>
            </a:r>
            <a:r>
              <a:rPr lang="fr-FR" sz="2800" dirty="0" smtClean="0"/>
              <a:t>Inserm </a:t>
            </a:r>
            <a:r>
              <a:rPr lang="fr-FR" sz="2800" dirty="0"/>
              <a:t>LYON </a:t>
            </a:r>
            <a:endParaRPr lang="fr-FR" sz="2800" dirty="0" smtClean="0"/>
          </a:p>
          <a:p>
            <a:r>
              <a:rPr lang="fr-FR" sz="2800" b="1" i="1" dirty="0" smtClean="0"/>
              <a:t>Différence due aux cellules? Due au conjugué?</a:t>
            </a:r>
            <a:endParaRPr lang="fr-FR" sz="2800" b="1" i="1" dirty="0"/>
          </a:p>
          <a:p>
            <a:endParaRPr lang="fr-FR" sz="2800" dirty="0"/>
          </a:p>
          <a:p>
            <a:pPr marL="457200" indent="-45720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36/36 </a:t>
            </a:r>
            <a:r>
              <a:rPr lang="fr-FR" sz="2800" dirty="0"/>
              <a:t>Sérums concordants IMMUNO BCT par </a:t>
            </a:r>
            <a:r>
              <a:rPr lang="fr-FR" sz="2800" dirty="0" smtClean="0"/>
              <a:t>rapport à l’Inserm BCT et 34/36 par rapport à Lyon</a:t>
            </a:r>
          </a:p>
          <a:p>
            <a:pPr marL="457200" indent="-45720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Mêmes cellules que Inserm BCT (Oxford) mais technique différente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823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3AEE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POURSUITE DE L’ETUDE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55679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60 sérums analysés  3 discordants 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2 positifs fort Inserm/ négatif en Immunologie</a:t>
            </a:r>
          </a:p>
          <a:p>
            <a:pPr marL="742950" lvl="1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1 positif en immunologie /négatif Inserm</a:t>
            </a:r>
          </a:p>
          <a:p>
            <a:pPr lvl="1"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Recherche de la cause Sensibilité des techniques? Conjugué de révélation? </a:t>
            </a:r>
          </a:p>
          <a:p>
            <a:pPr>
              <a:buClr>
                <a:srgbClr val="4F81BD"/>
              </a:buClr>
            </a:pPr>
            <a:endParaRPr lang="fr-FR" sz="2800" dirty="0" smtClean="0"/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Spécificité analytique </a:t>
            </a:r>
            <a:endParaRPr lang="fr-FR" sz="2800" dirty="0"/>
          </a:p>
          <a:p>
            <a:pPr lvl="1">
              <a:buClr>
                <a:srgbClr val="4F81BD"/>
              </a:buClr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847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502</Words>
  <Application>Microsoft Office PowerPoint</Application>
  <PresentationFormat>Affichage à l'écran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Ac anti-MOG: actualités </vt:lpstr>
      <vt:lpstr>Présentation PowerPoint</vt:lpstr>
      <vt:lpstr>Présentation PowerPoint</vt:lpstr>
      <vt:lpstr>36 sérums testés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anti-MOG: nouveautés?</dc:title>
  <dc:creator>CHRETIEN Pascale</dc:creator>
  <cp:lastModifiedBy>CHRETIEN Pascale</cp:lastModifiedBy>
  <cp:revision>45</cp:revision>
  <dcterms:created xsi:type="dcterms:W3CDTF">2018-05-16T07:24:38Z</dcterms:created>
  <dcterms:modified xsi:type="dcterms:W3CDTF">2018-06-22T17:59:31Z</dcterms:modified>
</cp:coreProperties>
</file>