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71" r:id="rId4"/>
    <p:sldId id="280" r:id="rId5"/>
    <p:sldId id="275" r:id="rId6"/>
    <p:sldId id="276" r:id="rId7"/>
    <p:sldId id="273" r:id="rId8"/>
    <p:sldId id="274" r:id="rId9"/>
    <p:sldId id="277" r:id="rId10"/>
    <p:sldId id="279" r:id="rId11"/>
    <p:sldId id="269" r:id="rId1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E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178" autoAdjust="0"/>
    <p:restoredTop sz="85714" autoAdjust="0"/>
  </p:normalViewPr>
  <p:slideViewPr>
    <p:cSldViewPr snapToGrid="0">
      <p:cViewPr varScale="1">
        <p:scale>
          <a:sx n="64" d="100"/>
          <a:sy n="64" d="100"/>
        </p:scale>
        <p:origin x="8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095A3-4F1D-473F-B71B-A5A7CD9F9DFF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810FF-31AD-4A84-A3A3-CB7A0D579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311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mino_acid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en.wikipedia.org/wiki/Citrulline" TargetMode="External"/><Relationship Id="rId4" Type="http://schemas.openxmlformats.org/officeDocument/2006/relationships/hyperlink" Target="https://en.wikipedia.org/wiki/Arginine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75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 dirty="0" err="1" smtClean="0"/>
              <a:t>Verheul</a:t>
            </a:r>
            <a:r>
              <a:rPr lang="fr-FR" baseline="0" dirty="0" smtClean="0"/>
              <a:t> MK, </a:t>
            </a:r>
            <a:r>
              <a:rPr lang="fr-FR" dirty="0" err="1" smtClean="0"/>
              <a:t>Artritis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Rheum</a:t>
            </a:r>
            <a:r>
              <a:rPr lang="fr-FR" baseline="0" dirty="0" smtClean="0"/>
              <a:t>, 2018: triple positivité FR + ACPA + CarP: </a:t>
            </a:r>
            <a:r>
              <a:rPr lang="fr-FR" baseline="0" dirty="0" err="1" smtClean="0"/>
              <a:t>Sp</a:t>
            </a:r>
            <a:r>
              <a:rPr lang="fr-FR" baseline="0" dirty="0" smtClean="0"/>
              <a:t> 98-100% et Se 11-39% : intérêt pour un diagnostic très précoce des individus à risque ??</a:t>
            </a:r>
          </a:p>
          <a:p>
            <a:endParaRPr lang="fr-FR" baseline="0" dirty="0" smtClean="0"/>
          </a:p>
          <a:p>
            <a:r>
              <a:rPr lang="fr-FR" baseline="0" dirty="0" smtClean="0"/>
              <a:t>10% de 30% </a:t>
            </a:r>
            <a:r>
              <a:rPr lang="fr-FR" baseline="0" dirty="0" smtClean="0">
                <a:sym typeface="Wingdings" panose="05000000000000000000" pitchFamily="2" charset="2"/>
              </a:rPr>
              <a:t> seuls 3% des patients PR sont CCP et FR- / CarP</a:t>
            </a:r>
            <a:r>
              <a:rPr lang="fr-FR" baseline="0" dirty="0" smtClean="0">
                <a:sym typeface="Wingdings" panose="05000000000000000000" pitchFamily="2" charset="2"/>
              </a:rPr>
              <a:t>+ (10% de 30%)</a:t>
            </a:r>
            <a:endParaRPr lang="fr-FR" baseline="0" dirty="0" smtClean="0">
              <a:sym typeface="Wingdings" panose="05000000000000000000" pitchFamily="2" charset="2"/>
            </a:endParaRPr>
          </a:p>
          <a:p>
            <a:endParaRPr lang="fr-FR" baseline="0" dirty="0" smtClean="0">
              <a:sym typeface="Wingdings" panose="05000000000000000000" pitchFamily="2" charset="2"/>
            </a:endParaRPr>
          </a:p>
          <a:p>
            <a:r>
              <a:rPr lang="fr-FR" baseline="0" dirty="0" err="1" smtClean="0">
                <a:sym typeface="Wingdings" panose="05000000000000000000" pitchFamily="2" charset="2"/>
              </a:rPr>
              <a:t>Nakabo</a:t>
            </a:r>
            <a:r>
              <a:rPr lang="fr-FR" baseline="0" dirty="0" smtClean="0">
                <a:sym typeface="Wingdings" panose="05000000000000000000" pitchFamily="2" charset="2"/>
              </a:rPr>
              <a:t> S; J </a:t>
            </a:r>
            <a:r>
              <a:rPr lang="fr-FR" baseline="0" dirty="0" err="1" smtClean="0">
                <a:sym typeface="Wingdings" panose="05000000000000000000" pitchFamily="2" charset="2"/>
              </a:rPr>
              <a:t>Rheumatol</a:t>
            </a:r>
            <a:r>
              <a:rPr lang="fr-FR" baseline="0" dirty="0" smtClean="0">
                <a:sym typeface="Wingdings" panose="05000000000000000000" pitchFamily="2" charset="2"/>
              </a:rPr>
              <a:t> 2017;44(9):1384 : prévalence des anti-CarP dans les PR CCP- comparable à celle retrouvée dans certaines connectivites  ne permet pas de différencier PR </a:t>
            </a:r>
            <a:r>
              <a:rPr lang="fr-FR" baseline="0" dirty="0" err="1" smtClean="0">
                <a:sym typeface="Wingdings" panose="05000000000000000000" pitchFamily="2" charset="2"/>
              </a:rPr>
              <a:t>sero</a:t>
            </a:r>
            <a:r>
              <a:rPr lang="fr-FR" baseline="0" dirty="0" smtClean="0">
                <a:sym typeface="Wingdings" panose="05000000000000000000" pitchFamily="2" charset="2"/>
              </a:rPr>
              <a:t>- et CTD.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850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 smtClean="0">
                <a:effectLst/>
              </a:rPr>
              <a:t>Citrullination</a:t>
            </a:r>
            <a:r>
              <a:rPr lang="en-US" dirty="0" smtClean="0">
                <a:effectLst/>
              </a:rPr>
              <a:t> or </a:t>
            </a:r>
            <a:r>
              <a:rPr lang="en-US" b="1" dirty="0" err="1" smtClean="0">
                <a:effectLst/>
              </a:rPr>
              <a:t>deimination</a:t>
            </a:r>
            <a:r>
              <a:rPr lang="en-US" dirty="0" smtClean="0">
                <a:effectLst/>
              </a:rPr>
              <a:t> is the conversion of the </a:t>
            </a:r>
            <a:r>
              <a:rPr lang="en-US" dirty="0" smtClean="0">
                <a:effectLst/>
                <a:hlinkClick r:id="rId3" tooltip="Amino acid"/>
              </a:rPr>
              <a:t>amino acid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effectLst/>
                <a:hlinkClick r:id="rId4" tooltip="Arginine"/>
              </a:rPr>
              <a:t>arginine</a:t>
            </a:r>
            <a:r>
              <a:rPr lang="en-US" dirty="0" smtClean="0">
                <a:effectLst/>
              </a:rPr>
              <a:t> in a protein into the amino acid </a:t>
            </a:r>
            <a:r>
              <a:rPr lang="en-US" dirty="0" smtClean="0">
                <a:effectLst/>
                <a:hlinkClick r:id="rId5" tooltip="Citrulline"/>
              </a:rPr>
              <a:t>citrulline</a:t>
            </a:r>
            <a:endParaRPr lang="en-US" dirty="0" smtClean="0">
              <a:effectLst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541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Pour certains cross réactivité ++: Reed E, </a:t>
            </a:r>
            <a:r>
              <a:rPr lang="fr-FR" dirty="0" err="1" smtClean="0"/>
              <a:t>Arthritis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Ther</a:t>
            </a:r>
            <a:r>
              <a:rPr lang="fr-FR" baseline="0" dirty="0" smtClean="0"/>
              <a:t> 2016; 18(1):96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775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OA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Inflammatory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osteoarthritis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PsA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Psoriatic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arthritis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Ps-Gout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Pseudogout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RA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Rheumatoid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arthritis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Reactive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arthritis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bacterial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viral), RS3PE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Remitting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seronegative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symmetrical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synovitis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pitting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edema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Sarc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Sarcoidosis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Spondylarthropathy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peripheral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arthritis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UA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Undifferentiated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arthritis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655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11% des autres arthrites sont CarP + (9 à 16% des LES et 30%</a:t>
            </a:r>
            <a:r>
              <a:rPr lang="fr-FR" baseline="0" dirty="0" smtClean="0">
                <a:sym typeface="Wingdings" panose="05000000000000000000" pitchFamily="2" charset="2"/>
              </a:rPr>
              <a:t> des SS !)</a:t>
            </a:r>
            <a:endParaRPr lang="fr-FR" dirty="0" smtClean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 seulement 12% des PR </a:t>
            </a:r>
            <a:r>
              <a:rPr lang="fr-FR" dirty="0" err="1" smtClean="0">
                <a:sym typeface="Wingdings" panose="05000000000000000000" pitchFamily="2" charset="2"/>
              </a:rPr>
              <a:t>séro</a:t>
            </a:r>
            <a:r>
              <a:rPr lang="fr-FR" dirty="0" smtClean="0">
                <a:sym typeface="Wingdings" panose="05000000000000000000" pitchFamily="2" charset="2"/>
              </a:rPr>
              <a:t>- sont CarP+</a:t>
            </a: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 ne permet pas de distinguer une PR </a:t>
            </a:r>
            <a:r>
              <a:rPr lang="fr-FR" dirty="0" err="1" smtClean="0">
                <a:sym typeface="Wingdings" panose="05000000000000000000" pitchFamily="2" charset="2"/>
              </a:rPr>
              <a:t>séro</a:t>
            </a:r>
            <a:r>
              <a:rPr lang="fr-FR" dirty="0" smtClean="0">
                <a:sym typeface="Wingdings" panose="05000000000000000000" pitchFamily="2" charset="2"/>
              </a:rPr>
              <a:t>- d’une autre arthrite</a:t>
            </a:r>
            <a:r>
              <a:rPr lang="fr-FR" baseline="0" dirty="0" smtClean="0">
                <a:sym typeface="Wingdings" panose="05000000000000000000" pitchFamily="2" charset="2"/>
              </a:rPr>
              <a:t> !</a:t>
            </a: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fr-FR" baseline="0" dirty="0" smtClean="0">
                <a:sym typeface="Wingdings" panose="05000000000000000000" pitchFamily="2" charset="2"/>
              </a:rPr>
              <a:t> un autre papier montre que de rajouter les anti-CarP aux anti-CCP et FR n’améliore pas l’AUC (on gagne à peine en Se et on perd en </a:t>
            </a:r>
            <a:r>
              <a:rPr lang="fr-FR" baseline="0" dirty="0" err="1" smtClean="0">
                <a:sym typeface="Wingdings" panose="05000000000000000000" pitchFamily="2" charset="2"/>
              </a:rPr>
              <a:t>Sp</a:t>
            </a:r>
            <a:r>
              <a:rPr lang="fr-FR" baseline="0" dirty="0" smtClean="0">
                <a:sym typeface="Wingdings" panose="05000000000000000000" pitchFamily="2" charset="2"/>
              </a:rPr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315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RA,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undifferentiated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arthritis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(UA) and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EA (OEA).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402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903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De même les </a:t>
            </a:r>
            <a:r>
              <a:rPr lang="fr-FR" dirty="0" err="1" smtClean="0"/>
              <a:t>LES</a:t>
            </a:r>
            <a:r>
              <a:rPr lang="fr-FR" dirty="0" smtClean="0"/>
              <a:t> avec anti-CarP présentent</a:t>
            </a:r>
            <a:r>
              <a:rPr lang="fr-FR" baseline="0" dirty="0" smtClean="0"/>
              <a:t> souvent des érosions et les Gougerot sont plus sévères.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523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10FF-31AD-4A84-A3A3-CB7A0D579B3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0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17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37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46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87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75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40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70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3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59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0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58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79904-4AC3-4E00-8FB3-A352289B78C1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9AFCA-15ED-4A76-8714-56C0FF1947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25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7"/>
          <p:cNvSpPr txBox="1">
            <a:spLocks noChangeArrowheads="1"/>
          </p:cNvSpPr>
          <p:nvPr/>
        </p:nvSpPr>
        <p:spPr bwMode="auto">
          <a:xfrm>
            <a:off x="0" y="2761382"/>
            <a:ext cx="12192000" cy="1692771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Anticorps </a:t>
            </a:r>
            <a:r>
              <a:rPr lang="fr-FR" altLang="fr-FR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anti-CarP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altLang="fr-FR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carbamylated</a:t>
            </a:r>
            <a:r>
              <a:rPr lang="fr-FR" altLang="fr-F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</a:t>
            </a:r>
            <a:r>
              <a:rPr lang="fr-FR" altLang="fr-F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fr-FR" altLang="fr-F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9"/>
          <p:cNvSpPr txBox="1">
            <a:spLocks noChangeArrowheads="1"/>
          </p:cNvSpPr>
          <p:nvPr/>
        </p:nvSpPr>
        <p:spPr bwMode="auto">
          <a:xfrm>
            <a:off x="4239985" y="4881441"/>
            <a:ext cx="3712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LU" altLang="fr-FR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GEAI </a:t>
            </a:r>
            <a:r>
              <a:rPr lang="fr-LU" altLang="fr-FR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2018</a:t>
            </a:r>
            <a:endParaRPr lang="fr-LU" altLang="fr-FR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2983705" y="5739033"/>
            <a:ext cx="6224588" cy="9874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fr-FR" altLang="fr-FR" sz="2200" b="1" dirty="0">
                <a:latin typeface="Times New Roman" panose="02020603050405020304" pitchFamily="18" charset="0"/>
              </a:rPr>
              <a:t>P</a:t>
            </a:r>
            <a:r>
              <a:rPr lang="fr-FR" altLang="fr-FR" sz="2200" b="1" dirty="0" smtClean="0">
                <a:latin typeface="Times New Roman" panose="02020603050405020304" pitchFamily="18" charset="0"/>
              </a:rPr>
              <a:t>r Thierry VINCENT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fr-FR" altLang="fr-FR" sz="2200" dirty="0" smtClean="0">
                <a:latin typeface="Times New Roman" panose="02020603050405020304" pitchFamily="18" charset="0"/>
              </a:rPr>
              <a:t>Département d’Immunologie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fr-FR" altLang="fr-FR" sz="2200" dirty="0" smtClean="0">
                <a:latin typeface="Times New Roman" panose="02020603050405020304" pitchFamily="18" charset="0"/>
              </a:rPr>
              <a:t>CHU de Montpellier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402" y="31750"/>
            <a:ext cx="2701925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12" y="42295"/>
            <a:ext cx="1080067" cy="1080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5"/>
          <a:srcRect l="2995" t="7437" r="11523" b="5175"/>
          <a:stretch/>
        </p:blipFill>
        <p:spPr>
          <a:xfrm>
            <a:off x="3342790" y="42295"/>
            <a:ext cx="4038600" cy="269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2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1979684" y="1771756"/>
            <a:ext cx="6613861" cy="2337660"/>
            <a:chOff x="5435275" y="1771756"/>
            <a:chExt cx="6613861" cy="233766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35275" y="1773226"/>
              <a:ext cx="3213875" cy="233619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996356" y="1771756"/>
              <a:ext cx="3052780" cy="233748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3350" y="125050"/>
            <a:ext cx="6213619" cy="1456317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3686" y="462315"/>
            <a:ext cx="2544633" cy="781785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1979684" y="4301275"/>
            <a:ext cx="6613861" cy="2473138"/>
            <a:chOff x="1979684" y="4301275"/>
            <a:chExt cx="6613861" cy="2473138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979684" y="4301275"/>
              <a:ext cx="3213875" cy="24255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40765" y="4301275"/>
              <a:ext cx="3052780" cy="247313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15" name="Rectangle 14"/>
          <p:cNvSpPr/>
          <p:nvPr/>
        </p:nvSpPr>
        <p:spPr>
          <a:xfrm>
            <a:off x="9557446" y="4149297"/>
            <a:ext cx="236154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 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érosives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557445" y="3561349"/>
            <a:ext cx="215636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 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actives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96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322618" y="253532"/>
            <a:ext cx="2973891" cy="707886"/>
          </a:xfrm>
          <a:prstGeom prst="rect">
            <a:avLst/>
          </a:prstGeom>
          <a:solidFill>
            <a:srgbClr val="CCECFF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661529" y="1571142"/>
            <a:ext cx="5443085" cy="461665"/>
            <a:chOff x="1214424" y="1592408"/>
            <a:chExt cx="5443085" cy="461665"/>
          </a:xfrm>
        </p:grpSpPr>
        <p:sp>
          <p:nvSpPr>
            <p:cNvPr id="24" name="ZoneTexte 23"/>
            <p:cNvSpPr txBox="1"/>
            <p:nvPr/>
          </p:nvSpPr>
          <p:spPr>
            <a:xfrm>
              <a:off x="2004606" y="1592408"/>
              <a:ext cx="2834430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Bonne spécificité:</a:t>
              </a:r>
              <a:endPara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lèche droite 24"/>
            <p:cNvSpPr/>
            <p:nvPr/>
          </p:nvSpPr>
          <p:spPr>
            <a:xfrm>
              <a:off x="1214424" y="1612669"/>
              <a:ext cx="632741" cy="4350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996477" y="1592408"/>
              <a:ext cx="1661032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 89-</a:t>
              </a:r>
              <a:r>
                <a:rPr lang="fr-F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96%</a:t>
              </a:r>
              <a:endParaRPr lang="fr-F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661529" y="5430504"/>
            <a:ext cx="11455949" cy="1020000"/>
            <a:chOff x="1214424" y="5298205"/>
            <a:chExt cx="11455949" cy="1020000"/>
          </a:xfrm>
        </p:grpSpPr>
        <p:sp>
          <p:nvSpPr>
            <p:cNvPr id="27" name="ZoneTexte 26"/>
            <p:cNvSpPr txBox="1"/>
            <p:nvPr/>
          </p:nvSpPr>
          <p:spPr>
            <a:xfrm>
              <a:off x="2004606" y="5315692"/>
              <a:ext cx="3089307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Intérêt pronostique:</a:t>
              </a:r>
              <a:endPara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lèche droite 27"/>
            <p:cNvSpPr/>
            <p:nvPr/>
          </p:nvSpPr>
          <p:spPr>
            <a:xfrm>
              <a:off x="1214424" y="5298205"/>
              <a:ext cx="632741" cy="4350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251354" y="5327762"/>
              <a:ext cx="7419019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 </a:t>
              </a:r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PR </a:t>
              </a:r>
              <a:r>
                <a:rPr lang="fr-F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agressives et </a:t>
              </a:r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érosives </a:t>
              </a:r>
              <a:r>
                <a:rPr lang="fr-FR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r-FR" sz="2000" b="1" dirty="0" smtClean="0"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avec ou sans anti-CCP</a:t>
              </a:r>
              <a:r>
                <a:rPr lang="fr-FR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fr-FR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5251354" y="5856540"/>
              <a:ext cx="3232616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 </a:t>
              </a:r>
              <a:r>
                <a:rPr lang="fr-F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Traitement adapté</a:t>
              </a:r>
              <a:endParaRPr lang="fr-F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661529" y="2679751"/>
            <a:ext cx="11281222" cy="2103809"/>
            <a:chOff x="661529" y="3053537"/>
            <a:chExt cx="11281222" cy="2103809"/>
          </a:xfrm>
        </p:grpSpPr>
        <p:sp>
          <p:nvSpPr>
            <p:cNvPr id="22" name="ZoneTexte 21"/>
            <p:cNvSpPr txBox="1"/>
            <p:nvPr/>
          </p:nvSpPr>
          <p:spPr>
            <a:xfrm>
              <a:off x="1451711" y="3053537"/>
              <a:ext cx="3225563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Intérêt diagnostique:</a:t>
              </a:r>
              <a:endPara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lèche droite 22"/>
            <p:cNvSpPr/>
            <p:nvPr/>
          </p:nvSpPr>
          <p:spPr>
            <a:xfrm>
              <a:off x="661529" y="3066827"/>
              <a:ext cx="632741" cy="4350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4834715" y="3053537"/>
              <a:ext cx="6393097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 </a:t>
              </a:r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limité </a:t>
              </a:r>
              <a:r>
                <a:rPr lang="fr-F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car manque de sensibilité </a:t>
              </a:r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: # </a:t>
              </a:r>
              <a:r>
                <a:rPr lang="fr-F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fr-F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4834715" y="4142982"/>
              <a:ext cx="7108036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è"/>
              </a:pPr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PR CCP- FR- : # 10</a:t>
              </a:r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fr-F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2000" b="1" dirty="0" smtClean="0"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   </a:t>
              </a:r>
              <a:r>
                <a:rPr lang="fr-FR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prévalence </a:t>
              </a:r>
              <a:r>
                <a:rPr lang="fr-FR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autres CTD !</a:t>
              </a:r>
              <a:r>
                <a:rPr lang="fr-FR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834715" y="3598259"/>
              <a:ext cx="6525761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 </a:t>
              </a:r>
              <a:r>
                <a:rPr lang="fr-F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 plus souvent associés aux anti-ACPA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834715" y="4695681"/>
              <a:ext cx="6679264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 </a:t>
              </a:r>
              <a:r>
                <a:rPr lang="fr-FR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Peu ou pas de valeur ajoutée / ACPA + FR</a:t>
              </a:r>
              <a:endParaRPr lang="fr-F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35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003228" y="613183"/>
            <a:ext cx="446686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Anti-ACPA/CCP  +  FR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75130" y="613184"/>
            <a:ext cx="480772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Polyarthrite rhumatoïde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5696599" y="677729"/>
            <a:ext cx="892885" cy="455681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4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alpha val="64000"/>
                  <a:lumMod val="23000"/>
                  <a:lumOff val="7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051311" y="1715843"/>
            <a:ext cx="1030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nouveaux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critères de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 ACR-EULAR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2010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51310" y="2513430"/>
            <a:ext cx="1030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# 30% des patients CCP- et FR-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51309" y="3311017"/>
            <a:ext cx="1030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nécessité d’identifier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nouveaux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biomarqueurs</a:t>
            </a:r>
          </a:p>
        </p:txBody>
      </p:sp>
      <p:grpSp>
        <p:nvGrpSpPr>
          <p:cNvPr id="15" name="Groupe 14"/>
          <p:cNvGrpSpPr/>
          <p:nvPr/>
        </p:nvGrpSpPr>
        <p:grpSpPr>
          <a:xfrm>
            <a:off x="2707772" y="6020106"/>
            <a:ext cx="5074584" cy="584775"/>
            <a:chOff x="1685789" y="6020106"/>
            <a:chExt cx="5074584" cy="584775"/>
          </a:xfrm>
        </p:grpSpPr>
        <p:sp>
          <p:nvSpPr>
            <p:cNvPr id="13" name="ZoneTexte 12"/>
            <p:cNvSpPr txBox="1"/>
            <p:nvPr/>
          </p:nvSpPr>
          <p:spPr>
            <a:xfrm>
              <a:off x="2992418" y="6020106"/>
              <a:ext cx="3767955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2011: </a:t>
              </a:r>
              <a:r>
                <a:rPr lang="fr-FR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Ac</a:t>
              </a:r>
              <a:r>
                <a:rPr lang="fr-FR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anti-CarP</a:t>
              </a:r>
              <a:endParaRPr lang="fr-FR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lèche droite 13"/>
            <p:cNvSpPr/>
            <p:nvPr/>
          </p:nvSpPr>
          <p:spPr>
            <a:xfrm>
              <a:off x="1685789" y="6084652"/>
              <a:ext cx="892885" cy="455681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4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alpha val="64000"/>
                    <a:lumMod val="23000"/>
                    <a:lumOff val="7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1863286" y="4238513"/>
            <a:ext cx="8865911" cy="1452282"/>
            <a:chOff x="1863286" y="4238513"/>
            <a:chExt cx="8865911" cy="1452282"/>
          </a:xfrm>
        </p:grpSpPr>
        <p:sp>
          <p:nvSpPr>
            <p:cNvPr id="22" name="Rectangle 21"/>
            <p:cNvSpPr/>
            <p:nvPr/>
          </p:nvSpPr>
          <p:spPr>
            <a:xfrm>
              <a:off x="6761820" y="4238513"/>
              <a:ext cx="3655383" cy="14522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63286" y="4238513"/>
              <a:ext cx="3655383" cy="14522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9" name="Groupe 18"/>
            <p:cNvGrpSpPr/>
            <p:nvPr/>
          </p:nvGrpSpPr>
          <p:grpSpPr>
            <a:xfrm>
              <a:off x="2048180" y="4323758"/>
              <a:ext cx="3881313" cy="1203433"/>
              <a:chOff x="2317125" y="4323758"/>
              <a:chExt cx="3881313" cy="1203433"/>
            </a:xfrm>
          </p:grpSpPr>
          <p:sp>
            <p:nvSpPr>
              <p:cNvPr id="11" name="ZoneTexte 10"/>
              <p:cNvSpPr txBox="1"/>
              <p:nvPr/>
            </p:nvSpPr>
            <p:spPr>
              <a:xfrm>
                <a:off x="2317125" y="4323758"/>
                <a:ext cx="38813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 </a:t>
                </a:r>
                <a:r>
                  <a:rPr lang="fr-FR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Aide au diagnostic</a:t>
                </a:r>
                <a:endParaRPr lang="fr-FR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>
                <a:off x="2317125" y="5065526"/>
                <a:ext cx="38813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 </a:t>
                </a:r>
                <a:r>
                  <a:rPr lang="fr-FR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Aide au pronostic</a:t>
                </a:r>
                <a:endParaRPr lang="fr-FR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0" name="Groupe 19"/>
            <p:cNvGrpSpPr/>
            <p:nvPr/>
          </p:nvGrpSpPr>
          <p:grpSpPr>
            <a:xfrm>
              <a:off x="6847884" y="4323758"/>
              <a:ext cx="3881313" cy="1259252"/>
              <a:chOff x="7116829" y="4323758"/>
              <a:chExt cx="3881313" cy="1259252"/>
            </a:xfrm>
          </p:grpSpPr>
          <p:sp>
            <p:nvSpPr>
              <p:cNvPr id="17" name="ZoneTexte 16"/>
              <p:cNvSpPr txBox="1"/>
              <p:nvPr/>
            </p:nvSpPr>
            <p:spPr>
              <a:xfrm>
                <a:off x="7116829" y="4323758"/>
                <a:ext cx="38813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 </a:t>
                </a:r>
                <a:r>
                  <a:rPr lang="fr-FR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Diagnostic précoce</a:t>
                </a:r>
                <a:endParaRPr lang="fr-FR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7116829" y="5121345"/>
                <a:ext cx="38813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 </a:t>
                </a:r>
                <a:r>
                  <a:rPr lang="fr-FR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Traitement adapté</a:t>
                </a:r>
                <a:endParaRPr lang="fr-FR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" name="Flèche droite 22"/>
            <p:cNvSpPr/>
            <p:nvPr/>
          </p:nvSpPr>
          <p:spPr>
            <a:xfrm>
              <a:off x="5703563" y="4785423"/>
              <a:ext cx="892885" cy="455681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4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alpha val="64000"/>
                    <a:lumMod val="23000"/>
                    <a:lumOff val="7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2883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737870" y="324950"/>
            <a:ext cx="303159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Carbamylation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7769469" y="2696552"/>
            <a:ext cx="3355908" cy="2163797"/>
            <a:chOff x="1610717" y="3021498"/>
            <a:chExt cx="3355908" cy="2163797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10717" y="3021498"/>
              <a:ext cx="3355908" cy="1215763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2770740" y="4723630"/>
              <a:ext cx="135165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400" b="1" dirty="0" smtClean="0"/>
                <a:t>Citrulline</a:t>
              </a:r>
              <a:endParaRPr lang="fr-FR" sz="2400" b="1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1204788" y="2296798"/>
            <a:ext cx="3588151" cy="2563551"/>
            <a:chOff x="6933235" y="2621744"/>
            <a:chExt cx="3588151" cy="2563551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33235" y="2621744"/>
              <a:ext cx="3588151" cy="214765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7936068" y="4723630"/>
              <a:ext cx="209063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400" b="1" dirty="0" smtClean="0"/>
                <a:t>Homocitrulline</a:t>
              </a:r>
              <a:endParaRPr lang="fr-FR" sz="2400" b="1" dirty="0"/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493476" y="1396094"/>
            <a:ext cx="11305188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modification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post-traductionnelle des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protéines induisant la transformation de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résidus lysine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en homocitrulline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01075" y="5263387"/>
            <a:ext cx="3285125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 par l’inflammation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1075" y="5838450"/>
            <a:ext cx="11197589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plusieurs protéines carbamylées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retrouvées dans l’articulation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des patients atteints de PR: 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albumine, 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fr-FR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anti-trypsine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fibrinogène</a:t>
            </a:r>
            <a:r>
              <a:rPr lang="fr-FR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fr-FR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02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65287" y="615406"/>
            <a:ext cx="5428858" cy="584775"/>
          </a:xfrm>
          <a:prstGeom prst="rect">
            <a:avLst/>
          </a:prstGeom>
          <a:solidFill>
            <a:srgbClr val="CCECFF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Détection des </a:t>
            </a:r>
            <a:r>
              <a:rPr lang="fr-F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anti-CarP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41058" y="2226835"/>
            <a:ext cx="167225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 ELISA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538800" y="2239386"/>
            <a:ext cx="591671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sérum de veau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fœtal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carbamylé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Car-SVF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538799" y="2811334"/>
            <a:ext cx="924082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Protéines carbamylées :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Car-fibrinogène, Car-</a:t>
            </a:r>
            <a:r>
              <a:rPr 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vimentine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, Car-albumine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41056" y="4057426"/>
            <a:ext cx="930537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éactions croisées anti-ACPA / anti-CarP possibles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mais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rares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41056" y="5183109"/>
            <a:ext cx="921931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ucun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kit commercial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disponible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 usage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diagnostique</a:t>
            </a:r>
          </a:p>
        </p:txBody>
      </p:sp>
    </p:spTree>
    <p:extLst>
      <p:ext uri="{BB962C8B-B14F-4D97-AF65-F5344CB8AC3E}">
        <p14:creationId xmlns:p14="http://schemas.microsoft.com/office/powerpoint/2010/main" val="359504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4809" y="-11458"/>
            <a:ext cx="7191375" cy="16954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/>
          <a:srcRect b="14898"/>
          <a:stretch/>
        </p:blipFill>
        <p:spPr>
          <a:xfrm>
            <a:off x="5320496" y="1368999"/>
            <a:ext cx="3601466" cy="26303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012" y="2477322"/>
            <a:ext cx="7708557" cy="4062424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8584602" y="2286328"/>
            <a:ext cx="317266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2086 </a:t>
            </a:r>
            <a:r>
              <a:rPr lang="fr-FR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fr-FR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arthritis</a:t>
            </a:r>
            <a:r>
              <a:rPr lang="fr-FR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patients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584602" y="3019641"/>
            <a:ext cx="3050835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Anti-CarP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:	Se = 44%</a:t>
            </a: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89%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584602" y="4099745"/>
            <a:ext cx="3050835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Anti-CCP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:	Se = 54%</a:t>
            </a: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96%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584602" y="5179849"/>
            <a:ext cx="3050835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 </a:t>
            </a:r>
            <a:r>
              <a:rPr lang="fr-F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:		Se = 59%</a:t>
            </a: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91%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65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4809" y="127442"/>
            <a:ext cx="7191375" cy="16954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3772" y="1513811"/>
            <a:ext cx="3601466" cy="30908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5"/>
          <a:srcRect r="42388"/>
          <a:stretch/>
        </p:blipFill>
        <p:spPr>
          <a:xfrm>
            <a:off x="2630732" y="4865281"/>
            <a:ext cx="5921608" cy="1840282"/>
          </a:xfrm>
          <a:prstGeom prst="rect">
            <a:avLst/>
          </a:prstGeom>
        </p:spPr>
      </p:pic>
      <p:grpSp>
        <p:nvGrpSpPr>
          <p:cNvPr id="2" name="Groupe 1"/>
          <p:cNvGrpSpPr/>
          <p:nvPr/>
        </p:nvGrpSpPr>
        <p:grpSpPr>
          <a:xfrm>
            <a:off x="2936839" y="2102926"/>
            <a:ext cx="2383658" cy="2624545"/>
            <a:chOff x="3184497" y="2102926"/>
            <a:chExt cx="2135999" cy="2351858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 rotWithShape="1">
            <a:blip r:embed="rId6"/>
            <a:srcRect b="13350"/>
            <a:stretch/>
          </p:blipFill>
          <p:spPr>
            <a:xfrm>
              <a:off x="3184497" y="2102926"/>
              <a:ext cx="2135999" cy="2110197"/>
            </a:xfrm>
            <a:prstGeom prst="rect">
              <a:avLst/>
            </a:prstGeom>
          </p:spPr>
        </p:pic>
        <p:sp>
          <p:nvSpPr>
            <p:cNvPr id="11" name="ZoneTexte 10"/>
            <p:cNvSpPr txBox="1"/>
            <p:nvPr/>
          </p:nvSpPr>
          <p:spPr>
            <a:xfrm>
              <a:off x="4038335" y="4123825"/>
              <a:ext cx="392439" cy="3309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0000FF"/>
                  </a:solidFill>
                </a:rPr>
                <a:t>PR</a:t>
              </a:r>
              <a:endParaRPr lang="fr-FR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5883772" y="2085045"/>
            <a:ext cx="2437848" cy="2642743"/>
            <a:chOff x="5883772" y="2085045"/>
            <a:chExt cx="2186245" cy="2369994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 rotWithShape="1">
            <a:blip r:embed="rId7"/>
            <a:srcRect b="11882"/>
            <a:stretch/>
          </p:blipFill>
          <p:spPr>
            <a:xfrm>
              <a:off x="5883772" y="2085045"/>
              <a:ext cx="2186245" cy="2145957"/>
            </a:xfrm>
            <a:prstGeom prst="rect">
              <a:avLst/>
            </a:prstGeom>
          </p:spPr>
        </p:pic>
        <p:sp>
          <p:nvSpPr>
            <p:cNvPr id="12" name="ZoneTexte 11"/>
            <p:cNvSpPr txBox="1"/>
            <p:nvPr/>
          </p:nvSpPr>
          <p:spPr>
            <a:xfrm>
              <a:off x="6149937" y="4123825"/>
              <a:ext cx="1513523" cy="331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0000FF"/>
                  </a:solidFill>
                </a:rPr>
                <a:t>Autres arthrites</a:t>
              </a:r>
              <a:endParaRPr lang="fr-FR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2431238" y="6282466"/>
            <a:ext cx="6314739" cy="4230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7" name="Groupe 16"/>
          <p:cNvGrpSpPr/>
          <p:nvPr/>
        </p:nvGrpSpPr>
        <p:grpSpPr>
          <a:xfrm>
            <a:off x="5957776" y="5380075"/>
            <a:ext cx="2016643" cy="1321273"/>
            <a:chOff x="5957776" y="5380075"/>
            <a:chExt cx="2016643" cy="1321273"/>
          </a:xfrm>
        </p:grpSpPr>
        <p:sp>
          <p:nvSpPr>
            <p:cNvPr id="7" name="Ellipse 6"/>
            <p:cNvSpPr/>
            <p:nvPr/>
          </p:nvSpPr>
          <p:spPr>
            <a:xfrm>
              <a:off x="7410893" y="5380075"/>
              <a:ext cx="563526" cy="435935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5957776" y="6265413"/>
              <a:ext cx="563526" cy="435935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9004831" y="5358809"/>
            <a:ext cx="2895819" cy="1200329"/>
            <a:chOff x="9004831" y="5358809"/>
            <a:chExt cx="2895819" cy="1200329"/>
          </a:xfrm>
        </p:grpSpPr>
        <p:sp>
          <p:nvSpPr>
            <p:cNvPr id="14" name="ZoneTexte 13"/>
            <p:cNvSpPr txBox="1"/>
            <p:nvPr/>
          </p:nvSpPr>
          <p:spPr>
            <a:xfrm>
              <a:off x="9582752" y="5358809"/>
              <a:ext cx="2317898" cy="12003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Ne permet pas de différencier une PR séronégative d’une autre arthrite !</a:t>
              </a:r>
              <a:endParaRPr lang="fr-FR" dirty="0"/>
            </a:p>
          </p:txBody>
        </p:sp>
        <p:sp>
          <p:nvSpPr>
            <p:cNvPr id="15" name="Flèche droite 14"/>
            <p:cNvSpPr/>
            <p:nvPr/>
          </p:nvSpPr>
          <p:spPr>
            <a:xfrm>
              <a:off x="9004831" y="5754202"/>
              <a:ext cx="447564" cy="4095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9004831" y="2792990"/>
            <a:ext cx="2895819" cy="923330"/>
            <a:chOff x="9004831" y="5358809"/>
            <a:chExt cx="2895819" cy="923330"/>
          </a:xfrm>
        </p:grpSpPr>
        <p:sp>
          <p:nvSpPr>
            <p:cNvPr id="19" name="ZoneTexte 18"/>
            <p:cNvSpPr txBox="1"/>
            <p:nvPr/>
          </p:nvSpPr>
          <p:spPr>
            <a:xfrm>
              <a:off x="9582752" y="5358809"/>
              <a:ext cx="2317898" cy="92333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Le plus souvent associées aux anti-CCP et/ou au FR</a:t>
              </a:r>
              <a:endParaRPr lang="fr-FR" dirty="0"/>
            </a:p>
          </p:txBody>
        </p:sp>
        <p:sp>
          <p:nvSpPr>
            <p:cNvPr id="20" name="Flèche droite 19"/>
            <p:cNvSpPr/>
            <p:nvPr/>
          </p:nvSpPr>
          <p:spPr>
            <a:xfrm>
              <a:off x="9004831" y="5626606"/>
              <a:ext cx="447564" cy="4095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0583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1764" y="0"/>
            <a:ext cx="5012803" cy="221720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4853" y="81264"/>
            <a:ext cx="3447147" cy="25440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217201"/>
            <a:ext cx="4464424" cy="407417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885737" y="3910604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Spécificité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: 87%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85737" y="4662958"/>
            <a:ext cx="5718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Sensibilité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	toutes PR confondues 	= 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41,9%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PR ACPA négatives	= 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17,5%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PR ACPA et FR négatives	= 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9,4%</a:t>
            </a:r>
            <a:endParaRPr lang="fr-F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885737" y="3015876"/>
            <a:ext cx="396775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1062 patients avec arthrite récente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2291379" y="118334"/>
            <a:ext cx="6960197" cy="2108499"/>
            <a:chOff x="2291379" y="118334"/>
            <a:chExt cx="6960197" cy="2108499"/>
          </a:xfrm>
        </p:grpSpPr>
        <p:grpSp>
          <p:nvGrpSpPr>
            <p:cNvPr id="4" name="Groupe 3"/>
            <p:cNvGrpSpPr/>
            <p:nvPr/>
          </p:nvGrpSpPr>
          <p:grpSpPr>
            <a:xfrm>
              <a:off x="2452575" y="222156"/>
              <a:ext cx="6619875" cy="1895475"/>
              <a:chOff x="2452575" y="222156"/>
              <a:chExt cx="6619875" cy="1895475"/>
            </a:xfrm>
          </p:grpSpPr>
          <p:pic>
            <p:nvPicPr>
              <p:cNvPr id="2" name="Image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2575" y="222156"/>
                <a:ext cx="6619875" cy="1895475"/>
              </a:xfrm>
              <a:prstGeom prst="rect">
                <a:avLst/>
              </a:prstGeom>
            </p:spPr>
          </p:pic>
          <p:pic>
            <p:nvPicPr>
              <p:cNvPr id="3" name="Image 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77061" y="322729"/>
                <a:ext cx="3200140" cy="241935"/>
              </a:xfrm>
              <a:prstGeom prst="rect">
                <a:avLst/>
              </a:prstGeom>
            </p:spPr>
          </p:pic>
        </p:grpSp>
        <p:sp>
          <p:nvSpPr>
            <p:cNvPr id="5" name="Rectangle 4"/>
            <p:cNvSpPr/>
            <p:nvPr/>
          </p:nvSpPr>
          <p:spPr>
            <a:xfrm>
              <a:off x="2291379" y="118334"/>
              <a:ext cx="6960197" cy="210849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1701846" y="3781703"/>
            <a:ext cx="5666518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Sensibilité :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42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95 % IC,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38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45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Spécificité : 96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(95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IC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95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97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779432" y="3781703"/>
            <a:ext cx="1677001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RV+ : 10,2</a:t>
            </a: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RV- : 0,61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207930" y="2722341"/>
            <a:ext cx="862986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Valeur diagnostique des </a:t>
            </a:r>
            <a:r>
              <a:rPr lang="fr-F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fr-F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anti-CarP dans la polyarthrite rhumatoïde</a:t>
            </a:r>
            <a:endParaRPr lang="fr-F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1417748" y="2656589"/>
            <a:ext cx="632741" cy="4350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2795800" y="5479836"/>
            <a:ext cx="7378845" cy="1047340"/>
            <a:chOff x="2536544" y="5640079"/>
            <a:chExt cx="7378845" cy="1047340"/>
          </a:xfrm>
        </p:grpSpPr>
        <p:sp>
          <p:nvSpPr>
            <p:cNvPr id="15" name="ZoneTexte 14"/>
            <p:cNvSpPr txBox="1"/>
            <p:nvPr/>
          </p:nvSpPr>
          <p:spPr>
            <a:xfrm>
              <a:off x="3326726" y="6287309"/>
              <a:ext cx="6588663" cy="4001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Intérêt diagnostique limité par manque de sensibilité</a:t>
              </a:r>
              <a:endPara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lèche droite 15"/>
            <p:cNvSpPr/>
            <p:nvPr/>
          </p:nvSpPr>
          <p:spPr>
            <a:xfrm>
              <a:off x="2536544" y="6221557"/>
              <a:ext cx="632741" cy="4350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326726" y="5705831"/>
              <a:ext cx="2307042" cy="4001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Bonne spécificité</a:t>
              </a:r>
              <a:endPara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Flèche droite 17"/>
            <p:cNvSpPr/>
            <p:nvPr/>
          </p:nvSpPr>
          <p:spPr>
            <a:xfrm>
              <a:off x="2536544" y="5640079"/>
              <a:ext cx="632741" cy="4350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258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397" y="152246"/>
            <a:ext cx="6739241" cy="20592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ZoneTexte 7"/>
          <p:cNvSpPr txBox="1"/>
          <p:nvPr/>
        </p:nvSpPr>
        <p:spPr>
          <a:xfrm>
            <a:off x="8199675" y="6550223"/>
            <a:ext cx="3987527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b="1" dirty="0" err="1" smtClean="0"/>
              <a:t>Ajeganova</a:t>
            </a:r>
            <a:r>
              <a:rPr lang="fr-FR" sz="1400" b="1" dirty="0" smtClean="0"/>
              <a:t> S, et al. Ann </a:t>
            </a:r>
            <a:r>
              <a:rPr lang="fr-FR" sz="1400" b="1" dirty="0" err="1" smtClean="0"/>
              <a:t>Rheum</a:t>
            </a:r>
            <a:r>
              <a:rPr lang="fr-FR" sz="1400" b="1" dirty="0" smtClean="0"/>
              <a:t> Dis </a:t>
            </a:r>
            <a:r>
              <a:rPr lang="fr-FR" sz="1400" b="1" dirty="0" smtClean="0">
                <a:solidFill>
                  <a:srgbClr val="0000FF"/>
                </a:solidFill>
              </a:rPr>
              <a:t>2017</a:t>
            </a:r>
            <a:r>
              <a:rPr lang="fr-FR" sz="1400" b="1" dirty="0" smtClean="0"/>
              <a:t>;76:112-118</a:t>
            </a:r>
            <a:endParaRPr lang="fr-FR" sz="1400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883" y="2614347"/>
            <a:ext cx="3657600" cy="27432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17014" y="2614347"/>
            <a:ext cx="3752850" cy="276225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00161" y="2614347"/>
            <a:ext cx="3686175" cy="2838450"/>
          </a:xfrm>
          <a:prstGeom prst="rect">
            <a:avLst/>
          </a:prstGeom>
        </p:spPr>
      </p:pic>
      <p:sp>
        <p:nvSpPr>
          <p:cNvPr id="14" name="Flèche droite 13"/>
          <p:cNvSpPr/>
          <p:nvPr/>
        </p:nvSpPr>
        <p:spPr>
          <a:xfrm rot="10800000">
            <a:off x="10347767" y="3022355"/>
            <a:ext cx="405113" cy="25464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0" y="6539886"/>
            <a:ext cx="52730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(Sharp–van </a:t>
            </a:r>
            <a:r>
              <a:rPr lang="fr-FR" sz="1400" dirty="0"/>
              <a:t>der </a:t>
            </a:r>
            <a:r>
              <a:rPr lang="fr-FR" sz="1400" dirty="0" err="1"/>
              <a:t>Heijde</a:t>
            </a:r>
            <a:r>
              <a:rPr lang="fr-FR" sz="1400" dirty="0"/>
              <a:t> </a:t>
            </a:r>
            <a:r>
              <a:rPr lang="fr-FR" sz="1400" dirty="0" err="1"/>
              <a:t>scoring</a:t>
            </a:r>
            <a:r>
              <a:rPr lang="fr-FR" sz="1400" dirty="0"/>
              <a:t> (SHS): score de lésions </a:t>
            </a:r>
            <a:r>
              <a:rPr lang="fr-FR" sz="1400" dirty="0" smtClean="0"/>
              <a:t>radiographiques)</a:t>
            </a:r>
            <a:endParaRPr lang="fr-FR" sz="1400" dirty="0"/>
          </a:p>
        </p:txBody>
      </p:sp>
      <p:sp>
        <p:nvSpPr>
          <p:cNvPr id="2" name="Rectangle 1"/>
          <p:cNvSpPr/>
          <p:nvPr/>
        </p:nvSpPr>
        <p:spPr>
          <a:xfrm>
            <a:off x="9520518" y="2678648"/>
            <a:ext cx="1506070" cy="3221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575536" y="5855685"/>
            <a:ext cx="439896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 agressives et érosives</a:t>
            </a:r>
          </a:p>
        </p:txBody>
      </p:sp>
    </p:spTree>
    <p:extLst>
      <p:ext uri="{BB962C8B-B14F-4D97-AF65-F5344CB8AC3E}">
        <p14:creationId xmlns:p14="http://schemas.microsoft.com/office/powerpoint/2010/main" val="357287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7451</TotalTime>
  <Words>626</Words>
  <Application>Microsoft Office PowerPoint</Application>
  <PresentationFormat>Grand écran</PresentationFormat>
  <Paragraphs>93</Paragraphs>
  <Slides>11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Bell MT</vt:lpstr>
      <vt:lpstr>Calibri</vt:lpstr>
      <vt:lpstr>Calibri Light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CHRU Montpellier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THIERRY</dc:creator>
  <cp:lastModifiedBy>VINCENT THIERRY</cp:lastModifiedBy>
  <cp:revision>126</cp:revision>
  <cp:lastPrinted>2018-05-30T15:36:50Z</cp:lastPrinted>
  <dcterms:created xsi:type="dcterms:W3CDTF">2018-05-29T08:48:50Z</dcterms:created>
  <dcterms:modified xsi:type="dcterms:W3CDTF">2018-06-25T21:26:26Z</dcterms:modified>
</cp:coreProperties>
</file>