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59" r:id="rId5"/>
    <p:sldId id="258" r:id="rId6"/>
    <p:sldId id="262" r:id="rId7"/>
    <p:sldId id="261" r:id="rId8"/>
    <p:sldId id="267" r:id="rId9"/>
    <p:sldId id="268" r:id="rId10"/>
    <p:sldId id="263" r:id="rId11"/>
    <p:sldId id="264" r:id="rId12"/>
    <p:sldId id="265" r:id="rId13"/>
    <p:sldId id="266" r:id="rId14"/>
    <p:sldId id="269"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CC66FF"/>
    <a:srgbClr val="0033CC"/>
    <a:srgbClr val="CC99FF"/>
    <a:srgbClr val="CCE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178" autoAdjust="0"/>
    <p:restoredTop sz="82994" autoAdjust="0"/>
  </p:normalViewPr>
  <p:slideViewPr>
    <p:cSldViewPr snapToGrid="0">
      <p:cViewPr varScale="1">
        <p:scale>
          <a:sx n="90" d="100"/>
          <a:sy n="90" d="100"/>
        </p:scale>
        <p:origin x="84" y="1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lr1donnees\0110_0124\01229969\donnees\GEAI\GEAI%202018\anti-TRIM21\isol&#233;%20vs%20associ&#233;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lr1donnees\0110_0124\01229969\donnees\GEAI\GEAI%202018\anti-TRIM21\isol&#233;%20vs%20associ&#233;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eva\Desktop\The&#768;se\TRIM21%20-%20Resultats%20modife&#76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eva\Desktop\The&#768;se\TRIM21%20-%20Resultats%20modife&#769;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anti- TRIM21 isolés</c:v>
                </c:pt>
              </c:strCache>
            </c:strRef>
          </c:tx>
          <c:explosion val="1"/>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1">
                  <a:lumMod val="60000"/>
                </a:schemeClr>
              </a:solidFill>
              <a:ln>
                <a:noFill/>
              </a:ln>
              <a:effectLst>
                <a:outerShdw blurRad="63500" sx="102000" sy="102000" algn="ctr" rotWithShape="0">
                  <a:prstClr val="black">
                    <a:alpha val="20000"/>
                  </a:prstClr>
                </a:outerShdw>
              </a:effectLst>
            </c:spPr>
          </c:dPt>
          <c:dPt>
            <c:idx val="4"/>
            <c:bubble3D val="0"/>
            <c:spPr>
              <a:solidFill>
                <a:srgbClr val="CC66FF"/>
              </a:solidFill>
              <a:ln>
                <a:noFill/>
              </a:ln>
              <a:effectLst>
                <a:outerShdw blurRad="63500" sx="102000" sy="102000" algn="ctr" rotWithShape="0">
                  <a:prstClr val="black">
                    <a:alpha val="20000"/>
                  </a:prstClr>
                </a:outerShdw>
              </a:effectLst>
            </c:spPr>
          </c:dPt>
          <c:dPt>
            <c:idx val="5"/>
            <c:bubble3D val="0"/>
            <c:spPr>
              <a:solidFill>
                <a:schemeClr val="accent5">
                  <a:lumMod val="60000"/>
                </a:schemeClr>
              </a:solidFill>
              <a:ln>
                <a:noFill/>
              </a:ln>
              <a:effectLst>
                <a:outerShdw blurRad="63500" sx="102000" sy="102000" algn="ctr" rotWithShape="0">
                  <a:prstClr val="black">
                    <a:alpha val="20000"/>
                  </a:prstClr>
                </a:outerShdw>
              </a:effectLst>
            </c:spPr>
          </c:dPt>
          <c:dPt>
            <c:idx val="6"/>
            <c:bubble3D val="0"/>
            <c:spPr>
              <a:solidFill>
                <a:schemeClr val="accent2">
                  <a:lumMod val="60000"/>
                  <a:lumOff val="40000"/>
                </a:schemeClr>
              </a:solidFill>
              <a:ln>
                <a:noFill/>
              </a:ln>
              <a:effectLst>
                <a:outerShdw blurRad="63500" sx="102000" sy="102000" algn="ctr" rotWithShape="0">
                  <a:prstClr val="black">
                    <a:alpha val="20000"/>
                  </a:prstClr>
                </a:outerShdw>
              </a:effectLst>
            </c:spPr>
          </c:dPt>
          <c:dPt>
            <c:idx val="7"/>
            <c:bubble3D val="0"/>
            <c:spPr>
              <a:solidFill>
                <a:schemeClr val="accent6">
                  <a:lumMod val="60000"/>
                  <a:lumOff val="40000"/>
                </a:schemeClr>
              </a:solidFill>
              <a:ln>
                <a:noFill/>
              </a:ln>
              <a:effectLst>
                <a:outerShdw blurRad="63500" sx="102000" sy="102000" algn="ctr" rotWithShape="0">
                  <a:prstClr val="black">
                    <a:alpha val="20000"/>
                  </a:prstClr>
                </a:outerShdw>
              </a:effectLst>
            </c:spPr>
          </c:dPt>
          <c:dPt>
            <c:idx val="8"/>
            <c:bubble3D val="0"/>
            <c:spPr>
              <a:solidFill>
                <a:schemeClr val="accent5">
                  <a:lumMod val="80000"/>
                  <a:lumOff val="20000"/>
                </a:schemeClr>
              </a:solidFill>
              <a:ln>
                <a:noFill/>
              </a:ln>
              <a:effectLst>
                <a:outerShdw blurRad="63500" sx="102000" sy="102000" algn="ctr" rotWithShape="0">
                  <a:prstClr val="black">
                    <a:alpha val="20000"/>
                  </a:prstClr>
                </a:outerShdw>
              </a:effectLst>
            </c:spPr>
          </c:dPt>
          <c:dPt>
            <c:idx val="9"/>
            <c:bubble3D val="0"/>
            <c:spPr>
              <a:solidFill>
                <a:schemeClr val="accent1">
                  <a:lumMod val="60000"/>
                  <a:lumOff val="40000"/>
                </a:schemeClr>
              </a:solidFill>
              <a:ln>
                <a:noFill/>
              </a:ln>
              <a:effectLst>
                <a:outerShdw blurRad="63500" sx="102000" sy="102000" algn="ctr" rotWithShape="0">
                  <a:prstClr val="black">
                    <a:alpha val="20000"/>
                  </a:prstClr>
                </a:outerShdw>
              </a:effectLst>
            </c:spPr>
          </c:dPt>
          <c:dLbls>
            <c:dLbl>
              <c:idx val="0"/>
              <c:layout>
                <c:manualLayout>
                  <c:x val="1.9522279070824883E-3"/>
                  <c:y val="0"/>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fld id="{F41F7331-BB79-4B9F-AAA6-F577D1B5ADF9}" type="CATEGORYNAME">
                      <a:rPr lang="en-US" sz="1600" smtClean="0">
                        <a:solidFill>
                          <a:srgbClr val="0000FF"/>
                        </a:solidFill>
                        <a:latin typeface="Arial" panose="020B0604020202020204" pitchFamily="34" charset="0"/>
                        <a:cs typeface="Arial" panose="020B0604020202020204" pitchFamily="34" charset="0"/>
                      </a:rPr>
                      <a:pPr>
                        <a:defRPr sz="1600">
                          <a:latin typeface="Arial" panose="020B0604020202020204" pitchFamily="34" charset="0"/>
                          <a:cs typeface="Arial" panose="020B0604020202020204" pitchFamily="34" charset="0"/>
                        </a:defRPr>
                      </a:pPr>
                      <a:t>[NOM DE CATÉGORIE]</a:t>
                    </a:fld>
                    <a:endParaRPr lang="en-US" sz="1600" dirty="0" smtClean="0">
                      <a:solidFill>
                        <a:srgbClr val="0000FF"/>
                      </a:solidFill>
                      <a:latin typeface="Arial" panose="020B0604020202020204" pitchFamily="34" charset="0"/>
                      <a:cs typeface="Arial" panose="020B0604020202020204" pitchFamily="34" charset="0"/>
                    </a:endParaRPr>
                  </a:p>
                  <a:p>
                    <a:pPr>
                      <a:defRPr sz="1600">
                        <a:latin typeface="Arial" panose="020B0604020202020204" pitchFamily="34" charset="0"/>
                        <a:cs typeface="Arial" panose="020B0604020202020204" pitchFamily="34" charset="0"/>
                      </a:defRPr>
                    </a:pPr>
                    <a:r>
                      <a:rPr lang="en-US" sz="1600" dirty="0" smtClean="0">
                        <a:solidFill>
                          <a:srgbClr val="0000FF"/>
                        </a:solidFill>
                        <a:latin typeface="Arial" panose="020B0604020202020204" pitchFamily="34" charset="0"/>
                        <a:cs typeface="Arial" panose="020B0604020202020204" pitchFamily="34" charset="0"/>
                      </a:rPr>
                      <a:t>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rgbClr val="FFC000"/>
                      </a:solidFill>
                      <a:effectLst/>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4"/>
              <c:tx>
                <c:rich>
                  <a:bodyPr rot="0" spcFirstLastPara="1" vertOverflow="ellipsis" vert="horz" wrap="square" lIns="38100" tIns="19050" rIns="38100" bIns="19050" anchor="ctr" anchorCtr="1">
                    <a:spAutoFit/>
                  </a:bodyPr>
                  <a:lstStyle/>
                  <a:p>
                    <a:pPr>
                      <a:defRPr sz="1600" b="1" i="0" u="none" strike="noStrike" kern="1200" spc="0" baseline="0">
                        <a:solidFill>
                          <a:srgbClr val="CC66FF"/>
                        </a:solidFill>
                        <a:latin typeface="Arial" panose="020B0604020202020204" pitchFamily="34" charset="0"/>
                        <a:ea typeface="+mn-ea"/>
                        <a:cs typeface="Arial" panose="020B0604020202020204" pitchFamily="34" charset="0"/>
                      </a:defRPr>
                    </a:pPr>
                    <a:fld id="{9522DEB3-6B91-4E9C-8248-993EEFED337B}" type="CATEGORYNAME">
                      <a:rPr lang="en-US" sz="1600" smtClean="0">
                        <a:solidFill>
                          <a:srgbClr val="CC66FF"/>
                        </a:solidFill>
                        <a:latin typeface="Arial" panose="020B0604020202020204" pitchFamily="34" charset="0"/>
                        <a:cs typeface="Arial" panose="020B0604020202020204" pitchFamily="34" charset="0"/>
                      </a:rPr>
                      <a:pPr>
                        <a:defRPr sz="1600">
                          <a:solidFill>
                            <a:srgbClr val="CC66FF"/>
                          </a:solidFill>
                          <a:latin typeface="Arial" panose="020B0604020202020204" pitchFamily="34" charset="0"/>
                          <a:cs typeface="Arial" panose="020B0604020202020204" pitchFamily="34" charset="0"/>
                        </a:defRPr>
                      </a:pPr>
                      <a:t>[NOM DE CATÉGORIE]</a:t>
                    </a:fld>
                    <a:r>
                      <a:rPr lang="en-US" sz="1600" dirty="0" smtClean="0">
                        <a:solidFill>
                          <a:srgbClr val="CC66FF"/>
                        </a:solidFill>
                        <a:latin typeface="Arial" panose="020B0604020202020204" pitchFamily="34" charset="0"/>
                        <a:cs typeface="Arial" panose="020B0604020202020204" pitchFamily="34" charset="0"/>
                      </a:rPr>
                      <a:t> 3%</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rgbClr val="CC66FF"/>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Lst>
            </c:dLbl>
            <c:dLbl>
              <c:idx val="5"/>
              <c:delete val="1"/>
              <c:extLst>
                <c:ext xmlns:c15="http://schemas.microsoft.com/office/drawing/2012/chart" uri="{CE6537A1-D6FC-4f65-9D91-7224C49458BB}"/>
              </c:extLst>
            </c:dLbl>
            <c:dLbl>
              <c:idx val="6"/>
              <c:layout>
                <c:manualLayout>
                  <c:x val="-1.9254896163803069E-2"/>
                  <c:y val="2.026951269777220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lumOff val="40000"/>
                        </a:schemeClr>
                      </a:solidFill>
                      <a:effectLst/>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rgbClr val="92D050"/>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8"/>
              <c:delete val="1"/>
              <c:extLst>
                <c:ext xmlns:c15="http://schemas.microsoft.com/office/drawing/2012/chart" uri="{CE6537A1-D6FC-4f65-9D91-7224C49458BB}"/>
              </c:extLst>
            </c:dLbl>
            <c:dLbl>
              <c:idx val="9"/>
              <c:layout>
                <c:manualLayout>
                  <c:x val="0.18869798240527005"/>
                  <c:y val="-1.013475634888628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Feuil1!$A$2:$A$11</c:f>
              <c:strCache>
                <c:ptCount val="10"/>
                <c:pt idx="0">
                  <c:v>LES</c:v>
                </c:pt>
                <c:pt idx="1">
                  <c:v>SGS</c:v>
                </c:pt>
                <c:pt idx="2">
                  <c:v>IIM</c:v>
                </c:pt>
                <c:pt idx="3">
                  <c:v>SSc</c:v>
                </c:pt>
                <c:pt idx="4">
                  <c:v>MCTD</c:v>
                </c:pt>
                <c:pt idx="5">
                  <c:v>PR</c:v>
                </c:pt>
                <c:pt idx="6">
                  <c:v>HCV</c:v>
                </c:pt>
                <c:pt idx="7">
                  <c:v>Kc</c:v>
                </c:pt>
                <c:pt idx="8">
                  <c:v>hépato</c:v>
                </c:pt>
                <c:pt idx="9">
                  <c:v>Autres</c:v>
                </c:pt>
              </c:strCache>
            </c:strRef>
          </c:cat>
          <c:val>
            <c:numRef>
              <c:f>Feuil1!$B$2:$B$11</c:f>
              <c:numCache>
                <c:formatCode>General</c:formatCode>
                <c:ptCount val="10"/>
                <c:pt idx="0">
                  <c:v>0</c:v>
                </c:pt>
                <c:pt idx="1">
                  <c:v>13</c:v>
                </c:pt>
                <c:pt idx="2">
                  <c:v>7</c:v>
                </c:pt>
                <c:pt idx="3">
                  <c:v>13</c:v>
                </c:pt>
                <c:pt idx="4">
                  <c:v>3</c:v>
                </c:pt>
                <c:pt idx="5">
                  <c:v>0</c:v>
                </c:pt>
                <c:pt idx="6">
                  <c:v>3</c:v>
                </c:pt>
                <c:pt idx="7">
                  <c:v>9</c:v>
                </c:pt>
                <c:pt idx="8">
                  <c:v>0</c:v>
                </c:pt>
                <c:pt idx="9">
                  <c:v>50</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Feuil1!$F$1</c:f>
              <c:strCache>
                <c:ptCount val="1"/>
                <c:pt idx="0">
                  <c:v>anti- TRIM21 associés</c:v>
                </c:pt>
              </c:strCache>
            </c:strRef>
          </c:tx>
          <c:dPt>
            <c:idx val="0"/>
            <c:bubble3D val="0"/>
            <c:spPr>
              <a:solidFill>
                <a:srgbClr val="0033CC"/>
              </a:solidFill>
              <a:ln>
                <a:noFill/>
              </a:ln>
              <a:effectLst>
                <a:outerShdw blurRad="63500" sx="102000" sy="102000" algn="ctr" rotWithShape="0">
                  <a:prstClr val="black">
                    <a:alpha val="20000"/>
                  </a:prstClr>
                </a:outerShdw>
              </a:effectLst>
            </c:spPr>
          </c:dPt>
          <c:dPt>
            <c:idx val="1"/>
            <c:bubble3D val="0"/>
            <c:spPr>
              <a:solidFill>
                <a:schemeClr val="bg1">
                  <a:lumMod val="65000"/>
                </a:schemeClr>
              </a:solidFill>
              <a:ln>
                <a:noFill/>
              </a:ln>
              <a:effectLst>
                <a:outerShdw blurRad="63500" sx="102000" sy="102000" algn="ctr" rotWithShape="0">
                  <a:prstClr val="black">
                    <a:alpha val="20000"/>
                  </a:prstClr>
                </a:outerShdw>
              </a:effectLst>
            </c:spPr>
          </c:dPt>
          <c:dPt>
            <c:idx val="2"/>
            <c:bubble3D val="0"/>
            <c:spPr>
              <a:solidFill>
                <a:srgbClr val="FFC000"/>
              </a:solidFill>
              <a:ln>
                <a:noFill/>
              </a:ln>
              <a:effectLst>
                <a:outerShdw blurRad="63500" sx="102000" sy="102000" algn="ctr" rotWithShape="0">
                  <a:prstClr val="black">
                    <a:alpha val="20000"/>
                  </a:prstClr>
                </a:outerShdw>
              </a:effectLst>
            </c:spPr>
          </c:dPt>
          <c:dPt>
            <c:idx val="3"/>
            <c:bubble3D val="0"/>
            <c:spPr>
              <a:solidFill>
                <a:schemeClr val="accent5">
                  <a:lumMod val="75000"/>
                </a:schemeClr>
              </a:solidFill>
              <a:ln>
                <a:noFill/>
              </a:ln>
              <a:effectLst>
                <a:outerShdw blurRad="63500" sx="102000" sy="102000" algn="ctr" rotWithShape="0">
                  <a:prstClr val="black">
                    <a:alpha val="20000"/>
                  </a:prstClr>
                </a:outerShdw>
              </a:effectLst>
            </c:spPr>
          </c:dPt>
          <c:dPt>
            <c:idx val="4"/>
            <c:bubble3D val="0"/>
            <c:spPr>
              <a:solidFill>
                <a:srgbClr val="CC66FF"/>
              </a:solidFill>
              <a:ln>
                <a:noFill/>
              </a:ln>
              <a:effectLst>
                <a:outerShdw blurRad="63500" sx="102000" sy="102000" algn="ctr" rotWithShape="0">
                  <a:prstClr val="black">
                    <a:alpha val="20000"/>
                  </a:prstClr>
                </a:outerShdw>
              </a:effectLst>
            </c:spPr>
          </c:dPt>
          <c:dPt>
            <c:idx val="5"/>
            <c:bubble3D val="0"/>
            <c:spPr>
              <a:solidFill>
                <a:schemeClr val="accent2">
                  <a:lumMod val="75000"/>
                </a:schemeClr>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6">
                  <a:lumMod val="60000"/>
                  <a:lumOff val="4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1">
                  <a:lumMod val="60000"/>
                  <a:lumOff val="4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anchor="ctr" anchorCtr="1"/>
                <a:lstStyle/>
                <a:p>
                  <a:pPr>
                    <a:defRPr sz="1600" b="1" i="0" u="none" strike="noStrike" kern="1200" spc="0" baseline="0">
                      <a:solidFill>
                        <a:srgbClr val="0033CC"/>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anchor="ctr" anchorCtr="1"/>
                <a:lstStyle/>
                <a:p>
                  <a:pPr>
                    <a:defRPr sz="1600" b="1" i="0" u="none" strike="noStrike" kern="1200" spc="0" baseline="0">
                      <a:solidFill>
                        <a:schemeClr val="bg1">
                          <a:lumMod val="65000"/>
                        </a:schemeClr>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anchor="ctr" anchorCtr="1"/>
                <a:lstStyle/>
                <a:p>
                  <a:pPr>
                    <a:defRPr sz="1600" b="1" i="0" u="none" strike="noStrike" kern="1200" spc="0" baseline="0">
                      <a:solidFill>
                        <a:srgbClr val="FFC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anchor="ctr" anchorCtr="1"/>
                <a:lstStyle/>
                <a:p>
                  <a:pPr>
                    <a:defRPr sz="1600" b="1" i="0" u="none" strike="noStrike" kern="1200" spc="0" baseline="0">
                      <a:solidFill>
                        <a:srgbClr val="0033CC"/>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4"/>
              <c:layout>
                <c:manualLayout>
                  <c:x val="-4.5919899424573052E-3"/>
                  <c:y val="-2.5365933551240685E-2"/>
                </c:manualLayout>
              </c:layout>
              <c:spPr>
                <a:noFill/>
                <a:ln>
                  <a:noFill/>
                </a:ln>
                <a:effectLst/>
              </c:spPr>
              <c:txPr>
                <a:bodyPr rot="0" spcFirstLastPara="1" vertOverflow="ellipsis" vert="horz" wrap="square" anchor="ctr" anchorCtr="1"/>
                <a:lstStyle/>
                <a:p>
                  <a:pPr>
                    <a:defRPr sz="1600" b="1" i="0" u="none" strike="noStrike" kern="1200" spc="0" baseline="0">
                      <a:solidFill>
                        <a:srgbClr val="CC66FF"/>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dLbl>
              <c:idx val="5"/>
              <c:spPr>
                <a:noFill/>
                <a:ln>
                  <a:noFill/>
                </a:ln>
                <a:effectLst/>
              </c:spPr>
              <c:txPr>
                <a:bodyPr rot="0" spcFirstLastPara="1" vertOverflow="ellipsis" vert="horz" wrap="square" anchor="ctr" anchorCtr="1"/>
                <a:lstStyle/>
                <a:p>
                  <a:pPr>
                    <a:defRPr sz="1600" b="1" i="0" u="none" strike="noStrike" kern="1200" spc="0" baseline="0">
                      <a:solidFill>
                        <a:srgbClr val="C00000"/>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dLbl>
            <c:dLbl>
              <c:idx val="6"/>
              <c:delete val="1"/>
              <c:extLst>
                <c:ext xmlns:c15="http://schemas.microsoft.com/office/drawing/2012/chart" uri="{CE6537A1-D6FC-4f65-9D91-7224C49458BB}"/>
              </c:extLst>
            </c:dLbl>
            <c:dLbl>
              <c:idx val="7"/>
              <c:layout>
                <c:manualLayout>
                  <c:x val="-2.9847934625972496E-2"/>
                  <c:y val="7.6097800653722051E-3"/>
                </c:manualLayout>
              </c:layout>
              <c:spPr>
                <a:noFill/>
                <a:ln>
                  <a:noFill/>
                </a:ln>
                <a:effectLst/>
              </c:spPr>
              <c:txPr>
                <a:bodyPr rot="0" spcFirstLastPara="1" vertOverflow="ellipsis" vert="horz" wrap="square" anchor="ctr" anchorCtr="1"/>
                <a:lstStyle/>
                <a:p>
                  <a:pPr>
                    <a:defRPr sz="1600" b="1" i="0" u="none" strike="noStrike" kern="1200" spc="0" baseline="0">
                      <a:solidFill>
                        <a:srgbClr val="92D050"/>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2.7551939654743823E-2"/>
                  <c:y val="-3.043912026148882E-2"/>
                </c:manualLayout>
              </c:layout>
              <c:tx>
                <c:rich>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fld id="{1D529A0D-D95F-42B2-994B-DC6D942ABDDD}" type="CATEGORYNAME">
                      <a:rPr lang="en-US" sz="1600" smtClean="0"/>
                      <a:pPr>
                        <a:defRPr sz="1600">
                          <a:solidFill>
                            <a:schemeClr val="accent1"/>
                          </a:solidFill>
                        </a:defRPr>
                      </a:pPr>
                      <a:t>[NOM DE CATÉGORIE]</a:t>
                    </a:fld>
                    <a:r>
                      <a:rPr lang="en-US" sz="1600" baseline="0" dirty="0"/>
                      <a:t>
</a:t>
                    </a:r>
                    <a:fld id="{E793646D-B5F8-4ED7-87A0-2B773B3C6F0E}" type="PERCENTAGE">
                      <a:rPr lang="en-US" sz="1600" baseline="0" dirty="0"/>
                      <a:pPr>
                        <a:defRPr sz="1600">
                          <a:solidFill>
                            <a:schemeClr val="accent1"/>
                          </a:solidFill>
                        </a:defRPr>
                      </a:pPr>
                      <a:t>[POURCENTAGE]</a:t>
                    </a:fld>
                    <a:endParaRPr lang="en-US" sz="1600" baseline="0" dirty="0"/>
                  </a:p>
                </c:rich>
              </c:tx>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9"/>
              <c:layout>
                <c:manualLayout>
                  <c:x val="0.11020775861897533"/>
                  <c:y val="0.15473219466256818"/>
                </c:manualLayout>
              </c:layout>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fld id="{CB1976D7-3673-484B-8F1A-3451A0E50D11}" type="CATEGORYNAME">
                      <a:rPr lang="en-US" sz="1600" smtClean="0">
                        <a:solidFill>
                          <a:schemeClr val="tx1"/>
                        </a:solidFill>
                      </a:rPr>
                      <a:pPr>
                        <a:defRPr sz="1600">
                          <a:solidFill>
                            <a:schemeClr val="tx1"/>
                          </a:solidFill>
                        </a:defRPr>
                      </a:pPr>
                      <a:t>[NOM DE CATÉGORIE]</a:t>
                    </a:fld>
                    <a:r>
                      <a:rPr lang="en-US" sz="1600" dirty="0" smtClean="0">
                        <a:solidFill>
                          <a:schemeClr val="tx1"/>
                        </a:solidFill>
                      </a:rPr>
                      <a:t> 12%</a:t>
                    </a:r>
                  </a:p>
                </c:rich>
              </c:tx>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0"/>
              <c:showBubbleSize val="0"/>
              <c:extLst>
                <c:ext xmlns:c15="http://schemas.microsoft.com/office/drawing/2012/chart" uri="{CE6537A1-D6FC-4f65-9D91-7224C49458BB}">
                  <c15:layout>
                    <c:manualLayout>
                      <c:w val="0.16379628124745205"/>
                      <c:h val="0.11186376696097142"/>
                    </c:manualLayout>
                  </c15:layout>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Feuil1!$E$2:$E$11</c:f>
              <c:strCache>
                <c:ptCount val="10"/>
                <c:pt idx="0">
                  <c:v>LES</c:v>
                </c:pt>
                <c:pt idx="1">
                  <c:v>SGS</c:v>
                </c:pt>
                <c:pt idx="2">
                  <c:v>IIM</c:v>
                </c:pt>
                <c:pt idx="3">
                  <c:v>SSc</c:v>
                </c:pt>
                <c:pt idx="4">
                  <c:v>MCTD</c:v>
                </c:pt>
                <c:pt idx="5">
                  <c:v>PR</c:v>
                </c:pt>
                <c:pt idx="6">
                  <c:v>HCV</c:v>
                </c:pt>
                <c:pt idx="7">
                  <c:v>Kc</c:v>
                </c:pt>
                <c:pt idx="8">
                  <c:v>hépato</c:v>
                </c:pt>
                <c:pt idx="9">
                  <c:v>Autres</c:v>
                </c:pt>
              </c:strCache>
            </c:strRef>
          </c:cat>
          <c:val>
            <c:numRef>
              <c:f>Feuil1!$F$2:$F$11</c:f>
              <c:numCache>
                <c:formatCode>General</c:formatCode>
                <c:ptCount val="10"/>
                <c:pt idx="0">
                  <c:v>37</c:v>
                </c:pt>
                <c:pt idx="1">
                  <c:v>24</c:v>
                </c:pt>
                <c:pt idx="2">
                  <c:v>6</c:v>
                </c:pt>
                <c:pt idx="3">
                  <c:v>2</c:v>
                </c:pt>
                <c:pt idx="4">
                  <c:v>3</c:v>
                </c:pt>
                <c:pt idx="5">
                  <c:v>11</c:v>
                </c:pt>
                <c:pt idx="6">
                  <c:v>0</c:v>
                </c:pt>
                <c:pt idx="7">
                  <c:v>1</c:v>
                </c:pt>
                <c:pt idx="8">
                  <c:v>3</c:v>
                </c:pt>
                <c:pt idx="9">
                  <c:v>12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116498241222599"/>
          <c:y val="9.7146014642906495E-2"/>
          <c:w val="0.83871295310588501"/>
          <c:h val="0.73227923908892201"/>
        </c:manualLayout>
      </c:layout>
      <c:scatterChart>
        <c:scatterStyle val="lineMarker"/>
        <c:varyColors val="0"/>
        <c:ser>
          <c:idx val="0"/>
          <c:order val="0"/>
          <c:spPr>
            <a:ln w="25400" cap="rnd">
              <a:noFill/>
              <a:round/>
            </a:ln>
            <a:effectLst/>
          </c:spPr>
          <c:marker>
            <c:symbol val="circle"/>
            <c:size val="5"/>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a:solidFill>
                  <a:schemeClr val="accent5"/>
                </a:solidFill>
                <a:round/>
              </a:ln>
              <a:effectLst/>
            </c:spPr>
          </c:marker>
          <c:trendline>
            <c:spPr>
              <a:ln w="9525" cap="rnd">
                <a:solidFill>
                  <a:schemeClr val="accent5"/>
                </a:solidFill>
              </a:ln>
              <a:effectLst/>
            </c:spPr>
            <c:trendlineType val="linear"/>
            <c:dispRSqr val="1"/>
            <c:dispEq val="1"/>
            <c:trendlineLbl>
              <c:layout>
                <c:manualLayout>
                  <c:x val="1.33871849009454E-2"/>
                  <c:y val="-0.46922740802651097"/>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baseline="0" dirty="0" smtClean="0"/>
                      <a:t>R² </a:t>
                    </a:r>
                    <a:r>
                      <a:rPr lang="en-US" baseline="0" dirty="0"/>
                      <a:t>= 0,0066</a:t>
                    </a:r>
                    <a:endParaRPr lang="en-US" dirty="0"/>
                  </a:p>
                </c:rich>
              </c:tx>
              <c:numFmt formatCode="General" sourceLinked="0"/>
              <c:spPr>
                <a:solidFill>
                  <a:schemeClr val="accent5">
                    <a:lumMod val="20000"/>
                    <a:lumOff val="80000"/>
                  </a:schemeClr>
                </a:solidFill>
                <a:ln w="15875">
                  <a:solidFill>
                    <a:schemeClr val="tx1">
                      <a:tint val="75000"/>
                      <a:shade val="95000"/>
                      <a:satMod val="105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trendlineLbl>
          </c:trendline>
          <c:xVal>
            <c:numRef>
              <c:f>'ADN-Ro60 f(TRIM21)'!$E$2:$E$282</c:f>
              <c:numCache>
                <c:formatCode>General</c:formatCode>
                <c:ptCount val="281"/>
                <c:pt idx="0">
                  <c:v>20</c:v>
                </c:pt>
                <c:pt idx="1">
                  <c:v>21</c:v>
                </c:pt>
                <c:pt idx="2">
                  <c:v>21</c:v>
                </c:pt>
                <c:pt idx="3">
                  <c:v>21</c:v>
                </c:pt>
                <c:pt idx="4">
                  <c:v>21</c:v>
                </c:pt>
                <c:pt idx="5">
                  <c:v>22</c:v>
                </c:pt>
                <c:pt idx="6">
                  <c:v>23</c:v>
                </c:pt>
                <c:pt idx="7">
                  <c:v>23</c:v>
                </c:pt>
                <c:pt idx="8">
                  <c:v>23</c:v>
                </c:pt>
                <c:pt idx="9">
                  <c:v>23</c:v>
                </c:pt>
                <c:pt idx="10">
                  <c:v>25</c:v>
                </c:pt>
                <c:pt idx="11">
                  <c:v>27</c:v>
                </c:pt>
                <c:pt idx="12">
                  <c:v>28</c:v>
                </c:pt>
                <c:pt idx="13">
                  <c:v>28</c:v>
                </c:pt>
                <c:pt idx="14">
                  <c:v>29</c:v>
                </c:pt>
                <c:pt idx="15">
                  <c:v>30</c:v>
                </c:pt>
                <c:pt idx="16">
                  <c:v>30</c:v>
                </c:pt>
                <c:pt idx="17">
                  <c:v>30</c:v>
                </c:pt>
                <c:pt idx="18">
                  <c:v>30</c:v>
                </c:pt>
                <c:pt idx="19">
                  <c:v>31</c:v>
                </c:pt>
                <c:pt idx="20">
                  <c:v>32</c:v>
                </c:pt>
                <c:pt idx="21">
                  <c:v>32</c:v>
                </c:pt>
                <c:pt idx="22">
                  <c:v>33</c:v>
                </c:pt>
                <c:pt idx="23">
                  <c:v>36</c:v>
                </c:pt>
                <c:pt idx="24">
                  <c:v>37</c:v>
                </c:pt>
                <c:pt idx="25">
                  <c:v>38</c:v>
                </c:pt>
                <c:pt idx="26">
                  <c:v>38</c:v>
                </c:pt>
                <c:pt idx="27">
                  <c:v>38</c:v>
                </c:pt>
                <c:pt idx="28">
                  <c:v>38</c:v>
                </c:pt>
                <c:pt idx="29">
                  <c:v>38</c:v>
                </c:pt>
                <c:pt idx="30">
                  <c:v>39</c:v>
                </c:pt>
                <c:pt idx="31">
                  <c:v>39</c:v>
                </c:pt>
                <c:pt idx="32">
                  <c:v>40</c:v>
                </c:pt>
                <c:pt idx="33">
                  <c:v>41</c:v>
                </c:pt>
                <c:pt idx="34">
                  <c:v>41</c:v>
                </c:pt>
                <c:pt idx="35">
                  <c:v>43</c:v>
                </c:pt>
                <c:pt idx="36">
                  <c:v>45</c:v>
                </c:pt>
                <c:pt idx="37">
                  <c:v>46</c:v>
                </c:pt>
                <c:pt idx="38">
                  <c:v>46</c:v>
                </c:pt>
                <c:pt idx="39">
                  <c:v>47</c:v>
                </c:pt>
                <c:pt idx="40">
                  <c:v>48</c:v>
                </c:pt>
                <c:pt idx="41">
                  <c:v>49</c:v>
                </c:pt>
                <c:pt idx="42">
                  <c:v>51</c:v>
                </c:pt>
                <c:pt idx="43">
                  <c:v>53</c:v>
                </c:pt>
                <c:pt idx="44">
                  <c:v>54</c:v>
                </c:pt>
                <c:pt idx="45">
                  <c:v>56</c:v>
                </c:pt>
                <c:pt idx="46">
                  <c:v>56</c:v>
                </c:pt>
                <c:pt idx="47">
                  <c:v>56</c:v>
                </c:pt>
                <c:pt idx="48">
                  <c:v>57</c:v>
                </c:pt>
                <c:pt idx="49">
                  <c:v>57</c:v>
                </c:pt>
                <c:pt idx="50">
                  <c:v>58</c:v>
                </c:pt>
                <c:pt idx="51">
                  <c:v>59</c:v>
                </c:pt>
                <c:pt idx="52">
                  <c:v>60</c:v>
                </c:pt>
                <c:pt idx="53">
                  <c:v>61</c:v>
                </c:pt>
                <c:pt idx="54">
                  <c:v>63</c:v>
                </c:pt>
                <c:pt idx="55">
                  <c:v>64</c:v>
                </c:pt>
                <c:pt idx="56">
                  <c:v>64</c:v>
                </c:pt>
                <c:pt idx="57">
                  <c:v>64</c:v>
                </c:pt>
                <c:pt idx="58">
                  <c:v>64</c:v>
                </c:pt>
                <c:pt idx="59">
                  <c:v>66</c:v>
                </c:pt>
                <c:pt idx="60">
                  <c:v>66</c:v>
                </c:pt>
                <c:pt idx="61">
                  <c:v>67</c:v>
                </c:pt>
                <c:pt idx="62">
                  <c:v>68</c:v>
                </c:pt>
                <c:pt idx="63">
                  <c:v>71</c:v>
                </c:pt>
                <c:pt idx="64">
                  <c:v>72</c:v>
                </c:pt>
                <c:pt idx="65">
                  <c:v>73</c:v>
                </c:pt>
                <c:pt idx="66">
                  <c:v>73</c:v>
                </c:pt>
                <c:pt idx="67">
                  <c:v>74</c:v>
                </c:pt>
                <c:pt idx="68">
                  <c:v>76</c:v>
                </c:pt>
                <c:pt idx="69">
                  <c:v>76</c:v>
                </c:pt>
                <c:pt idx="70">
                  <c:v>77</c:v>
                </c:pt>
                <c:pt idx="71">
                  <c:v>79</c:v>
                </c:pt>
                <c:pt idx="72">
                  <c:v>82</c:v>
                </c:pt>
                <c:pt idx="73">
                  <c:v>83</c:v>
                </c:pt>
                <c:pt idx="74">
                  <c:v>84</c:v>
                </c:pt>
                <c:pt idx="75">
                  <c:v>85</c:v>
                </c:pt>
                <c:pt idx="76">
                  <c:v>87</c:v>
                </c:pt>
                <c:pt idx="77">
                  <c:v>88</c:v>
                </c:pt>
                <c:pt idx="78">
                  <c:v>89</c:v>
                </c:pt>
                <c:pt idx="79">
                  <c:v>89</c:v>
                </c:pt>
                <c:pt idx="80">
                  <c:v>89</c:v>
                </c:pt>
                <c:pt idx="81">
                  <c:v>89</c:v>
                </c:pt>
                <c:pt idx="82">
                  <c:v>91</c:v>
                </c:pt>
                <c:pt idx="83">
                  <c:v>92</c:v>
                </c:pt>
                <c:pt idx="84">
                  <c:v>92</c:v>
                </c:pt>
                <c:pt idx="85">
                  <c:v>96</c:v>
                </c:pt>
                <c:pt idx="86">
                  <c:v>97</c:v>
                </c:pt>
                <c:pt idx="87">
                  <c:v>99</c:v>
                </c:pt>
                <c:pt idx="88">
                  <c:v>100</c:v>
                </c:pt>
                <c:pt idx="89">
                  <c:v>102</c:v>
                </c:pt>
                <c:pt idx="90">
                  <c:v>103</c:v>
                </c:pt>
                <c:pt idx="91">
                  <c:v>108</c:v>
                </c:pt>
                <c:pt idx="92">
                  <c:v>110</c:v>
                </c:pt>
                <c:pt idx="93">
                  <c:v>114</c:v>
                </c:pt>
                <c:pt idx="94">
                  <c:v>115</c:v>
                </c:pt>
                <c:pt idx="95">
                  <c:v>121</c:v>
                </c:pt>
                <c:pt idx="96">
                  <c:v>121</c:v>
                </c:pt>
                <c:pt idx="97">
                  <c:v>125</c:v>
                </c:pt>
                <c:pt idx="98">
                  <c:v>126</c:v>
                </c:pt>
                <c:pt idx="99">
                  <c:v>127</c:v>
                </c:pt>
                <c:pt idx="100">
                  <c:v>133</c:v>
                </c:pt>
                <c:pt idx="101">
                  <c:v>137</c:v>
                </c:pt>
                <c:pt idx="102">
                  <c:v>139</c:v>
                </c:pt>
                <c:pt idx="103">
                  <c:v>144</c:v>
                </c:pt>
                <c:pt idx="104">
                  <c:v>147</c:v>
                </c:pt>
                <c:pt idx="105">
                  <c:v>148</c:v>
                </c:pt>
                <c:pt idx="106">
                  <c:v>160</c:v>
                </c:pt>
                <c:pt idx="107">
                  <c:v>162</c:v>
                </c:pt>
                <c:pt idx="108">
                  <c:v>167</c:v>
                </c:pt>
                <c:pt idx="109">
                  <c:v>168</c:v>
                </c:pt>
                <c:pt idx="110">
                  <c:v>168</c:v>
                </c:pt>
                <c:pt idx="111">
                  <c:v>170</c:v>
                </c:pt>
                <c:pt idx="112">
                  <c:v>187</c:v>
                </c:pt>
                <c:pt idx="113">
                  <c:v>189</c:v>
                </c:pt>
                <c:pt idx="114">
                  <c:v>192</c:v>
                </c:pt>
                <c:pt idx="115">
                  <c:v>194</c:v>
                </c:pt>
                <c:pt idx="116">
                  <c:v>195</c:v>
                </c:pt>
                <c:pt idx="117">
                  <c:v>197</c:v>
                </c:pt>
                <c:pt idx="118">
                  <c:v>197</c:v>
                </c:pt>
                <c:pt idx="119">
                  <c:v>199</c:v>
                </c:pt>
                <c:pt idx="120">
                  <c:v>205</c:v>
                </c:pt>
                <c:pt idx="121">
                  <c:v>206</c:v>
                </c:pt>
                <c:pt idx="122">
                  <c:v>210</c:v>
                </c:pt>
                <c:pt idx="123">
                  <c:v>212</c:v>
                </c:pt>
                <c:pt idx="124">
                  <c:v>216</c:v>
                </c:pt>
                <c:pt idx="125">
                  <c:v>219</c:v>
                </c:pt>
                <c:pt idx="126">
                  <c:v>220</c:v>
                </c:pt>
                <c:pt idx="127">
                  <c:v>221</c:v>
                </c:pt>
                <c:pt idx="128">
                  <c:v>226</c:v>
                </c:pt>
                <c:pt idx="129">
                  <c:v>228</c:v>
                </c:pt>
                <c:pt idx="130">
                  <c:v>244</c:v>
                </c:pt>
                <c:pt idx="131">
                  <c:v>244</c:v>
                </c:pt>
                <c:pt idx="132">
                  <c:v>251</c:v>
                </c:pt>
                <c:pt idx="133">
                  <c:v>252</c:v>
                </c:pt>
                <c:pt idx="134">
                  <c:v>263</c:v>
                </c:pt>
                <c:pt idx="135">
                  <c:v>266</c:v>
                </c:pt>
                <c:pt idx="136">
                  <c:v>269</c:v>
                </c:pt>
                <c:pt idx="137">
                  <c:v>270</c:v>
                </c:pt>
                <c:pt idx="138">
                  <c:v>272</c:v>
                </c:pt>
                <c:pt idx="139">
                  <c:v>285</c:v>
                </c:pt>
                <c:pt idx="140">
                  <c:v>287</c:v>
                </c:pt>
                <c:pt idx="141">
                  <c:v>287</c:v>
                </c:pt>
                <c:pt idx="142">
                  <c:v>288</c:v>
                </c:pt>
                <c:pt idx="143">
                  <c:v>290</c:v>
                </c:pt>
                <c:pt idx="144">
                  <c:v>291</c:v>
                </c:pt>
                <c:pt idx="145">
                  <c:v>296</c:v>
                </c:pt>
                <c:pt idx="146">
                  <c:v>307</c:v>
                </c:pt>
                <c:pt idx="147">
                  <c:v>310</c:v>
                </c:pt>
                <c:pt idx="148">
                  <c:v>313</c:v>
                </c:pt>
                <c:pt idx="149">
                  <c:v>314</c:v>
                </c:pt>
                <c:pt idx="150">
                  <c:v>319</c:v>
                </c:pt>
                <c:pt idx="151">
                  <c:v>323</c:v>
                </c:pt>
                <c:pt idx="152">
                  <c:v>326</c:v>
                </c:pt>
                <c:pt idx="153">
                  <c:v>337</c:v>
                </c:pt>
                <c:pt idx="154">
                  <c:v>341</c:v>
                </c:pt>
                <c:pt idx="155">
                  <c:v>344</c:v>
                </c:pt>
                <c:pt idx="156">
                  <c:v>355</c:v>
                </c:pt>
                <c:pt idx="157">
                  <c:v>358</c:v>
                </c:pt>
                <c:pt idx="158">
                  <c:v>361</c:v>
                </c:pt>
                <c:pt idx="159">
                  <c:v>372</c:v>
                </c:pt>
                <c:pt idx="160">
                  <c:v>375</c:v>
                </c:pt>
                <c:pt idx="161">
                  <c:v>380</c:v>
                </c:pt>
                <c:pt idx="162">
                  <c:v>390</c:v>
                </c:pt>
                <c:pt idx="163">
                  <c:v>405</c:v>
                </c:pt>
                <c:pt idx="164">
                  <c:v>422</c:v>
                </c:pt>
                <c:pt idx="165">
                  <c:v>426</c:v>
                </c:pt>
                <c:pt idx="166">
                  <c:v>426</c:v>
                </c:pt>
                <c:pt idx="167">
                  <c:v>428</c:v>
                </c:pt>
                <c:pt idx="168">
                  <c:v>430</c:v>
                </c:pt>
                <c:pt idx="169">
                  <c:v>435</c:v>
                </c:pt>
                <c:pt idx="170">
                  <c:v>452</c:v>
                </c:pt>
                <c:pt idx="171">
                  <c:v>475</c:v>
                </c:pt>
                <c:pt idx="172">
                  <c:v>490</c:v>
                </c:pt>
                <c:pt idx="173">
                  <c:v>491</c:v>
                </c:pt>
                <c:pt idx="174">
                  <c:v>495</c:v>
                </c:pt>
                <c:pt idx="175">
                  <c:v>508</c:v>
                </c:pt>
                <c:pt idx="176">
                  <c:v>512</c:v>
                </c:pt>
                <c:pt idx="177">
                  <c:v>518</c:v>
                </c:pt>
                <c:pt idx="178">
                  <c:v>531</c:v>
                </c:pt>
                <c:pt idx="179">
                  <c:v>574</c:v>
                </c:pt>
                <c:pt idx="180">
                  <c:v>576</c:v>
                </c:pt>
                <c:pt idx="181">
                  <c:v>602</c:v>
                </c:pt>
                <c:pt idx="182">
                  <c:v>604</c:v>
                </c:pt>
                <c:pt idx="183">
                  <c:v>609</c:v>
                </c:pt>
                <c:pt idx="184">
                  <c:v>614</c:v>
                </c:pt>
                <c:pt idx="185">
                  <c:v>641</c:v>
                </c:pt>
                <c:pt idx="186">
                  <c:v>642</c:v>
                </c:pt>
                <c:pt idx="187">
                  <c:v>643</c:v>
                </c:pt>
                <c:pt idx="188">
                  <c:v>657</c:v>
                </c:pt>
                <c:pt idx="189">
                  <c:v>693</c:v>
                </c:pt>
                <c:pt idx="190">
                  <c:v>745</c:v>
                </c:pt>
                <c:pt idx="191">
                  <c:v>749</c:v>
                </c:pt>
                <c:pt idx="192">
                  <c:v>791</c:v>
                </c:pt>
                <c:pt idx="193">
                  <c:v>804</c:v>
                </c:pt>
                <c:pt idx="194">
                  <c:v>812</c:v>
                </c:pt>
                <c:pt idx="195">
                  <c:v>823</c:v>
                </c:pt>
                <c:pt idx="196">
                  <c:v>846</c:v>
                </c:pt>
                <c:pt idx="197">
                  <c:v>855</c:v>
                </c:pt>
                <c:pt idx="198">
                  <c:v>871</c:v>
                </c:pt>
                <c:pt idx="199">
                  <c:v>878</c:v>
                </c:pt>
                <c:pt idx="200">
                  <c:v>881</c:v>
                </c:pt>
                <c:pt idx="201">
                  <c:v>896</c:v>
                </c:pt>
                <c:pt idx="202">
                  <c:v>901</c:v>
                </c:pt>
                <c:pt idx="203">
                  <c:v>903</c:v>
                </c:pt>
                <c:pt idx="204">
                  <c:v>914</c:v>
                </c:pt>
                <c:pt idx="205">
                  <c:v>916</c:v>
                </c:pt>
                <c:pt idx="206">
                  <c:v>928</c:v>
                </c:pt>
                <c:pt idx="207">
                  <c:v>939</c:v>
                </c:pt>
                <c:pt idx="208">
                  <c:v>964</c:v>
                </c:pt>
                <c:pt idx="209">
                  <c:v>981</c:v>
                </c:pt>
                <c:pt idx="210">
                  <c:v>989</c:v>
                </c:pt>
                <c:pt idx="211">
                  <c:v>1004</c:v>
                </c:pt>
                <c:pt idx="212">
                  <c:v>1022</c:v>
                </c:pt>
                <c:pt idx="213">
                  <c:v>1060</c:v>
                </c:pt>
                <c:pt idx="214">
                  <c:v>1134</c:v>
                </c:pt>
                <c:pt idx="215">
                  <c:v>1134</c:v>
                </c:pt>
                <c:pt idx="216">
                  <c:v>1136</c:v>
                </c:pt>
                <c:pt idx="217">
                  <c:v>1179</c:v>
                </c:pt>
                <c:pt idx="218">
                  <c:v>1189</c:v>
                </c:pt>
                <c:pt idx="219">
                  <c:v>1208</c:v>
                </c:pt>
                <c:pt idx="220">
                  <c:v>1208</c:v>
                </c:pt>
                <c:pt idx="221">
                  <c:v>1221</c:v>
                </c:pt>
                <c:pt idx="222">
                  <c:v>1257</c:v>
                </c:pt>
                <c:pt idx="223">
                  <c:v>1266</c:v>
                </c:pt>
                <c:pt idx="224">
                  <c:v>1287</c:v>
                </c:pt>
                <c:pt idx="225">
                  <c:v>1350</c:v>
                </c:pt>
                <c:pt idx="226">
                  <c:v>1363</c:v>
                </c:pt>
                <c:pt idx="227">
                  <c:v>1375</c:v>
                </c:pt>
                <c:pt idx="228">
                  <c:v>1376</c:v>
                </c:pt>
                <c:pt idx="229">
                  <c:v>1466</c:v>
                </c:pt>
                <c:pt idx="230">
                  <c:v>1659</c:v>
                </c:pt>
                <c:pt idx="231">
                  <c:v>1685</c:v>
                </c:pt>
                <c:pt idx="232">
                  <c:v>1685</c:v>
                </c:pt>
                <c:pt idx="233">
                  <c:v>1685</c:v>
                </c:pt>
                <c:pt idx="234">
                  <c:v>1685</c:v>
                </c:pt>
                <c:pt idx="235">
                  <c:v>1685</c:v>
                </c:pt>
                <c:pt idx="236">
                  <c:v>1685</c:v>
                </c:pt>
                <c:pt idx="237">
                  <c:v>1685</c:v>
                </c:pt>
                <c:pt idx="238">
                  <c:v>1685</c:v>
                </c:pt>
                <c:pt idx="239">
                  <c:v>1685</c:v>
                </c:pt>
                <c:pt idx="240">
                  <c:v>1685</c:v>
                </c:pt>
                <c:pt idx="241">
                  <c:v>1685</c:v>
                </c:pt>
                <c:pt idx="242">
                  <c:v>1685</c:v>
                </c:pt>
                <c:pt idx="243">
                  <c:v>1685</c:v>
                </c:pt>
                <c:pt idx="244">
                  <c:v>1685</c:v>
                </c:pt>
                <c:pt idx="245">
                  <c:v>1685</c:v>
                </c:pt>
                <c:pt idx="246">
                  <c:v>1685</c:v>
                </c:pt>
                <c:pt idx="247">
                  <c:v>1685</c:v>
                </c:pt>
                <c:pt idx="248">
                  <c:v>1685</c:v>
                </c:pt>
                <c:pt idx="249">
                  <c:v>1685</c:v>
                </c:pt>
                <c:pt idx="250">
                  <c:v>1685</c:v>
                </c:pt>
                <c:pt idx="251">
                  <c:v>1685</c:v>
                </c:pt>
                <c:pt idx="252">
                  <c:v>1685</c:v>
                </c:pt>
                <c:pt idx="253">
                  <c:v>1685</c:v>
                </c:pt>
                <c:pt idx="254">
                  <c:v>1685</c:v>
                </c:pt>
                <c:pt idx="255">
                  <c:v>1685</c:v>
                </c:pt>
                <c:pt idx="256">
                  <c:v>1685</c:v>
                </c:pt>
                <c:pt idx="257">
                  <c:v>1685</c:v>
                </c:pt>
                <c:pt idx="258">
                  <c:v>1685</c:v>
                </c:pt>
                <c:pt idx="259">
                  <c:v>1685</c:v>
                </c:pt>
                <c:pt idx="260">
                  <c:v>1685</c:v>
                </c:pt>
                <c:pt idx="261">
                  <c:v>1685</c:v>
                </c:pt>
                <c:pt idx="262">
                  <c:v>1685</c:v>
                </c:pt>
                <c:pt idx="263">
                  <c:v>1685</c:v>
                </c:pt>
                <c:pt idx="264">
                  <c:v>1685</c:v>
                </c:pt>
                <c:pt idx="265">
                  <c:v>1685</c:v>
                </c:pt>
                <c:pt idx="266">
                  <c:v>1685</c:v>
                </c:pt>
                <c:pt idx="267">
                  <c:v>1685</c:v>
                </c:pt>
                <c:pt idx="268">
                  <c:v>1685</c:v>
                </c:pt>
                <c:pt idx="269">
                  <c:v>1685</c:v>
                </c:pt>
                <c:pt idx="270">
                  <c:v>1685</c:v>
                </c:pt>
                <c:pt idx="271">
                  <c:v>1685</c:v>
                </c:pt>
                <c:pt idx="272">
                  <c:v>1685</c:v>
                </c:pt>
                <c:pt idx="273">
                  <c:v>1685</c:v>
                </c:pt>
                <c:pt idx="274">
                  <c:v>1685</c:v>
                </c:pt>
                <c:pt idx="275">
                  <c:v>1685</c:v>
                </c:pt>
                <c:pt idx="276">
                  <c:v>1685</c:v>
                </c:pt>
                <c:pt idx="277">
                  <c:v>1685</c:v>
                </c:pt>
                <c:pt idx="278">
                  <c:v>1685</c:v>
                </c:pt>
                <c:pt idx="279">
                  <c:v>1685</c:v>
                </c:pt>
                <c:pt idx="280">
                  <c:v>1685</c:v>
                </c:pt>
              </c:numCache>
            </c:numRef>
          </c:xVal>
          <c:yVal>
            <c:numRef>
              <c:f>'ADN-Ro60 f(TRIM21)'!$F$2:$F$282</c:f>
              <c:numCache>
                <c:formatCode>General</c:formatCode>
                <c:ptCount val="281"/>
                <c:pt idx="0">
                  <c:v>17</c:v>
                </c:pt>
                <c:pt idx="1">
                  <c:v>666</c:v>
                </c:pt>
                <c:pt idx="2">
                  <c:v>9.8000000000000007</c:v>
                </c:pt>
                <c:pt idx="3">
                  <c:v>36</c:v>
                </c:pt>
                <c:pt idx="4">
                  <c:v>17</c:v>
                </c:pt>
                <c:pt idx="5">
                  <c:v>15</c:v>
                </c:pt>
                <c:pt idx="6">
                  <c:v>38</c:v>
                </c:pt>
                <c:pt idx="7">
                  <c:v>105</c:v>
                </c:pt>
                <c:pt idx="8">
                  <c:v>9.8000000000000007</c:v>
                </c:pt>
                <c:pt idx="9">
                  <c:v>9.8000000000000007</c:v>
                </c:pt>
                <c:pt idx="10">
                  <c:v>11</c:v>
                </c:pt>
                <c:pt idx="11">
                  <c:v>635</c:v>
                </c:pt>
                <c:pt idx="12">
                  <c:v>119</c:v>
                </c:pt>
                <c:pt idx="13">
                  <c:v>124</c:v>
                </c:pt>
                <c:pt idx="14">
                  <c:v>39</c:v>
                </c:pt>
                <c:pt idx="15">
                  <c:v>11</c:v>
                </c:pt>
                <c:pt idx="16">
                  <c:v>14</c:v>
                </c:pt>
                <c:pt idx="17">
                  <c:v>13</c:v>
                </c:pt>
                <c:pt idx="18">
                  <c:v>22</c:v>
                </c:pt>
                <c:pt idx="19">
                  <c:v>9.8000000000000007</c:v>
                </c:pt>
                <c:pt idx="20">
                  <c:v>9.8000000000000007</c:v>
                </c:pt>
                <c:pt idx="21">
                  <c:v>9.8000000000000007</c:v>
                </c:pt>
                <c:pt idx="22">
                  <c:v>77</c:v>
                </c:pt>
                <c:pt idx="23">
                  <c:v>9.8000000000000007</c:v>
                </c:pt>
                <c:pt idx="24">
                  <c:v>9.8000000000000007</c:v>
                </c:pt>
                <c:pt idx="25">
                  <c:v>18</c:v>
                </c:pt>
                <c:pt idx="26">
                  <c:v>9.8000000000000007</c:v>
                </c:pt>
                <c:pt idx="27">
                  <c:v>14</c:v>
                </c:pt>
                <c:pt idx="28">
                  <c:v>150</c:v>
                </c:pt>
                <c:pt idx="29">
                  <c:v>14</c:v>
                </c:pt>
                <c:pt idx="30">
                  <c:v>9.8000000000000007</c:v>
                </c:pt>
                <c:pt idx="31">
                  <c:v>9.8000000000000007</c:v>
                </c:pt>
                <c:pt idx="32">
                  <c:v>9.8000000000000007</c:v>
                </c:pt>
                <c:pt idx="33">
                  <c:v>97</c:v>
                </c:pt>
                <c:pt idx="34">
                  <c:v>9.8000000000000007</c:v>
                </c:pt>
                <c:pt idx="35">
                  <c:v>27</c:v>
                </c:pt>
                <c:pt idx="36">
                  <c:v>10</c:v>
                </c:pt>
                <c:pt idx="37">
                  <c:v>9.8000000000000007</c:v>
                </c:pt>
                <c:pt idx="38">
                  <c:v>112</c:v>
                </c:pt>
                <c:pt idx="39">
                  <c:v>10</c:v>
                </c:pt>
                <c:pt idx="40">
                  <c:v>100</c:v>
                </c:pt>
                <c:pt idx="41">
                  <c:v>9.8000000000000007</c:v>
                </c:pt>
                <c:pt idx="42">
                  <c:v>9.8000000000000007</c:v>
                </c:pt>
                <c:pt idx="43">
                  <c:v>19</c:v>
                </c:pt>
                <c:pt idx="44">
                  <c:v>667</c:v>
                </c:pt>
                <c:pt idx="45">
                  <c:v>113</c:v>
                </c:pt>
                <c:pt idx="46">
                  <c:v>18</c:v>
                </c:pt>
                <c:pt idx="47">
                  <c:v>9.8000000000000007</c:v>
                </c:pt>
                <c:pt idx="48">
                  <c:v>13</c:v>
                </c:pt>
                <c:pt idx="49">
                  <c:v>101</c:v>
                </c:pt>
                <c:pt idx="50">
                  <c:v>9.8000000000000007</c:v>
                </c:pt>
                <c:pt idx="51">
                  <c:v>667</c:v>
                </c:pt>
                <c:pt idx="52">
                  <c:v>23</c:v>
                </c:pt>
                <c:pt idx="53">
                  <c:v>9.8000000000000007</c:v>
                </c:pt>
                <c:pt idx="54">
                  <c:v>9.8000000000000007</c:v>
                </c:pt>
                <c:pt idx="55">
                  <c:v>9.8000000000000007</c:v>
                </c:pt>
                <c:pt idx="56">
                  <c:v>9.8000000000000007</c:v>
                </c:pt>
                <c:pt idx="57">
                  <c:v>9.8000000000000007</c:v>
                </c:pt>
                <c:pt idx="58">
                  <c:v>9.8000000000000007</c:v>
                </c:pt>
                <c:pt idx="59">
                  <c:v>9.8000000000000007</c:v>
                </c:pt>
                <c:pt idx="60">
                  <c:v>667</c:v>
                </c:pt>
                <c:pt idx="61">
                  <c:v>53</c:v>
                </c:pt>
                <c:pt idx="62">
                  <c:v>13</c:v>
                </c:pt>
                <c:pt idx="63">
                  <c:v>76</c:v>
                </c:pt>
                <c:pt idx="64">
                  <c:v>9.8000000000000007</c:v>
                </c:pt>
                <c:pt idx="65">
                  <c:v>9.8000000000000007</c:v>
                </c:pt>
                <c:pt idx="66">
                  <c:v>316</c:v>
                </c:pt>
                <c:pt idx="67">
                  <c:v>132</c:v>
                </c:pt>
                <c:pt idx="68">
                  <c:v>9.8000000000000007</c:v>
                </c:pt>
                <c:pt idx="69">
                  <c:v>25</c:v>
                </c:pt>
                <c:pt idx="70">
                  <c:v>12</c:v>
                </c:pt>
                <c:pt idx="71">
                  <c:v>9.8000000000000007</c:v>
                </c:pt>
                <c:pt idx="72">
                  <c:v>55</c:v>
                </c:pt>
                <c:pt idx="73">
                  <c:v>9.8000000000000007</c:v>
                </c:pt>
                <c:pt idx="74">
                  <c:v>12</c:v>
                </c:pt>
                <c:pt idx="75">
                  <c:v>15</c:v>
                </c:pt>
                <c:pt idx="76">
                  <c:v>9.8000000000000007</c:v>
                </c:pt>
                <c:pt idx="77">
                  <c:v>32</c:v>
                </c:pt>
                <c:pt idx="78">
                  <c:v>9.8000000000000007</c:v>
                </c:pt>
                <c:pt idx="79">
                  <c:v>9.8000000000000007</c:v>
                </c:pt>
                <c:pt idx="80">
                  <c:v>10</c:v>
                </c:pt>
                <c:pt idx="81">
                  <c:v>9.8000000000000007</c:v>
                </c:pt>
                <c:pt idx="82">
                  <c:v>9.8000000000000007</c:v>
                </c:pt>
                <c:pt idx="83">
                  <c:v>23</c:v>
                </c:pt>
                <c:pt idx="84">
                  <c:v>9.8000000000000007</c:v>
                </c:pt>
                <c:pt idx="85">
                  <c:v>17.5</c:v>
                </c:pt>
                <c:pt idx="86">
                  <c:v>43</c:v>
                </c:pt>
                <c:pt idx="87">
                  <c:v>48</c:v>
                </c:pt>
                <c:pt idx="88">
                  <c:v>9.8000000000000007</c:v>
                </c:pt>
                <c:pt idx="89">
                  <c:v>15</c:v>
                </c:pt>
                <c:pt idx="90">
                  <c:v>9.8000000000000007</c:v>
                </c:pt>
                <c:pt idx="91">
                  <c:v>9.8000000000000007</c:v>
                </c:pt>
                <c:pt idx="92">
                  <c:v>9.8000000000000007</c:v>
                </c:pt>
                <c:pt idx="93">
                  <c:v>9.8000000000000007</c:v>
                </c:pt>
                <c:pt idx="94">
                  <c:v>9.8000000000000007</c:v>
                </c:pt>
                <c:pt idx="95">
                  <c:v>9.8000000000000007</c:v>
                </c:pt>
                <c:pt idx="96">
                  <c:v>9.8000000000000007</c:v>
                </c:pt>
                <c:pt idx="97">
                  <c:v>18</c:v>
                </c:pt>
                <c:pt idx="98">
                  <c:v>12</c:v>
                </c:pt>
                <c:pt idx="99">
                  <c:v>16</c:v>
                </c:pt>
                <c:pt idx="100">
                  <c:v>9.8000000000000007</c:v>
                </c:pt>
                <c:pt idx="101">
                  <c:v>9.8000000000000007</c:v>
                </c:pt>
                <c:pt idx="102">
                  <c:v>9.8000000000000007</c:v>
                </c:pt>
                <c:pt idx="103">
                  <c:v>9.8000000000000007</c:v>
                </c:pt>
                <c:pt idx="104">
                  <c:v>9.8000000000000007</c:v>
                </c:pt>
                <c:pt idx="105">
                  <c:v>9.8000000000000007</c:v>
                </c:pt>
                <c:pt idx="106">
                  <c:v>52</c:v>
                </c:pt>
                <c:pt idx="107">
                  <c:v>76</c:v>
                </c:pt>
                <c:pt idx="108">
                  <c:v>9.8000000000000007</c:v>
                </c:pt>
                <c:pt idx="109">
                  <c:v>68</c:v>
                </c:pt>
                <c:pt idx="110">
                  <c:v>13</c:v>
                </c:pt>
                <c:pt idx="111">
                  <c:v>58</c:v>
                </c:pt>
                <c:pt idx="112">
                  <c:v>23</c:v>
                </c:pt>
                <c:pt idx="113">
                  <c:v>138</c:v>
                </c:pt>
                <c:pt idx="114">
                  <c:v>54</c:v>
                </c:pt>
                <c:pt idx="115">
                  <c:v>63</c:v>
                </c:pt>
                <c:pt idx="116">
                  <c:v>19</c:v>
                </c:pt>
                <c:pt idx="117">
                  <c:v>9.8000000000000007</c:v>
                </c:pt>
                <c:pt idx="118">
                  <c:v>26</c:v>
                </c:pt>
                <c:pt idx="119">
                  <c:v>9.8000000000000007</c:v>
                </c:pt>
                <c:pt idx="120">
                  <c:v>48</c:v>
                </c:pt>
                <c:pt idx="121">
                  <c:v>52</c:v>
                </c:pt>
                <c:pt idx="122">
                  <c:v>45</c:v>
                </c:pt>
                <c:pt idx="123">
                  <c:v>9.8000000000000007</c:v>
                </c:pt>
                <c:pt idx="124">
                  <c:v>42</c:v>
                </c:pt>
                <c:pt idx="125">
                  <c:v>15</c:v>
                </c:pt>
                <c:pt idx="126">
                  <c:v>667</c:v>
                </c:pt>
                <c:pt idx="127">
                  <c:v>36</c:v>
                </c:pt>
                <c:pt idx="128">
                  <c:v>9.8000000000000007</c:v>
                </c:pt>
                <c:pt idx="129">
                  <c:v>9.8000000000000007</c:v>
                </c:pt>
                <c:pt idx="130">
                  <c:v>14</c:v>
                </c:pt>
                <c:pt idx="131">
                  <c:v>12</c:v>
                </c:pt>
                <c:pt idx="132">
                  <c:v>243</c:v>
                </c:pt>
                <c:pt idx="133">
                  <c:v>430</c:v>
                </c:pt>
                <c:pt idx="134">
                  <c:v>23</c:v>
                </c:pt>
                <c:pt idx="135">
                  <c:v>9.8000000000000007</c:v>
                </c:pt>
                <c:pt idx="136">
                  <c:v>13</c:v>
                </c:pt>
                <c:pt idx="137">
                  <c:v>10</c:v>
                </c:pt>
                <c:pt idx="138">
                  <c:v>28</c:v>
                </c:pt>
                <c:pt idx="139">
                  <c:v>9.8000000000000007</c:v>
                </c:pt>
                <c:pt idx="140">
                  <c:v>9.8000000000000007</c:v>
                </c:pt>
                <c:pt idx="141">
                  <c:v>182</c:v>
                </c:pt>
                <c:pt idx="142">
                  <c:v>23</c:v>
                </c:pt>
                <c:pt idx="143">
                  <c:v>9.8000000000000007</c:v>
                </c:pt>
                <c:pt idx="144">
                  <c:v>9.8000000000000007</c:v>
                </c:pt>
                <c:pt idx="145">
                  <c:v>25</c:v>
                </c:pt>
                <c:pt idx="146">
                  <c:v>18</c:v>
                </c:pt>
                <c:pt idx="147">
                  <c:v>9.8000000000000007</c:v>
                </c:pt>
                <c:pt idx="148">
                  <c:v>9.8000000000000007</c:v>
                </c:pt>
                <c:pt idx="149">
                  <c:v>9.8000000000000007</c:v>
                </c:pt>
                <c:pt idx="150">
                  <c:v>68</c:v>
                </c:pt>
                <c:pt idx="151">
                  <c:v>11</c:v>
                </c:pt>
                <c:pt idx="152">
                  <c:v>11</c:v>
                </c:pt>
                <c:pt idx="153">
                  <c:v>16</c:v>
                </c:pt>
                <c:pt idx="154">
                  <c:v>9.8000000000000007</c:v>
                </c:pt>
                <c:pt idx="155">
                  <c:v>140</c:v>
                </c:pt>
                <c:pt idx="156">
                  <c:v>9.8000000000000007</c:v>
                </c:pt>
                <c:pt idx="157">
                  <c:v>9.8000000000000007</c:v>
                </c:pt>
                <c:pt idx="158">
                  <c:v>9.8000000000000007</c:v>
                </c:pt>
                <c:pt idx="159">
                  <c:v>126</c:v>
                </c:pt>
                <c:pt idx="160">
                  <c:v>13</c:v>
                </c:pt>
                <c:pt idx="161">
                  <c:v>9.8000000000000007</c:v>
                </c:pt>
                <c:pt idx="162">
                  <c:v>9.8000000000000007</c:v>
                </c:pt>
                <c:pt idx="163">
                  <c:v>42</c:v>
                </c:pt>
                <c:pt idx="164">
                  <c:v>9.8000000000000007</c:v>
                </c:pt>
                <c:pt idx="165">
                  <c:v>200</c:v>
                </c:pt>
                <c:pt idx="166">
                  <c:v>9.8000000000000007</c:v>
                </c:pt>
                <c:pt idx="167">
                  <c:v>9.8000000000000007</c:v>
                </c:pt>
                <c:pt idx="168">
                  <c:v>77</c:v>
                </c:pt>
                <c:pt idx="169">
                  <c:v>28</c:v>
                </c:pt>
                <c:pt idx="170">
                  <c:v>62</c:v>
                </c:pt>
                <c:pt idx="171">
                  <c:v>9.8000000000000007</c:v>
                </c:pt>
                <c:pt idx="172">
                  <c:v>112</c:v>
                </c:pt>
                <c:pt idx="173">
                  <c:v>10</c:v>
                </c:pt>
                <c:pt idx="174">
                  <c:v>170</c:v>
                </c:pt>
                <c:pt idx="175">
                  <c:v>9.8000000000000007</c:v>
                </c:pt>
                <c:pt idx="176">
                  <c:v>65</c:v>
                </c:pt>
                <c:pt idx="177">
                  <c:v>48</c:v>
                </c:pt>
                <c:pt idx="178">
                  <c:v>31</c:v>
                </c:pt>
                <c:pt idx="179">
                  <c:v>84</c:v>
                </c:pt>
                <c:pt idx="180">
                  <c:v>9.8000000000000007</c:v>
                </c:pt>
                <c:pt idx="181">
                  <c:v>54</c:v>
                </c:pt>
                <c:pt idx="182">
                  <c:v>10.4</c:v>
                </c:pt>
                <c:pt idx="183">
                  <c:v>9.8000000000000007</c:v>
                </c:pt>
                <c:pt idx="184">
                  <c:v>9.8000000000000007</c:v>
                </c:pt>
                <c:pt idx="185">
                  <c:v>21</c:v>
                </c:pt>
                <c:pt idx="186">
                  <c:v>55</c:v>
                </c:pt>
                <c:pt idx="187">
                  <c:v>49</c:v>
                </c:pt>
                <c:pt idx="188">
                  <c:v>53</c:v>
                </c:pt>
                <c:pt idx="189">
                  <c:v>18</c:v>
                </c:pt>
                <c:pt idx="190">
                  <c:v>9.8000000000000007</c:v>
                </c:pt>
                <c:pt idx="191">
                  <c:v>73</c:v>
                </c:pt>
                <c:pt idx="192">
                  <c:v>9.8000000000000007</c:v>
                </c:pt>
                <c:pt idx="193">
                  <c:v>9.8000000000000007</c:v>
                </c:pt>
                <c:pt idx="194">
                  <c:v>58</c:v>
                </c:pt>
                <c:pt idx="195">
                  <c:v>9.8000000000000007</c:v>
                </c:pt>
                <c:pt idx="196">
                  <c:v>9.8000000000000007</c:v>
                </c:pt>
                <c:pt idx="197">
                  <c:v>9.8000000000000007</c:v>
                </c:pt>
                <c:pt idx="198">
                  <c:v>14</c:v>
                </c:pt>
                <c:pt idx="199">
                  <c:v>667</c:v>
                </c:pt>
                <c:pt idx="200">
                  <c:v>17</c:v>
                </c:pt>
                <c:pt idx="201">
                  <c:v>9.8000000000000007</c:v>
                </c:pt>
                <c:pt idx="202">
                  <c:v>14</c:v>
                </c:pt>
                <c:pt idx="203">
                  <c:v>9.8000000000000007</c:v>
                </c:pt>
                <c:pt idx="204">
                  <c:v>9.8000000000000007</c:v>
                </c:pt>
                <c:pt idx="205">
                  <c:v>9.8000000000000007</c:v>
                </c:pt>
                <c:pt idx="206">
                  <c:v>18</c:v>
                </c:pt>
                <c:pt idx="207">
                  <c:v>9.8000000000000007</c:v>
                </c:pt>
                <c:pt idx="208">
                  <c:v>34</c:v>
                </c:pt>
                <c:pt idx="209">
                  <c:v>667</c:v>
                </c:pt>
                <c:pt idx="210">
                  <c:v>13</c:v>
                </c:pt>
                <c:pt idx="211">
                  <c:v>437</c:v>
                </c:pt>
                <c:pt idx="212">
                  <c:v>568</c:v>
                </c:pt>
                <c:pt idx="213">
                  <c:v>9.8000000000000007</c:v>
                </c:pt>
                <c:pt idx="214">
                  <c:v>32</c:v>
                </c:pt>
                <c:pt idx="215">
                  <c:v>15</c:v>
                </c:pt>
                <c:pt idx="216">
                  <c:v>9.8000000000000007</c:v>
                </c:pt>
                <c:pt idx="217">
                  <c:v>9.8000000000000007</c:v>
                </c:pt>
                <c:pt idx="218">
                  <c:v>12</c:v>
                </c:pt>
                <c:pt idx="219">
                  <c:v>139</c:v>
                </c:pt>
                <c:pt idx="220">
                  <c:v>14</c:v>
                </c:pt>
                <c:pt idx="221">
                  <c:v>9.8000000000000007</c:v>
                </c:pt>
                <c:pt idx="222">
                  <c:v>9.8000000000000007</c:v>
                </c:pt>
                <c:pt idx="223">
                  <c:v>9.8000000000000007</c:v>
                </c:pt>
                <c:pt idx="224">
                  <c:v>11</c:v>
                </c:pt>
                <c:pt idx="225">
                  <c:v>9.8000000000000007</c:v>
                </c:pt>
                <c:pt idx="226">
                  <c:v>9.8000000000000007</c:v>
                </c:pt>
                <c:pt idx="227">
                  <c:v>17</c:v>
                </c:pt>
                <c:pt idx="228">
                  <c:v>9.8000000000000007</c:v>
                </c:pt>
                <c:pt idx="229">
                  <c:v>10.4</c:v>
                </c:pt>
                <c:pt idx="230">
                  <c:v>9.8000000000000007</c:v>
                </c:pt>
                <c:pt idx="231">
                  <c:v>9.8000000000000007</c:v>
                </c:pt>
                <c:pt idx="232">
                  <c:v>16</c:v>
                </c:pt>
                <c:pt idx="233">
                  <c:v>9.8000000000000007</c:v>
                </c:pt>
                <c:pt idx="234">
                  <c:v>9.8000000000000007</c:v>
                </c:pt>
                <c:pt idx="235">
                  <c:v>9.8000000000000007</c:v>
                </c:pt>
                <c:pt idx="236">
                  <c:v>17</c:v>
                </c:pt>
                <c:pt idx="237">
                  <c:v>11</c:v>
                </c:pt>
                <c:pt idx="238">
                  <c:v>9.8000000000000007</c:v>
                </c:pt>
                <c:pt idx="239">
                  <c:v>18</c:v>
                </c:pt>
                <c:pt idx="240">
                  <c:v>13</c:v>
                </c:pt>
                <c:pt idx="241">
                  <c:v>9.8000000000000007</c:v>
                </c:pt>
                <c:pt idx="242">
                  <c:v>9.8000000000000007</c:v>
                </c:pt>
                <c:pt idx="243">
                  <c:v>9.8000000000000007</c:v>
                </c:pt>
                <c:pt idx="244">
                  <c:v>9.8000000000000007</c:v>
                </c:pt>
                <c:pt idx="245">
                  <c:v>9.8000000000000007</c:v>
                </c:pt>
                <c:pt idx="246">
                  <c:v>9.8000000000000007</c:v>
                </c:pt>
                <c:pt idx="247">
                  <c:v>9.8000000000000007</c:v>
                </c:pt>
                <c:pt idx="248">
                  <c:v>25</c:v>
                </c:pt>
                <c:pt idx="249">
                  <c:v>9.8000000000000007</c:v>
                </c:pt>
                <c:pt idx="250">
                  <c:v>9.8000000000000007</c:v>
                </c:pt>
                <c:pt idx="251">
                  <c:v>9.8000000000000007</c:v>
                </c:pt>
                <c:pt idx="252">
                  <c:v>10</c:v>
                </c:pt>
                <c:pt idx="253">
                  <c:v>57</c:v>
                </c:pt>
                <c:pt idx="254">
                  <c:v>128</c:v>
                </c:pt>
                <c:pt idx="255">
                  <c:v>79</c:v>
                </c:pt>
                <c:pt idx="256">
                  <c:v>9.8000000000000007</c:v>
                </c:pt>
                <c:pt idx="257">
                  <c:v>9.8000000000000007</c:v>
                </c:pt>
                <c:pt idx="258">
                  <c:v>30</c:v>
                </c:pt>
                <c:pt idx="259">
                  <c:v>9.8000000000000007</c:v>
                </c:pt>
                <c:pt idx="260">
                  <c:v>9.8000000000000007</c:v>
                </c:pt>
                <c:pt idx="261">
                  <c:v>244</c:v>
                </c:pt>
                <c:pt idx="262">
                  <c:v>9.8000000000000007</c:v>
                </c:pt>
                <c:pt idx="263">
                  <c:v>9.8000000000000007</c:v>
                </c:pt>
                <c:pt idx="264">
                  <c:v>9.8000000000000007</c:v>
                </c:pt>
                <c:pt idx="265">
                  <c:v>9.8000000000000007</c:v>
                </c:pt>
                <c:pt idx="266">
                  <c:v>20</c:v>
                </c:pt>
                <c:pt idx="267">
                  <c:v>9.8000000000000007</c:v>
                </c:pt>
                <c:pt idx="268">
                  <c:v>184</c:v>
                </c:pt>
                <c:pt idx="269">
                  <c:v>9.8000000000000007</c:v>
                </c:pt>
                <c:pt idx="270">
                  <c:v>9.8000000000000007</c:v>
                </c:pt>
                <c:pt idx="271">
                  <c:v>16</c:v>
                </c:pt>
                <c:pt idx="272">
                  <c:v>108</c:v>
                </c:pt>
                <c:pt idx="273">
                  <c:v>63</c:v>
                </c:pt>
                <c:pt idx="274">
                  <c:v>9.8000000000000007</c:v>
                </c:pt>
                <c:pt idx="275">
                  <c:v>9.8000000000000007</c:v>
                </c:pt>
                <c:pt idx="276">
                  <c:v>9.8000000000000007</c:v>
                </c:pt>
                <c:pt idx="277">
                  <c:v>9.8000000000000007</c:v>
                </c:pt>
                <c:pt idx="278">
                  <c:v>9.8000000000000007</c:v>
                </c:pt>
                <c:pt idx="279">
                  <c:v>11</c:v>
                </c:pt>
                <c:pt idx="280">
                  <c:v>9.8000000000000007</c:v>
                </c:pt>
              </c:numCache>
            </c:numRef>
          </c:yVal>
          <c:smooth val="0"/>
          <c:extLst xmlns:c16r2="http://schemas.microsoft.com/office/drawing/2015/06/chart">
            <c:ext xmlns:c16="http://schemas.microsoft.com/office/drawing/2014/chart" uri="{C3380CC4-5D6E-409C-BE32-E72D297353CC}">
              <c16:uniqueId val="{00000001-DEED-1440-9C13-5D2B0F1C1F56}"/>
            </c:ext>
          </c:extLst>
        </c:ser>
        <c:dLbls>
          <c:showLegendKey val="0"/>
          <c:showVal val="0"/>
          <c:showCatName val="0"/>
          <c:showSerName val="0"/>
          <c:showPercent val="0"/>
          <c:showBubbleSize val="0"/>
        </c:dLbls>
        <c:axId val="-1775243264"/>
        <c:axId val="-1775254144"/>
      </c:scatterChart>
      <c:valAx>
        <c:axId val="-1775243264"/>
        <c:scaling>
          <c:orientation val="minMax"/>
          <c:max val="1685"/>
          <c:min val="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fr-FR" sz="1800"/>
                  <a:t>TRIM 21</a:t>
                </a:r>
              </a:p>
            </c:rich>
          </c:tx>
          <c:layout>
            <c:manualLayout>
              <c:xMode val="edge"/>
              <c:yMode val="edge"/>
              <c:x val="0.46154301321337499"/>
              <c:y val="0.9300773480662980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crossAx val="-1775254144"/>
        <c:crosses val="autoZero"/>
        <c:crossBetween val="midCat"/>
      </c:valAx>
      <c:valAx>
        <c:axId val="-1775254144"/>
        <c:scaling>
          <c:orientation val="minMax"/>
          <c:max val="699"/>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fr-FR" sz="1800"/>
                  <a:t>ADN</a:t>
                </a:r>
              </a:p>
            </c:rich>
          </c:tx>
          <c:layout>
            <c:manualLayout>
              <c:xMode val="edge"/>
              <c:yMode val="edge"/>
              <c:x val="9.1013336483866201E-3"/>
              <c:y val="0.449088615304303"/>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crossAx val="-1775243264"/>
        <c:crosses val="autoZero"/>
        <c:crossBetween val="midCat"/>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64533451672"/>
          <c:y val="0.14134259259259299"/>
          <c:w val="0.83748911252611802"/>
          <c:h val="0.71891987459900897"/>
        </c:manualLayout>
      </c:layout>
      <c:scatterChart>
        <c:scatterStyle val="lineMarker"/>
        <c:varyColors val="0"/>
        <c:ser>
          <c:idx val="0"/>
          <c:order val="0"/>
          <c:tx>
            <c:strRef>
              <c:f>Score!$F$1</c:f>
              <c:strCache>
                <c:ptCount val="1"/>
                <c:pt idx="0">
                  <c:v>TRIM21</c:v>
                </c:pt>
              </c:strCache>
            </c:strRef>
          </c:tx>
          <c:spPr>
            <a:ln w="25400" cap="rnd">
              <a:noFill/>
              <a:round/>
            </a:ln>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c:spPr>
          </c:marker>
          <c:trendline>
            <c:spPr>
              <a:ln w="9525" cap="rnd">
                <a:solidFill>
                  <a:schemeClr val="accent1"/>
                </a:solidFill>
              </a:ln>
              <a:effectLst/>
            </c:spPr>
            <c:trendlineType val="linear"/>
            <c:dispRSqr val="1"/>
            <c:dispEq val="1"/>
            <c:trendlineLbl>
              <c:layout>
                <c:manualLayout>
                  <c:x val="5.3281780878542503E-2"/>
                  <c:y val="-0.22012685914260699"/>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baseline="0" dirty="0" smtClean="0"/>
                      <a:t>R² </a:t>
                    </a:r>
                    <a:r>
                      <a:rPr lang="en-US" baseline="0" dirty="0"/>
                      <a:t>= 0,018</a:t>
                    </a:r>
                    <a:endParaRPr lang="en-US" dirty="0"/>
                  </a:p>
                </c:rich>
              </c:tx>
              <c:numFmt formatCode="General" sourceLinked="0"/>
              <c:spPr>
                <a:solidFill>
                  <a:schemeClr val="accent1">
                    <a:lumMod val="20000"/>
                    <a:lumOff val="80000"/>
                  </a:schemeClr>
                </a:solidFill>
                <a:ln w="19050">
                  <a:solidFill>
                    <a:schemeClr val="accent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trendlineLbl>
          </c:trendline>
          <c:xVal>
            <c:numRef>
              <c:f>Score!$E$2:$E$56</c:f>
              <c:numCache>
                <c:formatCode>General</c:formatCode>
                <c:ptCount val="55"/>
                <c:pt idx="0">
                  <c:v>8</c:v>
                </c:pt>
                <c:pt idx="1">
                  <c:v>2</c:v>
                </c:pt>
                <c:pt idx="2">
                  <c:v>0</c:v>
                </c:pt>
                <c:pt idx="3">
                  <c:v>0</c:v>
                </c:pt>
                <c:pt idx="4">
                  <c:v>1</c:v>
                </c:pt>
                <c:pt idx="5">
                  <c:v>2</c:v>
                </c:pt>
                <c:pt idx="6">
                  <c:v>0</c:v>
                </c:pt>
                <c:pt idx="7">
                  <c:v>10</c:v>
                </c:pt>
                <c:pt idx="8">
                  <c:v>0</c:v>
                </c:pt>
                <c:pt idx="9">
                  <c:v>2</c:v>
                </c:pt>
                <c:pt idx="10">
                  <c:v>0</c:v>
                </c:pt>
                <c:pt idx="11">
                  <c:v>6</c:v>
                </c:pt>
                <c:pt idx="12">
                  <c:v>0</c:v>
                </c:pt>
                <c:pt idx="13">
                  <c:v>0</c:v>
                </c:pt>
                <c:pt idx="14">
                  <c:v>2</c:v>
                </c:pt>
                <c:pt idx="15">
                  <c:v>0</c:v>
                </c:pt>
                <c:pt idx="16">
                  <c:v>0</c:v>
                </c:pt>
                <c:pt idx="17">
                  <c:v>16</c:v>
                </c:pt>
                <c:pt idx="18">
                  <c:v>5</c:v>
                </c:pt>
                <c:pt idx="19">
                  <c:v>6</c:v>
                </c:pt>
                <c:pt idx="20">
                  <c:v>6</c:v>
                </c:pt>
                <c:pt idx="21">
                  <c:v>10</c:v>
                </c:pt>
                <c:pt idx="22">
                  <c:v>2</c:v>
                </c:pt>
                <c:pt idx="23">
                  <c:v>2</c:v>
                </c:pt>
                <c:pt idx="24">
                  <c:v>6</c:v>
                </c:pt>
                <c:pt idx="25">
                  <c:v>7</c:v>
                </c:pt>
                <c:pt idx="26">
                  <c:v>14</c:v>
                </c:pt>
                <c:pt idx="27">
                  <c:v>1</c:v>
                </c:pt>
                <c:pt idx="28">
                  <c:v>4</c:v>
                </c:pt>
                <c:pt idx="29">
                  <c:v>9</c:v>
                </c:pt>
                <c:pt idx="30">
                  <c:v>2</c:v>
                </c:pt>
                <c:pt idx="31">
                  <c:v>8</c:v>
                </c:pt>
                <c:pt idx="32">
                  <c:v>8</c:v>
                </c:pt>
                <c:pt idx="33">
                  <c:v>0</c:v>
                </c:pt>
                <c:pt idx="34">
                  <c:v>4</c:v>
                </c:pt>
                <c:pt idx="35">
                  <c:v>6</c:v>
                </c:pt>
                <c:pt idx="36">
                  <c:v>6</c:v>
                </c:pt>
                <c:pt idx="37">
                  <c:v>8</c:v>
                </c:pt>
                <c:pt idx="38">
                  <c:v>8</c:v>
                </c:pt>
                <c:pt idx="39">
                  <c:v>4</c:v>
                </c:pt>
                <c:pt idx="40">
                  <c:v>2</c:v>
                </c:pt>
                <c:pt idx="41">
                  <c:v>2</c:v>
                </c:pt>
                <c:pt idx="42">
                  <c:v>6</c:v>
                </c:pt>
                <c:pt idx="43">
                  <c:v>4</c:v>
                </c:pt>
                <c:pt idx="44">
                  <c:v>6</c:v>
                </c:pt>
                <c:pt idx="45">
                  <c:v>10</c:v>
                </c:pt>
                <c:pt idx="46">
                  <c:v>0</c:v>
                </c:pt>
                <c:pt idx="47">
                  <c:v>3</c:v>
                </c:pt>
                <c:pt idx="48">
                  <c:v>0</c:v>
                </c:pt>
              </c:numCache>
            </c:numRef>
          </c:xVal>
          <c:yVal>
            <c:numRef>
              <c:f>Score!$F$2:$F$56</c:f>
              <c:numCache>
                <c:formatCode>General</c:formatCode>
                <c:ptCount val="55"/>
                <c:pt idx="0">
                  <c:v>21</c:v>
                </c:pt>
                <c:pt idx="1">
                  <c:v>27</c:v>
                </c:pt>
                <c:pt idx="2">
                  <c:v>31</c:v>
                </c:pt>
                <c:pt idx="3">
                  <c:v>37</c:v>
                </c:pt>
                <c:pt idx="4">
                  <c:v>56</c:v>
                </c:pt>
                <c:pt idx="5">
                  <c:v>57</c:v>
                </c:pt>
                <c:pt idx="6">
                  <c:v>64</c:v>
                </c:pt>
                <c:pt idx="7">
                  <c:v>66</c:v>
                </c:pt>
                <c:pt idx="8">
                  <c:v>68</c:v>
                </c:pt>
                <c:pt idx="9">
                  <c:v>71</c:v>
                </c:pt>
                <c:pt idx="10">
                  <c:v>73</c:v>
                </c:pt>
                <c:pt idx="11">
                  <c:v>74</c:v>
                </c:pt>
                <c:pt idx="12">
                  <c:v>84</c:v>
                </c:pt>
                <c:pt idx="13">
                  <c:v>87</c:v>
                </c:pt>
                <c:pt idx="14">
                  <c:v>88</c:v>
                </c:pt>
                <c:pt idx="15">
                  <c:v>89</c:v>
                </c:pt>
                <c:pt idx="16">
                  <c:v>127</c:v>
                </c:pt>
                <c:pt idx="17">
                  <c:v>194</c:v>
                </c:pt>
                <c:pt idx="18">
                  <c:v>197</c:v>
                </c:pt>
                <c:pt idx="19">
                  <c:v>197</c:v>
                </c:pt>
                <c:pt idx="20">
                  <c:v>216</c:v>
                </c:pt>
                <c:pt idx="21">
                  <c:v>252</c:v>
                </c:pt>
                <c:pt idx="22">
                  <c:v>285</c:v>
                </c:pt>
                <c:pt idx="23">
                  <c:v>344</c:v>
                </c:pt>
                <c:pt idx="24">
                  <c:v>452</c:v>
                </c:pt>
                <c:pt idx="25">
                  <c:v>483</c:v>
                </c:pt>
                <c:pt idx="26">
                  <c:v>495</c:v>
                </c:pt>
                <c:pt idx="27">
                  <c:v>531</c:v>
                </c:pt>
                <c:pt idx="28">
                  <c:v>642</c:v>
                </c:pt>
                <c:pt idx="29">
                  <c:v>643</c:v>
                </c:pt>
                <c:pt idx="30">
                  <c:v>657</c:v>
                </c:pt>
                <c:pt idx="31">
                  <c:v>749</c:v>
                </c:pt>
                <c:pt idx="32">
                  <c:v>812</c:v>
                </c:pt>
                <c:pt idx="33">
                  <c:v>916</c:v>
                </c:pt>
                <c:pt idx="34">
                  <c:v>964</c:v>
                </c:pt>
                <c:pt idx="35">
                  <c:v>1208</c:v>
                </c:pt>
                <c:pt idx="36">
                  <c:v>1466</c:v>
                </c:pt>
                <c:pt idx="37">
                  <c:v>1685</c:v>
                </c:pt>
                <c:pt idx="38">
                  <c:v>1685</c:v>
                </c:pt>
                <c:pt idx="39">
                  <c:v>1685</c:v>
                </c:pt>
                <c:pt idx="40">
                  <c:v>1685</c:v>
                </c:pt>
                <c:pt idx="41">
                  <c:v>1685</c:v>
                </c:pt>
                <c:pt idx="42">
                  <c:v>1685</c:v>
                </c:pt>
                <c:pt idx="43">
                  <c:v>1685</c:v>
                </c:pt>
                <c:pt idx="44">
                  <c:v>1685</c:v>
                </c:pt>
                <c:pt idx="45">
                  <c:v>1685</c:v>
                </c:pt>
                <c:pt idx="46">
                  <c:v>1685</c:v>
                </c:pt>
                <c:pt idx="47">
                  <c:v>1685</c:v>
                </c:pt>
                <c:pt idx="48">
                  <c:v>1685</c:v>
                </c:pt>
              </c:numCache>
            </c:numRef>
          </c:yVal>
          <c:smooth val="0"/>
          <c:extLst xmlns:c16r2="http://schemas.microsoft.com/office/drawing/2015/06/chart">
            <c:ext xmlns:c16="http://schemas.microsoft.com/office/drawing/2014/chart" uri="{C3380CC4-5D6E-409C-BE32-E72D297353CC}">
              <c16:uniqueId val="{00000001-0463-534B-A872-A308450E5145}"/>
            </c:ext>
          </c:extLst>
        </c:ser>
        <c:dLbls>
          <c:showLegendKey val="0"/>
          <c:showVal val="0"/>
          <c:showCatName val="0"/>
          <c:showSerName val="0"/>
          <c:showPercent val="0"/>
          <c:showBubbleSize val="0"/>
        </c:dLbls>
        <c:axId val="-1775242176"/>
        <c:axId val="-1775250880"/>
      </c:scatterChart>
      <c:valAx>
        <c:axId val="-1775242176"/>
        <c:scaling>
          <c:orientation val="minMax"/>
          <c:max val="17"/>
          <c:min val="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fr-FR" sz="1800"/>
                  <a:t>SLEDAI</a:t>
                </a:r>
              </a:p>
            </c:rich>
          </c:tx>
          <c:layout>
            <c:manualLayout>
              <c:xMode val="edge"/>
              <c:yMode val="edge"/>
              <c:x val="0.46818070916551602"/>
              <c:y val="0.9259951881014869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1775250880"/>
        <c:crosses val="autoZero"/>
        <c:crossBetween val="midCat"/>
      </c:valAx>
      <c:valAx>
        <c:axId val="-17752508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fr-FR" sz="1800"/>
                  <a:t>TRIM21</a:t>
                </a:r>
              </a:p>
            </c:rich>
          </c:tx>
          <c:layout>
            <c:manualLayout>
              <c:xMode val="edge"/>
              <c:yMode val="edge"/>
              <c:x val="2.5608194622279098E-3"/>
              <c:y val="0.4153743802857979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177524217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9095A3-4F1D-473F-B71B-A5A7CD9F9DFF}" type="datetimeFigureOut">
              <a:rPr lang="fr-FR" smtClean="0"/>
              <a:t>20/06/2018</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D810FF-31AD-4A84-A3A3-CB7A0D579B32}" type="slidenum">
              <a:rPr lang="fr-FR" smtClean="0"/>
              <a:t>‹N°›</a:t>
            </a:fld>
            <a:endParaRPr lang="fr-FR"/>
          </a:p>
        </p:txBody>
      </p:sp>
    </p:spTree>
    <p:extLst>
      <p:ext uri="{BB962C8B-B14F-4D97-AF65-F5344CB8AC3E}">
        <p14:creationId xmlns:p14="http://schemas.microsoft.com/office/powerpoint/2010/main" val="126131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Molecular architecture of TRIM21. (</a:t>
            </a:r>
            <a:r>
              <a:rPr lang="en-US" sz="1200" b="1" i="0"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TRIM21 contains a tripartite or RBCC motif, bearing an N‐terminal RING domain, a B‐Box and a coiled‐coil domain, which consists of heptad and </a:t>
            </a:r>
            <a:r>
              <a:rPr lang="en-US" sz="1200" b="0" i="0" u="none" strike="noStrike" kern="1200" baseline="0" dirty="0" err="1" smtClean="0">
                <a:solidFill>
                  <a:schemeClr val="tx1"/>
                </a:solidFill>
                <a:latin typeface="+mn-lt"/>
                <a:ea typeface="+mn-ea"/>
                <a:cs typeface="+mn-cs"/>
              </a:rPr>
              <a:t>hendecad</a:t>
            </a:r>
            <a:r>
              <a:rPr lang="en-US" sz="1200" b="0" i="0" u="none" strike="noStrike" kern="1200" baseline="0" dirty="0" smtClean="0">
                <a:solidFill>
                  <a:schemeClr val="tx1"/>
                </a:solidFill>
                <a:latin typeface="+mn-lt"/>
                <a:ea typeface="+mn-ea"/>
                <a:cs typeface="+mn-cs"/>
              </a:rPr>
              <a:t> repeats that form an extended helical structure. TRIM21 bears an additional C‐terminal PRYSPRY domain responsible for binding IgG Fc; (</a:t>
            </a:r>
            <a:r>
              <a:rPr lang="en-US" sz="1200" b="1" i="0"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Crystal structure of IgG Fc (</a:t>
            </a:r>
            <a:r>
              <a:rPr lang="en-US" sz="1200" b="1" i="0" u="none" strike="noStrike" kern="1200" baseline="0" dirty="0" smtClean="0">
                <a:solidFill>
                  <a:schemeClr val="tx1"/>
                </a:solidFill>
                <a:latin typeface="+mn-lt"/>
                <a:ea typeface="+mn-ea"/>
                <a:cs typeface="+mn-cs"/>
              </a:rPr>
              <a:t>blue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complexed</a:t>
            </a:r>
            <a:r>
              <a:rPr lang="en-US" sz="1200" b="0" i="0" u="none" strike="noStrike" kern="1200" baseline="0" dirty="0" smtClean="0">
                <a:solidFill>
                  <a:schemeClr val="tx1"/>
                </a:solidFill>
                <a:latin typeface="+mn-lt"/>
                <a:ea typeface="+mn-ea"/>
                <a:cs typeface="+mn-cs"/>
              </a:rPr>
              <a:t> to TRIM21 PRYSPRY domain (</a:t>
            </a:r>
            <a:r>
              <a:rPr lang="en-US" sz="1200" b="1" i="0" u="none" strike="noStrike" kern="1200" baseline="0" dirty="0" smtClean="0">
                <a:solidFill>
                  <a:schemeClr val="tx1"/>
                </a:solidFill>
                <a:latin typeface="+mn-lt"/>
                <a:ea typeface="+mn-ea"/>
                <a:cs typeface="+mn-cs"/>
              </a:rPr>
              <a:t>yellow</a:t>
            </a:r>
            <a:r>
              <a:rPr lang="en-US" sz="1200" b="0" i="0" u="none" strike="noStrike" kern="1200" baseline="0" dirty="0" smtClean="0">
                <a:solidFill>
                  <a:schemeClr val="tx1"/>
                </a:solidFill>
                <a:latin typeface="+mn-lt"/>
                <a:ea typeface="+mn-ea"/>
                <a:cs typeface="+mn-cs"/>
              </a:rPr>
              <a:t>). The H433N434H435 motif in CH3 is accommodated in the PRYSPRY binding pocket created by variable loops (VL) 4, 5 and 6. PDB: 2IWG; (</a:t>
            </a:r>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Predicted domain </a:t>
            </a:r>
            <a:r>
              <a:rPr lang="en-US" sz="1200" b="0" i="0" u="none" strike="noStrike" kern="1200" baseline="0" dirty="0" err="1" smtClean="0">
                <a:solidFill>
                  <a:schemeClr val="tx1"/>
                </a:solidFill>
                <a:latin typeface="+mn-lt"/>
                <a:ea typeface="+mn-ea"/>
                <a:cs typeface="+mn-cs"/>
              </a:rPr>
              <a:t>organisation</a:t>
            </a:r>
            <a:r>
              <a:rPr lang="en-US" sz="1200" b="0" i="0" u="none" strike="noStrike" kern="1200" baseline="0" dirty="0" smtClean="0">
                <a:solidFill>
                  <a:schemeClr val="tx1"/>
                </a:solidFill>
                <a:latin typeface="+mn-lt"/>
                <a:ea typeface="+mn-ea"/>
                <a:cs typeface="+mn-cs"/>
              </a:rPr>
              <a:t> of TRIM21 dimers. N‐terminal RING and B‐Box domains are held at opposing ends of the assembly due to anti‐parallel association of the coiled‐coil domains. PRYSPRY domains are predicted to be held centrally. </a:t>
            </a:r>
          </a:p>
          <a:p>
            <a:r>
              <a:rPr lang="en-US" sz="1200" b="0" i="0" u="none" strike="noStrike" kern="1200" baseline="0" dirty="0" err="1" smtClean="0">
                <a:solidFill>
                  <a:schemeClr val="tx1"/>
                </a:solidFill>
                <a:latin typeface="+mn-lt"/>
                <a:ea typeface="+mn-ea"/>
                <a:cs typeface="+mn-cs"/>
              </a:rPr>
              <a:t>Famille</a:t>
            </a:r>
            <a:r>
              <a:rPr lang="en-US" sz="1200" b="0" i="0" u="none" strike="noStrike" kern="1200" baseline="0" dirty="0" smtClean="0">
                <a:solidFill>
                  <a:schemeClr val="tx1"/>
                </a:solidFill>
                <a:latin typeface="+mn-lt"/>
                <a:ea typeface="+mn-ea"/>
                <a:cs typeface="+mn-cs"/>
              </a:rPr>
              <a:t> TRIM = 75 </a:t>
            </a:r>
            <a:r>
              <a:rPr lang="en-US" sz="1200" b="0" i="0" u="none" strike="noStrike" kern="1200" baseline="0" dirty="0" err="1" smtClean="0">
                <a:solidFill>
                  <a:schemeClr val="tx1"/>
                </a:solidFill>
                <a:latin typeface="+mn-lt"/>
                <a:ea typeface="+mn-ea"/>
                <a:cs typeface="+mn-cs"/>
              </a:rPr>
              <a:t>membres</a:t>
            </a:r>
            <a:r>
              <a:rPr lang="en-US" sz="1200" b="0" i="0" u="none" strike="noStrike" kern="1200" baseline="0" dirty="0" smtClean="0">
                <a:solidFill>
                  <a:schemeClr val="tx1"/>
                </a:solidFill>
                <a:latin typeface="+mn-lt"/>
                <a:ea typeface="+mn-ea"/>
                <a:cs typeface="+mn-cs"/>
              </a:rPr>
              <a:t> (au </a:t>
            </a:r>
            <a:r>
              <a:rPr lang="en-US" sz="1200" b="0" i="0" u="none" strike="noStrike" kern="1200" baseline="0" dirty="0" err="1" smtClean="0">
                <a:solidFill>
                  <a:schemeClr val="tx1"/>
                </a:solidFill>
                <a:latin typeface="+mn-lt"/>
                <a:ea typeface="+mn-ea"/>
                <a:cs typeface="+mn-cs"/>
              </a:rPr>
              <a:t>moins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répartis</a:t>
            </a:r>
            <a:r>
              <a:rPr lang="en-US" sz="1200" b="0" i="0" u="none" strike="noStrike" kern="1200" baseline="0" dirty="0" smtClean="0">
                <a:solidFill>
                  <a:schemeClr val="tx1"/>
                </a:solidFill>
                <a:latin typeface="+mn-lt"/>
                <a:ea typeface="+mn-ea"/>
                <a:cs typeface="+mn-cs"/>
              </a:rPr>
              <a:t> en 2 </a:t>
            </a:r>
            <a:r>
              <a:rPr lang="en-US" sz="1200" b="0" i="0" u="none" strike="noStrike" kern="1200" baseline="0" dirty="0" err="1" smtClean="0">
                <a:solidFill>
                  <a:schemeClr val="tx1"/>
                </a:solidFill>
                <a:latin typeface="+mn-lt"/>
                <a:ea typeface="+mn-ea"/>
                <a:cs typeface="+mn-cs"/>
              </a:rPr>
              <a:t>groupes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selon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leur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extrémité</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cTerminale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Ro60: </a:t>
            </a:r>
            <a:r>
              <a:rPr lang="fr-FR" sz="1200" b="0" i="0" u="none" strike="noStrike" kern="1200" baseline="0" dirty="0" smtClean="0">
                <a:solidFill>
                  <a:schemeClr val="tx1"/>
                </a:solidFill>
                <a:latin typeface="+mn-lt"/>
                <a:ea typeface="+mn-ea"/>
                <a:cs typeface="+mn-cs"/>
              </a:rPr>
              <a:t>Complexe </a:t>
            </a:r>
            <a:r>
              <a:rPr lang="fr-FR" sz="1200" b="0" i="0" u="none" strike="noStrike" kern="1200" baseline="0" dirty="0" err="1" smtClean="0">
                <a:solidFill>
                  <a:schemeClr val="tx1"/>
                </a:solidFill>
                <a:latin typeface="+mn-lt"/>
                <a:ea typeface="+mn-ea"/>
                <a:cs typeface="+mn-cs"/>
              </a:rPr>
              <a:t>ribonucléoprotéique</a:t>
            </a:r>
            <a:r>
              <a:rPr lang="fr-FR" sz="1200" b="0" i="0" u="none" strike="noStrike" kern="1200" baseline="0" dirty="0" smtClean="0">
                <a:solidFill>
                  <a:schemeClr val="tx1"/>
                </a:solidFill>
                <a:latin typeface="+mn-lt"/>
                <a:ea typeface="+mn-ea"/>
                <a:cs typeface="+mn-cs"/>
              </a:rPr>
              <a:t> avec l’un des quatre ARN cytoplasmique non codant produit par l’ARN polymérase III (</a:t>
            </a:r>
            <a:r>
              <a:rPr lang="fr-FR" sz="1200" b="0" i="0" u="none" strike="noStrike" kern="1200" baseline="0" dirty="0" err="1" smtClean="0">
                <a:solidFill>
                  <a:schemeClr val="tx1"/>
                </a:solidFill>
                <a:latin typeface="+mn-lt"/>
                <a:ea typeface="+mn-ea"/>
                <a:cs typeface="+mn-cs"/>
              </a:rPr>
              <a:t>hYRNA</a:t>
            </a:r>
            <a:r>
              <a:rPr lang="fr-FR" sz="1200" b="0" i="0" u="none" strike="noStrike" kern="1200" baseline="0" dirty="0" smtClean="0">
                <a:solidFill>
                  <a:schemeClr val="tx1"/>
                </a:solidFill>
                <a:latin typeface="+mn-lt"/>
                <a:ea typeface="+mn-ea"/>
                <a:cs typeface="+mn-cs"/>
              </a:rPr>
              <a:t> 1,3,4,5) + Ro60 qui se fixe à l’ARN par liaison covalente et SSB (48 </a:t>
            </a:r>
            <a:r>
              <a:rPr lang="fr-FR" sz="1200" b="0" i="0" u="none" strike="noStrike" kern="1200" baseline="0" dirty="0" err="1" smtClean="0">
                <a:solidFill>
                  <a:schemeClr val="tx1"/>
                </a:solidFill>
                <a:latin typeface="+mn-lt"/>
                <a:ea typeface="+mn-ea"/>
                <a:cs typeface="+mn-cs"/>
              </a:rPr>
              <a:t>kDa</a:t>
            </a:r>
            <a:r>
              <a:rPr lang="fr-FR" sz="1200" b="0" i="0" u="none" strike="noStrike" kern="1200" baseline="0" dirty="0" smtClean="0">
                <a:solidFill>
                  <a:schemeClr val="tx1"/>
                </a:solidFill>
                <a:latin typeface="+mn-lt"/>
                <a:ea typeface="+mn-ea"/>
                <a:cs typeface="+mn-cs"/>
              </a:rPr>
              <a:t>) qui se lie à la partie 3’ de l’ARN </a:t>
            </a:r>
            <a:endParaRPr lang="fr-FR" dirty="0"/>
          </a:p>
        </p:txBody>
      </p:sp>
      <p:sp>
        <p:nvSpPr>
          <p:cNvPr id="4" name="Espace réservé du numéro de diapositive 3"/>
          <p:cNvSpPr>
            <a:spLocks noGrp="1"/>
          </p:cNvSpPr>
          <p:nvPr>
            <p:ph type="sldNum" sz="quarter" idx="10"/>
          </p:nvPr>
        </p:nvSpPr>
        <p:spPr/>
        <p:txBody>
          <a:bodyPr/>
          <a:lstStyle/>
          <a:p>
            <a:fld id="{6FD810FF-31AD-4A84-A3A3-CB7A0D579B32}" type="slidenum">
              <a:rPr lang="fr-FR" smtClean="0"/>
              <a:t>2</a:t>
            </a:fld>
            <a:endParaRPr lang="fr-FR"/>
          </a:p>
        </p:txBody>
      </p:sp>
    </p:spTree>
    <p:extLst>
      <p:ext uri="{BB962C8B-B14F-4D97-AF65-F5344CB8AC3E}">
        <p14:creationId xmlns:p14="http://schemas.microsoft.com/office/powerpoint/2010/main" val="325797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Model of TRIM E3-ubiquitin ligase </a:t>
            </a:r>
            <a:r>
              <a:rPr lang="en-US" sz="1200" b="0" i="0" u="none" strike="noStrike" kern="1200" baseline="0" dirty="0" err="1" smtClean="0">
                <a:solidFill>
                  <a:schemeClr val="tx1"/>
                </a:solidFill>
                <a:latin typeface="+mn-lt"/>
                <a:ea typeface="+mn-ea"/>
                <a:cs typeface="+mn-cs"/>
              </a:rPr>
              <a:t>function.Ubiquitin</a:t>
            </a:r>
            <a:r>
              <a:rPr lang="en-US" sz="1200" b="0" i="0" u="none" strike="noStrike" kern="1200" baseline="0" dirty="0" smtClean="0">
                <a:solidFill>
                  <a:schemeClr val="tx1"/>
                </a:solidFill>
                <a:latin typeface="+mn-lt"/>
                <a:ea typeface="+mn-ea"/>
                <a:cs typeface="+mn-cs"/>
              </a:rPr>
              <a:t> conjugation requires an E1-activating enzyme in the presence of ATP and mono-ubiquitin. The E2-conjugating enzyme then forms an intermediate </a:t>
            </a:r>
            <a:r>
              <a:rPr lang="en-US" sz="1200" b="0" i="0" u="none" strike="noStrike" kern="1200" baseline="0" dirty="0" err="1" smtClean="0">
                <a:solidFill>
                  <a:schemeClr val="tx1"/>
                </a:solidFill>
                <a:latin typeface="+mn-lt"/>
                <a:ea typeface="+mn-ea"/>
                <a:cs typeface="+mn-cs"/>
              </a:rPr>
              <a:t>thioester</a:t>
            </a:r>
            <a:r>
              <a:rPr lang="en-US" sz="1200" b="0" i="0" u="none" strike="noStrike" kern="1200" baseline="0" dirty="0" smtClean="0">
                <a:solidFill>
                  <a:schemeClr val="tx1"/>
                </a:solidFill>
                <a:latin typeface="+mn-lt"/>
                <a:ea typeface="+mn-ea"/>
                <a:cs typeface="+mn-cs"/>
              </a:rPr>
              <a:t> with ubiquitin. TRIMs act as E3 ligases and confer specificity to the reaction. TRIMs recognize the E2 through </a:t>
            </a:r>
            <a:r>
              <a:rPr lang="en-US" sz="1200" b="0" i="0" u="none" strike="noStrike" kern="1200" baseline="0" dirty="0" err="1" smtClean="0">
                <a:solidFill>
                  <a:schemeClr val="tx1"/>
                </a:solidFill>
                <a:latin typeface="+mn-lt"/>
                <a:ea typeface="+mn-ea"/>
                <a:cs typeface="+mn-cs"/>
              </a:rPr>
              <a:t>theRINGdomain</a:t>
            </a:r>
            <a:r>
              <a:rPr lang="en-US" sz="1200" b="0" i="0" u="none" strike="noStrike" kern="1200" baseline="0" dirty="0" smtClean="0">
                <a:solidFill>
                  <a:schemeClr val="tx1"/>
                </a:solidFill>
                <a:latin typeface="+mn-lt"/>
                <a:ea typeface="+mn-ea"/>
                <a:cs typeface="+mn-cs"/>
              </a:rPr>
              <a:t> and interact with the substrate, in general, through the C-terminal region. </a:t>
            </a:r>
            <a:r>
              <a:rPr lang="en-US" sz="1200" b="0" i="0" u="none" strike="noStrike" kern="1200" baseline="0" dirty="0" err="1" smtClean="0">
                <a:solidFill>
                  <a:schemeClr val="tx1"/>
                </a:solidFill>
                <a:latin typeface="+mn-lt"/>
                <a:ea typeface="+mn-ea"/>
                <a:cs typeface="+mn-cs"/>
              </a:rPr>
              <a:t>Deubiquitinases</a:t>
            </a:r>
            <a:r>
              <a:rPr lang="en-US" sz="1200" b="0" i="0" u="none" strike="noStrike" kern="1200" baseline="0" dirty="0" smtClean="0">
                <a:solidFill>
                  <a:schemeClr val="tx1"/>
                </a:solidFill>
                <a:latin typeface="+mn-lt"/>
                <a:ea typeface="+mn-ea"/>
                <a:cs typeface="+mn-cs"/>
              </a:rPr>
              <a:t> (DUB) hydrolyze poly-ubiquitin chains that are then recycled.</a:t>
            </a:r>
          </a:p>
          <a:p>
            <a:r>
              <a:rPr lang="en-US" sz="1200" b="0" i="0" u="none" strike="noStrike" kern="1200" baseline="0" dirty="0" smtClean="0">
                <a:solidFill>
                  <a:schemeClr val="tx1"/>
                </a:solidFill>
                <a:latin typeface="+mn-lt"/>
                <a:ea typeface="+mn-ea"/>
                <a:cs typeface="+mn-cs"/>
              </a:rPr>
              <a:t>ADIN = Ab </a:t>
            </a:r>
            <a:r>
              <a:rPr lang="en-US" sz="1200" b="0" i="0" u="none" strike="noStrike" kern="1200" baseline="0" dirty="0" err="1" smtClean="0">
                <a:solidFill>
                  <a:schemeClr val="tx1"/>
                </a:solidFill>
                <a:latin typeface="+mn-lt"/>
                <a:ea typeface="+mn-ea"/>
                <a:cs typeface="+mn-cs"/>
              </a:rPr>
              <a:t>dependant</a:t>
            </a:r>
            <a:r>
              <a:rPr lang="en-US" sz="1200" b="0" i="0" u="none" strike="noStrike" kern="1200" baseline="0" dirty="0" smtClean="0">
                <a:solidFill>
                  <a:schemeClr val="tx1"/>
                </a:solidFill>
                <a:latin typeface="+mn-lt"/>
                <a:ea typeface="+mn-ea"/>
                <a:cs typeface="+mn-cs"/>
              </a:rPr>
              <a:t> intracellular </a:t>
            </a:r>
            <a:r>
              <a:rPr lang="en-US" sz="1200" b="0" i="0" u="none" strike="noStrike" kern="1200" baseline="0" dirty="0" err="1" smtClean="0">
                <a:solidFill>
                  <a:schemeClr val="tx1"/>
                </a:solidFill>
                <a:latin typeface="+mn-lt"/>
                <a:ea typeface="+mn-ea"/>
                <a:cs typeface="+mn-cs"/>
              </a:rPr>
              <a:t>neutralisation</a:t>
            </a:r>
            <a:endParaRPr lang="fr-FR" dirty="0"/>
          </a:p>
        </p:txBody>
      </p:sp>
      <p:sp>
        <p:nvSpPr>
          <p:cNvPr id="4" name="Espace réservé du numéro de diapositive 3"/>
          <p:cNvSpPr>
            <a:spLocks noGrp="1"/>
          </p:cNvSpPr>
          <p:nvPr>
            <p:ph type="sldNum" sz="quarter" idx="10"/>
          </p:nvPr>
        </p:nvSpPr>
        <p:spPr/>
        <p:txBody>
          <a:bodyPr/>
          <a:lstStyle/>
          <a:p>
            <a:fld id="{6FD810FF-31AD-4A84-A3A3-CB7A0D579B32}" type="slidenum">
              <a:rPr lang="fr-FR" smtClean="0"/>
              <a:t>3</a:t>
            </a:fld>
            <a:endParaRPr lang="fr-FR"/>
          </a:p>
        </p:txBody>
      </p:sp>
    </p:spTree>
    <p:extLst>
      <p:ext uri="{BB962C8B-B14F-4D97-AF65-F5344CB8AC3E}">
        <p14:creationId xmlns:p14="http://schemas.microsoft.com/office/powerpoint/2010/main" val="140699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D810FF-31AD-4A84-A3A3-CB7A0D579B32}" type="slidenum">
              <a:rPr lang="fr-FR" smtClean="0"/>
              <a:t>5</a:t>
            </a:fld>
            <a:endParaRPr lang="fr-FR"/>
          </a:p>
        </p:txBody>
      </p:sp>
    </p:spTree>
    <p:extLst>
      <p:ext uri="{BB962C8B-B14F-4D97-AF65-F5344CB8AC3E}">
        <p14:creationId xmlns:p14="http://schemas.microsoft.com/office/powerpoint/2010/main" val="325995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Remarque: </a:t>
            </a:r>
            <a:r>
              <a:rPr lang="fr-FR" dirty="0" err="1" smtClean="0"/>
              <a:t>IFNa</a:t>
            </a:r>
            <a:r>
              <a:rPr lang="fr-FR" dirty="0" smtClean="0"/>
              <a:t> souvent pour </a:t>
            </a:r>
            <a:r>
              <a:rPr lang="fr-FR" dirty="0" err="1" smtClean="0"/>
              <a:t>ttt</a:t>
            </a:r>
            <a:r>
              <a:rPr lang="fr-FR" baseline="0" dirty="0" smtClean="0"/>
              <a:t> un </a:t>
            </a:r>
            <a:r>
              <a:rPr lang="fr-FR" baseline="0" dirty="0" err="1" smtClean="0"/>
              <a:t>Kc</a:t>
            </a:r>
            <a:r>
              <a:rPr lang="fr-FR" baseline="0" dirty="0" smtClean="0"/>
              <a:t> ou une hépatite</a:t>
            </a:r>
            <a:endParaRPr lang="fr-FR" dirty="0"/>
          </a:p>
        </p:txBody>
      </p:sp>
      <p:sp>
        <p:nvSpPr>
          <p:cNvPr id="4" name="Espace réservé du numéro de diapositive 3"/>
          <p:cNvSpPr>
            <a:spLocks noGrp="1"/>
          </p:cNvSpPr>
          <p:nvPr>
            <p:ph type="sldNum" sz="quarter" idx="10"/>
          </p:nvPr>
        </p:nvSpPr>
        <p:spPr/>
        <p:txBody>
          <a:bodyPr/>
          <a:lstStyle/>
          <a:p>
            <a:fld id="{6FD810FF-31AD-4A84-A3A3-CB7A0D579B32}" type="slidenum">
              <a:rPr lang="fr-FR" smtClean="0"/>
              <a:t>8</a:t>
            </a:fld>
            <a:endParaRPr lang="fr-FR"/>
          </a:p>
        </p:txBody>
      </p:sp>
    </p:spTree>
    <p:extLst>
      <p:ext uri="{BB962C8B-B14F-4D97-AF65-F5344CB8AC3E}">
        <p14:creationId xmlns:p14="http://schemas.microsoft.com/office/powerpoint/2010/main" val="284656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D810FF-31AD-4A84-A3A3-CB7A0D579B32}" type="slidenum">
              <a:rPr lang="fr-FR" smtClean="0"/>
              <a:t>9</a:t>
            </a:fld>
            <a:endParaRPr lang="fr-FR"/>
          </a:p>
        </p:txBody>
      </p:sp>
    </p:spTree>
    <p:extLst>
      <p:ext uri="{BB962C8B-B14F-4D97-AF65-F5344CB8AC3E}">
        <p14:creationId xmlns:p14="http://schemas.microsoft.com/office/powerpoint/2010/main" val="334429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anti-TRIM21 étaient retrouvés dans 47,5% des échantillons, faisant d’eux les anticorps les plus fréquemment retrouvés juste derrière les anticorps anti-SSA60 (57,6%).</a:t>
            </a:r>
            <a:endParaRPr lang="fr-FR" dirty="0"/>
          </a:p>
        </p:txBody>
      </p:sp>
      <p:sp>
        <p:nvSpPr>
          <p:cNvPr id="4" name="Espace réservé du numéro de diapositive 3"/>
          <p:cNvSpPr>
            <a:spLocks noGrp="1"/>
          </p:cNvSpPr>
          <p:nvPr>
            <p:ph type="sldNum" sz="quarter" idx="10"/>
          </p:nvPr>
        </p:nvSpPr>
        <p:spPr/>
        <p:txBody>
          <a:bodyPr/>
          <a:lstStyle/>
          <a:p>
            <a:fld id="{6FD810FF-31AD-4A84-A3A3-CB7A0D579B32}" type="slidenum">
              <a:rPr lang="fr-FR" smtClean="0"/>
              <a:t>10</a:t>
            </a:fld>
            <a:endParaRPr lang="fr-FR"/>
          </a:p>
        </p:txBody>
      </p:sp>
    </p:spTree>
    <p:extLst>
      <p:ext uri="{BB962C8B-B14F-4D97-AF65-F5344CB8AC3E}">
        <p14:creationId xmlns:p14="http://schemas.microsoft.com/office/powerpoint/2010/main" val="371582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BAV congénital: seules 1-2% de BAV et seulement 12-20% de récidive sur l’enfant suivant </a:t>
            </a:r>
            <a:r>
              <a:rPr lang="fr-FR" dirty="0" smtClean="0">
                <a:sym typeface="Wingdings" panose="05000000000000000000" pitchFamily="2" charset="2"/>
              </a:rPr>
              <a:t> rôle</a:t>
            </a:r>
            <a:r>
              <a:rPr lang="fr-FR" baseline="0" dirty="0" smtClean="0">
                <a:sym typeface="Wingdings" panose="05000000000000000000" pitchFamily="2" charset="2"/>
              </a:rPr>
              <a:t> +++ d’autres cofacteurs  VPP très faible</a:t>
            </a:r>
            <a:endParaRPr lang="fr-FR" dirty="0"/>
          </a:p>
        </p:txBody>
      </p:sp>
      <p:sp>
        <p:nvSpPr>
          <p:cNvPr id="4" name="Espace réservé du numéro de diapositive 3"/>
          <p:cNvSpPr>
            <a:spLocks noGrp="1"/>
          </p:cNvSpPr>
          <p:nvPr>
            <p:ph type="sldNum" sz="quarter" idx="10"/>
          </p:nvPr>
        </p:nvSpPr>
        <p:spPr/>
        <p:txBody>
          <a:bodyPr/>
          <a:lstStyle/>
          <a:p>
            <a:fld id="{6FD810FF-31AD-4A84-A3A3-CB7A0D579B32}" type="slidenum">
              <a:rPr lang="fr-FR" smtClean="0"/>
              <a:t>14</a:t>
            </a:fld>
            <a:endParaRPr lang="fr-FR"/>
          </a:p>
        </p:txBody>
      </p:sp>
    </p:spTree>
    <p:extLst>
      <p:ext uri="{BB962C8B-B14F-4D97-AF65-F5344CB8AC3E}">
        <p14:creationId xmlns:p14="http://schemas.microsoft.com/office/powerpoint/2010/main" val="44485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D79904-4AC3-4E00-8FB3-A352289B78C1}" type="datetimeFigureOut">
              <a:rPr lang="fr-FR" smtClean="0"/>
              <a:t>20/06/2018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45017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D79904-4AC3-4E00-8FB3-A352289B78C1}" type="datetimeFigureOut">
              <a:rPr lang="fr-FR" smtClean="0"/>
              <a:t>20/06/2018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14693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D79904-4AC3-4E00-8FB3-A352289B78C1}" type="datetimeFigureOut">
              <a:rPr lang="fr-FR" smtClean="0"/>
              <a:t>20/06/2018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380746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D79904-4AC3-4E00-8FB3-A352289B78C1}" type="datetimeFigureOut">
              <a:rPr lang="fr-FR" smtClean="0"/>
              <a:t>20/06/2018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60887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D79904-4AC3-4E00-8FB3-A352289B78C1}" type="datetimeFigureOut">
              <a:rPr lang="fr-FR" smtClean="0"/>
              <a:t>20/06/2018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113575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D79904-4AC3-4E00-8FB3-A352289B78C1}" type="datetimeFigureOut">
              <a:rPr lang="fr-FR" smtClean="0"/>
              <a:t>20/06/2018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153440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D79904-4AC3-4E00-8FB3-A352289B78C1}" type="datetimeFigureOut">
              <a:rPr lang="fr-FR" smtClean="0"/>
              <a:t>20/06/2018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298870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D79904-4AC3-4E00-8FB3-A352289B78C1}" type="datetimeFigureOut">
              <a:rPr lang="fr-FR" smtClean="0"/>
              <a:t>20/06/2018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30043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D79904-4AC3-4E00-8FB3-A352289B78C1}" type="datetimeFigureOut">
              <a:rPr lang="fr-FR" smtClean="0"/>
              <a:t>20/06/2018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159059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D79904-4AC3-4E00-8FB3-A352289B78C1}" type="datetimeFigureOut">
              <a:rPr lang="fr-FR" smtClean="0"/>
              <a:t>20/06/2018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64703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D79904-4AC3-4E00-8FB3-A352289B78C1}" type="datetimeFigureOut">
              <a:rPr lang="fr-FR" smtClean="0"/>
              <a:t>20/06/2018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39AFCA-15ED-4A76-8714-56C0FF194729}" type="slidenum">
              <a:rPr lang="fr-FR" smtClean="0"/>
              <a:t>‹N°›</a:t>
            </a:fld>
            <a:endParaRPr lang="fr-FR"/>
          </a:p>
        </p:txBody>
      </p:sp>
    </p:spTree>
    <p:extLst>
      <p:ext uri="{BB962C8B-B14F-4D97-AF65-F5344CB8AC3E}">
        <p14:creationId xmlns:p14="http://schemas.microsoft.com/office/powerpoint/2010/main" val="321258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79904-4AC3-4E00-8FB3-A352289B78C1}" type="datetimeFigureOut">
              <a:rPr lang="fr-FR" smtClean="0"/>
              <a:t>20/06/2018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9AFCA-15ED-4A76-8714-56C0FF194729}" type="slidenum">
              <a:rPr lang="fr-FR" smtClean="0"/>
              <a:t>‹N°›</a:t>
            </a:fld>
            <a:endParaRPr lang="fr-FR"/>
          </a:p>
        </p:txBody>
      </p:sp>
    </p:spTree>
    <p:extLst>
      <p:ext uri="{BB962C8B-B14F-4D97-AF65-F5344CB8AC3E}">
        <p14:creationId xmlns:p14="http://schemas.microsoft.com/office/powerpoint/2010/main" val="207825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7"/>
          <p:cNvSpPr txBox="1">
            <a:spLocks noChangeArrowheads="1"/>
          </p:cNvSpPr>
          <p:nvPr/>
        </p:nvSpPr>
        <p:spPr bwMode="auto">
          <a:xfrm>
            <a:off x="0" y="2761382"/>
            <a:ext cx="12192000" cy="1939925"/>
          </a:xfrm>
          <a:prstGeom prst="rect">
            <a:avLst/>
          </a:prstGeom>
          <a:solidFill>
            <a:srgbClr val="CCECFF"/>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6000" dirty="0">
                <a:solidFill>
                  <a:srgbClr val="FF0000"/>
                </a:solidFill>
                <a:effectLst>
                  <a:outerShdw blurRad="38100" dist="38100" dir="2700000" algn="tl">
                    <a:srgbClr val="000000">
                      <a:alpha val="43137"/>
                    </a:srgbClr>
                  </a:outerShdw>
                </a:effectLst>
              </a:rPr>
              <a:t>Anticorps </a:t>
            </a:r>
            <a:r>
              <a:rPr lang="fr-FR" altLang="fr-FR" sz="6000" dirty="0" smtClean="0">
                <a:solidFill>
                  <a:srgbClr val="FF0000"/>
                </a:solidFill>
                <a:effectLst>
                  <a:outerShdw blurRad="38100" dist="38100" dir="2700000" algn="tl">
                    <a:srgbClr val="000000">
                      <a:alpha val="43137"/>
                    </a:srgbClr>
                  </a:outerShdw>
                </a:effectLst>
              </a:rPr>
              <a:t>anti-TRIM21: </a:t>
            </a:r>
            <a:r>
              <a:rPr lang="fr-FR" altLang="fr-FR" sz="6000" dirty="0">
                <a:solidFill>
                  <a:srgbClr val="FF0000"/>
                </a:solidFill>
                <a:effectLst>
                  <a:outerShdw blurRad="38100" dist="38100" dir="2700000" algn="tl">
                    <a:srgbClr val="000000">
                      <a:alpha val="43137"/>
                    </a:srgbClr>
                  </a:outerShdw>
                </a:effectLst>
              </a:rPr>
              <a:t>applications </a:t>
            </a:r>
            <a:r>
              <a:rPr lang="fr-FR" altLang="fr-FR" sz="6000" dirty="0" smtClean="0">
                <a:solidFill>
                  <a:srgbClr val="FF0000"/>
                </a:solidFill>
                <a:effectLst>
                  <a:outerShdw blurRad="38100" dist="38100" dir="2700000" algn="tl">
                    <a:srgbClr val="000000">
                      <a:alpha val="43137"/>
                    </a:srgbClr>
                  </a:outerShdw>
                </a:effectLst>
              </a:rPr>
              <a:t>cliniques (?)</a:t>
            </a:r>
            <a:endParaRPr lang="fr-FR" altLang="fr-FR" sz="6000" dirty="0">
              <a:solidFill>
                <a:srgbClr val="FF0000"/>
              </a:solidFill>
              <a:effectLst>
                <a:outerShdw blurRad="38100" dist="38100" dir="2700000" algn="tl">
                  <a:srgbClr val="000000">
                    <a:alpha val="43137"/>
                  </a:srgbClr>
                </a:outerShdw>
              </a:effectLst>
            </a:endParaRPr>
          </a:p>
        </p:txBody>
      </p:sp>
      <p:sp>
        <p:nvSpPr>
          <p:cNvPr id="6" name="ZoneTexte 9"/>
          <p:cNvSpPr txBox="1">
            <a:spLocks noChangeArrowheads="1"/>
          </p:cNvSpPr>
          <p:nvPr/>
        </p:nvSpPr>
        <p:spPr bwMode="auto">
          <a:xfrm>
            <a:off x="4239985" y="4881441"/>
            <a:ext cx="3712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LU" altLang="fr-FR" sz="3600" b="1" dirty="0">
                <a:solidFill>
                  <a:srgbClr val="0000FF"/>
                </a:solidFill>
                <a:effectLst>
                  <a:outerShdw blurRad="38100" dist="38100" dir="2700000" algn="tl">
                    <a:srgbClr val="000000">
                      <a:alpha val="43137"/>
                    </a:srgbClr>
                  </a:outerShdw>
                </a:effectLst>
                <a:latin typeface="Bell MT" panose="02020503060305020303" pitchFamily="18" charset="0"/>
              </a:rPr>
              <a:t>GEAI </a:t>
            </a:r>
            <a:r>
              <a:rPr lang="fr-LU" altLang="fr-FR" sz="3600" b="1" dirty="0" smtClean="0">
                <a:solidFill>
                  <a:srgbClr val="0000FF"/>
                </a:solidFill>
                <a:effectLst>
                  <a:outerShdw blurRad="38100" dist="38100" dir="2700000" algn="tl">
                    <a:srgbClr val="000000">
                      <a:alpha val="43137"/>
                    </a:srgbClr>
                  </a:outerShdw>
                </a:effectLst>
                <a:latin typeface="Bell MT" panose="02020503060305020303" pitchFamily="18" charset="0"/>
              </a:rPr>
              <a:t>2018</a:t>
            </a:r>
            <a:endParaRPr lang="fr-LU" altLang="fr-FR" sz="3600" b="1" dirty="0">
              <a:solidFill>
                <a:srgbClr val="0000FF"/>
              </a:solidFill>
              <a:effectLst>
                <a:outerShdw blurRad="38100" dist="38100" dir="2700000" algn="tl">
                  <a:srgbClr val="000000">
                    <a:alpha val="43137"/>
                  </a:srgbClr>
                </a:outerShdw>
              </a:effectLst>
              <a:latin typeface="Bell MT" panose="02020503060305020303" pitchFamily="18" charset="0"/>
            </a:endParaRPr>
          </a:p>
        </p:txBody>
      </p:sp>
      <p:sp>
        <p:nvSpPr>
          <p:cNvPr id="7" name="Sous-titre 2"/>
          <p:cNvSpPr txBox="1">
            <a:spLocks/>
          </p:cNvSpPr>
          <p:nvPr/>
        </p:nvSpPr>
        <p:spPr>
          <a:xfrm>
            <a:off x="2983705" y="5739033"/>
            <a:ext cx="6224588" cy="987425"/>
          </a:xfrm>
          <a:prstGeom prst="rect">
            <a:avLst/>
          </a:prstGeom>
          <a:solidFill>
            <a:schemeClr val="tx2">
              <a:lumMod val="20000"/>
              <a:lumOff val="80000"/>
            </a:schemeClr>
          </a:solidFill>
        </p:spPr>
        <p:txBody>
          <a:bodyPr>
            <a:norm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defRPr/>
            </a:pPr>
            <a:r>
              <a:rPr lang="fr-FR" altLang="fr-FR" sz="2200" b="1" dirty="0">
                <a:latin typeface="Times New Roman" panose="02020603050405020304" pitchFamily="18" charset="0"/>
              </a:rPr>
              <a:t>P</a:t>
            </a:r>
            <a:r>
              <a:rPr lang="fr-FR" altLang="fr-FR" sz="2200" b="1" dirty="0" smtClean="0">
                <a:latin typeface="Times New Roman" panose="02020603050405020304" pitchFamily="18" charset="0"/>
              </a:rPr>
              <a:t>r Thierry VINCENT</a:t>
            </a:r>
          </a:p>
          <a:p>
            <a:pPr algn="ctr" eaLnBrk="1" hangingPunct="1">
              <a:lnSpc>
                <a:spcPct val="80000"/>
              </a:lnSpc>
              <a:spcBef>
                <a:spcPct val="0"/>
              </a:spcBef>
              <a:buFontTx/>
              <a:buNone/>
              <a:defRPr/>
            </a:pPr>
            <a:r>
              <a:rPr lang="fr-FR" altLang="fr-FR" sz="2200" dirty="0" smtClean="0">
                <a:latin typeface="Times New Roman" panose="02020603050405020304" pitchFamily="18" charset="0"/>
              </a:rPr>
              <a:t>Département d’Immunologie</a:t>
            </a:r>
          </a:p>
          <a:p>
            <a:pPr algn="ctr" eaLnBrk="1" hangingPunct="1">
              <a:lnSpc>
                <a:spcPct val="80000"/>
              </a:lnSpc>
              <a:spcBef>
                <a:spcPct val="0"/>
              </a:spcBef>
              <a:buFontTx/>
              <a:buNone/>
              <a:defRPr/>
            </a:pPr>
            <a:r>
              <a:rPr lang="fr-FR" altLang="fr-FR" sz="2200" dirty="0" smtClean="0">
                <a:latin typeface="Times New Roman" panose="02020603050405020304" pitchFamily="18" charset="0"/>
              </a:rPr>
              <a:t>CHU de Montpellier</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402" y="31750"/>
            <a:ext cx="27019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12" y="42295"/>
            <a:ext cx="1080067" cy="108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rotWithShape="1">
          <a:blip r:embed="rId4"/>
          <a:srcRect l="2995" t="7437" r="11523" b="5175"/>
          <a:stretch/>
        </p:blipFill>
        <p:spPr>
          <a:xfrm>
            <a:off x="3342790" y="42295"/>
            <a:ext cx="4038600" cy="2699657"/>
          </a:xfrm>
          <a:prstGeom prst="rect">
            <a:avLst/>
          </a:prstGeom>
        </p:spPr>
      </p:pic>
    </p:spTree>
    <p:extLst>
      <p:ext uri="{BB962C8B-B14F-4D97-AF65-F5344CB8AC3E}">
        <p14:creationId xmlns:p14="http://schemas.microsoft.com/office/powerpoint/2010/main" val="2138276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05543" y="509155"/>
            <a:ext cx="6816290" cy="584775"/>
          </a:xfrm>
          <a:prstGeom prst="rect">
            <a:avLst/>
          </a:prstGeom>
          <a:noFill/>
          <a:ln>
            <a:solidFill>
              <a:srgbClr val="FF0000"/>
            </a:solidFill>
          </a:ln>
        </p:spPr>
        <p:txBody>
          <a:bodyPr wrap="none" rtlCol="0">
            <a:spAutoFit/>
          </a:bodyPr>
          <a:lstStyle/>
          <a:p>
            <a:r>
              <a:rPr lang="fr-FR"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Novembre 2016 </a:t>
            </a:r>
            <a:r>
              <a:rPr lang="fr-FR"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 novembre 2017</a:t>
            </a:r>
            <a:endParaRPr lang="fr-F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p:cNvSpPr txBox="1"/>
          <p:nvPr/>
        </p:nvSpPr>
        <p:spPr>
          <a:xfrm>
            <a:off x="2967270" y="3613782"/>
            <a:ext cx="8714373" cy="830997"/>
          </a:xfrm>
          <a:prstGeom prst="rect">
            <a:avLst/>
          </a:prstGeom>
          <a:noFill/>
        </p:spPr>
        <p:txBody>
          <a:bodyPr wrap="none" rtlCol="0">
            <a:spAutoFit/>
          </a:bodyPr>
          <a:lstStyle/>
          <a:p>
            <a:pPr marL="457200" indent="-457200">
              <a:buFont typeface="Wingdings" panose="05000000000000000000" pitchFamily="2" charset="2"/>
              <a:buChar char="è"/>
            </a:pPr>
            <a:r>
              <a:rPr lang="fr-FR" sz="2800" b="1" dirty="0" smtClean="0">
                <a:latin typeface="Arial" panose="020B0604020202020204" pitchFamily="34" charset="0"/>
                <a:cs typeface="Arial" panose="020B0604020202020204" pitchFamily="34" charset="0"/>
                <a:sym typeface="Wingdings" panose="05000000000000000000" pitchFamily="2" charset="2"/>
              </a:rPr>
              <a:t>338 </a:t>
            </a:r>
            <a:r>
              <a:rPr lang="fr-FR" sz="2800" b="1" dirty="0" smtClean="0">
                <a:latin typeface="Arial" panose="020B0604020202020204" pitchFamily="34" charset="0"/>
                <a:cs typeface="Arial" panose="020B0604020202020204" pitchFamily="34" charset="0"/>
              </a:rPr>
              <a:t>anti-TRIM 21 positifs </a:t>
            </a:r>
            <a:r>
              <a:rPr lang="fr-FR" sz="2000" b="1" dirty="0" smtClean="0">
                <a:latin typeface="Arial" panose="020B0604020202020204" pitchFamily="34" charset="0"/>
                <a:cs typeface="Arial" panose="020B0604020202020204" pitchFamily="34" charset="0"/>
              </a:rPr>
              <a:t>(</a:t>
            </a:r>
            <a:r>
              <a:rPr lang="fr-FR" sz="2000" b="1" dirty="0" smtClean="0">
                <a:solidFill>
                  <a:srgbClr val="0000FF"/>
                </a:solidFill>
                <a:latin typeface="Arial" panose="020B0604020202020204" pitchFamily="34" charset="0"/>
                <a:cs typeface="Arial" panose="020B0604020202020204" pitchFamily="34" charset="0"/>
              </a:rPr>
              <a:t>9% des AAN+ et 46% des ENA</a:t>
            </a:r>
            <a:r>
              <a:rPr lang="fr-FR" sz="2000" b="1" dirty="0" smtClean="0">
                <a:latin typeface="Arial" panose="020B0604020202020204" pitchFamily="34" charset="0"/>
                <a:cs typeface="Arial" panose="020B0604020202020204" pitchFamily="34" charset="0"/>
              </a:rPr>
              <a:t>)</a:t>
            </a:r>
          </a:p>
          <a:p>
            <a:r>
              <a:rPr lang="fr-FR" sz="2000" b="1"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Ac</a:t>
            </a:r>
            <a:r>
              <a:rPr lang="fr-FR" sz="2000" dirty="0" smtClean="0">
                <a:latin typeface="Arial" panose="020B0604020202020204" pitchFamily="34" charset="0"/>
                <a:cs typeface="Arial" panose="020B0604020202020204" pitchFamily="34" charset="0"/>
              </a:rPr>
              <a:t> le plus fréquent après les anti-SSA 60 (57%)</a:t>
            </a:r>
            <a:endParaRPr lang="fr-FR" sz="2000" dirty="0">
              <a:latin typeface="Arial" panose="020B0604020202020204" pitchFamily="34" charset="0"/>
              <a:cs typeface="Arial" panose="020B0604020202020204" pitchFamily="34" charset="0"/>
            </a:endParaRPr>
          </a:p>
        </p:txBody>
      </p:sp>
      <p:sp>
        <p:nvSpPr>
          <p:cNvPr id="6" name="ZoneTexte 5"/>
          <p:cNvSpPr txBox="1"/>
          <p:nvPr/>
        </p:nvSpPr>
        <p:spPr>
          <a:xfrm>
            <a:off x="2981195" y="4746681"/>
            <a:ext cx="6024406" cy="523220"/>
          </a:xfrm>
          <a:prstGeom prst="rect">
            <a:avLst/>
          </a:prstGeom>
          <a:noFill/>
        </p:spPr>
        <p:txBody>
          <a:bodyPr wrap="none" rtlCol="0">
            <a:spAutoFit/>
          </a:bodyPr>
          <a:lstStyle/>
          <a:p>
            <a:r>
              <a:rPr lang="fr-FR" sz="2800" b="1" dirty="0" smtClean="0">
                <a:latin typeface="Arial" panose="020B0604020202020204" pitchFamily="34" charset="0"/>
                <a:cs typeface="Arial" panose="020B0604020202020204" pitchFamily="34" charset="0"/>
                <a:sym typeface="Wingdings" panose="05000000000000000000" pitchFamily="2" charset="2"/>
              </a:rPr>
              <a:t> Correspondants à </a:t>
            </a:r>
            <a:r>
              <a:rPr lang="fr-FR" sz="2800" b="1" dirty="0" smtClean="0">
                <a:latin typeface="Arial" panose="020B0604020202020204" pitchFamily="34" charset="0"/>
                <a:cs typeface="Arial" panose="020B0604020202020204" pitchFamily="34" charset="0"/>
              </a:rPr>
              <a:t>243 patients </a:t>
            </a:r>
            <a:endParaRPr lang="fr-FR" sz="2800" b="1" dirty="0">
              <a:latin typeface="Arial" panose="020B0604020202020204" pitchFamily="34" charset="0"/>
              <a:cs typeface="Arial" panose="020B0604020202020204" pitchFamily="34" charset="0"/>
            </a:endParaRPr>
          </a:p>
        </p:txBody>
      </p:sp>
      <p:sp>
        <p:nvSpPr>
          <p:cNvPr id="7" name="ZoneTexte 6"/>
          <p:cNvSpPr txBox="1"/>
          <p:nvPr/>
        </p:nvSpPr>
        <p:spPr>
          <a:xfrm>
            <a:off x="155570" y="1771587"/>
            <a:ext cx="1851276" cy="523220"/>
          </a:xfrm>
          <a:prstGeom prst="rect">
            <a:avLst/>
          </a:prstGeom>
          <a:noFill/>
        </p:spPr>
        <p:txBody>
          <a:bodyPr wrap="none" rtlCol="0">
            <a:spAutoFit/>
          </a:bodyPr>
          <a:lstStyle/>
          <a:p>
            <a:r>
              <a:rPr lang="fr-FR" sz="28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8340 AAN</a:t>
            </a:r>
            <a:endParaRPr lang="fr-FR" sz="28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ZoneTexte 7"/>
          <p:cNvSpPr txBox="1"/>
          <p:nvPr/>
        </p:nvSpPr>
        <p:spPr>
          <a:xfrm>
            <a:off x="1986602" y="1771587"/>
            <a:ext cx="6397392" cy="523220"/>
          </a:xfrm>
          <a:prstGeom prst="rect">
            <a:avLst/>
          </a:prstGeom>
          <a:noFill/>
        </p:spPr>
        <p:txBody>
          <a:bodyPr wrap="none" rtlCol="0">
            <a:spAutoFit/>
          </a:bodyPr>
          <a:lstStyle/>
          <a:p>
            <a:r>
              <a:rPr lang="fr-FR" sz="2800" b="1" dirty="0" smtClean="0">
                <a:latin typeface="Arial" panose="020B0604020202020204" pitchFamily="34" charset="0"/>
                <a:cs typeface="Arial" panose="020B0604020202020204" pitchFamily="34" charset="0"/>
                <a:sym typeface="Wingdings" panose="05000000000000000000" pitchFamily="2" charset="2"/>
              </a:rPr>
              <a:t> </a:t>
            </a:r>
            <a:r>
              <a:rPr lang="fr-FR" sz="2800" b="1" dirty="0" smtClean="0">
                <a:latin typeface="Arial" panose="020B0604020202020204" pitchFamily="34" charset="0"/>
                <a:cs typeface="Arial" panose="020B0604020202020204" pitchFamily="34" charset="0"/>
              </a:rPr>
              <a:t>3830 AAN </a:t>
            </a:r>
            <a:r>
              <a:rPr lang="fr-FR" sz="2800" b="1" dirty="0" smtClean="0">
                <a:latin typeface="Arial" panose="020B0604020202020204" pitchFamily="34" charset="0"/>
                <a:cs typeface="Arial" panose="020B0604020202020204" pitchFamily="34" charset="0"/>
                <a:sym typeface="Symbol" panose="05050102010706020507" pitchFamily="18" charset="2"/>
              </a:rPr>
              <a:t> </a:t>
            </a:r>
            <a:r>
              <a:rPr lang="fr-FR" sz="2800" b="1" dirty="0" smtClean="0">
                <a:latin typeface="Arial" panose="020B0604020202020204" pitchFamily="34" charset="0"/>
                <a:cs typeface="Arial" panose="020B0604020202020204" pitchFamily="34" charset="0"/>
              </a:rPr>
              <a:t>1/160 </a:t>
            </a:r>
            <a:r>
              <a:rPr lang="fr-FR" dirty="0" smtClean="0">
                <a:latin typeface="Arial" panose="020B0604020202020204" pitchFamily="34" charset="0"/>
                <a:cs typeface="Arial" panose="020B0604020202020204" pitchFamily="34" charset="0"/>
              </a:rPr>
              <a:t>(HEp2 </a:t>
            </a:r>
            <a:r>
              <a:rPr lang="fr-FR" dirty="0" err="1" smtClean="0">
                <a:latin typeface="Arial" panose="020B0604020202020204" pitchFamily="34" charset="0"/>
                <a:cs typeface="Arial" panose="020B0604020202020204" pitchFamily="34" charset="0"/>
              </a:rPr>
              <a:t>Kallestad</a:t>
            </a:r>
            <a:r>
              <a:rPr lang="fr-FR" dirty="0" smtClean="0">
                <a:latin typeface="Arial" panose="020B0604020202020204" pitchFamily="34" charset="0"/>
                <a:cs typeface="Arial" panose="020B0604020202020204" pitchFamily="34" charset="0"/>
              </a:rPr>
              <a:t> – </a:t>
            </a:r>
            <a:r>
              <a:rPr lang="fr-FR" dirty="0" err="1" smtClean="0">
                <a:latin typeface="Arial" panose="020B0604020202020204" pitchFamily="34" charset="0"/>
                <a:cs typeface="Arial" panose="020B0604020202020204" pitchFamily="34" charset="0"/>
              </a:rPr>
              <a:t>Biorad</a:t>
            </a:r>
            <a:r>
              <a:rPr lang="fr-FR" dirty="0" smtClean="0">
                <a:latin typeface="Arial" panose="020B0604020202020204" pitchFamily="34" charset="0"/>
                <a:cs typeface="Arial" panose="020B0604020202020204" pitchFamily="34" charset="0"/>
              </a:rPr>
              <a:t>)</a:t>
            </a:r>
            <a:endParaRPr lang="fr-FR" b="1" dirty="0">
              <a:latin typeface="Arial" panose="020B0604020202020204" pitchFamily="34" charset="0"/>
              <a:cs typeface="Arial" panose="020B0604020202020204" pitchFamily="34" charset="0"/>
            </a:endParaRPr>
          </a:p>
        </p:txBody>
      </p:sp>
      <p:sp>
        <p:nvSpPr>
          <p:cNvPr id="9" name="ZoneTexte 8"/>
          <p:cNvSpPr txBox="1"/>
          <p:nvPr/>
        </p:nvSpPr>
        <p:spPr>
          <a:xfrm>
            <a:off x="1986602" y="2631874"/>
            <a:ext cx="6792372" cy="523220"/>
          </a:xfrm>
          <a:prstGeom prst="rect">
            <a:avLst/>
          </a:prstGeom>
          <a:noFill/>
        </p:spPr>
        <p:txBody>
          <a:bodyPr wrap="none" rtlCol="0">
            <a:spAutoFit/>
          </a:bodyPr>
          <a:lstStyle/>
          <a:p>
            <a:r>
              <a:rPr lang="fr-FR" sz="2800" b="1" dirty="0" smtClean="0">
                <a:latin typeface="Arial" panose="020B0604020202020204" pitchFamily="34" charset="0"/>
                <a:cs typeface="Arial" panose="020B0604020202020204" pitchFamily="34" charset="0"/>
                <a:sym typeface="Wingdings" panose="05000000000000000000" pitchFamily="2" charset="2"/>
              </a:rPr>
              <a:t> 735</a:t>
            </a:r>
            <a:r>
              <a:rPr lang="fr-FR" sz="2800" b="1" dirty="0" smtClean="0">
                <a:latin typeface="Arial" panose="020B0604020202020204" pitchFamily="34" charset="0"/>
                <a:cs typeface="Arial" panose="020B0604020202020204" pitchFamily="34" charset="0"/>
              </a:rPr>
              <a:t> ENA positifs </a:t>
            </a:r>
            <a:r>
              <a:rPr lang="fr-FR" dirty="0" smtClean="0">
                <a:latin typeface="Arial" panose="020B0604020202020204" pitchFamily="34" charset="0"/>
                <a:cs typeface="Arial" panose="020B0604020202020204" pitchFamily="34" charset="0"/>
              </a:rPr>
              <a:t>(</a:t>
            </a:r>
            <a:r>
              <a:rPr lang="fr-FR" dirty="0" err="1" smtClean="0">
                <a:latin typeface="Arial" panose="020B0604020202020204" pitchFamily="34" charset="0"/>
                <a:cs typeface="Arial" panose="020B0604020202020204" pitchFamily="34" charset="0"/>
              </a:rPr>
              <a:t>ENAscreen</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Bioflash</a:t>
            </a:r>
            <a:r>
              <a:rPr lang="fr-FR" dirty="0" smtClean="0">
                <a:latin typeface="Arial" panose="020B0604020202020204" pitchFamily="34" charset="0"/>
                <a:cs typeface="Arial" panose="020B0604020202020204" pitchFamily="34" charset="0"/>
              </a:rPr>
              <a:t> – </a:t>
            </a:r>
            <a:r>
              <a:rPr lang="fr-FR" dirty="0" err="1" smtClean="0">
                <a:latin typeface="Arial" panose="020B0604020202020204" pitchFamily="34" charset="0"/>
                <a:cs typeface="Arial" panose="020B0604020202020204" pitchFamily="34" charset="0"/>
              </a:rPr>
              <a:t>Werfen</a:t>
            </a:r>
            <a:r>
              <a:rPr lang="fr-FR" dirty="0" smtClean="0">
                <a:latin typeface="Arial" panose="020B0604020202020204" pitchFamily="34" charset="0"/>
                <a:cs typeface="Arial" panose="020B0604020202020204" pitchFamily="34" charset="0"/>
              </a:rPr>
              <a:t>)</a:t>
            </a:r>
            <a:endParaRPr lang="fr-FR" sz="2800" b="1" dirty="0">
              <a:latin typeface="Arial" panose="020B0604020202020204" pitchFamily="34" charset="0"/>
              <a:cs typeface="Arial" panose="020B0604020202020204" pitchFamily="34" charset="0"/>
            </a:endParaRPr>
          </a:p>
        </p:txBody>
      </p:sp>
      <p:sp>
        <p:nvSpPr>
          <p:cNvPr id="10" name="ZoneTexte 9"/>
          <p:cNvSpPr txBox="1"/>
          <p:nvPr/>
        </p:nvSpPr>
        <p:spPr>
          <a:xfrm>
            <a:off x="3668877" y="5571803"/>
            <a:ext cx="8234370" cy="954107"/>
          </a:xfrm>
          <a:prstGeom prst="rect">
            <a:avLst/>
          </a:prstGeom>
          <a:noFill/>
        </p:spPr>
        <p:txBody>
          <a:bodyPr wrap="none" rtlCol="0">
            <a:spAutoFit/>
          </a:bodyPr>
          <a:lstStyle/>
          <a:p>
            <a:pPr marL="457200" indent="-457200">
              <a:buFont typeface="Wingdings" panose="05000000000000000000" pitchFamily="2" charset="2"/>
              <a:buChar char="è"/>
            </a:pPr>
            <a:r>
              <a:rPr lang="fr-FR" sz="28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anti-TRIM 21 isolés: 32 </a:t>
            </a:r>
            <a:r>
              <a:rPr lang="fr-FR" sz="2800" b="1" dirty="0" smtClean="0">
                <a:solidFill>
                  <a:srgbClr val="0000FF"/>
                </a:solidFill>
                <a:latin typeface="Arial" panose="020B0604020202020204" pitchFamily="34" charset="0"/>
                <a:cs typeface="Arial" panose="020B0604020202020204" pitchFamily="34" charset="0"/>
              </a:rPr>
              <a:t>patients = 13,2%</a:t>
            </a:r>
          </a:p>
          <a:p>
            <a:r>
              <a:rPr lang="fr-FR" sz="28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 anti-TRIM </a:t>
            </a:r>
            <a:r>
              <a:rPr lang="fr-FR" sz="2800" b="1" dirty="0">
                <a:solidFill>
                  <a:srgbClr val="0000FF"/>
                </a:solidFill>
                <a:latin typeface="Arial" panose="020B0604020202020204" pitchFamily="34" charset="0"/>
                <a:cs typeface="Arial" panose="020B0604020202020204" pitchFamily="34" charset="0"/>
                <a:sym typeface="Wingdings" panose="05000000000000000000" pitchFamily="2" charset="2"/>
              </a:rPr>
              <a:t>21 </a:t>
            </a:r>
            <a:r>
              <a:rPr lang="fr-FR" sz="28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associés: 211 </a:t>
            </a:r>
            <a:r>
              <a:rPr lang="fr-FR" sz="2800" b="1" dirty="0">
                <a:solidFill>
                  <a:srgbClr val="0000FF"/>
                </a:solidFill>
                <a:latin typeface="Arial" panose="020B0604020202020204" pitchFamily="34" charset="0"/>
                <a:cs typeface="Arial" panose="020B0604020202020204" pitchFamily="34" charset="0"/>
              </a:rPr>
              <a:t>patients </a:t>
            </a:r>
            <a:r>
              <a:rPr lang="fr-FR" sz="2800" b="1" dirty="0" smtClean="0">
                <a:solidFill>
                  <a:srgbClr val="0000FF"/>
                </a:solidFill>
                <a:latin typeface="Arial" panose="020B0604020202020204" pitchFamily="34" charset="0"/>
                <a:cs typeface="Arial" panose="020B0604020202020204" pitchFamily="34" charset="0"/>
              </a:rPr>
              <a:t>= 86,8 %</a:t>
            </a:r>
            <a:endParaRPr lang="fr-FR" sz="28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26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one de texte 6"/>
          <p:cNvSpPr txBox="1"/>
          <p:nvPr/>
        </p:nvSpPr>
        <p:spPr>
          <a:xfrm>
            <a:off x="2076226" y="264421"/>
            <a:ext cx="8068235" cy="510129"/>
          </a:xfrm>
          <a:prstGeom prst="rect">
            <a:avLst/>
          </a:prstGeom>
          <a:solidFill>
            <a:schemeClr val="accent1">
              <a:lumMod val="20000"/>
              <a:lumOff val="80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800" b="1" dirty="0" smtClean="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Auto-anticorps </a:t>
            </a:r>
            <a:r>
              <a:rPr lang="fr-FR" sz="28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associés aux </a:t>
            </a:r>
            <a:r>
              <a:rPr lang="fr-FR" sz="2800" b="1" dirty="0" err="1" smtClean="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Ac</a:t>
            </a:r>
            <a:r>
              <a:rPr lang="fr-FR" sz="2800" b="1" dirty="0" smtClean="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anti-TRIM </a:t>
            </a:r>
            <a:r>
              <a:rPr lang="fr-FR" sz="28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21</a:t>
            </a:r>
            <a:endParaRPr lang="fr-FR" sz="28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6" name="Objet 5"/>
          <p:cNvGraphicFramePr>
            <a:graphicFrameLocks noChangeAspect="1"/>
          </p:cNvGraphicFramePr>
          <p:nvPr>
            <p:extLst>
              <p:ext uri="{D42A27DB-BD31-4B8C-83A1-F6EECF244321}">
                <p14:modId xmlns:p14="http://schemas.microsoft.com/office/powerpoint/2010/main" val="2283684568"/>
              </p:ext>
            </p:extLst>
          </p:nvPr>
        </p:nvGraphicFramePr>
        <p:xfrm>
          <a:off x="1965561" y="1213037"/>
          <a:ext cx="8289563" cy="5350601"/>
        </p:xfrm>
        <a:graphic>
          <a:graphicData uri="http://schemas.openxmlformats.org/presentationml/2006/ole">
            <mc:AlternateContent xmlns:mc="http://schemas.openxmlformats.org/markup-compatibility/2006">
              <mc:Choice xmlns:v="urn:schemas-microsoft-com:vml" Requires="v">
                <p:oleObj spid="_x0000_s1046" name="Feuille de calcul" r:id="rId3" imgW="5614259" imgH="3624250" progId="Excel.Sheet.12">
                  <p:embed/>
                </p:oleObj>
              </mc:Choice>
              <mc:Fallback>
                <p:oleObj name="Feuille de calcul" r:id="rId3" imgW="5614259" imgH="3624250" progId="Excel.Sheet.12">
                  <p:embed/>
                  <p:pic>
                    <p:nvPicPr>
                      <p:cNvPr id="0" name=""/>
                      <p:cNvPicPr/>
                      <p:nvPr/>
                    </p:nvPicPr>
                    <p:blipFill>
                      <a:blip r:embed="rId4"/>
                      <a:stretch>
                        <a:fillRect/>
                      </a:stretch>
                    </p:blipFill>
                    <p:spPr>
                      <a:xfrm>
                        <a:off x="1965561" y="1213037"/>
                        <a:ext cx="8289563" cy="5350601"/>
                      </a:xfrm>
                      <a:prstGeom prst="rect">
                        <a:avLst/>
                      </a:prstGeom>
                    </p:spPr>
                  </p:pic>
                </p:oleObj>
              </mc:Fallback>
            </mc:AlternateContent>
          </a:graphicData>
        </a:graphic>
      </p:graphicFrame>
    </p:spTree>
    <p:extLst>
      <p:ext uri="{BB962C8B-B14F-4D97-AF65-F5344CB8AC3E}">
        <p14:creationId xmlns:p14="http://schemas.microsoft.com/office/powerpoint/2010/main" val="3002192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ZoneTexte 53"/>
          <p:cNvSpPr txBox="1"/>
          <p:nvPr/>
        </p:nvSpPr>
        <p:spPr>
          <a:xfrm>
            <a:off x="704373" y="278573"/>
            <a:ext cx="4358886" cy="461665"/>
          </a:xfrm>
          <a:prstGeom prst="rect">
            <a:avLst/>
          </a:prstGeom>
          <a:solidFill>
            <a:schemeClr val="accent1">
              <a:lumMod val="20000"/>
              <a:lumOff val="80000"/>
            </a:schemeClr>
          </a:solidFill>
          <a:ln>
            <a:solidFill>
              <a:schemeClr val="tx2"/>
            </a:solidFill>
          </a:ln>
        </p:spPr>
        <p:txBody>
          <a:bodyPr wrap="none" rtlCol="0">
            <a:spAutoFit/>
          </a:bodyPr>
          <a:lstStyle/>
          <a:p>
            <a:r>
              <a:rPr lang="fr-FR"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Anti-TRIM 21 associés (87%)</a:t>
            </a:r>
            <a:endParaRPr lang="fr-F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 name="ZoneTexte 71"/>
          <p:cNvSpPr txBox="1"/>
          <p:nvPr/>
        </p:nvSpPr>
        <p:spPr>
          <a:xfrm>
            <a:off x="7004143" y="278572"/>
            <a:ext cx="3929281" cy="461665"/>
          </a:xfrm>
          <a:prstGeom prst="rect">
            <a:avLst/>
          </a:prstGeom>
          <a:solidFill>
            <a:schemeClr val="accent1">
              <a:lumMod val="20000"/>
              <a:lumOff val="80000"/>
            </a:schemeClr>
          </a:solidFill>
          <a:ln>
            <a:solidFill>
              <a:schemeClr val="tx2"/>
            </a:solidFill>
          </a:ln>
        </p:spPr>
        <p:txBody>
          <a:bodyPr wrap="none" rtlCol="0">
            <a:spAutoFit/>
          </a:bodyPr>
          <a:lstStyle/>
          <a:p>
            <a:r>
              <a:rPr lang="fr-FR"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Anti-TRIM 21 isolés (13%)</a:t>
            </a:r>
            <a:endParaRPr lang="fr-F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Graphique 5"/>
          <p:cNvGraphicFramePr>
            <a:graphicFrameLocks/>
          </p:cNvGraphicFramePr>
          <p:nvPr>
            <p:extLst>
              <p:ext uri="{D42A27DB-BD31-4B8C-83A1-F6EECF244321}">
                <p14:modId xmlns:p14="http://schemas.microsoft.com/office/powerpoint/2010/main" val="1417022973"/>
              </p:ext>
            </p:extLst>
          </p:nvPr>
        </p:nvGraphicFramePr>
        <p:xfrm>
          <a:off x="5914891" y="1007547"/>
          <a:ext cx="6505388" cy="49438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extLst>
              <p:ext uri="{D42A27DB-BD31-4B8C-83A1-F6EECF244321}">
                <p14:modId xmlns:p14="http://schemas.microsoft.com/office/powerpoint/2010/main" val="3394147854"/>
              </p:ext>
            </p:extLst>
          </p:nvPr>
        </p:nvGraphicFramePr>
        <p:xfrm>
          <a:off x="137952" y="1013287"/>
          <a:ext cx="5455612" cy="49381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e 8"/>
          <p:cNvGrpSpPr/>
          <p:nvPr/>
        </p:nvGrpSpPr>
        <p:grpSpPr>
          <a:xfrm>
            <a:off x="2496580" y="6224016"/>
            <a:ext cx="7239589" cy="646331"/>
            <a:chOff x="1966223" y="6211669"/>
            <a:chExt cx="7239589" cy="646331"/>
          </a:xfrm>
        </p:grpSpPr>
        <p:sp>
          <p:nvSpPr>
            <p:cNvPr id="7" name="Rectangle 6"/>
            <p:cNvSpPr/>
            <p:nvPr/>
          </p:nvSpPr>
          <p:spPr>
            <a:xfrm>
              <a:off x="1966223" y="6211669"/>
              <a:ext cx="7239589" cy="64633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dirty="0">
                <a:latin typeface="Arial" panose="020B0604020202020204" pitchFamily="34" charset="0"/>
                <a:cs typeface="Arial" panose="020B0604020202020204" pitchFamily="34" charset="0"/>
              </a:endParaRPr>
            </a:p>
          </p:txBody>
        </p:sp>
        <p:grpSp>
          <p:nvGrpSpPr>
            <p:cNvPr id="5" name="Groupe 4"/>
            <p:cNvGrpSpPr/>
            <p:nvPr/>
          </p:nvGrpSpPr>
          <p:grpSpPr>
            <a:xfrm>
              <a:off x="1966223" y="6211669"/>
              <a:ext cx="7239589" cy="584775"/>
              <a:chOff x="1299796" y="6211669"/>
              <a:chExt cx="7239589" cy="584775"/>
            </a:xfrm>
            <a:noFill/>
          </p:grpSpPr>
          <p:sp>
            <p:nvSpPr>
              <p:cNvPr id="3" name="ZoneTexte 2"/>
              <p:cNvSpPr txBox="1"/>
              <p:nvPr/>
            </p:nvSpPr>
            <p:spPr>
              <a:xfrm>
                <a:off x="2386739" y="6211669"/>
                <a:ext cx="6152646" cy="584775"/>
              </a:xfrm>
              <a:prstGeom prst="rect">
                <a:avLst/>
              </a:prstGeom>
              <a:grpFill/>
            </p:spPr>
            <p:txBody>
              <a:bodyPr wrap="none" rtlCol="0">
                <a:spAutoFit/>
              </a:bodyPr>
              <a:lstStyle/>
              <a:p>
                <a:r>
                  <a:rPr lang="fr-FR" sz="1600" b="1" dirty="0" smtClean="0">
                    <a:latin typeface="Arial" panose="020B0604020202020204" pitchFamily="34" charset="0"/>
                    <a:cs typeface="Arial" panose="020B0604020202020204" pitchFamily="34" charset="0"/>
                  </a:rPr>
                  <a:t>- thyroïdite, diabète, SEP, vascularite à ANCA, myasthénie… </a:t>
                </a:r>
              </a:p>
              <a:p>
                <a:r>
                  <a:rPr lang="fr-FR" sz="1600" b="1" dirty="0" smtClean="0">
                    <a:latin typeface="Arial" panose="020B0604020202020204" pitchFamily="34" charset="0"/>
                    <a:cs typeface="Arial" panose="020B0604020202020204" pitchFamily="34" charset="0"/>
                  </a:rPr>
                  <a:t>- cirrhose OH, embolie pulmonaire, dépression, sarcoïdose…</a:t>
                </a:r>
                <a:endParaRPr lang="fr-FR" sz="1600" b="1" dirty="0">
                  <a:latin typeface="Arial" panose="020B0604020202020204" pitchFamily="34" charset="0"/>
                  <a:cs typeface="Arial" panose="020B0604020202020204" pitchFamily="34" charset="0"/>
                </a:endParaRPr>
              </a:p>
            </p:txBody>
          </p:sp>
          <p:sp>
            <p:nvSpPr>
              <p:cNvPr id="4" name="ZoneTexte 3"/>
              <p:cNvSpPr txBox="1"/>
              <p:nvPr/>
            </p:nvSpPr>
            <p:spPr>
              <a:xfrm>
                <a:off x="1299796" y="6350168"/>
                <a:ext cx="960519" cy="338554"/>
              </a:xfrm>
              <a:prstGeom prst="rect">
                <a:avLst/>
              </a:prstGeom>
              <a:grpFill/>
            </p:spPr>
            <p:txBody>
              <a:bodyPr wrap="none" rtlCol="0">
                <a:spAutoFit/>
              </a:bodyPr>
              <a:lstStyle/>
              <a:p>
                <a:r>
                  <a:rPr lang="fr-FR" sz="1600" b="1" dirty="0" smtClean="0">
                    <a:latin typeface="Arial" panose="020B0604020202020204" pitchFamily="34" charset="0"/>
                    <a:cs typeface="Arial" panose="020B0604020202020204" pitchFamily="34" charset="0"/>
                  </a:rPr>
                  <a:t>Autres :</a:t>
                </a:r>
                <a:endParaRPr lang="fr-FR" sz="1600" b="1"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5507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45235" y="657685"/>
            <a:ext cx="4682692" cy="400110"/>
          </a:xfrm>
          <a:prstGeom prst="rect">
            <a:avLst/>
          </a:prstGeom>
          <a:noFill/>
          <a:ln>
            <a:solidFill>
              <a:srgbClr val="FF0000"/>
            </a:solidFill>
          </a:ln>
        </p:spPr>
        <p:txBody>
          <a:bodyPr wrap="none" rtlCol="0">
            <a:spAutoFit/>
          </a:bodyPr>
          <a:lstStyle/>
          <a:p>
            <a:r>
              <a:rPr lang="fr-FR" sz="2000" b="1" dirty="0" smtClean="0">
                <a:solidFill>
                  <a:srgbClr val="0000FF"/>
                </a:solidFill>
                <a:latin typeface="Arial" panose="020B0604020202020204" pitchFamily="34" charset="0"/>
                <a:cs typeface="Arial" panose="020B0604020202020204" pitchFamily="34" charset="0"/>
              </a:rPr>
              <a:t>Corrélation anti-TRIM 21 / anti-</a:t>
            </a:r>
            <a:r>
              <a:rPr lang="fr-FR" sz="2000" b="1" dirty="0" err="1" smtClean="0">
                <a:solidFill>
                  <a:srgbClr val="0000FF"/>
                </a:solidFill>
                <a:latin typeface="Arial" panose="020B0604020202020204" pitchFamily="34" charset="0"/>
                <a:cs typeface="Arial" panose="020B0604020202020204" pitchFamily="34" charset="0"/>
              </a:rPr>
              <a:t>ADNn</a:t>
            </a:r>
            <a:endParaRPr lang="fr-FR" sz="2000" b="1" dirty="0">
              <a:solidFill>
                <a:srgbClr val="0000FF"/>
              </a:solidFill>
              <a:latin typeface="Arial" panose="020B0604020202020204" pitchFamily="34" charset="0"/>
              <a:cs typeface="Arial" panose="020B0604020202020204" pitchFamily="34" charset="0"/>
            </a:endParaRPr>
          </a:p>
        </p:txBody>
      </p:sp>
      <p:grpSp>
        <p:nvGrpSpPr>
          <p:cNvPr id="4" name="Groupe 3"/>
          <p:cNvGrpSpPr/>
          <p:nvPr/>
        </p:nvGrpSpPr>
        <p:grpSpPr>
          <a:xfrm>
            <a:off x="0" y="1554537"/>
            <a:ext cx="5779257" cy="3716710"/>
            <a:chOff x="0" y="0"/>
            <a:chExt cx="5225779" cy="3076575"/>
          </a:xfrm>
        </p:grpSpPr>
        <p:graphicFrame>
          <p:nvGraphicFramePr>
            <p:cNvPr id="5" name="Graphique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00000000-0008-0000-0600-000002000000}"/>
                </a:ext>
              </a:extLst>
            </p:cNvPr>
            <p:cNvGraphicFramePr/>
            <p:nvPr>
              <p:extLst>
                <p:ext uri="{D42A27DB-BD31-4B8C-83A1-F6EECF244321}">
                  <p14:modId xmlns:p14="http://schemas.microsoft.com/office/powerpoint/2010/main" val="1454702899"/>
                </p:ext>
              </p:extLst>
            </p:nvPr>
          </p:nvGraphicFramePr>
          <p:xfrm>
            <a:off x="0" y="0"/>
            <a:ext cx="5036185" cy="3076575"/>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 de texte 21"/>
            <p:cNvSpPr txBox="1"/>
            <p:nvPr/>
          </p:nvSpPr>
          <p:spPr>
            <a:xfrm>
              <a:off x="4833712" y="43359"/>
              <a:ext cx="392067" cy="304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0"/>
                </a:spcAft>
              </a:pPr>
              <a:r>
                <a:rPr lang="fr-FR" sz="1200" b="1">
                  <a:effectLst/>
                  <a:latin typeface="Arial" panose="020B0604020202020204" pitchFamily="34" charset="0"/>
                  <a:ea typeface="Times New Roman" panose="02020603050405020304" pitchFamily="18" charset="0"/>
                </a:rPr>
                <a:t>(b)</a:t>
              </a:r>
              <a:endParaRPr lang="fr-FR" sz="1200">
                <a:effectLst/>
                <a:latin typeface="Times New Roman" panose="02020603050405020304" pitchFamily="18" charset="0"/>
                <a:ea typeface="Times New Roman" panose="02020603050405020304" pitchFamily="18" charset="0"/>
              </a:endParaRPr>
            </a:p>
          </p:txBody>
        </p:sp>
      </p:grpSp>
      <p:graphicFrame>
        <p:nvGraphicFramePr>
          <p:cNvPr id="9" name="Graphique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A230F775-4906-3E42-B301-536B2B54FE15}"/>
              </a:ext>
            </a:extLst>
          </p:cNvPr>
          <p:cNvGraphicFramePr/>
          <p:nvPr>
            <p:extLst>
              <p:ext uri="{D42A27DB-BD31-4B8C-83A1-F6EECF244321}">
                <p14:modId xmlns:p14="http://schemas.microsoft.com/office/powerpoint/2010/main" val="940290498"/>
              </p:ext>
            </p:extLst>
          </p:nvPr>
        </p:nvGraphicFramePr>
        <p:xfrm>
          <a:off x="6451039" y="1439246"/>
          <a:ext cx="5556250" cy="3602990"/>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7232906" y="657685"/>
            <a:ext cx="4299575" cy="400110"/>
          </a:xfrm>
          <a:prstGeom prst="rect">
            <a:avLst/>
          </a:prstGeom>
          <a:noFill/>
          <a:ln>
            <a:solidFill>
              <a:srgbClr val="FF0000"/>
            </a:solidFill>
          </a:ln>
        </p:spPr>
        <p:txBody>
          <a:bodyPr wrap="none" rtlCol="0">
            <a:spAutoFit/>
          </a:bodyPr>
          <a:lstStyle/>
          <a:p>
            <a:r>
              <a:rPr lang="fr-FR" sz="2000" b="1" dirty="0" smtClean="0">
                <a:solidFill>
                  <a:srgbClr val="0000FF"/>
                </a:solidFill>
                <a:latin typeface="Arial" panose="020B0604020202020204" pitchFamily="34" charset="0"/>
                <a:cs typeface="Arial" panose="020B0604020202020204" pitchFamily="34" charset="0"/>
              </a:rPr>
              <a:t>Corrélation anti-TRIM 21 / SLEDAI</a:t>
            </a:r>
            <a:endParaRPr lang="fr-FR" sz="20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170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22618" y="253532"/>
            <a:ext cx="2973891" cy="707886"/>
          </a:xfrm>
          <a:prstGeom prst="rect">
            <a:avLst/>
          </a:prstGeom>
          <a:solidFill>
            <a:srgbClr val="CCECFF"/>
          </a:solidFill>
          <a:ln>
            <a:solidFill>
              <a:srgbClr val="FF0000"/>
            </a:solidFill>
          </a:ln>
        </p:spPr>
        <p:txBody>
          <a:bodyPr wrap="none" rtlCol="0">
            <a:spAutoFit/>
          </a:bodyPr>
          <a:lstStyle/>
          <a:p>
            <a:r>
              <a:rPr lang="fr-FR" sz="4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a:t>
            </a:r>
            <a:endParaRPr lang="fr-FR"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p:cNvSpPr txBox="1"/>
          <p:nvPr/>
        </p:nvSpPr>
        <p:spPr>
          <a:xfrm>
            <a:off x="1101433" y="1278215"/>
            <a:ext cx="3302314" cy="461665"/>
          </a:xfrm>
          <a:prstGeom prst="rect">
            <a:avLst/>
          </a:prstGeom>
          <a:noFill/>
        </p:spPr>
        <p:txBody>
          <a:bodyPr wrap="none" rtlCol="0">
            <a:spAutoFit/>
          </a:bodyPr>
          <a:lstStyle/>
          <a:p>
            <a:r>
              <a:rPr lang="fr-FR" sz="2400" b="1" dirty="0" smtClean="0">
                <a:solidFill>
                  <a:srgbClr val="0000FF"/>
                </a:solidFill>
                <a:latin typeface="Arial" panose="020B0604020202020204" pitchFamily="34" charset="0"/>
                <a:cs typeface="Arial" panose="020B0604020202020204" pitchFamily="34" charset="0"/>
              </a:rPr>
              <a:t>* Anticorps fréquents</a:t>
            </a:r>
            <a:endParaRPr lang="fr-FR" sz="2400" b="1" dirty="0">
              <a:solidFill>
                <a:srgbClr val="0000FF"/>
              </a:solidFill>
              <a:latin typeface="Arial" panose="020B0604020202020204" pitchFamily="34" charset="0"/>
              <a:cs typeface="Arial" panose="020B0604020202020204" pitchFamily="34" charset="0"/>
            </a:endParaRPr>
          </a:p>
        </p:txBody>
      </p:sp>
      <p:sp>
        <p:nvSpPr>
          <p:cNvPr id="6" name="ZoneTexte 5"/>
          <p:cNvSpPr txBox="1"/>
          <p:nvPr/>
        </p:nvSpPr>
        <p:spPr>
          <a:xfrm>
            <a:off x="1101433" y="2704244"/>
            <a:ext cx="10092699" cy="461665"/>
          </a:xfrm>
          <a:prstGeom prst="rect">
            <a:avLst/>
          </a:prstGeom>
          <a:noFill/>
        </p:spPr>
        <p:txBody>
          <a:bodyPr wrap="none" rtlCol="0">
            <a:spAutoFit/>
          </a:bodyPr>
          <a:lstStyle/>
          <a:p>
            <a:r>
              <a:rPr lang="fr-FR" sz="2400" b="1" dirty="0" smtClean="0">
                <a:solidFill>
                  <a:srgbClr val="0000FF"/>
                </a:solidFill>
                <a:latin typeface="Arial" panose="020B0604020202020204" pitchFamily="34" charset="0"/>
                <a:cs typeface="Arial" panose="020B0604020202020204" pitchFamily="34" charset="0"/>
              </a:rPr>
              <a:t>* Associés chez 75% </a:t>
            </a:r>
            <a:r>
              <a:rPr lang="fr-FR" dirty="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SSA 60, -SSB, -ADN)  </a:t>
            </a:r>
            <a:r>
              <a:rPr lang="fr-FR" sz="2400" b="1" dirty="0" smtClean="0">
                <a:solidFill>
                  <a:srgbClr val="0000FF"/>
                </a:solidFill>
                <a:latin typeface="Arial" panose="020B0604020202020204" pitchFamily="34" charset="0"/>
                <a:cs typeface="Arial" panose="020B0604020202020204" pitchFamily="34" charset="0"/>
              </a:rPr>
              <a:t>/ Isolés chez 25% des patients</a:t>
            </a:r>
            <a:endParaRPr lang="fr-FR" sz="2400" b="1" dirty="0">
              <a:solidFill>
                <a:srgbClr val="0000FF"/>
              </a:solidFill>
              <a:latin typeface="Arial" panose="020B0604020202020204" pitchFamily="34" charset="0"/>
              <a:cs typeface="Arial" panose="020B0604020202020204" pitchFamily="34" charset="0"/>
            </a:endParaRPr>
          </a:p>
        </p:txBody>
      </p:sp>
      <p:sp>
        <p:nvSpPr>
          <p:cNvPr id="11" name="ZoneTexte 10"/>
          <p:cNvSpPr txBox="1"/>
          <p:nvPr/>
        </p:nvSpPr>
        <p:spPr>
          <a:xfrm>
            <a:off x="1094248" y="1987740"/>
            <a:ext cx="2799164" cy="461665"/>
          </a:xfrm>
          <a:prstGeom prst="rect">
            <a:avLst/>
          </a:prstGeom>
          <a:noFill/>
        </p:spPr>
        <p:txBody>
          <a:bodyPr wrap="none" rtlCol="0">
            <a:spAutoFit/>
          </a:bodyPr>
          <a:lstStyle/>
          <a:p>
            <a:r>
              <a:rPr lang="fr-FR" sz="2400" b="1" dirty="0" smtClean="0">
                <a:solidFill>
                  <a:srgbClr val="0000FF"/>
                </a:solidFill>
                <a:latin typeface="Arial" panose="020B0604020202020204" pitchFamily="34" charset="0"/>
                <a:cs typeface="Arial" panose="020B0604020202020204" pitchFamily="34" charset="0"/>
              </a:rPr>
              <a:t>* TRIM21 </a:t>
            </a:r>
            <a:r>
              <a:rPr lang="fr-FR" sz="2400" b="1" dirty="0" smtClean="0">
                <a:solidFill>
                  <a:srgbClr val="0000FF"/>
                </a:solidFill>
                <a:latin typeface="Arial" panose="020B0604020202020204" pitchFamily="34" charset="0"/>
                <a:cs typeface="Arial" panose="020B0604020202020204" pitchFamily="34" charset="0"/>
                <a:sym typeface="Symbol" panose="05050102010706020507" pitchFamily="18" charset="2"/>
              </a:rPr>
              <a:t> SSA60</a:t>
            </a:r>
            <a:endParaRPr lang="fr-FR" sz="2400" b="1" dirty="0">
              <a:solidFill>
                <a:srgbClr val="0000FF"/>
              </a:solidFill>
              <a:latin typeface="Arial" panose="020B0604020202020204" pitchFamily="34" charset="0"/>
              <a:cs typeface="Arial" panose="020B0604020202020204" pitchFamily="34" charset="0"/>
            </a:endParaRPr>
          </a:p>
        </p:txBody>
      </p:sp>
      <p:sp>
        <p:nvSpPr>
          <p:cNvPr id="14" name="ZoneTexte 13"/>
          <p:cNvSpPr txBox="1"/>
          <p:nvPr/>
        </p:nvSpPr>
        <p:spPr>
          <a:xfrm>
            <a:off x="3968718" y="2052042"/>
            <a:ext cx="3094117" cy="400110"/>
          </a:xfrm>
          <a:prstGeom prst="rect">
            <a:avLst/>
          </a:prstGeom>
          <a:solidFill>
            <a:schemeClr val="bg2"/>
          </a:solidFill>
          <a:ln>
            <a:solidFill>
              <a:srgbClr val="FF0000"/>
            </a:solidFill>
          </a:ln>
        </p:spPr>
        <p:txBody>
          <a:bodyPr wrap="none" rtlCol="0">
            <a:spAutoFit/>
          </a:bodyPr>
          <a:lstStyle/>
          <a:p>
            <a:r>
              <a:rPr lang="fr-FR" sz="2000" b="1" dirty="0" smtClean="0">
                <a:latin typeface="Arial" panose="020B0604020202020204" pitchFamily="34" charset="0"/>
                <a:cs typeface="Arial" panose="020B0604020202020204" pitchFamily="34" charset="0"/>
                <a:sym typeface="Wingdings" panose="05000000000000000000" pitchFamily="2" charset="2"/>
              </a:rPr>
              <a:t> Détections séparées </a:t>
            </a:r>
            <a:endParaRPr lang="fr-FR" sz="2000" b="1" dirty="0">
              <a:latin typeface="Arial" panose="020B0604020202020204" pitchFamily="34" charset="0"/>
              <a:cs typeface="Arial" panose="020B0604020202020204" pitchFamily="34" charset="0"/>
            </a:endParaRPr>
          </a:p>
        </p:txBody>
      </p:sp>
      <p:sp>
        <p:nvSpPr>
          <p:cNvPr id="15" name="ZoneTexte 14"/>
          <p:cNvSpPr txBox="1"/>
          <p:nvPr/>
        </p:nvSpPr>
        <p:spPr>
          <a:xfrm>
            <a:off x="1131507" y="3337595"/>
            <a:ext cx="3600666" cy="461665"/>
          </a:xfrm>
          <a:prstGeom prst="rect">
            <a:avLst/>
          </a:prstGeom>
          <a:noFill/>
        </p:spPr>
        <p:txBody>
          <a:bodyPr wrap="none" rtlCol="0">
            <a:spAutoFit/>
          </a:bodyPr>
          <a:lstStyle/>
          <a:p>
            <a:r>
              <a:rPr lang="fr-FR" sz="2400" b="1" dirty="0" smtClean="0">
                <a:solidFill>
                  <a:srgbClr val="0000FF"/>
                </a:solidFill>
                <a:latin typeface="Arial" panose="020B0604020202020204" pitchFamily="34" charset="0"/>
                <a:cs typeface="Arial" panose="020B0604020202020204" pitchFamily="34" charset="0"/>
              </a:rPr>
              <a:t>* Intérêt diagnostique ?</a:t>
            </a:r>
            <a:endParaRPr lang="fr-FR" sz="2400" b="1" dirty="0">
              <a:solidFill>
                <a:srgbClr val="0000FF"/>
              </a:solidFill>
              <a:latin typeface="Arial" panose="020B0604020202020204" pitchFamily="34" charset="0"/>
              <a:cs typeface="Arial" panose="020B0604020202020204" pitchFamily="34" charset="0"/>
            </a:endParaRPr>
          </a:p>
        </p:txBody>
      </p:sp>
      <p:sp>
        <p:nvSpPr>
          <p:cNvPr id="16" name="ZoneTexte 15"/>
          <p:cNvSpPr txBox="1"/>
          <p:nvPr/>
        </p:nvSpPr>
        <p:spPr>
          <a:xfrm>
            <a:off x="4796721" y="3431506"/>
            <a:ext cx="1645130" cy="400110"/>
          </a:xfrm>
          <a:prstGeom prst="rect">
            <a:avLst/>
          </a:prstGeom>
          <a:solidFill>
            <a:schemeClr val="bg2"/>
          </a:solidFill>
          <a:ln>
            <a:solidFill>
              <a:srgbClr val="FF0000"/>
            </a:solidFill>
          </a:ln>
        </p:spPr>
        <p:txBody>
          <a:bodyPr wrap="none" rtlCol="0">
            <a:spAutoFit/>
          </a:bodyPr>
          <a:lstStyle/>
          <a:p>
            <a:r>
              <a:rPr lang="fr-FR" sz="2000" b="1" dirty="0" smtClean="0">
                <a:latin typeface="Arial" panose="020B0604020202020204" pitchFamily="34" charset="0"/>
                <a:cs typeface="Arial" panose="020B0604020202020204" pitchFamily="34" charset="0"/>
                <a:sym typeface="Wingdings" panose="05000000000000000000" pitchFamily="2" charset="2"/>
              </a:rPr>
              <a:t> Aucun !!!</a:t>
            </a:r>
            <a:endParaRPr lang="fr-FR" sz="2000" b="1" dirty="0">
              <a:latin typeface="Arial" panose="020B0604020202020204" pitchFamily="34" charset="0"/>
              <a:cs typeface="Arial" panose="020B0604020202020204" pitchFamily="34" charset="0"/>
            </a:endParaRPr>
          </a:p>
        </p:txBody>
      </p:sp>
      <p:sp>
        <p:nvSpPr>
          <p:cNvPr id="17" name="ZoneTexte 16"/>
          <p:cNvSpPr txBox="1"/>
          <p:nvPr/>
        </p:nvSpPr>
        <p:spPr>
          <a:xfrm>
            <a:off x="1131507" y="4045553"/>
            <a:ext cx="3464410" cy="461665"/>
          </a:xfrm>
          <a:prstGeom prst="rect">
            <a:avLst/>
          </a:prstGeom>
          <a:noFill/>
        </p:spPr>
        <p:txBody>
          <a:bodyPr wrap="none" rtlCol="0">
            <a:spAutoFit/>
          </a:bodyPr>
          <a:lstStyle/>
          <a:p>
            <a:r>
              <a:rPr lang="fr-FR" sz="2400" b="1" dirty="0" smtClean="0">
                <a:solidFill>
                  <a:srgbClr val="0000FF"/>
                </a:solidFill>
                <a:latin typeface="Arial" panose="020B0604020202020204" pitchFamily="34" charset="0"/>
                <a:cs typeface="Arial" panose="020B0604020202020204" pitchFamily="34" charset="0"/>
              </a:rPr>
              <a:t>* Intérêt pronostique ?</a:t>
            </a:r>
            <a:endParaRPr lang="fr-FR" sz="2400" b="1" dirty="0">
              <a:solidFill>
                <a:srgbClr val="0000FF"/>
              </a:solidFill>
              <a:latin typeface="Arial" panose="020B0604020202020204" pitchFamily="34" charset="0"/>
              <a:cs typeface="Arial" panose="020B0604020202020204" pitchFamily="34" charset="0"/>
            </a:endParaRPr>
          </a:p>
        </p:txBody>
      </p:sp>
      <p:sp>
        <p:nvSpPr>
          <p:cNvPr id="18" name="ZoneTexte 17"/>
          <p:cNvSpPr txBox="1"/>
          <p:nvPr/>
        </p:nvSpPr>
        <p:spPr>
          <a:xfrm>
            <a:off x="4660465" y="4097213"/>
            <a:ext cx="3923253" cy="1015663"/>
          </a:xfrm>
          <a:prstGeom prst="rect">
            <a:avLst/>
          </a:prstGeom>
          <a:solidFill>
            <a:schemeClr val="bg2"/>
          </a:solidFill>
          <a:ln>
            <a:solidFill>
              <a:srgbClr val="FF0000"/>
            </a:solidFill>
          </a:ln>
        </p:spPr>
        <p:txBody>
          <a:bodyPr wrap="none" rtlCol="0">
            <a:spAutoFit/>
          </a:bodyPr>
          <a:lstStyle/>
          <a:p>
            <a:pPr marL="342900"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Sévérité : </a:t>
            </a:r>
            <a:r>
              <a:rPr lang="fr-FR" sz="2000" dirty="0" err="1" smtClean="0">
                <a:latin typeface="Arial" panose="020B0604020202020204" pitchFamily="34" charset="0"/>
                <a:cs typeface="Arial" panose="020B0604020202020204" pitchFamily="34" charset="0"/>
                <a:sym typeface="Wingdings" panose="05000000000000000000" pitchFamily="2" charset="2"/>
              </a:rPr>
              <a:t>SSc</a:t>
            </a:r>
            <a:r>
              <a:rPr lang="fr-FR" sz="2000" dirty="0" smtClean="0">
                <a:latin typeface="Arial" panose="020B0604020202020204" pitchFamily="34" charset="0"/>
                <a:cs typeface="Arial" panose="020B0604020202020204" pitchFamily="34" charset="0"/>
                <a:sym typeface="Wingdings" panose="05000000000000000000" pitchFamily="2" charset="2"/>
              </a:rPr>
              <a:t>, IIM, CBP</a:t>
            </a:r>
            <a:endParaRPr lang="fr-FR" sz="2000" b="1" dirty="0" smtClean="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HTAP / PID : </a:t>
            </a:r>
            <a:r>
              <a:rPr lang="fr-FR" sz="2000" dirty="0" err="1" smtClean="0">
                <a:latin typeface="Arial" panose="020B0604020202020204" pitchFamily="34" charset="0"/>
                <a:cs typeface="Arial" panose="020B0604020202020204" pitchFamily="34" charset="0"/>
                <a:sym typeface="Wingdings" panose="05000000000000000000" pitchFamily="2" charset="2"/>
              </a:rPr>
              <a:t>SSc</a:t>
            </a:r>
            <a:r>
              <a:rPr lang="fr-FR" sz="2000" dirty="0" smtClean="0">
                <a:latin typeface="Arial" panose="020B0604020202020204" pitchFamily="34" charset="0"/>
                <a:cs typeface="Arial" panose="020B0604020202020204" pitchFamily="34" charset="0"/>
                <a:sym typeface="Wingdings" panose="05000000000000000000" pitchFamily="2" charset="2"/>
              </a:rPr>
              <a:t>, IIM, MCTD</a:t>
            </a:r>
            <a:endParaRPr lang="fr-FR" sz="2000" b="1" dirty="0" smtClean="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è"/>
            </a:pPr>
            <a:r>
              <a:rPr lang="fr-FR" sz="2000" b="1" dirty="0" err="1" smtClean="0">
                <a:latin typeface="Arial" panose="020B0604020202020204" pitchFamily="34" charset="0"/>
                <a:cs typeface="Arial" panose="020B0604020202020204" pitchFamily="34" charset="0"/>
                <a:sym typeface="Wingdings" panose="05000000000000000000" pitchFamily="2" charset="2"/>
              </a:rPr>
              <a:t>Kc</a:t>
            </a:r>
            <a:r>
              <a:rPr lang="fr-FR" sz="2000" b="1" dirty="0" smtClean="0">
                <a:latin typeface="Arial" panose="020B0604020202020204" pitchFamily="34" charset="0"/>
                <a:cs typeface="Arial" panose="020B0604020202020204" pitchFamily="34" charset="0"/>
                <a:sym typeface="Wingdings" panose="05000000000000000000" pitchFamily="2" charset="2"/>
              </a:rPr>
              <a:t> ?</a:t>
            </a:r>
            <a:endParaRPr lang="fr-FR" sz="2000" b="1" dirty="0">
              <a:latin typeface="Arial" panose="020B0604020202020204" pitchFamily="34" charset="0"/>
              <a:cs typeface="Arial" panose="020B0604020202020204" pitchFamily="34" charset="0"/>
            </a:endParaRPr>
          </a:p>
        </p:txBody>
      </p:sp>
      <p:sp>
        <p:nvSpPr>
          <p:cNvPr id="19" name="ZoneTexte 18"/>
          <p:cNvSpPr txBox="1"/>
          <p:nvPr/>
        </p:nvSpPr>
        <p:spPr>
          <a:xfrm>
            <a:off x="1131507" y="5281417"/>
            <a:ext cx="4607352" cy="461665"/>
          </a:xfrm>
          <a:prstGeom prst="rect">
            <a:avLst/>
          </a:prstGeom>
          <a:noFill/>
        </p:spPr>
        <p:txBody>
          <a:bodyPr wrap="none" rtlCol="0">
            <a:spAutoFit/>
          </a:bodyPr>
          <a:lstStyle/>
          <a:p>
            <a:r>
              <a:rPr lang="fr-FR" sz="2400" b="1" dirty="0" smtClean="0">
                <a:solidFill>
                  <a:srgbClr val="0000FF"/>
                </a:solidFill>
                <a:latin typeface="Arial" panose="020B0604020202020204" pitchFamily="34" charset="0"/>
                <a:cs typeface="Arial" panose="020B0604020202020204" pitchFamily="34" charset="0"/>
              </a:rPr>
              <a:t>* Intérêt physiopathologique ?</a:t>
            </a:r>
            <a:endParaRPr lang="fr-FR" sz="2400" b="1" dirty="0">
              <a:solidFill>
                <a:srgbClr val="0000FF"/>
              </a:solidFill>
              <a:latin typeface="Arial" panose="020B0604020202020204" pitchFamily="34" charset="0"/>
              <a:cs typeface="Arial" panose="020B0604020202020204" pitchFamily="34" charset="0"/>
            </a:endParaRPr>
          </a:p>
        </p:txBody>
      </p:sp>
      <p:sp>
        <p:nvSpPr>
          <p:cNvPr id="20" name="ZoneTexte 19"/>
          <p:cNvSpPr txBox="1"/>
          <p:nvPr/>
        </p:nvSpPr>
        <p:spPr>
          <a:xfrm>
            <a:off x="5835681" y="5360944"/>
            <a:ext cx="5428089" cy="1323439"/>
          </a:xfrm>
          <a:prstGeom prst="rect">
            <a:avLst/>
          </a:prstGeom>
          <a:solidFill>
            <a:schemeClr val="bg2"/>
          </a:solidFill>
          <a:ln>
            <a:solidFill>
              <a:srgbClr val="FF0000"/>
            </a:solidFill>
          </a:ln>
        </p:spPr>
        <p:txBody>
          <a:bodyPr wrap="none" rtlCol="0">
            <a:spAutoFit/>
          </a:bodyPr>
          <a:lstStyle/>
          <a:p>
            <a:pPr marL="342900"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Dérive épitopique / SSA60</a:t>
            </a:r>
          </a:p>
          <a:p>
            <a:pPr marL="342900"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Inhibition de l’activité E3 ligase</a:t>
            </a:r>
          </a:p>
          <a:p>
            <a:pPr marL="1257300" lvl="2"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Dérégulation </a:t>
            </a:r>
            <a:r>
              <a:rPr lang="fr-FR" sz="2000" b="1" dirty="0" err="1" smtClean="0">
                <a:latin typeface="Arial" panose="020B0604020202020204" pitchFamily="34" charset="0"/>
                <a:cs typeface="Arial" panose="020B0604020202020204" pitchFamily="34" charset="0"/>
                <a:sym typeface="Wingdings" panose="05000000000000000000" pitchFamily="2" charset="2"/>
              </a:rPr>
              <a:t>cytokinique</a:t>
            </a:r>
            <a:r>
              <a:rPr lang="fr-FR" sz="2000" b="1" dirty="0" smtClean="0">
                <a:latin typeface="Arial" panose="020B0604020202020204" pitchFamily="34" charset="0"/>
                <a:cs typeface="Arial" panose="020B0604020202020204" pitchFamily="34" charset="0"/>
                <a:sym typeface="Wingdings" panose="05000000000000000000" pitchFamily="2" charset="2"/>
              </a:rPr>
              <a:t> (IFN…)</a:t>
            </a:r>
          </a:p>
          <a:p>
            <a:pPr marL="1257300" lvl="2"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Inflammation (Th1/Th17)</a:t>
            </a:r>
          </a:p>
        </p:txBody>
      </p:sp>
      <p:sp>
        <p:nvSpPr>
          <p:cNvPr id="2" name="ZoneTexte 1"/>
          <p:cNvSpPr txBox="1"/>
          <p:nvPr/>
        </p:nvSpPr>
        <p:spPr>
          <a:xfrm>
            <a:off x="8842786" y="4404989"/>
            <a:ext cx="3119957" cy="400110"/>
          </a:xfrm>
          <a:prstGeom prst="rect">
            <a:avLst/>
          </a:prstGeom>
          <a:solidFill>
            <a:schemeClr val="bg2"/>
          </a:solidFill>
          <a:ln>
            <a:solidFill>
              <a:srgbClr val="FF0000"/>
            </a:solidFill>
          </a:ln>
        </p:spPr>
        <p:txBody>
          <a:bodyPr wrap="none" rtlCol="0">
            <a:spAutoFit/>
          </a:bodyPr>
          <a:lstStyle/>
          <a:p>
            <a:r>
              <a:rPr lang="fr-FR" sz="2000" b="1" dirty="0" smtClean="0">
                <a:latin typeface="Arial" panose="020B0604020202020204" pitchFamily="34" charset="0"/>
                <a:cs typeface="Arial" panose="020B0604020202020204" pitchFamily="34" charset="0"/>
              </a:rPr>
              <a:t>+ BAV congénital </a:t>
            </a:r>
            <a:r>
              <a:rPr lang="fr-FR" sz="2000" dirty="0" smtClean="0">
                <a:latin typeface="Arial" panose="020B0604020202020204" pitchFamily="34" charset="0"/>
                <a:cs typeface="Arial" panose="020B0604020202020204" pitchFamily="34" charset="0"/>
              </a:rPr>
              <a:t>(1-2%)</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4" grpId="0" animBg="1"/>
      <p:bldP spid="15" grpId="0"/>
      <p:bldP spid="16" grpId="0" animBg="1"/>
      <p:bldP spid="17" grpId="0"/>
      <p:bldP spid="18" grpId="0" animBg="1"/>
      <p:bldP spid="19" grpId="0"/>
      <p:bldP spid="20"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012099" y="5325932"/>
            <a:ext cx="5147628" cy="1477328"/>
          </a:xfrm>
          <a:prstGeom prst="rect">
            <a:avLst/>
          </a:prstGeom>
          <a:solidFill>
            <a:schemeClr val="bg1">
              <a:lumMod val="85000"/>
            </a:schemeClr>
          </a:solidFill>
          <a:ln>
            <a:solidFill>
              <a:srgbClr val="FF0000"/>
            </a:solidFill>
          </a:ln>
        </p:spPr>
        <p:txBody>
          <a:bodyPr wrap="none" rtlCol="0">
            <a:spAutoFit/>
          </a:bodyPr>
          <a:lstStyle/>
          <a:p>
            <a:r>
              <a:rPr lang="fr-FR" dirty="0" smtClean="0">
                <a:latin typeface="Arial" panose="020B0604020202020204" pitchFamily="34" charset="0"/>
                <a:cs typeface="Arial" panose="020B0604020202020204" pitchFamily="34" charset="0"/>
                <a:sym typeface="Wingdings" panose="05000000000000000000" pitchFamily="2" charset="2"/>
              </a:rPr>
              <a:t> + </a:t>
            </a:r>
            <a:r>
              <a:rPr lang="fr-FR" dirty="0" err="1" smtClean="0">
                <a:latin typeface="Arial" panose="020B0604020202020204" pitchFamily="34" charset="0"/>
                <a:cs typeface="Arial" panose="020B0604020202020204" pitchFamily="34" charset="0"/>
              </a:rPr>
              <a:t>hY</a:t>
            </a:r>
            <a:r>
              <a:rPr lang="fr-FR" dirty="0" smtClean="0">
                <a:latin typeface="Arial" panose="020B0604020202020204" pitchFamily="34" charset="0"/>
                <a:cs typeface="Arial" panose="020B0604020202020204" pitchFamily="34" charset="0"/>
              </a:rPr>
              <a:t>-RNA </a:t>
            </a:r>
            <a:r>
              <a:rPr lang="fr-FR" dirty="0">
                <a:latin typeface="Arial" panose="020B0604020202020204" pitchFamily="34" charset="0"/>
                <a:cs typeface="Arial" panose="020B0604020202020204" pitchFamily="34" charset="0"/>
                <a:sym typeface="Wingdings" panose="05000000000000000000" pitchFamily="2" charset="2"/>
              </a:rPr>
              <a:t>=</a:t>
            </a:r>
            <a:r>
              <a:rPr lang="fr-FR" dirty="0" smtClean="0">
                <a:latin typeface="Arial" panose="020B060402020202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rPr>
              <a:t>RNP </a:t>
            </a:r>
          </a:p>
          <a:p>
            <a:r>
              <a:rPr lang="fr-FR" dirty="0" smtClean="0">
                <a:latin typeface="Arial" panose="020B0604020202020204" pitchFamily="34" charset="0"/>
                <a:cs typeface="Arial" panose="020B0604020202020204" pitchFamily="34" charset="0"/>
                <a:sym typeface="Wingdings" panose="05000000000000000000" pitchFamily="2" charset="2"/>
              </a:rPr>
              <a:t> Chr 1</a:t>
            </a:r>
          </a:p>
          <a:p>
            <a:pPr marL="285750" indent="-285750">
              <a:buFont typeface="Wingdings" panose="05000000000000000000" pitchFamily="2" charset="2"/>
              <a:buChar char="è"/>
            </a:pPr>
            <a:r>
              <a:rPr lang="fr-FR" dirty="0" smtClean="0">
                <a:latin typeface="Arial" panose="020B0604020202020204" pitchFamily="34" charset="0"/>
                <a:cs typeface="Arial" panose="020B0604020202020204" pitchFamily="34" charset="0"/>
                <a:sym typeface="Wingdings" panose="05000000000000000000" pitchFamily="2" charset="2"/>
              </a:rPr>
              <a:t>Site de liaison à l’ARN</a:t>
            </a:r>
          </a:p>
          <a:p>
            <a:pPr marL="285750" indent="-285750">
              <a:buFont typeface="Wingdings" panose="05000000000000000000" pitchFamily="2" charset="2"/>
              <a:buChar char="è"/>
            </a:pPr>
            <a:r>
              <a:rPr lang="fr-FR" dirty="0" smtClean="0">
                <a:latin typeface="Arial" panose="020B0604020202020204" pitchFamily="34" charset="0"/>
                <a:cs typeface="Arial" panose="020B0604020202020204" pitchFamily="34" charset="0"/>
                <a:sym typeface="Wingdings" panose="05000000000000000000" pitchFamily="2" charset="2"/>
              </a:rPr>
              <a:t>Nucléaire (+- cytoplasmique)</a:t>
            </a:r>
          </a:p>
          <a:p>
            <a:pPr marL="285750" indent="-285750">
              <a:buFont typeface="Wingdings" panose="05000000000000000000" pitchFamily="2" charset="2"/>
              <a:buChar char="è"/>
            </a:pPr>
            <a:r>
              <a:rPr lang="fr-FR" dirty="0" smtClean="0">
                <a:latin typeface="Arial" panose="020B0604020202020204" pitchFamily="34" charset="0"/>
                <a:cs typeface="Arial" panose="020B0604020202020204" pitchFamily="34" charset="0"/>
                <a:sym typeface="Wingdings" panose="05000000000000000000" pitchFamily="2" charset="2"/>
              </a:rPr>
              <a:t>réplication chromosomique + RNA </a:t>
            </a:r>
            <a:r>
              <a:rPr lang="fr-FR" dirty="0" err="1" smtClean="0">
                <a:latin typeface="Arial" panose="020B0604020202020204" pitchFamily="34" charset="0"/>
                <a:cs typeface="Arial" panose="020B0604020202020204" pitchFamily="34" charset="0"/>
                <a:sym typeface="Wingdings" panose="05000000000000000000" pitchFamily="2" charset="2"/>
              </a:rPr>
              <a:t>processing</a:t>
            </a:r>
            <a:endParaRPr lang="fr-FR" dirty="0" smtClean="0">
              <a:latin typeface="Arial" panose="020B0604020202020204" pitchFamily="34" charset="0"/>
              <a:cs typeface="Arial" panose="020B0604020202020204" pitchFamily="34" charset="0"/>
              <a:sym typeface="Wingdings" panose="05000000000000000000" pitchFamily="2" charset="2"/>
            </a:endParaRPr>
          </a:p>
        </p:txBody>
      </p:sp>
      <p:grpSp>
        <p:nvGrpSpPr>
          <p:cNvPr id="27" name="Groupe 26"/>
          <p:cNvGrpSpPr/>
          <p:nvPr/>
        </p:nvGrpSpPr>
        <p:grpSpPr>
          <a:xfrm>
            <a:off x="8728522" y="883265"/>
            <a:ext cx="2599280" cy="4311663"/>
            <a:chOff x="7836990" y="330525"/>
            <a:chExt cx="2960942" cy="4687661"/>
          </a:xfrm>
        </p:grpSpPr>
        <p:pic>
          <p:nvPicPr>
            <p:cNvPr id="3" name="Image 2"/>
            <p:cNvPicPr>
              <a:picLocks noChangeAspect="1"/>
            </p:cNvPicPr>
            <p:nvPr/>
          </p:nvPicPr>
          <p:blipFill>
            <a:blip r:embed="rId3"/>
            <a:stretch>
              <a:fillRect/>
            </a:stretch>
          </p:blipFill>
          <p:spPr>
            <a:xfrm>
              <a:off x="7838733" y="330525"/>
              <a:ext cx="2959199" cy="4687661"/>
            </a:xfrm>
            <a:prstGeom prst="rect">
              <a:avLst/>
            </a:prstGeom>
          </p:spPr>
        </p:pic>
        <p:sp>
          <p:nvSpPr>
            <p:cNvPr id="10" name="Rectangle 9"/>
            <p:cNvSpPr/>
            <p:nvPr/>
          </p:nvSpPr>
          <p:spPr>
            <a:xfrm>
              <a:off x="7836990" y="2979869"/>
              <a:ext cx="1151068" cy="634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p:cNvSpPr txBox="1"/>
          <p:nvPr/>
        </p:nvSpPr>
        <p:spPr>
          <a:xfrm>
            <a:off x="8698890" y="44420"/>
            <a:ext cx="2203488" cy="646331"/>
          </a:xfrm>
          <a:prstGeom prst="rect">
            <a:avLst/>
          </a:prstGeom>
          <a:solidFill>
            <a:srgbClr val="CCECFF"/>
          </a:solidFill>
          <a:ln>
            <a:solidFill>
              <a:srgbClr val="FF0000"/>
            </a:solidFill>
          </a:ln>
        </p:spPr>
        <p:txBody>
          <a:bodyPr wrap="none" rtlCol="0">
            <a:spAutoFit/>
          </a:bodyPr>
          <a:lstStyle/>
          <a:p>
            <a:r>
              <a:rPr lang="fr-FR" sz="3600" b="1" dirty="0" err="1" smtClean="0">
                <a:solidFill>
                  <a:srgbClr val="FF0000"/>
                </a:solidFill>
                <a:effectLst>
                  <a:outerShdw blurRad="38100" dist="38100" dir="2700000" algn="tl">
                    <a:srgbClr val="000000">
                      <a:alpha val="43137"/>
                    </a:srgbClr>
                  </a:outerShdw>
                </a:effectLst>
              </a:rPr>
              <a:t>Ro</a:t>
            </a:r>
            <a:r>
              <a:rPr lang="fr-FR" sz="3600" b="1" dirty="0" smtClean="0">
                <a:solidFill>
                  <a:srgbClr val="FF0000"/>
                </a:solidFill>
                <a:effectLst>
                  <a:outerShdw blurRad="38100" dist="38100" dir="2700000" algn="tl">
                    <a:srgbClr val="000000">
                      <a:alpha val="43137"/>
                    </a:srgbClr>
                  </a:outerShdw>
                </a:effectLst>
              </a:rPr>
              <a:t>/SSA-60</a:t>
            </a:r>
            <a:endParaRPr lang="fr-FR" sz="3600" b="1" dirty="0">
              <a:solidFill>
                <a:srgbClr val="FF0000"/>
              </a:solidFill>
              <a:effectLst>
                <a:outerShdw blurRad="38100" dist="38100" dir="2700000" algn="tl">
                  <a:srgbClr val="000000">
                    <a:alpha val="43137"/>
                  </a:srgbClr>
                </a:outerShdw>
              </a:effectLst>
            </a:endParaRPr>
          </a:p>
        </p:txBody>
      </p:sp>
      <p:grpSp>
        <p:nvGrpSpPr>
          <p:cNvPr id="17" name="Groupe 16"/>
          <p:cNvGrpSpPr/>
          <p:nvPr/>
        </p:nvGrpSpPr>
        <p:grpSpPr>
          <a:xfrm>
            <a:off x="7012099" y="3223886"/>
            <a:ext cx="2097741" cy="680011"/>
            <a:chOff x="6680406" y="3039027"/>
            <a:chExt cx="2097741" cy="680011"/>
          </a:xfrm>
        </p:grpSpPr>
        <p:sp>
          <p:nvSpPr>
            <p:cNvPr id="12" name="Double flèche horizontale 11"/>
            <p:cNvSpPr/>
            <p:nvPr/>
          </p:nvSpPr>
          <p:spPr>
            <a:xfrm rot="719459">
              <a:off x="6680406" y="3181155"/>
              <a:ext cx="2097741" cy="537883"/>
            </a:xfrm>
            <a:prstGeom prst="leftRightArrow">
              <a:avLst/>
            </a:prstGeom>
            <a:gradFill flip="none" rotWithShape="1">
              <a:gsLst>
                <a:gs pos="51000">
                  <a:schemeClr val="accent1">
                    <a:alpha val="24000"/>
                    <a:lumMod val="0"/>
                    <a:lumOff val="100000"/>
                  </a:schemeClr>
                </a:gs>
                <a:gs pos="1000">
                  <a:srgbClr val="FF0000"/>
                </a:gs>
                <a:gs pos="100000">
                  <a:srgbClr val="FF0000"/>
                </a:gs>
                <a:gs pos="100000">
                  <a:schemeClr val="accent1">
                    <a:lumMod val="30000"/>
                    <a:lumOff val="70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rot="731625">
              <a:off x="7654104" y="3039027"/>
              <a:ext cx="506870" cy="369332"/>
            </a:xfrm>
            <a:prstGeom prst="rect">
              <a:avLst/>
            </a:prstGeom>
            <a:noFill/>
          </p:spPr>
          <p:txBody>
            <a:bodyPr wrap="none" rtlCol="0">
              <a:spAutoFit/>
            </a:bodyPr>
            <a:lstStyle/>
            <a:p>
              <a:r>
                <a:rPr lang="fr-FR" b="1" dirty="0" smtClean="0"/>
                <a:t>???</a:t>
              </a:r>
              <a:endParaRPr lang="fr-FR" b="1" dirty="0"/>
            </a:p>
          </p:txBody>
        </p:sp>
      </p:grpSp>
      <p:sp>
        <p:nvSpPr>
          <p:cNvPr id="14" name="ZoneTexte 13"/>
          <p:cNvSpPr txBox="1"/>
          <p:nvPr/>
        </p:nvSpPr>
        <p:spPr>
          <a:xfrm>
            <a:off x="2229529" y="44420"/>
            <a:ext cx="1669047" cy="646331"/>
          </a:xfrm>
          <a:prstGeom prst="rect">
            <a:avLst/>
          </a:prstGeom>
          <a:solidFill>
            <a:srgbClr val="CCECFF"/>
          </a:solidFill>
          <a:ln>
            <a:solidFill>
              <a:srgbClr val="FF0000"/>
            </a:solidFill>
          </a:ln>
        </p:spPr>
        <p:txBody>
          <a:bodyPr wrap="none" rtlCol="0">
            <a:spAutoFit/>
          </a:bodyPr>
          <a:lstStyle/>
          <a:p>
            <a:r>
              <a:rPr lang="fr-FR" sz="3600" b="1" dirty="0" smtClean="0">
                <a:solidFill>
                  <a:srgbClr val="FF0000"/>
                </a:solidFill>
                <a:effectLst>
                  <a:outerShdw blurRad="38100" dist="38100" dir="2700000" algn="tl">
                    <a:srgbClr val="000000">
                      <a:alpha val="43137"/>
                    </a:srgbClr>
                  </a:outerShdw>
                </a:effectLst>
              </a:rPr>
              <a:t>TRIM21</a:t>
            </a:r>
            <a:endParaRPr lang="fr-FR" sz="3600" b="1" dirty="0">
              <a:solidFill>
                <a:srgbClr val="FF0000"/>
              </a:solidFill>
              <a:effectLst>
                <a:outerShdw blurRad="38100" dist="38100" dir="2700000" algn="tl">
                  <a:srgbClr val="000000">
                    <a:alpha val="43137"/>
                  </a:srgbClr>
                </a:outerShdw>
              </a:effectLst>
            </a:endParaRPr>
          </a:p>
        </p:txBody>
      </p:sp>
      <p:sp>
        <p:nvSpPr>
          <p:cNvPr id="5" name="ZoneTexte 4"/>
          <p:cNvSpPr txBox="1"/>
          <p:nvPr/>
        </p:nvSpPr>
        <p:spPr>
          <a:xfrm>
            <a:off x="501251" y="5315172"/>
            <a:ext cx="3499676" cy="1477328"/>
          </a:xfrm>
          <a:prstGeom prst="rect">
            <a:avLst/>
          </a:prstGeom>
          <a:solidFill>
            <a:schemeClr val="bg1">
              <a:lumMod val="85000"/>
            </a:schemeClr>
          </a:solidFill>
          <a:ln>
            <a:solidFill>
              <a:srgbClr val="FF0000"/>
            </a:solidFill>
          </a:ln>
        </p:spPr>
        <p:txBody>
          <a:bodyPr wrap="none" rtlCol="0">
            <a:spAutoFit/>
          </a:bodyPr>
          <a:lstStyle/>
          <a:p>
            <a:r>
              <a:rPr lang="fr-FR" dirty="0" smtClean="0">
                <a:latin typeface="Arial" panose="020B0604020202020204" pitchFamily="34" charset="0"/>
                <a:cs typeface="Arial" panose="020B0604020202020204" pitchFamily="34" charset="0"/>
                <a:sym typeface="Wingdings" panose="05000000000000000000" pitchFamily="2" charset="2"/>
              </a:rPr>
              <a:t> Famille </a:t>
            </a:r>
            <a:r>
              <a:rPr lang="fr-FR" dirty="0" err="1">
                <a:latin typeface="Arial" panose="020B0604020202020204" pitchFamily="34" charset="0"/>
                <a:cs typeface="Arial" panose="020B0604020202020204" pitchFamily="34" charset="0"/>
                <a:sym typeface="Wingdings" panose="05000000000000000000" pitchFamily="2" charset="2"/>
              </a:rPr>
              <a:t>T</a:t>
            </a:r>
            <a:r>
              <a:rPr lang="fr-FR" dirty="0" err="1" smtClean="0">
                <a:latin typeface="Arial" panose="020B0604020202020204" pitchFamily="34" charset="0"/>
                <a:cs typeface="Arial" panose="020B0604020202020204" pitchFamily="34" charset="0"/>
                <a:sym typeface="Wingdings" panose="05000000000000000000" pitchFamily="2" charset="2"/>
              </a:rPr>
              <a:t>riparite</a:t>
            </a:r>
            <a:r>
              <a:rPr lang="fr-FR" dirty="0" smtClean="0">
                <a:latin typeface="Arial" panose="020B0604020202020204" pitchFamily="34" charset="0"/>
                <a:cs typeface="Arial" panose="020B0604020202020204" pitchFamily="34" charset="0"/>
                <a:sym typeface="Wingdings" panose="05000000000000000000" pitchFamily="2" charset="2"/>
              </a:rPr>
              <a:t> Motif (TRIM)</a:t>
            </a:r>
          </a:p>
          <a:p>
            <a:r>
              <a:rPr lang="fr-FR" dirty="0" smtClean="0">
                <a:latin typeface="Arial" panose="020B0604020202020204" pitchFamily="34" charset="0"/>
                <a:cs typeface="Arial" panose="020B0604020202020204" pitchFamily="34" charset="0"/>
                <a:sym typeface="Wingdings" panose="05000000000000000000" pitchFamily="2" charset="2"/>
              </a:rPr>
              <a:t> Chr 11</a:t>
            </a:r>
          </a:p>
          <a:p>
            <a:pPr marL="285750" indent="-285750">
              <a:buFont typeface="Wingdings" panose="05000000000000000000" pitchFamily="2" charset="2"/>
              <a:buChar char="è"/>
            </a:pPr>
            <a:r>
              <a:rPr lang="fr-FR" dirty="0" smtClean="0">
                <a:latin typeface="Arial" panose="020B0604020202020204" pitchFamily="34" charset="0"/>
                <a:cs typeface="Arial" panose="020B0604020202020204" pitchFamily="34" charset="0"/>
                <a:sym typeface="Wingdings" panose="05000000000000000000" pitchFamily="2" charset="2"/>
              </a:rPr>
              <a:t>Pas de site de liaison à l’ARN</a:t>
            </a:r>
          </a:p>
          <a:p>
            <a:pPr marL="285750" indent="-285750">
              <a:buFont typeface="Wingdings" panose="05000000000000000000" pitchFamily="2" charset="2"/>
              <a:buChar char="è"/>
            </a:pPr>
            <a:r>
              <a:rPr lang="fr-FR" dirty="0" smtClean="0">
                <a:latin typeface="Arial" panose="020B0604020202020204" pitchFamily="34" charset="0"/>
                <a:cs typeface="Arial" panose="020B0604020202020204" pitchFamily="34" charset="0"/>
                <a:sym typeface="Wingdings" panose="05000000000000000000" pitchFamily="2" charset="2"/>
              </a:rPr>
              <a:t>Cytoplasmique (+- nucléaire)</a:t>
            </a:r>
          </a:p>
          <a:p>
            <a:pPr marL="285750" indent="-285750">
              <a:buFont typeface="Wingdings" panose="05000000000000000000" pitchFamily="2" charset="2"/>
              <a:buChar char="è"/>
            </a:pPr>
            <a:r>
              <a:rPr lang="fr-FR" dirty="0" smtClean="0">
                <a:latin typeface="Arial" panose="020B0604020202020204" pitchFamily="34" charset="0"/>
                <a:cs typeface="Arial" panose="020B0604020202020204" pitchFamily="34" charset="0"/>
                <a:sym typeface="Wingdings" panose="05000000000000000000" pitchFamily="2" charset="2"/>
              </a:rPr>
              <a:t>Immunité innée</a:t>
            </a:r>
          </a:p>
        </p:txBody>
      </p:sp>
      <p:grpSp>
        <p:nvGrpSpPr>
          <p:cNvPr id="23" name="Groupe 22"/>
          <p:cNvGrpSpPr/>
          <p:nvPr/>
        </p:nvGrpSpPr>
        <p:grpSpPr>
          <a:xfrm>
            <a:off x="4358090" y="4729742"/>
            <a:ext cx="2441012" cy="2372061"/>
            <a:chOff x="5423306" y="3990154"/>
            <a:chExt cx="2441012" cy="2372061"/>
          </a:xfrm>
        </p:grpSpPr>
        <p:sp>
          <p:nvSpPr>
            <p:cNvPr id="22" name="Explosion 1 21"/>
            <p:cNvSpPr/>
            <p:nvPr/>
          </p:nvSpPr>
          <p:spPr>
            <a:xfrm>
              <a:off x="5423306" y="3990154"/>
              <a:ext cx="2441012" cy="2372061"/>
            </a:xfrm>
            <a:prstGeom prst="irregularSeal1">
              <a:avLst/>
            </a:prstGeom>
            <a:solidFill>
              <a:srgbClr val="66FF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Différent de 20"/>
            <p:cNvSpPr/>
            <p:nvPr/>
          </p:nvSpPr>
          <p:spPr>
            <a:xfrm>
              <a:off x="6088434" y="4732824"/>
              <a:ext cx="1145741" cy="800240"/>
            </a:xfrm>
            <a:prstGeom prst="mathNotEqual">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6" name="Groupe 5"/>
          <p:cNvGrpSpPr/>
          <p:nvPr/>
        </p:nvGrpSpPr>
        <p:grpSpPr>
          <a:xfrm>
            <a:off x="91563" y="720930"/>
            <a:ext cx="6457950" cy="3286125"/>
            <a:chOff x="91563" y="720930"/>
            <a:chExt cx="6457950" cy="3286125"/>
          </a:xfrm>
        </p:grpSpPr>
        <p:pic>
          <p:nvPicPr>
            <p:cNvPr id="7" name="Image 6"/>
            <p:cNvPicPr>
              <a:picLocks noChangeAspect="1"/>
            </p:cNvPicPr>
            <p:nvPr/>
          </p:nvPicPr>
          <p:blipFill>
            <a:blip r:embed="rId4"/>
            <a:stretch>
              <a:fillRect/>
            </a:stretch>
          </p:blipFill>
          <p:spPr>
            <a:xfrm>
              <a:off x="91563" y="720930"/>
              <a:ext cx="6457950" cy="3286125"/>
            </a:xfrm>
            <a:prstGeom prst="rect">
              <a:avLst/>
            </a:prstGeom>
          </p:spPr>
        </p:pic>
        <p:sp>
          <p:nvSpPr>
            <p:cNvPr id="2" name="ZoneTexte 1"/>
            <p:cNvSpPr txBox="1"/>
            <p:nvPr/>
          </p:nvSpPr>
          <p:spPr>
            <a:xfrm>
              <a:off x="2828258" y="1531082"/>
              <a:ext cx="460382" cy="215444"/>
            </a:xfrm>
            <a:prstGeom prst="rect">
              <a:avLst/>
            </a:prstGeom>
            <a:noFill/>
          </p:spPr>
          <p:txBody>
            <a:bodyPr wrap="none" rtlCol="0">
              <a:spAutoFit/>
            </a:bodyPr>
            <a:lstStyle/>
            <a:p>
              <a:r>
                <a:rPr lang="fr-FR" sz="800" b="1" dirty="0" smtClean="0">
                  <a:latin typeface="Arial" panose="020B0604020202020204" pitchFamily="34" charset="0"/>
                  <a:cs typeface="Arial" panose="020B0604020202020204" pitchFamily="34" charset="0"/>
                </a:rPr>
                <a:t>B30.2</a:t>
              </a:r>
              <a:endParaRPr lang="fr-FR" sz="800" b="1" dirty="0">
                <a:latin typeface="Arial" panose="020B0604020202020204" pitchFamily="34" charset="0"/>
                <a:cs typeface="Arial" panose="020B0604020202020204" pitchFamily="34" charset="0"/>
              </a:endParaRPr>
            </a:p>
          </p:txBody>
        </p:sp>
      </p:grpSp>
      <p:sp>
        <p:nvSpPr>
          <p:cNvPr id="20" name="Rectangle 19"/>
          <p:cNvSpPr/>
          <p:nvPr/>
        </p:nvSpPr>
        <p:spPr>
          <a:xfrm>
            <a:off x="18955" y="3985513"/>
            <a:ext cx="2486450" cy="276999"/>
          </a:xfrm>
          <a:prstGeom prst="rect">
            <a:avLst/>
          </a:prstGeom>
        </p:spPr>
        <p:txBody>
          <a:bodyPr wrap="none">
            <a:spAutoFit/>
          </a:bodyPr>
          <a:lstStyle/>
          <a:p>
            <a:r>
              <a:rPr lang="fr-FR" sz="1200" dirty="0" smtClean="0"/>
              <a:t>W.A</a:t>
            </a:r>
            <a:r>
              <a:rPr lang="fr-FR" sz="1200" dirty="0"/>
              <a:t>. </a:t>
            </a:r>
            <a:r>
              <a:rPr lang="fr-FR" sz="1200" dirty="0" smtClean="0"/>
              <a:t>McEwan </a:t>
            </a:r>
            <a:r>
              <a:rPr lang="fr-FR" sz="1200" i="0" u="none" strike="noStrike" baseline="0" dirty="0" err="1" smtClean="0"/>
              <a:t>Antibodies</a:t>
            </a:r>
            <a:r>
              <a:rPr lang="fr-FR" sz="1200" i="0" u="none" strike="noStrike" baseline="0" dirty="0" smtClean="0"/>
              <a:t> 2016,5 </a:t>
            </a:r>
            <a:r>
              <a:rPr lang="fr-FR" sz="1200" dirty="0" smtClean="0"/>
              <a:t>p</a:t>
            </a:r>
            <a:r>
              <a:rPr lang="fr-FR" sz="1200" i="0" u="none" strike="noStrike" baseline="0" dirty="0" smtClean="0"/>
              <a:t>21</a:t>
            </a:r>
            <a:endParaRPr lang="fr-FR" sz="1200" dirty="0"/>
          </a:p>
        </p:txBody>
      </p:sp>
    </p:spTree>
    <p:extLst>
      <p:ext uri="{BB962C8B-B14F-4D97-AF65-F5344CB8AC3E}">
        <p14:creationId xmlns:p14="http://schemas.microsoft.com/office/powerpoint/2010/main" val="29674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p:cNvGrpSpPr/>
          <p:nvPr/>
        </p:nvGrpSpPr>
        <p:grpSpPr>
          <a:xfrm>
            <a:off x="2366686" y="1188710"/>
            <a:ext cx="7777679" cy="865975"/>
            <a:chOff x="2366686" y="1264016"/>
            <a:chExt cx="7777679" cy="865975"/>
          </a:xfrm>
        </p:grpSpPr>
        <p:sp>
          <p:nvSpPr>
            <p:cNvPr id="7" name="ZoneTexte 6"/>
            <p:cNvSpPr txBox="1"/>
            <p:nvPr/>
          </p:nvSpPr>
          <p:spPr>
            <a:xfrm>
              <a:off x="2366686" y="1264016"/>
              <a:ext cx="1249060" cy="369332"/>
            </a:xfrm>
            <a:prstGeom prst="rect">
              <a:avLst/>
            </a:prstGeom>
            <a:solidFill>
              <a:schemeClr val="bg1">
                <a:lumMod val="85000"/>
              </a:schemeClr>
            </a:solidFill>
          </p:spPr>
          <p:txBody>
            <a:bodyPr wrap="none" rtlCol="0">
              <a:spAutoFit/>
            </a:bodyPr>
            <a:lstStyle/>
            <a:p>
              <a:r>
                <a:rPr lang="fr-FR" b="1" dirty="0" smtClean="0">
                  <a:latin typeface="Arial" panose="020B0604020202020204" pitchFamily="34" charset="0"/>
                  <a:cs typeface="Arial" panose="020B0604020202020204" pitchFamily="34" charset="0"/>
                </a:rPr>
                <a:t>E3 ligase </a:t>
              </a:r>
              <a:endParaRPr lang="fr-FR" b="1" dirty="0">
                <a:latin typeface="Arial" panose="020B0604020202020204" pitchFamily="34" charset="0"/>
                <a:cs typeface="Arial" panose="020B0604020202020204" pitchFamily="34" charset="0"/>
              </a:endParaRPr>
            </a:p>
          </p:txBody>
        </p:sp>
        <p:sp>
          <p:nvSpPr>
            <p:cNvPr id="8" name="ZoneTexte 7"/>
            <p:cNvSpPr txBox="1"/>
            <p:nvPr/>
          </p:nvSpPr>
          <p:spPr>
            <a:xfrm>
              <a:off x="2366686" y="1760659"/>
              <a:ext cx="2723823" cy="369332"/>
            </a:xfrm>
            <a:prstGeom prst="rect">
              <a:avLst/>
            </a:prstGeom>
            <a:solidFill>
              <a:schemeClr val="bg1">
                <a:lumMod val="85000"/>
              </a:schemeClr>
            </a:solidFill>
          </p:spPr>
          <p:txBody>
            <a:bodyPr wrap="none" rtlCol="0">
              <a:spAutoFit/>
            </a:bodyPr>
            <a:lstStyle/>
            <a:p>
              <a:r>
                <a:rPr lang="fr-FR" b="1" dirty="0" smtClean="0">
                  <a:latin typeface="Arial" panose="020B0604020202020204" pitchFamily="34" charset="0"/>
                  <a:cs typeface="Arial" panose="020B0604020202020204" pitchFamily="34" charset="0"/>
                </a:rPr>
                <a:t>Récepteur du </a:t>
              </a:r>
              <a:r>
                <a:rPr lang="fr-FR" b="1" dirty="0" err="1" smtClean="0">
                  <a:latin typeface="Arial" panose="020B0604020202020204" pitchFamily="34" charset="0"/>
                  <a:cs typeface="Arial" panose="020B0604020202020204" pitchFamily="34" charset="0"/>
                </a:rPr>
                <a:t>Fc</a:t>
              </a:r>
              <a:r>
                <a:rPr lang="fr-FR" b="1" dirty="0" smtClean="0">
                  <a:latin typeface="Arial" panose="020B0604020202020204" pitchFamily="34" charset="0"/>
                  <a:cs typeface="Arial" panose="020B0604020202020204" pitchFamily="34" charset="0"/>
                </a:rPr>
                <a:t> des </a:t>
              </a:r>
              <a:r>
                <a:rPr lang="fr-FR" b="1" dirty="0" err="1" smtClean="0">
                  <a:latin typeface="Arial" panose="020B0604020202020204" pitchFamily="34" charset="0"/>
                  <a:cs typeface="Arial" panose="020B0604020202020204" pitchFamily="34" charset="0"/>
                </a:rPr>
                <a:t>Ig</a:t>
              </a:r>
              <a:endParaRPr lang="fr-FR" b="1" dirty="0">
                <a:latin typeface="Arial" panose="020B0604020202020204" pitchFamily="34" charset="0"/>
                <a:cs typeface="Arial" panose="020B0604020202020204" pitchFamily="34" charset="0"/>
              </a:endParaRPr>
            </a:p>
          </p:txBody>
        </p:sp>
        <p:sp>
          <p:nvSpPr>
            <p:cNvPr id="9" name="Flèche droite 8"/>
            <p:cNvSpPr/>
            <p:nvPr/>
          </p:nvSpPr>
          <p:spPr>
            <a:xfrm>
              <a:off x="3905030" y="1312425"/>
              <a:ext cx="441063" cy="27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432155" y="1265801"/>
              <a:ext cx="1903085" cy="369332"/>
            </a:xfrm>
            <a:prstGeom prst="rect">
              <a:avLst/>
            </a:prstGeom>
            <a:noFill/>
          </p:spPr>
          <p:txBody>
            <a:bodyPr wrap="none" rtlCol="0">
              <a:spAutoFit/>
            </a:bodyPr>
            <a:lstStyle/>
            <a:p>
              <a:r>
                <a:rPr lang="fr-FR" b="1" dirty="0" smtClean="0">
                  <a:latin typeface="Arial" panose="020B0604020202020204" pitchFamily="34" charset="0"/>
                  <a:cs typeface="Arial" panose="020B0604020202020204" pitchFamily="34" charset="0"/>
                </a:rPr>
                <a:t>ubiquitinylation</a:t>
              </a:r>
              <a:endParaRPr lang="fr-FR" b="1" dirty="0">
                <a:latin typeface="Arial" panose="020B0604020202020204" pitchFamily="34" charset="0"/>
                <a:cs typeface="Arial" panose="020B0604020202020204" pitchFamily="34" charset="0"/>
              </a:endParaRPr>
            </a:p>
          </p:txBody>
        </p:sp>
        <p:sp>
          <p:nvSpPr>
            <p:cNvPr id="12" name="Flèche droite 11"/>
            <p:cNvSpPr/>
            <p:nvPr/>
          </p:nvSpPr>
          <p:spPr>
            <a:xfrm>
              <a:off x="6621110" y="1570587"/>
              <a:ext cx="441063" cy="27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ccolade fermante 12"/>
            <p:cNvSpPr/>
            <p:nvPr/>
          </p:nvSpPr>
          <p:spPr>
            <a:xfrm>
              <a:off x="6260073" y="1264016"/>
              <a:ext cx="97698" cy="865975"/>
            </a:xfrm>
            <a:prstGeom prst="rightBrace">
              <a:avLst>
                <a:gd name="adj1" fmla="val 8333"/>
                <a:gd name="adj2" fmla="val 512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7112766" y="1509650"/>
              <a:ext cx="3031599" cy="369332"/>
            </a:xfrm>
            <a:prstGeom prst="rect">
              <a:avLst/>
            </a:prstGeom>
            <a:noFill/>
          </p:spPr>
          <p:txBody>
            <a:bodyPr wrap="none" rtlCol="0">
              <a:spAutoFit/>
            </a:bodyPr>
            <a:lstStyle/>
            <a:p>
              <a:r>
                <a:rPr lang="fr-FR" b="1" dirty="0" smtClean="0">
                  <a:latin typeface="Arial" panose="020B0604020202020204" pitchFamily="34" charset="0"/>
                  <a:cs typeface="Arial" panose="020B0604020202020204" pitchFamily="34" charset="0"/>
                </a:rPr>
                <a:t>Dégradation / </a:t>
              </a:r>
              <a:r>
                <a:rPr lang="fr-FR" b="1" dirty="0" err="1" smtClean="0">
                  <a:latin typeface="Arial" panose="020B0604020202020204" pitchFamily="34" charset="0"/>
                  <a:cs typeface="Arial" panose="020B0604020202020204" pitchFamily="34" charset="0"/>
                </a:rPr>
                <a:t>protéasome</a:t>
              </a:r>
              <a:endParaRPr lang="fr-FR" b="1" dirty="0">
                <a:latin typeface="Arial" panose="020B0604020202020204" pitchFamily="34" charset="0"/>
                <a:cs typeface="Arial" panose="020B0604020202020204" pitchFamily="34" charset="0"/>
              </a:endParaRPr>
            </a:p>
          </p:txBody>
        </p:sp>
      </p:grpSp>
      <p:sp>
        <p:nvSpPr>
          <p:cNvPr id="16" name="Rectangle 15"/>
          <p:cNvSpPr/>
          <p:nvPr/>
        </p:nvSpPr>
        <p:spPr>
          <a:xfrm>
            <a:off x="2151533" y="1036728"/>
            <a:ext cx="8095126" cy="1136831"/>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6" name="Groupe 45"/>
          <p:cNvGrpSpPr/>
          <p:nvPr/>
        </p:nvGrpSpPr>
        <p:grpSpPr>
          <a:xfrm>
            <a:off x="5486164" y="2841912"/>
            <a:ext cx="6582688" cy="3840510"/>
            <a:chOff x="5486164" y="2841912"/>
            <a:chExt cx="6582688" cy="3840510"/>
          </a:xfrm>
        </p:grpSpPr>
        <p:sp>
          <p:nvSpPr>
            <p:cNvPr id="31" name="ZoneTexte 30"/>
            <p:cNvSpPr txBox="1"/>
            <p:nvPr/>
          </p:nvSpPr>
          <p:spPr>
            <a:xfrm>
              <a:off x="6542608" y="5974536"/>
              <a:ext cx="5429692" cy="707886"/>
            </a:xfrm>
            <a:prstGeom prst="rect">
              <a:avLst/>
            </a:prstGeom>
            <a:noFill/>
          </p:spPr>
          <p:txBody>
            <a:bodyPr wrap="none" rtlCol="0">
              <a:spAutoFit/>
            </a:bodyPr>
            <a:lstStyle/>
            <a:p>
              <a:pPr marL="342900" indent="-342900">
                <a:buFont typeface="Wingdings" panose="05000000000000000000" pitchFamily="2" charset="2"/>
                <a:buChar char="è"/>
              </a:pPr>
              <a:r>
                <a:rPr lang="fr-FR" sz="20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Dégradation de particules </a:t>
              </a:r>
              <a:r>
                <a:rPr lang="fr-FR" sz="20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virales </a:t>
              </a:r>
              <a:r>
                <a:rPr lang="fr-FR" sz="2000" b="1" dirty="0">
                  <a:solidFill>
                    <a:srgbClr val="0000FF"/>
                  </a:solidFill>
                  <a:latin typeface="Arial" panose="020B0604020202020204" pitchFamily="34" charset="0"/>
                  <a:cs typeface="Arial" panose="020B0604020202020204" pitchFamily="34" charset="0"/>
                  <a:sym typeface="Wingdings" panose="05000000000000000000" pitchFamily="2" charset="2"/>
                </a:rPr>
                <a:t>(ADIN</a:t>
              </a:r>
              <a:r>
                <a:rPr lang="fr-FR" sz="20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a:t>
              </a:r>
              <a:endParaRPr lang="fr-FR" sz="2000" b="1" dirty="0" smtClean="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Immunité </a:t>
              </a:r>
              <a:r>
                <a:rPr lang="fr-FR" sz="2000" b="1" dirty="0" smtClean="0">
                  <a:latin typeface="Arial" panose="020B0604020202020204" pitchFamily="34" charset="0"/>
                  <a:cs typeface="Arial" panose="020B0604020202020204" pitchFamily="34" charset="0"/>
                  <a:sym typeface="Wingdings" panose="05000000000000000000" pitchFamily="2" charset="2"/>
                </a:rPr>
                <a:t>innée</a:t>
              </a:r>
              <a:endParaRPr lang="fr-FR" sz="2000" b="1" dirty="0">
                <a:latin typeface="Arial" panose="020B0604020202020204" pitchFamily="34" charset="0"/>
                <a:cs typeface="Arial" panose="020B0604020202020204" pitchFamily="34" charset="0"/>
              </a:endParaRPr>
            </a:p>
          </p:txBody>
        </p:sp>
        <p:grpSp>
          <p:nvGrpSpPr>
            <p:cNvPr id="43" name="Groupe 42"/>
            <p:cNvGrpSpPr/>
            <p:nvPr/>
          </p:nvGrpSpPr>
          <p:grpSpPr>
            <a:xfrm>
              <a:off x="5486164" y="2841912"/>
              <a:ext cx="6582688" cy="2889369"/>
              <a:chOff x="5496922" y="2325541"/>
              <a:chExt cx="6582688" cy="2889369"/>
            </a:xfrm>
          </p:grpSpPr>
          <p:pic>
            <p:nvPicPr>
              <p:cNvPr id="18" name="Image 17"/>
              <p:cNvPicPr>
                <a:picLocks noChangeAspect="1"/>
              </p:cNvPicPr>
              <p:nvPr/>
            </p:nvPicPr>
            <p:blipFill>
              <a:blip r:embed="rId3"/>
              <a:stretch>
                <a:fillRect/>
              </a:stretch>
            </p:blipFill>
            <p:spPr>
              <a:xfrm>
                <a:off x="5496923" y="2325541"/>
                <a:ext cx="6582687" cy="1707384"/>
              </a:xfrm>
              <a:prstGeom prst="rect">
                <a:avLst/>
              </a:prstGeom>
            </p:spPr>
          </p:pic>
          <p:sp>
            <p:nvSpPr>
              <p:cNvPr id="19" name="Rectangle 18"/>
              <p:cNvSpPr/>
              <p:nvPr/>
            </p:nvSpPr>
            <p:spPr>
              <a:xfrm>
                <a:off x="9867819" y="3717575"/>
                <a:ext cx="1317319" cy="499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4"/>
              <a:stretch>
                <a:fillRect/>
              </a:stretch>
            </p:blipFill>
            <p:spPr>
              <a:xfrm rot="5400000">
                <a:off x="10681991" y="3853619"/>
                <a:ext cx="442274" cy="257136"/>
              </a:xfrm>
              <a:prstGeom prst="rect">
                <a:avLst/>
              </a:prstGeom>
            </p:spPr>
          </p:pic>
          <p:pic>
            <p:nvPicPr>
              <p:cNvPr id="21" name="Image 20"/>
              <p:cNvPicPr>
                <a:picLocks noChangeAspect="1"/>
              </p:cNvPicPr>
              <p:nvPr/>
            </p:nvPicPr>
            <p:blipFill>
              <a:blip r:embed="rId5"/>
              <a:stretch>
                <a:fillRect/>
              </a:stretch>
            </p:blipFill>
            <p:spPr>
              <a:xfrm>
                <a:off x="10662681" y="4217084"/>
                <a:ext cx="1182826" cy="699410"/>
              </a:xfrm>
              <a:prstGeom prst="rect">
                <a:avLst/>
              </a:prstGeom>
            </p:spPr>
          </p:pic>
          <p:pic>
            <p:nvPicPr>
              <p:cNvPr id="23" name="Image 22"/>
              <p:cNvPicPr>
                <a:picLocks noChangeAspect="1"/>
              </p:cNvPicPr>
              <p:nvPr/>
            </p:nvPicPr>
            <p:blipFill>
              <a:blip r:embed="rId6"/>
              <a:stretch>
                <a:fillRect/>
              </a:stretch>
            </p:blipFill>
            <p:spPr>
              <a:xfrm>
                <a:off x="8718466" y="4214129"/>
                <a:ext cx="1398821" cy="668554"/>
              </a:xfrm>
              <a:prstGeom prst="rect">
                <a:avLst/>
              </a:prstGeom>
            </p:spPr>
          </p:pic>
          <p:pic>
            <p:nvPicPr>
              <p:cNvPr id="24" name="Image 23"/>
              <p:cNvPicPr>
                <a:picLocks noChangeAspect="1"/>
              </p:cNvPicPr>
              <p:nvPr/>
            </p:nvPicPr>
            <p:blipFill>
              <a:blip r:embed="rId4"/>
              <a:stretch>
                <a:fillRect/>
              </a:stretch>
            </p:blipFill>
            <p:spPr>
              <a:xfrm rot="10800000">
                <a:off x="10165820" y="4419838"/>
                <a:ext cx="442274" cy="257136"/>
              </a:xfrm>
              <a:prstGeom prst="rect">
                <a:avLst/>
              </a:prstGeom>
            </p:spPr>
          </p:pic>
          <p:pic>
            <p:nvPicPr>
              <p:cNvPr id="25" name="Image 24"/>
              <p:cNvPicPr>
                <a:picLocks noChangeAspect="1"/>
              </p:cNvPicPr>
              <p:nvPr/>
            </p:nvPicPr>
            <p:blipFill>
              <a:blip r:embed="rId7"/>
              <a:stretch>
                <a:fillRect/>
              </a:stretch>
            </p:blipFill>
            <p:spPr>
              <a:xfrm>
                <a:off x="7614763" y="4214129"/>
                <a:ext cx="1049116" cy="514272"/>
              </a:xfrm>
              <a:prstGeom prst="rect">
                <a:avLst/>
              </a:prstGeom>
            </p:spPr>
          </p:pic>
          <p:sp>
            <p:nvSpPr>
              <p:cNvPr id="30" name="Rectangle 29"/>
              <p:cNvSpPr/>
              <p:nvPr/>
            </p:nvSpPr>
            <p:spPr>
              <a:xfrm>
                <a:off x="11046537" y="4059597"/>
                <a:ext cx="399994" cy="301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5496923" y="2325541"/>
                <a:ext cx="6582687" cy="2590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p:cNvPicPr>
                <a:picLocks noChangeAspect="1"/>
              </p:cNvPicPr>
              <p:nvPr/>
            </p:nvPicPr>
            <p:blipFill>
              <a:blip r:embed="rId8"/>
              <a:stretch>
                <a:fillRect/>
              </a:stretch>
            </p:blipFill>
            <p:spPr>
              <a:xfrm>
                <a:off x="5496922" y="4947863"/>
                <a:ext cx="1394909" cy="267047"/>
              </a:xfrm>
              <a:prstGeom prst="rect">
                <a:avLst/>
              </a:prstGeom>
            </p:spPr>
          </p:pic>
        </p:grpSp>
      </p:grpSp>
      <p:sp>
        <p:nvSpPr>
          <p:cNvPr id="35" name="ZoneTexte 34"/>
          <p:cNvSpPr txBox="1"/>
          <p:nvPr/>
        </p:nvSpPr>
        <p:spPr>
          <a:xfrm>
            <a:off x="3770137" y="143223"/>
            <a:ext cx="4826962" cy="646331"/>
          </a:xfrm>
          <a:prstGeom prst="rect">
            <a:avLst/>
          </a:prstGeom>
          <a:solidFill>
            <a:srgbClr val="CCECFF"/>
          </a:solidFill>
          <a:ln>
            <a:solidFill>
              <a:srgbClr val="FF0000"/>
            </a:solidFill>
          </a:ln>
        </p:spPr>
        <p:txBody>
          <a:bodyPr wrap="none" rtlCol="0">
            <a:spAutoFit/>
          </a:bodyPr>
          <a:lstStyle/>
          <a:p>
            <a:r>
              <a:rPr lang="fr-F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Fonctions de TRIM21</a:t>
            </a:r>
            <a:endParaRPr lang="fr-FR"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45" name="Groupe 44"/>
          <p:cNvGrpSpPr/>
          <p:nvPr/>
        </p:nvGrpSpPr>
        <p:grpSpPr>
          <a:xfrm>
            <a:off x="43449" y="2400819"/>
            <a:ext cx="5049780" cy="4284961"/>
            <a:chOff x="43449" y="2400819"/>
            <a:chExt cx="5049780" cy="4284961"/>
          </a:xfrm>
        </p:grpSpPr>
        <p:sp>
          <p:nvSpPr>
            <p:cNvPr id="32" name="ZoneTexte 31"/>
            <p:cNvSpPr txBox="1"/>
            <p:nvPr/>
          </p:nvSpPr>
          <p:spPr>
            <a:xfrm>
              <a:off x="43449" y="5977894"/>
              <a:ext cx="5049780" cy="707886"/>
            </a:xfrm>
            <a:prstGeom prst="rect">
              <a:avLst/>
            </a:prstGeom>
            <a:noFill/>
          </p:spPr>
          <p:txBody>
            <a:bodyPr wrap="none" rtlCol="0">
              <a:spAutoFit/>
            </a:bodyPr>
            <a:lstStyle/>
            <a:p>
              <a:pPr marL="342900" indent="-342900">
                <a:buFont typeface="Wingdings" panose="05000000000000000000" pitchFamily="2" charset="2"/>
                <a:buChar char="è"/>
              </a:pPr>
              <a:r>
                <a:rPr lang="fr-FR" sz="20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Dégradation de protéines endogènes</a:t>
              </a:r>
            </a:p>
            <a:p>
              <a:pPr marL="342900" indent="-342900">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Régulation cytokines inflammatoires</a:t>
              </a:r>
              <a:endParaRPr lang="fr-FR" sz="2000" b="1" dirty="0">
                <a:latin typeface="Arial" panose="020B0604020202020204" pitchFamily="34" charset="0"/>
                <a:cs typeface="Arial" panose="020B0604020202020204" pitchFamily="34" charset="0"/>
              </a:endParaRPr>
            </a:p>
          </p:txBody>
        </p:sp>
        <p:grpSp>
          <p:nvGrpSpPr>
            <p:cNvPr id="44" name="Groupe 43"/>
            <p:cNvGrpSpPr/>
            <p:nvPr/>
          </p:nvGrpSpPr>
          <p:grpSpPr>
            <a:xfrm>
              <a:off x="561356" y="2400819"/>
              <a:ext cx="4013757" cy="3585237"/>
              <a:chOff x="738747" y="2325541"/>
              <a:chExt cx="4013757" cy="3585237"/>
            </a:xfrm>
          </p:grpSpPr>
          <p:sp>
            <p:nvSpPr>
              <p:cNvPr id="22" name="Rectangle 21"/>
              <p:cNvSpPr/>
              <p:nvPr/>
            </p:nvSpPr>
            <p:spPr>
              <a:xfrm>
                <a:off x="932553" y="2836685"/>
                <a:ext cx="652644" cy="48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p:cNvPicPr>
                <a:picLocks noChangeAspect="1"/>
              </p:cNvPicPr>
              <p:nvPr/>
            </p:nvPicPr>
            <p:blipFill>
              <a:blip r:embed="rId9"/>
              <a:stretch>
                <a:fillRect/>
              </a:stretch>
            </p:blipFill>
            <p:spPr>
              <a:xfrm>
                <a:off x="738747" y="2325541"/>
                <a:ext cx="4013757" cy="3380475"/>
              </a:xfrm>
              <a:prstGeom prst="rect">
                <a:avLst/>
              </a:prstGeom>
              <a:ln>
                <a:solidFill>
                  <a:schemeClr val="tx1"/>
                </a:solidFill>
              </a:ln>
            </p:spPr>
          </p:pic>
          <p:pic>
            <p:nvPicPr>
              <p:cNvPr id="38" name="Image 37"/>
              <p:cNvPicPr>
                <a:picLocks noChangeAspect="1"/>
              </p:cNvPicPr>
              <p:nvPr/>
            </p:nvPicPr>
            <p:blipFill>
              <a:blip r:embed="rId10"/>
              <a:stretch>
                <a:fillRect/>
              </a:stretch>
            </p:blipFill>
            <p:spPr>
              <a:xfrm>
                <a:off x="3185578" y="5741381"/>
                <a:ext cx="1566926" cy="169397"/>
              </a:xfrm>
              <a:prstGeom prst="rect">
                <a:avLst/>
              </a:prstGeom>
            </p:spPr>
          </p:pic>
        </p:grpSp>
      </p:grpSp>
    </p:spTree>
    <p:extLst>
      <p:ext uri="{BB962C8B-B14F-4D97-AF65-F5344CB8AC3E}">
        <p14:creationId xmlns:p14="http://schemas.microsoft.com/office/powerpoint/2010/main" val="22331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43097" y="214745"/>
            <a:ext cx="7478857" cy="3135009"/>
          </a:xfrm>
          <a:prstGeom prst="rect">
            <a:avLst/>
          </a:prstGeom>
          <a:ln>
            <a:solidFill>
              <a:schemeClr val="tx1"/>
            </a:solidFill>
          </a:ln>
        </p:spPr>
      </p:pic>
      <p:pic>
        <p:nvPicPr>
          <p:cNvPr id="5" name="Image 4"/>
          <p:cNvPicPr>
            <a:picLocks noChangeAspect="1"/>
          </p:cNvPicPr>
          <p:nvPr/>
        </p:nvPicPr>
        <p:blipFill>
          <a:blip r:embed="rId3"/>
          <a:stretch>
            <a:fillRect/>
          </a:stretch>
        </p:blipFill>
        <p:spPr>
          <a:xfrm>
            <a:off x="943837" y="3625127"/>
            <a:ext cx="9477375" cy="3057525"/>
          </a:xfrm>
          <a:prstGeom prst="rect">
            <a:avLst/>
          </a:prstGeom>
          <a:ln>
            <a:solidFill>
              <a:schemeClr val="tx1"/>
            </a:solidFill>
          </a:ln>
        </p:spPr>
      </p:pic>
    </p:spTree>
    <p:extLst>
      <p:ext uri="{BB962C8B-B14F-4D97-AF65-F5344CB8AC3E}">
        <p14:creationId xmlns:p14="http://schemas.microsoft.com/office/powerpoint/2010/main" val="377416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b="24459"/>
          <a:stretch/>
        </p:blipFill>
        <p:spPr>
          <a:xfrm>
            <a:off x="2382918" y="147724"/>
            <a:ext cx="7126838" cy="2062837"/>
          </a:xfrm>
          <a:prstGeom prst="rect">
            <a:avLst/>
          </a:prstGeom>
          <a:ln>
            <a:solidFill>
              <a:srgbClr val="FF0000"/>
            </a:solidFill>
          </a:ln>
        </p:spPr>
      </p:pic>
      <p:pic>
        <p:nvPicPr>
          <p:cNvPr id="3" name="Image 2"/>
          <p:cNvPicPr>
            <a:picLocks noChangeAspect="1"/>
          </p:cNvPicPr>
          <p:nvPr/>
        </p:nvPicPr>
        <p:blipFill>
          <a:blip r:embed="rId4"/>
          <a:stretch>
            <a:fillRect/>
          </a:stretch>
        </p:blipFill>
        <p:spPr>
          <a:xfrm>
            <a:off x="205211" y="2728231"/>
            <a:ext cx="11899703" cy="3529721"/>
          </a:xfrm>
          <a:prstGeom prst="rect">
            <a:avLst/>
          </a:prstGeom>
        </p:spPr>
      </p:pic>
      <p:grpSp>
        <p:nvGrpSpPr>
          <p:cNvPr id="18" name="Groupe 17"/>
          <p:cNvGrpSpPr/>
          <p:nvPr/>
        </p:nvGrpSpPr>
        <p:grpSpPr>
          <a:xfrm>
            <a:off x="205211" y="4974771"/>
            <a:ext cx="11801732" cy="500743"/>
            <a:chOff x="205211" y="4974771"/>
            <a:chExt cx="11801732" cy="500743"/>
          </a:xfrm>
        </p:grpSpPr>
        <p:cxnSp>
          <p:nvCxnSpPr>
            <p:cNvPr id="6" name="Connecteur droit 5"/>
            <p:cNvCxnSpPr/>
            <p:nvPr/>
          </p:nvCxnSpPr>
          <p:spPr>
            <a:xfrm>
              <a:off x="1404257" y="4974771"/>
              <a:ext cx="1060268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05211" y="5236029"/>
              <a:ext cx="118017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05211" y="5475514"/>
              <a:ext cx="3365303"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p:cNvCxnSpPr/>
          <p:nvPr/>
        </p:nvCxnSpPr>
        <p:spPr>
          <a:xfrm>
            <a:off x="3744686" y="5475514"/>
            <a:ext cx="8262257"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9" name="Groupe 18"/>
          <p:cNvGrpSpPr/>
          <p:nvPr/>
        </p:nvGrpSpPr>
        <p:grpSpPr>
          <a:xfrm>
            <a:off x="283029" y="5954486"/>
            <a:ext cx="11723914" cy="238150"/>
            <a:chOff x="283029" y="5954486"/>
            <a:chExt cx="11723914" cy="238150"/>
          </a:xfrm>
        </p:grpSpPr>
        <p:cxnSp>
          <p:nvCxnSpPr>
            <p:cNvPr id="15" name="Connecteur droit 14"/>
            <p:cNvCxnSpPr/>
            <p:nvPr/>
          </p:nvCxnSpPr>
          <p:spPr>
            <a:xfrm>
              <a:off x="2830286" y="5954486"/>
              <a:ext cx="9176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83029" y="6192636"/>
              <a:ext cx="5551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9621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26077" y="643370"/>
            <a:ext cx="10706100" cy="3181350"/>
          </a:xfrm>
          <a:prstGeom prst="rect">
            <a:avLst/>
          </a:prstGeom>
        </p:spPr>
      </p:pic>
      <p:pic>
        <p:nvPicPr>
          <p:cNvPr id="5" name="Image 4"/>
          <p:cNvPicPr>
            <a:picLocks noChangeAspect="1"/>
          </p:cNvPicPr>
          <p:nvPr/>
        </p:nvPicPr>
        <p:blipFill>
          <a:blip r:embed="rId3"/>
          <a:stretch>
            <a:fillRect/>
          </a:stretch>
        </p:blipFill>
        <p:spPr>
          <a:xfrm>
            <a:off x="5133975" y="3916074"/>
            <a:ext cx="5353050" cy="542925"/>
          </a:xfrm>
          <a:prstGeom prst="rect">
            <a:avLst/>
          </a:prstGeom>
        </p:spPr>
      </p:pic>
    </p:spTree>
    <p:extLst>
      <p:ext uri="{BB962C8B-B14F-4D97-AF65-F5344CB8AC3E}">
        <p14:creationId xmlns:p14="http://schemas.microsoft.com/office/powerpoint/2010/main" val="103939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308" y="3141233"/>
            <a:ext cx="3387466" cy="769441"/>
          </a:xfrm>
          <a:prstGeom prst="rect">
            <a:avLst/>
          </a:prstGeom>
          <a:solidFill>
            <a:srgbClr val="CCECFF"/>
          </a:solidFill>
          <a:ln>
            <a:solidFill>
              <a:srgbClr val="FF0000"/>
            </a:solidFill>
          </a:ln>
        </p:spPr>
        <p:txBody>
          <a:bodyPr wrap="none" rtlCol="0">
            <a:spAutoFit/>
          </a:bodyPr>
          <a:lstStyle/>
          <a:p>
            <a:r>
              <a:rPr lang="fr-FR" sz="44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questions :</a:t>
            </a:r>
            <a:endParaRPr lang="fr-FR" sz="4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Connecteur droit avec flèche 3"/>
          <p:cNvCxnSpPr/>
          <p:nvPr/>
        </p:nvCxnSpPr>
        <p:spPr>
          <a:xfrm flipV="1">
            <a:off x="4367605" y="1818042"/>
            <a:ext cx="1484555" cy="17079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4367605" y="3496248"/>
            <a:ext cx="1484555" cy="17079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50172" y="1525654"/>
            <a:ext cx="4350871" cy="584775"/>
          </a:xfrm>
          <a:prstGeom prst="rect">
            <a:avLst/>
          </a:prstGeom>
          <a:solidFill>
            <a:schemeClr val="bg2"/>
          </a:solidFill>
          <a:ln>
            <a:solidFill>
              <a:schemeClr val="tx1"/>
            </a:solidFill>
          </a:ln>
        </p:spPr>
        <p:txBody>
          <a:bodyPr wrap="none">
            <a:spAutoFit/>
          </a:bodyPr>
          <a:lstStyle/>
          <a:p>
            <a:r>
              <a:rPr lang="fr-FR" sz="3200" dirty="0" smtClean="0">
                <a:latin typeface="Arial" panose="020B0604020202020204" pitchFamily="34" charset="0"/>
                <a:cs typeface="Arial" panose="020B0604020202020204" pitchFamily="34" charset="0"/>
              </a:rPr>
              <a:t>Intérêt diagnostique ??</a:t>
            </a:r>
            <a:endParaRPr lang="fr-FR" sz="3200" dirty="0"/>
          </a:p>
        </p:txBody>
      </p:sp>
      <p:sp>
        <p:nvSpPr>
          <p:cNvPr id="7" name="Rectangle 6"/>
          <p:cNvSpPr/>
          <p:nvPr/>
        </p:nvSpPr>
        <p:spPr>
          <a:xfrm>
            <a:off x="5950171" y="4911771"/>
            <a:ext cx="4168129" cy="584775"/>
          </a:xfrm>
          <a:prstGeom prst="rect">
            <a:avLst/>
          </a:prstGeom>
          <a:solidFill>
            <a:schemeClr val="bg2"/>
          </a:solidFill>
          <a:ln>
            <a:solidFill>
              <a:schemeClr val="tx1"/>
            </a:solidFill>
          </a:ln>
        </p:spPr>
        <p:txBody>
          <a:bodyPr wrap="none">
            <a:spAutoFit/>
          </a:bodyPr>
          <a:lstStyle/>
          <a:p>
            <a:r>
              <a:rPr lang="fr-FR" sz="3200" dirty="0" smtClean="0">
                <a:latin typeface="Arial" panose="020B0604020202020204" pitchFamily="34" charset="0"/>
                <a:cs typeface="Arial" panose="020B0604020202020204" pitchFamily="34" charset="0"/>
              </a:rPr>
              <a:t>Intérêt pronostique ??</a:t>
            </a:r>
            <a:endParaRPr lang="fr-FR" sz="3200" dirty="0"/>
          </a:p>
        </p:txBody>
      </p:sp>
    </p:spTree>
    <p:extLst>
      <p:ext uri="{BB962C8B-B14F-4D97-AF65-F5344CB8AC3E}">
        <p14:creationId xmlns:p14="http://schemas.microsoft.com/office/powerpoint/2010/main" val="2427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536737797"/>
              </p:ext>
            </p:extLst>
          </p:nvPr>
        </p:nvGraphicFramePr>
        <p:xfrm>
          <a:off x="336178" y="1882590"/>
          <a:ext cx="11618259" cy="4016238"/>
        </p:xfrm>
        <a:graphic>
          <a:graphicData uri="http://schemas.openxmlformats.org/drawingml/2006/table">
            <a:tbl>
              <a:tblPr firstRow="1" bandRow="1">
                <a:tableStyleId>{69CF1AB2-1976-4502-BF36-3FF5EA218861}</a:tableStyleId>
              </a:tblPr>
              <a:tblGrid>
                <a:gridCol w="3872753"/>
                <a:gridCol w="3872753"/>
                <a:gridCol w="3872753"/>
              </a:tblGrid>
              <a:tr h="641638">
                <a:tc>
                  <a:txBody>
                    <a:bodyPr/>
                    <a:lstStyle/>
                    <a:p>
                      <a:endParaRPr lang="fr-FR"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fr-FR"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anti-TRIM21 associés</a:t>
                      </a:r>
                    </a:p>
                    <a:p>
                      <a:pPr algn="ctr"/>
                      <a:r>
                        <a:rPr lang="fr-FR" dirty="0" smtClean="0">
                          <a:latin typeface="Arial" panose="020B0604020202020204" pitchFamily="34" charset="0"/>
                          <a:cs typeface="Arial" panose="020B0604020202020204" pitchFamily="34" charset="0"/>
                        </a:rPr>
                        <a:t>(74-79)</a:t>
                      </a:r>
                      <a:endParaRPr lang="fr-FR"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fr-FR"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anti-TRIM21 isolés</a:t>
                      </a:r>
                    </a:p>
                    <a:p>
                      <a:pPr algn="ctr"/>
                      <a:r>
                        <a:rPr lang="fr-FR" dirty="0" smtClean="0">
                          <a:latin typeface="Arial" panose="020B0604020202020204" pitchFamily="34" charset="0"/>
                          <a:cs typeface="Arial" panose="020B0604020202020204" pitchFamily="34" charset="0"/>
                        </a:rPr>
                        <a:t>(21-26)</a:t>
                      </a:r>
                      <a:endParaRPr lang="fr-FR"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r>
              <a:tr h="371742">
                <a:tc>
                  <a:txBody>
                    <a:bodyPr/>
                    <a:lstStyle/>
                    <a:p>
                      <a:r>
                        <a:rPr lang="fr-FR" b="1" dirty="0" smtClean="0">
                          <a:latin typeface="Arial" panose="020B0604020202020204" pitchFamily="34" charset="0"/>
                          <a:cs typeface="Arial" panose="020B0604020202020204" pitchFamily="34" charset="0"/>
                        </a:rPr>
                        <a:t>LES</a:t>
                      </a: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25%   </a:t>
                      </a:r>
                      <a:r>
                        <a:rPr lang="fr-FR" dirty="0" smtClean="0">
                          <a:latin typeface="Arial" panose="020B0604020202020204" pitchFamily="34" charset="0"/>
                          <a:cs typeface="Arial" panose="020B0604020202020204" pitchFamily="34" charset="0"/>
                        </a:rPr>
                        <a:t>(21-30)</a:t>
                      </a:r>
                      <a:endParaRPr lang="fr-FR"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8%  </a:t>
                      </a:r>
                      <a:r>
                        <a:rPr lang="fr-FR" dirty="0" smtClean="0">
                          <a:latin typeface="Arial" panose="020B0604020202020204" pitchFamily="34" charset="0"/>
                          <a:cs typeface="Arial" panose="020B0604020202020204" pitchFamily="34" charset="0"/>
                        </a:rPr>
                        <a:t>(7-10)</a:t>
                      </a:r>
                      <a:endParaRPr lang="fr-FR" dirty="0">
                        <a:latin typeface="Arial" panose="020B0604020202020204" pitchFamily="34" charset="0"/>
                        <a:cs typeface="Arial" panose="020B0604020202020204" pitchFamily="34" charset="0"/>
                      </a:endParaRPr>
                    </a:p>
                  </a:txBody>
                  <a:tcPr anchor="ctr"/>
                </a:tc>
              </a:tr>
              <a:tr h="371742">
                <a:tc>
                  <a:txBody>
                    <a:bodyPr/>
                    <a:lstStyle/>
                    <a:p>
                      <a:r>
                        <a:rPr lang="fr-FR" b="1" dirty="0" smtClean="0">
                          <a:latin typeface="Arial" panose="020B0604020202020204" pitchFamily="34" charset="0"/>
                          <a:cs typeface="Arial" panose="020B0604020202020204" pitchFamily="34" charset="0"/>
                        </a:rPr>
                        <a:t>S Gougerot Sjögren</a:t>
                      </a:r>
                      <a:endParaRPr lang="fr-FR" b="1"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30%   </a:t>
                      </a:r>
                      <a:r>
                        <a:rPr lang="fr-FR" dirty="0" smtClean="0">
                          <a:solidFill>
                            <a:schemeClr val="tx1"/>
                          </a:solidFill>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26-34)</a:t>
                      </a:r>
                      <a:endParaRPr lang="fr-FR"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15%  </a:t>
                      </a:r>
                      <a:r>
                        <a:rPr lang="fr-FR" dirty="0" smtClean="0">
                          <a:latin typeface="Arial" panose="020B0604020202020204" pitchFamily="34" charset="0"/>
                          <a:cs typeface="Arial" panose="020B0604020202020204" pitchFamily="34" charset="0"/>
                        </a:rPr>
                        <a:t>(10-20)</a:t>
                      </a:r>
                      <a:endParaRPr lang="fr-FR" dirty="0">
                        <a:latin typeface="Arial" panose="020B0604020202020204" pitchFamily="34" charset="0"/>
                        <a:cs typeface="Arial" panose="020B0604020202020204" pitchFamily="34" charset="0"/>
                      </a:endParaRPr>
                    </a:p>
                  </a:txBody>
                  <a:tcPr anchor="ctr"/>
                </a:tc>
              </a:tr>
              <a:tr h="371742">
                <a:tc>
                  <a:txBody>
                    <a:bodyPr/>
                    <a:lstStyle/>
                    <a:p>
                      <a:r>
                        <a:rPr lang="fr-FR" b="1" dirty="0" smtClean="0">
                          <a:latin typeface="Arial" panose="020B0604020202020204" pitchFamily="34" charset="0"/>
                          <a:cs typeface="Arial" panose="020B0604020202020204" pitchFamily="34" charset="0"/>
                        </a:rPr>
                        <a:t>Sclérodermies systémiques</a:t>
                      </a:r>
                      <a:endParaRPr lang="fr-FR" b="1"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14%   </a:t>
                      </a:r>
                      <a:r>
                        <a:rPr lang="fr-FR" dirty="0" smtClean="0">
                          <a:latin typeface="Arial" panose="020B0604020202020204" pitchFamily="34" charset="0"/>
                          <a:cs typeface="Arial" panose="020B0604020202020204" pitchFamily="34" charset="0"/>
                        </a:rPr>
                        <a:t>(11-17)</a:t>
                      </a:r>
                      <a:endParaRPr lang="fr-FR"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5%  </a:t>
                      </a:r>
                      <a:r>
                        <a:rPr lang="fr-FR" dirty="0" smtClean="0">
                          <a:latin typeface="Arial" panose="020B0604020202020204" pitchFamily="34" charset="0"/>
                          <a:cs typeface="Arial" panose="020B0604020202020204" pitchFamily="34" charset="0"/>
                        </a:rPr>
                        <a:t>(3-7)</a:t>
                      </a:r>
                      <a:endParaRPr lang="fr-FR" dirty="0">
                        <a:latin typeface="Arial" panose="020B0604020202020204" pitchFamily="34" charset="0"/>
                        <a:cs typeface="Arial" panose="020B0604020202020204" pitchFamily="34" charset="0"/>
                      </a:endParaRPr>
                    </a:p>
                  </a:txBody>
                  <a:tcPr anchor="ctr"/>
                </a:tc>
              </a:tr>
              <a:tr h="371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latin typeface="Arial" panose="020B0604020202020204" pitchFamily="34" charset="0"/>
                          <a:cs typeface="Arial" panose="020B0604020202020204" pitchFamily="34" charset="0"/>
                        </a:rPr>
                        <a:t>Connectivite mixte</a:t>
                      </a: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9%</a:t>
                      </a:r>
                      <a:endParaRPr lang="fr-FR" dirty="0">
                        <a:solidFill>
                          <a:srgbClr val="0000FF"/>
                        </a:solidFill>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1%</a:t>
                      </a:r>
                      <a:endParaRPr lang="fr-FR" dirty="0">
                        <a:solidFill>
                          <a:srgbClr val="0000FF"/>
                        </a:solidFill>
                        <a:latin typeface="Arial" panose="020B0604020202020204" pitchFamily="34" charset="0"/>
                        <a:cs typeface="Arial" panose="020B0604020202020204" pitchFamily="34" charset="0"/>
                      </a:endParaRPr>
                    </a:p>
                  </a:txBody>
                  <a:tcPr anchor="ctr"/>
                </a:tc>
              </a:tr>
              <a:tr h="371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latin typeface="Arial" panose="020B0604020202020204" pitchFamily="34" charset="0"/>
                          <a:cs typeface="Arial" panose="020B0604020202020204" pitchFamily="34" charset="0"/>
                        </a:rPr>
                        <a:t>Myopathies inflammatoires</a:t>
                      </a:r>
                    </a:p>
                  </a:txBody>
                  <a:tcPr anchor="ctr"/>
                </a:tc>
                <a:tc>
                  <a:txBody>
                    <a:bodyPr/>
                    <a:lstStyle/>
                    <a:p>
                      <a:pPr marL="0" indent="0" algn="l">
                        <a:buFont typeface="Wingdings" panose="05000000000000000000" pitchFamily="2" charset="2"/>
                        <a:buNone/>
                      </a:pPr>
                      <a:r>
                        <a:rPr lang="fr-FR" dirty="0" smtClean="0">
                          <a:solidFill>
                            <a:srgbClr val="0000FF"/>
                          </a:solidFill>
                          <a:latin typeface="Arial" panose="020B0604020202020204" pitchFamily="34" charset="0"/>
                          <a:cs typeface="Arial" panose="020B0604020202020204" pitchFamily="34" charset="0"/>
                        </a:rPr>
                        <a:t>               40%   </a:t>
                      </a:r>
                      <a:r>
                        <a:rPr lang="fr-FR" dirty="0" smtClean="0">
                          <a:latin typeface="Arial" panose="020B0604020202020204" pitchFamily="34" charset="0"/>
                          <a:cs typeface="Arial" panose="020B0604020202020204" pitchFamily="34" charset="0"/>
                        </a:rPr>
                        <a:t>(35-45)</a:t>
                      </a:r>
                      <a:endParaRPr lang="fr-FR" dirty="0">
                        <a:latin typeface="Arial" panose="020B0604020202020204" pitchFamily="34" charset="0"/>
                        <a:cs typeface="Arial" panose="020B0604020202020204" pitchFamily="34" charset="0"/>
                      </a:endParaRPr>
                    </a:p>
                  </a:txBody>
                  <a:tcPr anchor="ctr"/>
                </a:tc>
                <a:tc>
                  <a:txBody>
                    <a:bodyPr/>
                    <a:lstStyle/>
                    <a:p>
                      <a:pPr marL="0" indent="0" algn="l">
                        <a:buFont typeface="Wingdings" panose="05000000000000000000" pitchFamily="2" charset="2"/>
                        <a:buNone/>
                      </a:pPr>
                      <a:r>
                        <a:rPr lang="fr-FR" dirty="0" smtClean="0">
                          <a:solidFill>
                            <a:srgbClr val="0000FF"/>
                          </a:solidFill>
                          <a:latin typeface="Arial" panose="020B0604020202020204" pitchFamily="34" charset="0"/>
                          <a:cs typeface="Arial" panose="020B0604020202020204" pitchFamily="34" charset="0"/>
                        </a:rPr>
                        <a:t>                  9%</a:t>
                      </a:r>
                      <a:r>
                        <a:rPr lang="fr-FR" dirty="0" smtClean="0">
                          <a:latin typeface="Arial" panose="020B0604020202020204" pitchFamily="34" charset="0"/>
                          <a:cs typeface="Arial" panose="020B0604020202020204" pitchFamily="34" charset="0"/>
                        </a:rPr>
                        <a:t>  (8-10)</a:t>
                      </a:r>
                      <a:endParaRPr lang="fr-FR" dirty="0">
                        <a:latin typeface="Arial" panose="020B0604020202020204" pitchFamily="34" charset="0"/>
                        <a:cs typeface="Arial" panose="020B0604020202020204" pitchFamily="34" charset="0"/>
                      </a:endParaRPr>
                    </a:p>
                  </a:txBody>
                  <a:tcPr anchor="ctr"/>
                </a:tc>
              </a:tr>
              <a:tr h="371742">
                <a:tc>
                  <a:txBody>
                    <a:bodyPr/>
                    <a:lstStyle/>
                    <a:p>
                      <a:r>
                        <a:rPr lang="fr-FR" b="1" dirty="0" smtClean="0">
                          <a:latin typeface="Arial" panose="020B0604020202020204" pitchFamily="34" charset="0"/>
                          <a:cs typeface="Arial" panose="020B0604020202020204" pitchFamily="34" charset="0"/>
                        </a:rPr>
                        <a:t>PR</a:t>
                      </a:r>
                      <a:endParaRPr lang="fr-FR" b="1"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3%   </a:t>
                      </a:r>
                      <a:r>
                        <a:rPr lang="fr-FR" dirty="0" smtClean="0">
                          <a:latin typeface="Arial" panose="020B0604020202020204" pitchFamily="34" charset="0"/>
                          <a:cs typeface="Arial" panose="020B0604020202020204" pitchFamily="34" charset="0"/>
                        </a:rPr>
                        <a:t>(1-6)</a:t>
                      </a:r>
                      <a:endParaRPr lang="fr-FR"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8% </a:t>
                      </a:r>
                      <a:r>
                        <a:rPr lang="fr-FR" dirty="0" smtClean="0">
                          <a:latin typeface="Arial" panose="020B0604020202020204" pitchFamily="34" charset="0"/>
                          <a:cs typeface="Arial" panose="020B0604020202020204" pitchFamily="34" charset="0"/>
                        </a:rPr>
                        <a:t> (4-13)</a:t>
                      </a:r>
                      <a:endParaRPr lang="fr-FR" dirty="0">
                        <a:latin typeface="Arial" panose="020B0604020202020204" pitchFamily="34" charset="0"/>
                        <a:cs typeface="Arial" panose="020B0604020202020204" pitchFamily="34" charset="0"/>
                      </a:endParaRPr>
                    </a:p>
                  </a:txBody>
                  <a:tcPr anchor="ctr"/>
                </a:tc>
              </a:tr>
              <a:tr h="371742">
                <a:tc>
                  <a:txBody>
                    <a:bodyPr/>
                    <a:lstStyle/>
                    <a:p>
                      <a:r>
                        <a:rPr lang="fr-FR" b="1" dirty="0" err="1" smtClean="0">
                          <a:latin typeface="Arial" panose="020B0604020202020204" pitchFamily="34" charset="0"/>
                          <a:cs typeface="Arial" panose="020B0604020202020204" pitchFamily="34" charset="0"/>
                        </a:rPr>
                        <a:t>Hépathopathies</a:t>
                      </a:r>
                      <a:r>
                        <a:rPr lang="fr-FR" b="1" dirty="0" smtClean="0">
                          <a:latin typeface="Arial" panose="020B0604020202020204" pitchFamily="34" charset="0"/>
                          <a:cs typeface="Arial" panose="020B0604020202020204" pitchFamily="34" charset="0"/>
                        </a:rPr>
                        <a:t> auto-immunes</a:t>
                      </a:r>
                      <a:endParaRPr lang="fr-FR" b="1"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17%</a:t>
                      </a:r>
                      <a:endParaRPr lang="fr-FR" dirty="0">
                        <a:solidFill>
                          <a:srgbClr val="0000FF"/>
                        </a:solidFill>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9%</a:t>
                      </a:r>
                      <a:r>
                        <a:rPr lang="fr-FR" dirty="0" smtClean="0">
                          <a:latin typeface="Arial" panose="020B0604020202020204" pitchFamily="34" charset="0"/>
                          <a:cs typeface="Arial" panose="020B0604020202020204" pitchFamily="34" charset="0"/>
                        </a:rPr>
                        <a:t>  (7-12)</a:t>
                      </a:r>
                      <a:endParaRPr lang="fr-FR" dirty="0">
                        <a:latin typeface="Arial" panose="020B0604020202020204" pitchFamily="34" charset="0"/>
                        <a:cs typeface="Arial" panose="020B0604020202020204" pitchFamily="34" charset="0"/>
                      </a:endParaRPr>
                    </a:p>
                  </a:txBody>
                  <a:tcPr anchor="ctr"/>
                </a:tc>
              </a:tr>
              <a:tr h="371742">
                <a:tc>
                  <a:txBody>
                    <a:bodyPr/>
                    <a:lstStyle/>
                    <a:p>
                      <a:r>
                        <a:rPr lang="fr-FR" b="1" dirty="0" smtClean="0">
                          <a:latin typeface="Arial" panose="020B0604020202020204" pitchFamily="34" charset="0"/>
                          <a:cs typeface="Arial" panose="020B0604020202020204" pitchFamily="34" charset="0"/>
                        </a:rPr>
                        <a:t>Virose (HBV, HCV, HIV)</a:t>
                      </a:r>
                      <a:endParaRPr lang="fr-FR"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l"/>
                      <a:endParaRPr lang="fr-FR"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l"/>
                      <a:r>
                        <a:rPr lang="fr-FR" dirty="0" smtClean="0">
                          <a:solidFill>
                            <a:srgbClr val="0000FF"/>
                          </a:solidFill>
                          <a:latin typeface="Arial" panose="020B0604020202020204" pitchFamily="34" charset="0"/>
                          <a:cs typeface="Arial" panose="020B0604020202020204" pitchFamily="34" charset="0"/>
                        </a:rPr>
                        <a:t>                  8% </a:t>
                      </a:r>
                      <a:r>
                        <a:rPr lang="fr-FR" dirty="0" smtClean="0">
                          <a:latin typeface="Arial" panose="020B0604020202020204" pitchFamily="34" charset="0"/>
                          <a:cs typeface="Arial" panose="020B0604020202020204" pitchFamily="34" charset="0"/>
                        </a:rPr>
                        <a:t> (6-12)</a:t>
                      </a:r>
                      <a:endParaRPr lang="fr-FR" dirty="0">
                        <a:latin typeface="Arial" panose="020B0604020202020204" pitchFamily="34" charset="0"/>
                        <a:cs typeface="Arial" panose="020B0604020202020204" pitchFamily="34" charset="0"/>
                      </a:endParaRPr>
                    </a:p>
                  </a:txBody>
                  <a:tcPr anchor="ctr">
                    <a:solidFill>
                      <a:schemeClr val="bg1">
                        <a:lumMod val="85000"/>
                      </a:schemeClr>
                    </a:solidFill>
                  </a:tcPr>
                </a:tc>
              </a:tr>
              <a:tr h="371742">
                <a:tc>
                  <a:txBody>
                    <a:bodyPr/>
                    <a:lstStyle/>
                    <a:p>
                      <a:r>
                        <a:rPr lang="fr-FR" b="1" dirty="0" smtClean="0">
                          <a:latin typeface="Arial" panose="020B0604020202020204" pitchFamily="34" charset="0"/>
                          <a:cs typeface="Arial" panose="020B0604020202020204" pitchFamily="34" charset="0"/>
                        </a:rPr>
                        <a:t>Cancer</a:t>
                      </a:r>
                      <a:endParaRPr lang="fr-FR"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l"/>
                      <a:endParaRPr lang="fr-FR"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l"/>
                      <a:r>
                        <a:rPr lang="fr-FR" dirty="0" smtClean="0">
                          <a:solidFill>
                            <a:srgbClr val="0000FF"/>
                          </a:solidFill>
                          <a:latin typeface="Arial" panose="020B0604020202020204" pitchFamily="34" charset="0"/>
                          <a:cs typeface="Arial" panose="020B0604020202020204" pitchFamily="34" charset="0"/>
                        </a:rPr>
                        <a:t>                17%  </a:t>
                      </a:r>
                      <a:r>
                        <a:rPr lang="fr-FR" dirty="0" smtClean="0">
                          <a:latin typeface="Arial" panose="020B0604020202020204" pitchFamily="34" charset="0"/>
                          <a:cs typeface="Arial" panose="020B0604020202020204" pitchFamily="34" charset="0"/>
                        </a:rPr>
                        <a:t>(17-18)</a:t>
                      </a:r>
                      <a:endParaRPr lang="fr-FR" dirty="0">
                        <a:latin typeface="Arial" panose="020B0604020202020204" pitchFamily="34" charset="0"/>
                        <a:cs typeface="Arial" panose="020B0604020202020204" pitchFamily="34" charset="0"/>
                      </a:endParaRPr>
                    </a:p>
                  </a:txBody>
                  <a:tcPr anchor="ctr">
                    <a:solidFill>
                      <a:schemeClr val="bg1">
                        <a:lumMod val="85000"/>
                      </a:schemeClr>
                    </a:solidFill>
                  </a:tcPr>
                </a:tc>
              </a:tr>
            </a:tbl>
          </a:graphicData>
        </a:graphic>
      </p:graphicFrame>
      <p:sp>
        <p:nvSpPr>
          <p:cNvPr id="4" name="ZoneTexte 3"/>
          <p:cNvSpPr txBox="1"/>
          <p:nvPr/>
        </p:nvSpPr>
        <p:spPr>
          <a:xfrm>
            <a:off x="2409714" y="274320"/>
            <a:ext cx="6927924" cy="954107"/>
          </a:xfrm>
          <a:prstGeom prst="rect">
            <a:avLst/>
          </a:prstGeom>
          <a:solidFill>
            <a:srgbClr val="CCECFF"/>
          </a:solidFill>
          <a:ln>
            <a:solidFill>
              <a:srgbClr val="FF0000"/>
            </a:solidFill>
          </a:ln>
        </p:spPr>
        <p:txBody>
          <a:bodyPr wrap="square" rtlCol="0">
            <a:spAutoFit/>
          </a:bodyPr>
          <a:lstStyle/>
          <a:p>
            <a:pPr algn="ctr"/>
            <a:r>
              <a:rPr lang="fr-F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Pathologies associées à la présence des anti-TRIM21</a:t>
            </a:r>
            <a:endParaRPr lang="fr-F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35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969074010"/>
              </p:ext>
            </p:extLst>
          </p:nvPr>
        </p:nvGraphicFramePr>
        <p:xfrm>
          <a:off x="322727" y="1838461"/>
          <a:ext cx="11596746" cy="4871720"/>
        </p:xfrm>
        <a:graphic>
          <a:graphicData uri="http://schemas.openxmlformats.org/drawingml/2006/table">
            <a:tbl>
              <a:tblPr firstRow="1" bandRow="1">
                <a:tableStyleId>{69CF1AB2-1976-4502-BF36-3FF5EA218861}</a:tableStyleId>
              </a:tblPr>
              <a:tblGrid>
                <a:gridCol w="3865582"/>
                <a:gridCol w="3865582"/>
                <a:gridCol w="3865582"/>
              </a:tblGrid>
              <a:tr h="370840">
                <a:tc>
                  <a:txBody>
                    <a:bodyPr/>
                    <a:lstStyle/>
                    <a:p>
                      <a:endParaRPr lang="fr-FR"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fr-FR" dirty="0" smtClean="0">
                          <a:latin typeface="Arial" panose="020B0604020202020204" pitchFamily="34" charset="0"/>
                          <a:cs typeface="Arial" panose="020B0604020202020204" pitchFamily="34" charset="0"/>
                        </a:rPr>
                        <a:t>Prévalence des anti-TRIM21</a:t>
                      </a:r>
                      <a:endParaRPr lang="fr-FR"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fr-FR" dirty="0" smtClean="0">
                          <a:latin typeface="Arial" panose="020B0604020202020204" pitchFamily="34" charset="0"/>
                          <a:cs typeface="Arial" panose="020B0604020202020204" pitchFamily="34" charset="0"/>
                        </a:rPr>
                        <a:t>Phénotype clinique</a:t>
                      </a:r>
                      <a:endParaRPr lang="fr-FR" dirty="0">
                        <a:latin typeface="Arial" panose="020B0604020202020204" pitchFamily="34" charset="0"/>
                        <a:cs typeface="Arial" panose="020B0604020202020204" pitchFamily="34" charset="0"/>
                      </a:endParaRPr>
                    </a:p>
                  </a:txBody>
                  <a:tcPr>
                    <a:solidFill>
                      <a:schemeClr val="bg1">
                        <a:lumMod val="85000"/>
                      </a:schemeClr>
                    </a:solidFill>
                  </a:tcPr>
                </a:tc>
              </a:tr>
              <a:tr h="370840">
                <a:tc>
                  <a:txBody>
                    <a:bodyPr/>
                    <a:lstStyle/>
                    <a:p>
                      <a:r>
                        <a:rPr lang="fr-FR" b="1" dirty="0" smtClean="0">
                          <a:latin typeface="Arial" panose="020B0604020202020204" pitchFamily="34" charset="0"/>
                          <a:cs typeface="Arial" panose="020B0604020202020204" pitchFamily="34" charset="0"/>
                        </a:rPr>
                        <a:t>LES</a:t>
                      </a:r>
                    </a:p>
                  </a:txBody>
                  <a:tcPr anchor="ctr"/>
                </a:tc>
                <a:tc>
                  <a:txBody>
                    <a:bodyPr/>
                    <a:lstStyle/>
                    <a:p>
                      <a:pPr algn="ctr"/>
                      <a:r>
                        <a:rPr lang="fr-FR" dirty="0" smtClean="0">
                          <a:solidFill>
                            <a:srgbClr val="0000FF"/>
                          </a:solidFill>
                          <a:latin typeface="Arial" panose="020B0604020202020204" pitchFamily="34" charset="0"/>
                          <a:cs typeface="Arial" panose="020B0604020202020204" pitchFamily="34" charset="0"/>
                        </a:rPr>
                        <a:t>34% </a:t>
                      </a:r>
                      <a:r>
                        <a:rPr lang="fr-FR" dirty="0" smtClean="0">
                          <a:latin typeface="Arial" panose="020B0604020202020204" pitchFamily="34" charset="0"/>
                          <a:cs typeface="Arial" panose="020B0604020202020204" pitchFamily="34" charset="0"/>
                        </a:rPr>
                        <a:t>(27-42)</a:t>
                      </a:r>
                      <a:endParaRPr lang="fr-FR" dirty="0">
                        <a:latin typeface="Arial" panose="020B0604020202020204" pitchFamily="34" charset="0"/>
                        <a:cs typeface="Arial" panose="020B0604020202020204" pitchFamily="34" charset="0"/>
                      </a:endParaRPr>
                    </a:p>
                  </a:txBody>
                  <a:tcPr anchor="ctr"/>
                </a:tc>
                <a:tc>
                  <a:txBody>
                    <a:bodyPr/>
                    <a:lstStyle/>
                    <a:p>
                      <a:pPr marL="285750" indent="-285750" algn="l">
                        <a:buFont typeface="Wingdings" panose="05000000000000000000" pitchFamily="2" charset="2"/>
                        <a:buChar char="ä"/>
                      </a:pPr>
                      <a:r>
                        <a:rPr lang="fr-FR" dirty="0" smtClean="0">
                          <a:latin typeface="Arial" panose="020B0604020202020204" pitchFamily="34" charset="0"/>
                          <a:cs typeface="Arial" panose="020B0604020202020204" pitchFamily="34" charset="0"/>
                          <a:sym typeface="Wingdings" panose="05000000000000000000" pitchFamily="2" charset="2"/>
                        </a:rPr>
                        <a:t>IgG </a:t>
                      </a:r>
                      <a:r>
                        <a:rPr lang="fr-FR" sz="1400" dirty="0" smtClean="0">
                          <a:latin typeface="Arial" panose="020B0604020202020204" pitchFamily="34" charset="0"/>
                          <a:cs typeface="Arial" panose="020B0604020202020204" pitchFamily="34" charset="0"/>
                          <a:sym typeface="Wingdings" panose="05000000000000000000" pitchFamily="2" charset="2"/>
                        </a:rPr>
                        <a:t>(corrélation activité)</a:t>
                      </a:r>
                    </a:p>
                    <a:p>
                      <a:pPr marL="0" indent="0" algn="l">
                        <a:buFont typeface="Wingdings" panose="05000000000000000000" pitchFamily="2" charset="2"/>
                        <a:buNone/>
                      </a:pPr>
                      <a:r>
                        <a:rPr lang="fr-FR" dirty="0" smtClean="0">
                          <a:latin typeface="Arial" panose="020B0604020202020204" pitchFamily="34" charset="0"/>
                          <a:cs typeface="Arial" panose="020B0604020202020204" pitchFamily="34" charset="0"/>
                          <a:sym typeface="Wingdings" panose="05000000000000000000" pitchFamily="2" charset="2"/>
                        </a:rPr>
                        <a:t> GB</a:t>
                      </a:r>
                      <a:endParaRPr lang="fr-FR" dirty="0">
                        <a:latin typeface="Arial" panose="020B0604020202020204" pitchFamily="34" charset="0"/>
                        <a:cs typeface="Arial" panose="020B0604020202020204" pitchFamily="34" charset="0"/>
                      </a:endParaRPr>
                    </a:p>
                  </a:txBody>
                  <a:tcPr anchor="ctr"/>
                </a:tc>
              </a:tr>
              <a:tr h="370840">
                <a:tc>
                  <a:txBody>
                    <a:bodyPr/>
                    <a:lstStyle/>
                    <a:p>
                      <a:r>
                        <a:rPr lang="fr-FR" b="1" dirty="0" smtClean="0">
                          <a:latin typeface="Arial" panose="020B0604020202020204" pitchFamily="34" charset="0"/>
                          <a:cs typeface="Arial" panose="020B0604020202020204" pitchFamily="34" charset="0"/>
                        </a:rPr>
                        <a:t>S Gougerot Sjögren</a:t>
                      </a:r>
                      <a:endParaRPr lang="fr-FR" b="1" dirty="0">
                        <a:latin typeface="Arial" panose="020B0604020202020204" pitchFamily="34" charset="0"/>
                        <a:cs typeface="Arial" panose="020B0604020202020204" pitchFamily="34" charset="0"/>
                      </a:endParaRPr>
                    </a:p>
                  </a:txBody>
                  <a:tcPr anchor="ctr"/>
                </a:tc>
                <a:tc>
                  <a:txBody>
                    <a:bodyPr/>
                    <a:lstStyle/>
                    <a:p>
                      <a:pPr algn="ctr"/>
                      <a:r>
                        <a:rPr lang="fr-FR" dirty="0" smtClean="0">
                          <a:solidFill>
                            <a:srgbClr val="0000FF"/>
                          </a:solidFill>
                          <a:latin typeface="Arial" panose="020B0604020202020204" pitchFamily="34" charset="0"/>
                          <a:cs typeface="Arial" panose="020B0604020202020204" pitchFamily="34" charset="0"/>
                        </a:rPr>
                        <a:t>56%</a:t>
                      </a:r>
                      <a:r>
                        <a:rPr lang="fr-FR"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37-75)</a:t>
                      </a:r>
                      <a:endParaRPr lang="fr-FR" dirty="0">
                        <a:latin typeface="Arial" panose="020B0604020202020204" pitchFamily="34" charset="0"/>
                        <a:cs typeface="Arial" panose="020B0604020202020204" pitchFamily="34" charset="0"/>
                      </a:endParaRPr>
                    </a:p>
                  </a:txBody>
                  <a:tcPr anchor="ctr"/>
                </a:tc>
                <a:tc>
                  <a:txBody>
                    <a:bodyPr/>
                    <a:lstStyle/>
                    <a:p>
                      <a:pPr algn="l"/>
                      <a:endParaRPr lang="fr-FR" dirty="0">
                        <a:latin typeface="Arial" panose="020B0604020202020204" pitchFamily="34" charset="0"/>
                        <a:cs typeface="Arial" panose="020B0604020202020204" pitchFamily="34" charset="0"/>
                      </a:endParaRPr>
                    </a:p>
                  </a:txBody>
                  <a:tcPr anchor="ctr"/>
                </a:tc>
              </a:tr>
              <a:tr h="370840">
                <a:tc>
                  <a:txBody>
                    <a:bodyPr/>
                    <a:lstStyle/>
                    <a:p>
                      <a:r>
                        <a:rPr lang="fr-FR" b="1" dirty="0" smtClean="0">
                          <a:latin typeface="Arial" panose="020B0604020202020204" pitchFamily="34" charset="0"/>
                          <a:cs typeface="Arial" panose="020B0604020202020204" pitchFamily="34" charset="0"/>
                        </a:rPr>
                        <a:t>Sclérodermies systémiques</a:t>
                      </a:r>
                      <a:endParaRPr lang="fr-FR" b="1" dirty="0">
                        <a:latin typeface="Arial" panose="020B0604020202020204" pitchFamily="34" charset="0"/>
                        <a:cs typeface="Arial" panose="020B0604020202020204" pitchFamily="34" charset="0"/>
                      </a:endParaRPr>
                    </a:p>
                  </a:txBody>
                  <a:tcPr anchor="ctr"/>
                </a:tc>
                <a:tc>
                  <a:txBody>
                    <a:bodyPr/>
                    <a:lstStyle/>
                    <a:p>
                      <a:pPr algn="ctr"/>
                      <a:r>
                        <a:rPr lang="fr-FR" dirty="0" smtClean="0">
                          <a:solidFill>
                            <a:srgbClr val="0000FF"/>
                          </a:solidFill>
                          <a:latin typeface="Arial" panose="020B0604020202020204" pitchFamily="34" charset="0"/>
                          <a:cs typeface="Arial" panose="020B0604020202020204" pitchFamily="34" charset="0"/>
                        </a:rPr>
                        <a:t>28%</a:t>
                      </a:r>
                      <a:r>
                        <a:rPr lang="fr-FR"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21-36</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a:txBody>
                  <a:tcPr anchor="ctr"/>
                </a:tc>
                <a:tc>
                  <a:txBody>
                    <a:bodyPr/>
                    <a:lstStyle/>
                    <a:p>
                      <a:pPr marL="285750" indent="-285750" algn="l">
                        <a:buFont typeface="Wingdings" panose="05000000000000000000" pitchFamily="2" charset="2"/>
                        <a:buChar char="ä"/>
                      </a:pPr>
                      <a:r>
                        <a:rPr lang="fr-FR" b="1" u="sng" dirty="0" smtClean="0">
                          <a:solidFill>
                            <a:srgbClr val="0000FF"/>
                          </a:solidFill>
                          <a:latin typeface="Arial" panose="020B0604020202020204" pitchFamily="34" charset="0"/>
                          <a:cs typeface="Arial" panose="020B0604020202020204" pitchFamily="34" charset="0"/>
                          <a:sym typeface="Wingdings" panose="05000000000000000000" pitchFamily="2" charset="2"/>
                        </a:rPr>
                        <a:t>PID</a:t>
                      </a: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sym typeface="Wingdings" panose="05000000000000000000" pitchFamily="2" charset="2"/>
                        </a:rPr>
                        <a:t>(?)</a:t>
                      </a:r>
                    </a:p>
                    <a:p>
                      <a:pPr marL="285750" indent="-285750" algn="l">
                        <a:buFont typeface="Wingdings" panose="05000000000000000000" pitchFamily="2" charset="2"/>
                        <a:buChar char="ä"/>
                      </a:pPr>
                      <a:r>
                        <a:rPr lang="fr-FR" b="1" u="sng" dirty="0" smtClean="0">
                          <a:solidFill>
                            <a:srgbClr val="0000FF"/>
                          </a:solidFill>
                          <a:latin typeface="Arial" panose="020B0604020202020204" pitchFamily="34" charset="0"/>
                          <a:cs typeface="Arial" panose="020B0604020202020204" pitchFamily="34" charset="0"/>
                          <a:sym typeface="Wingdings" panose="05000000000000000000" pitchFamily="2" charset="2"/>
                        </a:rPr>
                        <a:t>HTAP</a:t>
                      </a: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sym typeface="Wingdings" panose="05000000000000000000" pitchFamily="2" charset="2"/>
                        </a:rPr>
                        <a:t>(?)</a:t>
                      </a:r>
                    </a:p>
                    <a:p>
                      <a:pPr marL="0" indent="0" algn="l">
                        <a:buFont typeface="Wingdings" panose="05000000000000000000" pitchFamily="2" charset="2"/>
                        <a:buNone/>
                      </a:pPr>
                      <a:r>
                        <a:rPr lang="fr-FR" dirty="0" smtClean="0">
                          <a:latin typeface="Arial" panose="020B0604020202020204" pitchFamily="34" charset="0"/>
                          <a:cs typeface="Arial" panose="020B0604020202020204" pitchFamily="34" charset="0"/>
                          <a:sym typeface="Wingdings" panose="05000000000000000000" pitchFamily="2" charset="2"/>
                        </a:rPr>
                        <a:t> </a:t>
                      </a:r>
                      <a:r>
                        <a:rPr lang="fr-FR" b="0" dirty="0" smtClean="0">
                          <a:latin typeface="Arial" panose="020B0604020202020204" pitchFamily="34" charset="0"/>
                          <a:cs typeface="Arial" panose="020B0604020202020204" pitchFamily="34" charset="0"/>
                          <a:sym typeface="Wingdings" panose="05000000000000000000" pitchFamily="2" charset="2"/>
                        </a:rPr>
                        <a:t>Survie</a:t>
                      </a:r>
                      <a:r>
                        <a:rPr lang="fr-FR" dirty="0" smtClean="0">
                          <a:latin typeface="Arial" panose="020B0604020202020204" pitchFamily="34" charset="0"/>
                          <a:cs typeface="Arial" panose="020B0604020202020204" pitchFamily="34" charset="0"/>
                          <a:sym typeface="Wingdings" panose="05000000000000000000" pitchFamily="2" charset="2"/>
                        </a:rPr>
                        <a:t> (?)</a:t>
                      </a:r>
                      <a:endParaRPr lang="fr-FR" dirty="0">
                        <a:latin typeface="Arial" panose="020B0604020202020204" pitchFamily="34" charset="0"/>
                        <a:cs typeface="Arial" panose="020B0604020202020204" pitchFamily="34" charset="0"/>
                      </a:endParaRPr>
                    </a:p>
                  </a:txBody>
                  <a:tcPr anchor="ctr"/>
                </a:tc>
              </a:tr>
              <a:tr h="370840">
                <a:tc>
                  <a:txBody>
                    <a:bodyPr/>
                    <a:lstStyle/>
                    <a:p>
                      <a:r>
                        <a:rPr lang="fr-FR" b="1" dirty="0" smtClean="0">
                          <a:latin typeface="Arial" panose="020B0604020202020204" pitchFamily="34" charset="0"/>
                          <a:cs typeface="Arial" panose="020B0604020202020204" pitchFamily="34" charset="0"/>
                        </a:rPr>
                        <a:t>Connectivite mixte</a:t>
                      </a:r>
                      <a:endParaRPr lang="fr-FR" b="1" dirty="0">
                        <a:latin typeface="Arial" panose="020B0604020202020204" pitchFamily="34" charset="0"/>
                        <a:cs typeface="Arial" panose="020B0604020202020204" pitchFamily="34" charset="0"/>
                      </a:endParaRPr>
                    </a:p>
                  </a:txBody>
                  <a:tcPr anchor="ctr"/>
                </a:tc>
                <a:tc>
                  <a:txBody>
                    <a:bodyPr/>
                    <a:lstStyle/>
                    <a:p>
                      <a:pPr algn="l"/>
                      <a:r>
                        <a:rPr lang="fr-FR" dirty="0" smtClean="0">
                          <a:solidFill>
                            <a:srgbClr val="0000FF"/>
                          </a:solidFill>
                          <a:latin typeface="Arial" panose="020B0604020202020204" pitchFamily="34" charset="0"/>
                          <a:cs typeface="Arial" panose="020B0604020202020204" pitchFamily="34" charset="0"/>
                        </a:rPr>
                        <a:t>                   29</a:t>
                      </a:r>
                      <a:r>
                        <a:rPr lang="fr-FR" dirty="0" smtClean="0">
                          <a:solidFill>
                            <a:srgbClr val="0000FF"/>
                          </a:solidFill>
                          <a:latin typeface="Arial" panose="020B0604020202020204" pitchFamily="34" charset="0"/>
                          <a:cs typeface="Arial" panose="020B0604020202020204" pitchFamily="34" charset="0"/>
                        </a:rPr>
                        <a:t>%</a:t>
                      </a:r>
                      <a:endParaRPr lang="fr-FR" dirty="0">
                        <a:solidFill>
                          <a:srgbClr val="0000FF"/>
                        </a:solidFill>
                        <a:latin typeface="Arial" panose="020B0604020202020204" pitchFamily="34" charset="0"/>
                        <a:cs typeface="Arial" panose="020B0604020202020204" pitchFamily="34" charset="0"/>
                      </a:endParaRPr>
                    </a:p>
                  </a:txBody>
                  <a:tcPr anchor="ctr"/>
                </a:tc>
                <a:tc>
                  <a:txBody>
                    <a:bodyPr/>
                    <a:lstStyle/>
                    <a:p>
                      <a:pPr marL="0" indent="0" algn="l">
                        <a:buFont typeface="Wingdings" panose="05000000000000000000" pitchFamily="2" charset="2"/>
                        <a:buNone/>
                      </a:pP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fr-FR" b="1" u="sng" dirty="0" smtClean="0">
                          <a:solidFill>
                            <a:srgbClr val="0000FF"/>
                          </a:solidFill>
                          <a:latin typeface="Arial" panose="020B0604020202020204" pitchFamily="34" charset="0"/>
                          <a:cs typeface="Arial" panose="020B0604020202020204" pitchFamily="34" charset="0"/>
                          <a:sym typeface="Wingdings" panose="05000000000000000000" pitchFamily="2" charset="2"/>
                        </a:rPr>
                        <a:t>PID</a:t>
                      </a: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sym typeface="Wingdings" panose="05000000000000000000" pitchFamily="2" charset="2"/>
                        </a:rPr>
                        <a:t>(?)</a:t>
                      </a:r>
                      <a:endParaRPr lang="fr-FR" dirty="0">
                        <a:latin typeface="Arial" panose="020B0604020202020204" pitchFamily="34" charset="0"/>
                        <a:cs typeface="Arial" panose="020B0604020202020204"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latin typeface="Arial" panose="020B0604020202020204" pitchFamily="34" charset="0"/>
                          <a:cs typeface="Arial" panose="020B0604020202020204" pitchFamily="34" charset="0"/>
                        </a:rPr>
                        <a:t>Myopathies inflammatoires</a:t>
                      </a:r>
                    </a:p>
                  </a:txBody>
                  <a:tcPr anchor="ctr"/>
                </a:tc>
                <a:tc>
                  <a:txBody>
                    <a:bodyPr/>
                    <a:lstStyle/>
                    <a:p>
                      <a:pPr algn="ctr"/>
                      <a:r>
                        <a:rPr lang="fr-FR" dirty="0" smtClean="0">
                          <a:solidFill>
                            <a:srgbClr val="0000FF"/>
                          </a:solidFill>
                          <a:latin typeface="Arial" panose="020B0604020202020204" pitchFamily="34" charset="0"/>
                          <a:cs typeface="Arial" panose="020B0604020202020204" pitchFamily="34" charset="0"/>
                        </a:rPr>
                        <a:t>29% </a:t>
                      </a:r>
                      <a:r>
                        <a:rPr lang="fr-FR"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20-37</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a:txBody>
                  <a:tcPr anchor="ctr"/>
                </a:tc>
                <a:tc>
                  <a:txBody>
                    <a:bodyPr/>
                    <a:lstStyle/>
                    <a:p>
                      <a:pPr marL="285750" indent="-285750" algn="l">
                        <a:buFont typeface="Wingdings" panose="05000000000000000000" pitchFamily="2" charset="2"/>
                        <a:buChar char="ä"/>
                      </a:pPr>
                      <a:r>
                        <a:rPr lang="fr-FR" dirty="0" smtClean="0">
                          <a:latin typeface="Arial" panose="020B0604020202020204" pitchFamily="34" charset="0"/>
                          <a:cs typeface="Arial" panose="020B0604020202020204" pitchFamily="34" charset="0"/>
                          <a:sym typeface="Wingdings" panose="05000000000000000000" pitchFamily="2" charset="2"/>
                        </a:rPr>
                        <a:t>Sévérité</a:t>
                      </a:r>
                    </a:p>
                    <a:p>
                      <a:pPr marL="285750" indent="-285750" algn="l">
                        <a:buFont typeface="Wingdings" panose="05000000000000000000" pitchFamily="2" charset="2"/>
                        <a:buChar char="ä"/>
                      </a:pPr>
                      <a:r>
                        <a:rPr lang="fr-FR" b="1" u="sng" dirty="0" smtClean="0">
                          <a:solidFill>
                            <a:srgbClr val="0000FF"/>
                          </a:solidFill>
                          <a:latin typeface="Arial" panose="020B0604020202020204" pitchFamily="34" charset="0"/>
                          <a:cs typeface="Arial" panose="020B0604020202020204" pitchFamily="34" charset="0"/>
                          <a:sym typeface="Wingdings" panose="05000000000000000000" pitchFamily="2" charset="2"/>
                        </a:rPr>
                        <a:t>PID</a:t>
                      </a: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sym typeface="Wingdings" panose="05000000000000000000" pitchFamily="2" charset="2"/>
                        </a:rPr>
                        <a:t>(?)</a:t>
                      </a:r>
                    </a:p>
                    <a:p>
                      <a:pPr marL="285750" indent="-285750" algn="l">
                        <a:buFont typeface="Wingdings" panose="05000000000000000000" pitchFamily="2" charset="2"/>
                        <a:buChar char="ä"/>
                      </a:pPr>
                      <a:r>
                        <a:rPr lang="fr-FR" b="1" u="sng" dirty="0" smtClean="0">
                          <a:solidFill>
                            <a:srgbClr val="0000FF"/>
                          </a:solidFill>
                          <a:latin typeface="Arial" panose="020B0604020202020204" pitchFamily="34" charset="0"/>
                          <a:cs typeface="Arial" panose="020B0604020202020204" pitchFamily="34" charset="0"/>
                          <a:sym typeface="Wingdings" panose="05000000000000000000" pitchFamily="2" charset="2"/>
                        </a:rPr>
                        <a:t>HTAP</a:t>
                      </a: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sym typeface="Wingdings" panose="05000000000000000000" pitchFamily="2" charset="2"/>
                        </a:rPr>
                        <a:t>(?)</a:t>
                      </a:r>
                    </a:p>
                    <a:p>
                      <a:pPr marL="285750" indent="-285750" algn="l">
                        <a:buFont typeface="Wingdings" panose="05000000000000000000" pitchFamily="2" charset="2"/>
                        <a:buChar char="ä"/>
                      </a:pPr>
                      <a:r>
                        <a:rPr lang="fr-FR" b="1" u="sng" dirty="0" err="1" smtClean="0">
                          <a:solidFill>
                            <a:srgbClr val="0000FF"/>
                          </a:solidFill>
                          <a:latin typeface="Arial" panose="020B0604020202020204" pitchFamily="34" charset="0"/>
                          <a:cs typeface="Arial" panose="020B0604020202020204" pitchFamily="34" charset="0"/>
                          <a:sym typeface="Wingdings" panose="05000000000000000000" pitchFamily="2" charset="2"/>
                        </a:rPr>
                        <a:t>Kc</a:t>
                      </a:r>
                      <a:endParaRPr lang="fr-FR" b="1" u="sng" dirty="0" smtClean="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0" indent="0" algn="l">
                        <a:buFont typeface="Wingdings" panose="05000000000000000000" pitchFamily="2" charset="2"/>
                        <a:buNone/>
                      </a:pPr>
                      <a:r>
                        <a:rPr lang="fr-FR" dirty="0" smtClean="0">
                          <a:latin typeface="Arial" panose="020B0604020202020204" pitchFamily="34" charset="0"/>
                          <a:cs typeface="Arial" panose="020B0604020202020204" pitchFamily="34" charset="0"/>
                          <a:sym typeface="Wingdings" panose="05000000000000000000" pitchFamily="2" charset="2"/>
                        </a:rPr>
                        <a:t> </a:t>
                      </a:r>
                      <a:r>
                        <a:rPr lang="fr-FR" b="0" dirty="0" smtClean="0">
                          <a:latin typeface="Arial" panose="020B0604020202020204" pitchFamily="34" charset="0"/>
                          <a:cs typeface="Arial" panose="020B0604020202020204" pitchFamily="34" charset="0"/>
                          <a:sym typeface="Wingdings" panose="05000000000000000000" pitchFamily="2" charset="2"/>
                        </a:rPr>
                        <a:t>survie</a:t>
                      </a:r>
                      <a:endParaRPr lang="fr-FR" b="0" dirty="0">
                        <a:latin typeface="Arial" panose="020B0604020202020204" pitchFamily="34" charset="0"/>
                        <a:cs typeface="Arial" panose="020B0604020202020204" pitchFamily="34" charset="0"/>
                      </a:endParaRPr>
                    </a:p>
                  </a:txBody>
                  <a:tcPr anchor="ctr"/>
                </a:tc>
              </a:tr>
              <a:tr h="370840">
                <a:tc>
                  <a:txBody>
                    <a:bodyPr/>
                    <a:lstStyle/>
                    <a:p>
                      <a:r>
                        <a:rPr lang="fr-FR" b="1" dirty="0" smtClean="0">
                          <a:latin typeface="Arial" panose="020B0604020202020204" pitchFamily="34" charset="0"/>
                          <a:cs typeface="Arial" panose="020B0604020202020204" pitchFamily="34" charset="0"/>
                        </a:rPr>
                        <a:t>HAI</a:t>
                      </a:r>
                      <a:endParaRPr lang="fr-FR" b="1" dirty="0">
                        <a:latin typeface="Arial" panose="020B0604020202020204" pitchFamily="34" charset="0"/>
                        <a:cs typeface="Arial" panose="020B0604020202020204" pitchFamily="34" charset="0"/>
                      </a:endParaRPr>
                    </a:p>
                  </a:txBody>
                  <a:tcPr anchor="ctr"/>
                </a:tc>
                <a:tc>
                  <a:txBody>
                    <a:bodyPr/>
                    <a:lstStyle/>
                    <a:p>
                      <a:pPr algn="ctr"/>
                      <a:r>
                        <a:rPr lang="fr-FR" dirty="0" smtClean="0">
                          <a:solidFill>
                            <a:srgbClr val="0000FF"/>
                          </a:solidFill>
                          <a:latin typeface="Arial" panose="020B0604020202020204" pitchFamily="34" charset="0"/>
                          <a:cs typeface="Arial" panose="020B0604020202020204" pitchFamily="34" charset="0"/>
                        </a:rPr>
                        <a:t>40%</a:t>
                      </a:r>
                      <a:r>
                        <a:rPr lang="fr-FR" dirty="0" smtClean="0">
                          <a:latin typeface="Arial" panose="020B0604020202020204" pitchFamily="34" charset="0"/>
                          <a:cs typeface="Arial" panose="020B0604020202020204" pitchFamily="34" charset="0"/>
                        </a:rPr>
                        <a:t> (35-45)</a:t>
                      </a:r>
                      <a:endParaRPr lang="fr-FR"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anose="020B0604020202020204" pitchFamily="34" charset="0"/>
                          <a:cs typeface="Arial" panose="020B0604020202020204" pitchFamily="34" charset="0"/>
                          <a:sym typeface="Wingdings" panose="05000000000000000000" pitchFamily="2" charset="2"/>
                        </a:rPr>
                        <a:t> </a:t>
                      </a: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Sévérité</a:t>
                      </a:r>
                    </a:p>
                  </a:txBody>
                  <a:tcPr anchor="ctr"/>
                </a:tc>
              </a:tr>
              <a:tr h="370840">
                <a:tc>
                  <a:txBody>
                    <a:bodyPr/>
                    <a:lstStyle/>
                    <a:p>
                      <a:r>
                        <a:rPr lang="fr-FR" b="1" dirty="0" smtClean="0">
                          <a:latin typeface="Arial" panose="020B0604020202020204" pitchFamily="34" charset="0"/>
                          <a:cs typeface="Arial" panose="020B0604020202020204" pitchFamily="34" charset="0"/>
                        </a:rPr>
                        <a:t>CBP</a:t>
                      </a:r>
                      <a:endParaRPr lang="fr-FR" b="1" dirty="0">
                        <a:latin typeface="Arial" panose="020B0604020202020204" pitchFamily="34" charset="0"/>
                        <a:cs typeface="Arial" panose="020B0604020202020204" pitchFamily="34" charset="0"/>
                      </a:endParaRPr>
                    </a:p>
                  </a:txBody>
                  <a:tcPr anchor="ctr"/>
                </a:tc>
                <a:tc>
                  <a:txBody>
                    <a:bodyPr/>
                    <a:lstStyle/>
                    <a:p>
                      <a:pPr algn="ctr"/>
                      <a:r>
                        <a:rPr lang="fr-FR" dirty="0" smtClean="0">
                          <a:solidFill>
                            <a:srgbClr val="0000FF"/>
                          </a:solidFill>
                          <a:latin typeface="Arial" panose="020B0604020202020204" pitchFamily="34" charset="0"/>
                          <a:cs typeface="Arial" panose="020B0604020202020204" pitchFamily="34" charset="0"/>
                        </a:rPr>
                        <a:t>37%</a:t>
                      </a:r>
                      <a:r>
                        <a:rPr lang="fr-FR" dirty="0" smtClean="0">
                          <a:latin typeface="Arial" panose="020B0604020202020204" pitchFamily="34" charset="0"/>
                          <a:cs typeface="Arial" panose="020B0604020202020204" pitchFamily="34" charset="0"/>
                        </a:rPr>
                        <a:t> (28-46)</a:t>
                      </a:r>
                      <a:endParaRPr lang="fr-FR"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anose="020B0604020202020204" pitchFamily="34" charset="0"/>
                          <a:cs typeface="Arial" panose="020B0604020202020204" pitchFamily="34" charset="0"/>
                          <a:sym typeface="Wingdings" panose="05000000000000000000" pitchFamily="2" charset="2"/>
                        </a:rPr>
                        <a:t> </a:t>
                      </a:r>
                      <a:r>
                        <a:rPr lang="fr-FR" dirty="0" smtClean="0">
                          <a:solidFill>
                            <a:srgbClr val="0000FF"/>
                          </a:solidFill>
                          <a:latin typeface="Arial" panose="020B0604020202020204" pitchFamily="34" charset="0"/>
                          <a:cs typeface="Arial" panose="020B0604020202020204" pitchFamily="34" charset="0"/>
                          <a:sym typeface="Wingdings" panose="05000000000000000000" pitchFamily="2" charset="2"/>
                        </a:rPr>
                        <a:t>Sévérité</a:t>
                      </a:r>
                    </a:p>
                  </a:txBody>
                  <a:tcPr anchor="ctr"/>
                </a:tc>
              </a:tr>
            </a:tbl>
          </a:graphicData>
        </a:graphic>
      </p:graphicFrame>
      <p:sp>
        <p:nvSpPr>
          <p:cNvPr id="4" name="ZoneTexte 3"/>
          <p:cNvSpPr txBox="1"/>
          <p:nvPr/>
        </p:nvSpPr>
        <p:spPr>
          <a:xfrm>
            <a:off x="2409714" y="274320"/>
            <a:ext cx="6927924" cy="1384995"/>
          </a:xfrm>
          <a:prstGeom prst="rect">
            <a:avLst/>
          </a:prstGeom>
          <a:solidFill>
            <a:srgbClr val="CCECFF"/>
          </a:solidFill>
          <a:ln>
            <a:solidFill>
              <a:srgbClr val="FF0000"/>
            </a:solidFill>
          </a:ln>
        </p:spPr>
        <p:txBody>
          <a:bodyPr wrap="square" rtlCol="0">
            <a:spAutoFit/>
          </a:bodyPr>
          <a:lstStyle/>
          <a:p>
            <a:pPr algn="ctr"/>
            <a:r>
              <a:rPr lang="fr-F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Prévalences des anti-TRIM21</a:t>
            </a:r>
          </a:p>
          <a:p>
            <a:pPr algn="ctr"/>
            <a:r>
              <a:rPr lang="fr-F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fr-F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p>
          <a:p>
            <a:pPr algn="ctr"/>
            <a:r>
              <a:rPr lang="fr-F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Phénotypes cliniques associés</a:t>
            </a:r>
            <a:endParaRPr lang="fr-F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812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7820</TotalTime>
  <Words>914</Words>
  <Application>Microsoft Office PowerPoint</Application>
  <PresentationFormat>Grand écran</PresentationFormat>
  <Paragraphs>153</Paragraphs>
  <Slides>14</Slides>
  <Notes>7</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3" baseType="lpstr">
      <vt:lpstr>Arial</vt:lpstr>
      <vt:lpstr>Bell MT</vt:lpstr>
      <vt:lpstr>Calibri</vt:lpstr>
      <vt:lpstr>Calibri Light</vt:lpstr>
      <vt:lpstr>Symbol</vt:lpstr>
      <vt:lpstr>Times New Roman</vt:lpstr>
      <vt:lpstr>Wingdings</vt:lpstr>
      <vt:lpstr>Thème Office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CHRU Montpellier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THIERRY</dc:creator>
  <cp:lastModifiedBy>VINCENT THIERRY</cp:lastModifiedBy>
  <cp:revision>100</cp:revision>
  <cp:lastPrinted>2018-05-30T15:36:50Z</cp:lastPrinted>
  <dcterms:created xsi:type="dcterms:W3CDTF">2018-05-29T08:48:50Z</dcterms:created>
  <dcterms:modified xsi:type="dcterms:W3CDTF">2018-06-20T15:42:07Z</dcterms:modified>
</cp:coreProperties>
</file>