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20" r:id="rId3"/>
    <p:sldMasterId id="2147483732" r:id="rId4"/>
    <p:sldMasterId id="2147483744" r:id="rId5"/>
    <p:sldMasterId id="2147483768" r:id="rId6"/>
  </p:sldMasterIdLst>
  <p:sldIdLst>
    <p:sldId id="298" r:id="rId7"/>
    <p:sldId id="256" r:id="rId8"/>
    <p:sldId id="263" r:id="rId9"/>
    <p:sldId id="264" r:id="rId10"/>
    <p:sldId id="257" r:id="rId11"/>
    <p:sldId id="260" r:id="rId12"/>
    <p:sldId id="261" r:id="rId13"/>
    <p:sldId id="291" r:id="rId14"/>
    <p:sldId id="296" r:id="rId15"/>
    <p:sldId id="292" r:id="rId16"/>
    <p:sldId id="293" r:id="rId17"/>
    <p:sldId id="266" r:id="rId18"/>
    <p:sldId id="287" r:id="rId19"/>
    <p:sldId id="299" r:id="rId20"/>
    <p:sldId id="284" r:id="rId21"/>
    <p:sldId id="285" r:id="rId22"/>
    <p:sldId id="283" r:id="rId23"/>
    <p:sldId id="282" r:id="rId24"/>
    <p:sldId id="279" r:id="rId25"/>
    <p:sldId id="281" r:id="rId26"/>
    <p:sldId id="278" r:id="rId27"/>
    <p:sldId id="28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3731278-0E5C-4B93-8207-CA73E98731E6}">
          <p14:sldIdLst/>
        </p14:section>
        <p14:section name="Section sans titre" id="{824B6A00-FAFD-45AB-8DA9-9949856FBF66}">
          <p14:sldIdLst>
            <p14:sldId id="298"/>
            <p14:sldId id="256"/>
            <p14:sldId id="263"/>
            <p14:sldId id="264"/>
            <p14:sldId id="257"/>
            <p14:sldId id="260"/>
            <p14:sldId id="261"/>
            <p14:sldId id="291"/>
            <p14:sldId id="296"/>
            <p14:sldId id="292"/>
            <p14:sldId id="293"/>
            <p14:sldId id="266"/>
            <p14:sldId id="287"/>
            <p14:sldId id="299"/>
            <p14:sldId id="284"/>
            <p14:sldId id="285"/>
            <p14:sldId id="283"/>
            <p14:sldId id="282"/>
            <p14:sldId id="279"/>
            <p14:sldId id="281"/>
            <p14:sldId id="278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99"/>
    <a:srgbClr val="FFFF66"/>
    <a:srgbClr val="00FF00"/>
    <a:srgbClr val="99FF66"/>
    <a:srgbClr val="0000CC"/>
    <a:srgbClr val="CC3300"/>
    <a:srgbClr val="CC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Feuille_de_calcul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>
              <a:solidFill>
                <a:srgbClr val="0000CC"/>
              </a:solidFill>
            </a:defRPr>
          </a:pPr>
          <a:endParaRPr lang="fr-FR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4298611629672E-2"/>
          <c:y val="0.16179894153174901"/>
          <c:w val="0.63465243627900991"/>
          <c:h val="0.8129588454135726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Conjugué</c:v>
                </c:pt>
              </c:strCache>
            </c:strRef>
          </c:tx>
          <c:explosion val="18"/>
          <c:dPt>
            <c:idx val="0"/>
            <c:bubble3D val="0"/>
            <c:explosion val="13"/>
            <c:spPr>
              <a:solidFill>
                <a:srgbClr val="00CC00"/>
              </a:solidFill>
            </c:spPr>
          </c:dPt>
          <c:dPt>
            <c:idx val="1"/>
            <c:bubble3D val="0"/>
            <c:explosion val="7"/>
            <c:spPr>
              <a:solidFill>
                <a:srgbClr val="CCFF66"/>
              </a:solidFill>
            </c:spPr>
          </c:dPt>
          <c:dPt>
            <c:idx val="2"/>
            <c:bubble3D val="0"/>
            <c:explosion val="5"/>
            <c:spPr>
              <a:solidFill>
                <a:srgbClr val="99FF66"/>
              </a:solidFill>
            </c:spPr>
          </c:dPt>
          <c:cat>
            <c:strRef>
              <c:f>Feuil1!$A$2:$A$4</c:f>
              <c:strCache>
                <c:ptCount val="3"/>
                <c:pt idx="0">
                  <c:v>IgG</c:v>
                </c:pt>
                <c:pt idx="1">
                  <c:v>IgG (H+L)</c:v>
                </c:pt>
                <c:pt idx="2">
                  <c:v>Polyvalent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731906837309518"/>
          <c:y val="0.23190672612603769"/>
          <c:w val="0.33268087171600819"/>
          <c:h val="0.51203641190864835"/>
        </c:manualLayout>
      </c:layout>
      <c:overlay val="0"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33816949631859"/>
          <c:y val="2.7235967489833871E-2"/>
        </c:manualLayout>
      </c:layout>
      <c:overlay val="0"/>
      <c:txPr>
        <a:bodyPr/>
        <a:lstStyle/>
        <a:p>
          <a:pPr>
            <a:defRPr sz="2400">
              <a:solidFill>
                <a:srgbClr val="000099"/>
              </a:solidFill>
            </a:defRPr>
          </a:pPr>
          <a:endParaRPr lang="fr-FR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06550113960403E-2"/>
          <c:y val="0.30755376333516937"/>
          <c:w val="0.58911909619469893"/>
          <c:h val="0.64444838408861915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Titrage</c:v>
                </c:pt>
              </c:strCache>
            </c:strRef>
          </c:tx>
          <c:explosion val="11"/>
          <c:dPt>
            <c:idx val="0"/>
            <c:bubble3D val="0"/>
            <c:explosion val="5"/>
            <c:spPr>
              <a:solidFill>
                <a:srgbClr val="0000CC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3399FF"/>
              </a:solidFill>
            </c:spPr>
          </c:dPt>
          <c:dPt>
            <c:idx val="4"/>
            <c:bubble3D val="0"/>
            <c:explosion val="10"/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dPt>
          <c:cat>
            <c:strRef>
              <c:f>Feuil1!$A$2:$A$6</c:f>
              <c:strCache>
                <c:ptCount val="5"/>
                <c:pt idx="0">
                  <c:v>Dil 1/800</c:v>
                </c:pt>
                <c:pt idx="1">
                  <c:v>Dil 1/1280</c:v>
                </c:pt>
                <c:pt idx="2">
                  <c:v>Dil 1/1600</c:v>
                </c:pt>
                <c:pt idx="3">
                  <c:v>Dil 1/5120</c:v>
                </c:pt>
                <c:pt idx="4">
                  <c:v>Extinction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00CC"/>
                </a:solidFill>
              </a:defRPr>
            </a:pPr>
            <a:r>
              <a:rPr lang="en-US" sz="2400" dirty="0" smtClean="0"/>
              <a:t>Lames Hep-2</a:t>
            </a:r>
            <a:endParaRPr lang="en-US" sz="2400" dirty="0"/>
          </a:p>
        </c:rich>
      </c:tx>
      <c:layout>
        <c:manualLayout>
          <c:xMode val="edge"/>
          <c:yMode val="edge"/>
          <c:x val="0.17492199940747322"/>
          <c:y val="2.581014033671055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80284906615308E-3"/>
          <c:y val="0.20414330657027269"/>
          <c:w val="0.61131194974437542"/>
          <c:h val="0.6583607918903319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Lames2</c:v>
                </c:pt>
              </c:strCache>
            </c:strRef>
          </c:tx>
          <c:explosion val="25"/>
          <c:dPt>
            <c:idx val="0"/>
            <c:bubble3D val="0"/>
            <c:explosion val="13"/>
            <c:spPr>
              <a:solidFill>
                <a:srgbClr val="FF3399"/>
              </a:solidFill>
            </c:spPr>
          </c:dPt>
          <c:dPt>
            <c:idx val="1"/>
            <c:bubble3D val="0"/>
            <c:spPr>
              <a:solidFill>
                <a:srgbClr val="FF33CC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99FF"/>
              </a:solidFill>
            </c:spPr>
          </c:dPt>
          <c:cat>
            <c:strRef>
              <c:f>Feuil1!$A$2:$A$6</c:f>
              <c:strCache>
                <c:ptCount val="5"/>
                <c:pt idx="0">
                  <c:v>F1</c:v>
                </c:pt>
                <c:pt idx="1">
                  <c:v>HEp-2000</c:v>
                </c:pt>
                <c:pt idx="2">
                  <c:v>F2</c:v>
                </c:pt>
                <c:pt idx="3">
                  <c:v>F3</c:v>
                </c:pt>
                <c:pt idx="4">
                  <c:v>Maison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8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4215087212532"/>
          <c:y val="0.19784725816372706"/>
          <c:w val="0.34215179794837608"/>
          <c:h val="0.59697127148474016"/>
        </c:manualLayout>
      </c:layout>
      <c:overlay val="0"/>
      <c:txPr>
        <a:bodyPr/>
        <a:lstStyle/>
        <a:p>
          <a:pPr>
            <a:defRPr>
              <a:solidFill>
                <a:srgbClr val="0000CC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Dilutions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d</a:t>
            </a:r>
            <a:r>
              <a:rPr lang="en-US" sz="2400" dirty="0" err="1" smtClean="0"/>
              <a:t>épistage</a:t>
            </a:r>
            <a:endParaRPr lang="en-US" sz="2400" dirty="0"/>
          </a:p>
        </c:rich>
      </c:tx>
      <c:layout>
        <c:manualLayout>
          <c:xMode val="edge"/>
          <c:yMode val="edge"/>
          <c:x val="0.23927024637299255"/>
          <c:y val="4.693956769031083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750965501187699"/>
          <c:w val="0.66879678299633372"/>
          <c:h val="0.7624903449881229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9"/>
          <c:dPt>
            <c:idx val="1"/>
            <c:bubble3D val="0"/>
            <c:explosion val="11"/>
            <c:spPr>
              <a:solidFill>
                <a:srgbClr val="3399FF"/>
              </a:solidFill>
            </c:spPr>
          </c:dPt>
          <c:dPt>
            <c:idx val="2"/>
            <c:bubble3D val="0"/>
            <c:explosion val="10"/>
            <c:spPr>
              <a:solidFill>
                <a:srgbClr val="0000CC"/>
              </a:solidFill>
            </c:spPr>
          </c:dPt>
          <c:dPt>
            <c:idx val="3"/>
            <c:bubble3D val="0"/>
            <c:explosion val="3"/>
            <c:spPr>
              <a:solidFill>
                <a:srgbClr val="66FFCC"/>
              </a:solidFill>
            </c:spPr>
          </c:dPt>
          <c:cat>
            <c:strRef>
              <c:f>Feuil1!$A$2:$A$5</c:f>
              <c:strCache>
                <c:ptCount val="4"/>
                <c:pt idx="1">
                  <c:v>Dil 1/80</c:v>
                </c:pt>
                <c:pt idx="2">
                  <c:v>Dil 1/160</c:v>
                </c:pt>
                <c:pt idx="3">
                  <c:v>Dil 1/320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 formatCode="mmm\-yy">
                  <c:v>0</c:v>
                </c:pt>
                <c:pt idx="1">
                  <c:v>8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8955406091415152"/>
          <c:y val="0.26289321348292716"/>
          <c:w val="0.41044593908584859"/>
          <c:h val="0.57082713340460711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2400">
          <a:solidFill>
            <a:srgbClr val="0000CC"/>
          </a:solidFill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45773449159856E-2"/>
          <c:y val="0.21053058804429919"/>
          <c:w val="0.64485259832552144"/>
          <c:h val="0.78573428482020802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CC3300"/>
              </a:solidFill>
              <a:ln>
                <a:solidFill>
                  <a:srgbClr val="0000CC"/>
                </a:solidFill>
              </a:ln>
            </c:spPr>
          </c:dPt>
          <c:dPt>
            <c:idx val="1"/>
            <c:bubble3D val="0"/>
            <c:explosion val="20"/>
            <c:spPr>
              <a:solidFill>
                <a:srgbClr val="99FF66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cat>
            <c:strRef>
              <c:f>Feuil1!$A$2:$A$5</c:f>
              <c:strCache>
                <c:ptCount val="3"/>
                <c:pt idx="0">
                  <c:v>Négatifs</c:v>
                </c:pt>
                <c:pt idx="1">
                  <c:v>Positifs &lt; 320</c:v>
                </c:pt>
                <c:pt idx="2">
                  <c:v>Positifs ≥ 320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49</c:v>
                </c:pt>
                <c:pt idx="1">
                  <c:v>26.5</c:v>
                </c:pt>
                <c:pt idx="2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2400">
                <a:solidFill>
                  <a:srgbClr val="000099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2400">
                <a:solidFill>
                  <a:srgbClr val="000099"/>
                </a:solidFill>
              </a:defRPr>
            </a:pPr>
            <a:endParaRPr lang="fr-FR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493705191148974"/>
          <c:y val="0.28336072561985864"/>
          <c:w val="0.30372275420934319"/>
          <c:h val="0.41794208856020831"/>
        </c:manualLayout>
      </c:layout>
      <c:overlay val="0"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0.17544</cdr:x>
      <cdr:y>0.4359</cdr:y>
    </cdr:from>
    <cdr:to>
      <cdr:x>0.29825</cdr:x>
      <cdr:y>0.60029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20080" y="1224136"/>
          <a:ext cx="5040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>
              <a:solidFill>
                <a:srgbClr val="FF0000"/>
              </a:solidFill>
            </a:rPr>
            <a:t>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0.27273</cdr:x>
      <cdr:y>0.28311</cdr:y>
    </cdr:from>
    <cdr:to>
      <cdr:x>0.36364</cdr:x>
      <cdr:y>0.38606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296144" y="79208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0.39844</cdr:x>
      <cdr:y>0.5</cdr:y>
    </cdr:from>
    <cdr:to>
      <cdr:x>0.53906</cdr:x>
      <cdr:y>0.65265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36204" y="1512168"/>
          <a:ext cx="648060" cy="46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 smtClean="0">
              <a:solidFill>
                <a:schemeClr val="bg2">
                  <a:lumMod val="20000"/>
                  <a:lumOff val="80000"/>
                </a:schemeClr>
              </a:solidFill>
            </a:rPr>
            <a:t>8</a:t>
          </a:r>
          <a:endParaRPr lang="fr-FR" sz="2400" dirty="0">
            <a:solidFill>
              <a:schemeClr val="bg2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0.41892</cdr:x>
      <cdr:y>0.41026</cdr:y>
    </cdr:from>
    <cdr:to>
      <cdr:x>0.55556</cdr:x>
      <cdr:y>0.61538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714897" y="1152128"/>
          <a:ext cx="88550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 smtClean="0">
              <a:solidFill>
                <a:srgbClr val="FFFF00"/>
              </a:solidFill>
            </a:rPr>
            <a:t>49%</a:t>
          </a:r>
          <a:endParaRPr lang="fr-FR" sz="24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0.15556</cdr:x>
      <cdr:y>0.28205</cdr:y>
    </cdr:from>
    <cdr:to>
      <cdr:x>0.33333</cdr:x>
      <cdr:y>0.41026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008112" y="79208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 smtClean="0">
              <a:solidFill>
                <a:srgbClr val="000099"/>
              </a:solidFill>
            </a:rPr>
            <a:t>24,5%</a:t>
          </a:r>
          <a:endParaRPr lang="fr-FR" sz="2400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0.15556</cdr:x>
      <cdr:y>0.55531</cdr:y>
    </cdr:from>
    <cdr:to>
      <cdr:x>0.31081</cdr:x>
      <cdr:y>0.71728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1008112" y="1559484"/>
          <a:ext cx="1006166" cy="45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 smtClean="0">
              <a:solidFill>
                <a:srgbClr val="000099"/>
              </a:solidFill>
            </a:rPr>
            <a:t>26,5%</a:t>
          </a:r>
          <a:endParaRPr lang="fr-FR" sz="2400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0.01111</cdr:x>
      <cdr:y>0.13043</cdr:y>
    </cdr:from>
    <cdr:to>
      <cdr:x>0.21277</cdr:x>
      <cdr:y>0.28261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75209" y="432048"/>
          <a:ext cx="1364951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2400" dirty="0">
            <a:solidFill>
              <a:srgbClr val="000099"/>
            </a:solidFill>
          </a:endParaRPr>
        </a:p>
      </cdr:txBody>
    </cdr:sp>
  </cdr:relSizeAnchor>
  <cdr:relSizeAnchor xmlns:cdr="http://schemas.openxmlformats.org/drawingml/2006/chartDrawing">
    <cdr:from>
      <cdr:x>1.47738E-7</cdr:x>
      <cdr:y>0.84783</cdr:y>
    </cdr:from>
    <cdr:to>
      <cdr:x>0.23404</cdr:x>
      <cdr:y>1</cdr:y>
    </cdr:to>
    <cdr:sp macro="" textlink="">
      <cdr:nvSpPr>
        <cdr:cNvPr id="6" name="ZoneTexte 5"/>
        <cdr:cNvSpPr txBox="1"/>
      </cdr:nvSpPr>
      <cdr:spPr>
        <a:xfrm xmlns:a="http://schemas.openxmlformats.org/drawingml/2006/main">
          <a:off x="1" y="2808312"/>
          <a:ext cx="1584175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2400" dirty="0">
            <a:solidFill>
              <a:srgbClr val="000099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1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5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53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B40C-43FB-49A3-B817-367338C179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88433-05B2-4422-B5E1-99BE5D750C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350EA-60A7-46C8-AAA7-460C906A2D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80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5FF7-4D5C-4D4B-8164-E7D87B9374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4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5EE14-44AD-46EA-B2EF-03FBBAE1D40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0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A420-E69B-4EF9-8C55-0B5E85D128F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8D97-4CF9-4D01-A6C8-17A6B6F6C4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CDAE6-9C2E-40F8-A4DE-7FA8CE26063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3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89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185E-4F59-43DB-8261-58D8A5E80C7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9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90E3-7A5D-4D97-BDA6-03627EAF7A3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17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8E11-F432-4D73-8A0A-E23786D9996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40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A5F5-CDBE-4C4E-AA78-AC58A0DA49C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03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F6BA-B6DB-404E-9032-76C54B0A747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33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753A2-40E5-4D15-AD99-5F95795B1A9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91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F099-BEC0-4EDC-8AAC-CAB7593F529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60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399A4-C99E-428A-9465-DCFBE76CC93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5398B-C52A-41E0-9207-E359B8D80F0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9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B504-61C3-4197-8BBB-DBCD70888DE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9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5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E6E2-E527-42F9-8EF4-4953E462043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65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9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52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22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23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81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9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195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56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97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8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6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86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8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9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47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92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121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01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97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0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B5AE2-3154-444B-BDBB-EBEA04EB775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70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871D-3D2E-491E-8CD3-33C42339051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63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3C54-7677-4EF8-9AF8-01D2B9AB4139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36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F38D1-EE21-48BA-B522-5A401D8C5288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69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467B-7EC4-481E-BD27-D9952595B44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7BAEF-1972-44AA-B297-5B9E6F323E6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2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9FFF0-2971-48BA-8717-1D4CC1BC4FB9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808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EC33E-3847-46D2-BC1F-ABD84AC1ED6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10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270D6-ECE6-482D-A2CC-28722D65F08B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08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2AF5-8A34-4FCA-8AD2-0657229E96D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88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26D95-5ABA-458E-B7FF-E0AB0A9ACF9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86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60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48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71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4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82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076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77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092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1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74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E99B-5195-42D5-89F2-419345270B3E}" type="datetimeFigureOut">
              <a:rPr lang="fr-FR" smtClean="0"/>
              <a:t>10/07/2012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85BE-E71F-4EA6-8871-DADF61331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813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383BB-6C90-4915-9ADE-1320EDE514B7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4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ECB6-9982-431B-887A-F4E903A6DC0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10/07/2012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A139-9DB1-4BBE-BCA4-14228EADCB0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D88F61-9C82-4F9A-9C58-761BF110EA04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AF7D-6E11-4E83-8FFE-02D27E10F7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6EFE-F162-4417-9D8F-9F709A1B0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microsoft.com/office/2007/relationships/hdphoto" Target="../media/hdphoto4.wdp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7564"/>
            <a:ext cx="6395733" cy="4869160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4001122" y="4221088"/>
            <a:ext cx="4608512" cy="1008112"/>
          </a:xfrm>
          <a:prstGeom prst="wedgeEllipseCallout">
            <a:avLst>
              <a:gd name="adj1" fmla="val -55715"/>
              <a:gd name="adj2" fmla="val 36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>
                    <a:lumMod val="95000"/>
                  </a:prstClr>
                </a:solidFill>
              </a:rPr>
              <a:t>COLLOQUE 2012</a:t>
            </a:r>
            <a:endParaRPr lang="en-US" sz="32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-9244" y="6926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000099"/>
                </a:solidFill>
              </a:rPr>
              <a:t>Conduite</a:t>
            </a:r>
            <a:r>
              <a:rPr lang="en-US" sz="3600" b="1" dirty="0">
                <a:solidFill>
                  <a:srgbClr val="000099"/>
                </a:solidFill>
              </a:rPr>
              <a:t> à </a:t>
            </a:r>
            <a:r>
              <a:rPr lang="en-US" sz="3600" b="1" dirty="0" err="1">
                <a:solidFill>
                  <a:srgbClr val="000099"/>
                </a:solidFill>
              </a:rPr>
              <a:t>tenir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devant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une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err="1">
                <a:solidFill>
                  <a:srgbClr val="000099"/>
                </a:solidFill>
              </a:rPr>
              <a:t>recherche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d’</a:t>
            </a:r>
          </a:p>
          <a:p>
            <a:pPr lvl="0" algn="ctr"/>
            <a:r>
              <a:rPr lang="en-US" sz="3600" b="1" dirty="0" smtClean="0">
                <a:solidFill>
                  <a:srgbClr val="000099"/>
                </a:solidFill>
              </a:rPr>
              <a:t>ANA positive </a:t>
            </a:r>
            <a:r>
              <a:rPr lang="en-US" sz="3600" b="1" dirty="0" err="1">
                <a:solidFill>
                  <a:srgbClr val="000099"/>
                </a:solidFill>
              </a:rPr>
              <a:t>sur</a:t>
            </a:r>
            <a:r>
              <a:rPr lang="en-US" sz="3600" b="1" dirty="0">
                <a:solidFill>
                  <a:srgbClr val="000099"/>
                </a:solidFill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</a:rPr>
              <a:t>HEp-2.</a:t>
            </a:r>
          </a:p>
        </p:txBody>
      </p:sp>
    </p:spTree>
    <p:extLst>
      <p:ext uri="{BB962C8B-B14F-4D97-AF65-F5344CB8AC3E}">
        <p14:creationId xmlns:p14="http://schemas.microsoft.com/office/powerpoint/2010/main" val="18186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Importance du titre des </a:t>
            </a:r>
            <a:r>
              <a:rPr lang="fr-FR" sz="3600" dirty="0">
                <a:solidFill>
                  <a:srgbClr val="000099"/>
                </a:solidFill>
              </a:rPr>
              <a:t>A</a:t>
            </a:r>
            <a:r>
              <a:rPr lang="fr-FR" sz="3600" dirty="0" smtClean="0">
                <a:solidFill>
                  <a:srgbClr val="000099"/>
                </a:solidFill>
              </a:rPr>
              <a:t>NA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800" dirty="0" smtClean="0">
                <a:solidFill>
                  <a:srgbClr val="000099"/>
                </a:solidFill>
              </a:rPr>
              <a:t>Sujets </a:t>
            </a:r>
            <a:r>
              <a:rPr lang="fr-FR" sz="2800" dirty="0">
                <a:solidFill>
                  <a:srgbClr val="000099"/>
                </a:solidFill>
              </a:rPr>
              <a:t>sains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>
                <a:solidFill>
                  <a:srgbClr val="000099"/>
                </a:solidFill>
              </a:rPr>
              <a:t>	1/80 : 10-15 % ANA+, 1/160 : 5%, 3% au 1/320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>
                <a:solidFill>
                  <a:srgbClr val="000099"/>
                </a:solidFill>
              </a:rPr>
              <a:t>	↑ fréquence avec âge : </a:t>
            </a:r>
            <a:r>
              <a:rPr lang="fr-FR" sz="2800" dirty="0" smtClean="0">
                <a:solidFill>
                  <a:srgbClr val="000099"/>
                </a:solidFill>
              </a:rPr>
              <a:t>20 </a:t>
            </a:r>
            <a:r>
              <a:rPr lang="fr-FR" sz="2800" dirty="0">
                <a:solidFill>
                  <a:srgbClr val="000099"/>
                </a:solidFill>
              </a:rPr>
              <a:t>-25 % après 60 </a:t>
            </a:r>
            <a:r>
              <a:rPr lang="fr-FR" sz="2800" dirty="0" smtClean="0">
                <a:solidFill>
                  <a:srgbClr val="000099"/>
                </a:solidFill>
              </a:rPr>
              <a:t>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>
                <a:solidFill>
                  <a:srgbClr val="000099"/>
                </a:solidFill>
              </a:rPr>
              <a:t>	</a:t>
            </a:r>
            <a:r>
              <a:rPr lang="fr-FR" sz="2800" dirty="0" smtClean="0">
                <a:solidFill>
                  <a:srgbClr val="000099"/>
                </a:solidFill>
              </a:rPr>
              <a:t>Présents avant les 1</a:t>
            </a:r>
            <a:r>
              <a:rPr lang="fr-FR" sz="2800" baseline="30000" dirty="0" smtClean="0">
                <a:solidFill>
                  <a:srgbClr val="000099"/>
                </a:solidFill>
              </a:rPr>
              <a:t>ers</a:t>
            </a:r>
            <a:r>
              <a:rPr lang="fr-FR" sz="2800" dirty="0" smtClean="0">
                <a:solidFill>
                  <a:srgbClr val="000099"/>
                </a:solidFill>
              </a:rPr>
              <a:t> signes de connectivite</a:t>
            </a:r>
            <a:endParaRPr lang="fr-FR" sz="2800" dirty="0">
              <a:solidFill>
                <a:srgbClr val="0000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>
                <a:solidFill>
                  <a:srgbClr val="000099"/>
                </a:solidFill>
              </a:rPr>
              <a:t>	</a:t>
            </a:r>
            <a:r>
              <a:rPr lang="fr-FR" sz="2800" dirty="0" err="1">
                <a:solidFill>
                  <a:srgbClr val="000099"/>
                </a:solidFill>
              </a:rPr>
              <a:t>Ac</a:t>
            </a:r>
            <a:r>
              <a:rPr lang="fr-FR" sz="2800" dirty="0">
                <a:solidFill>
                  <a:srgbClr val="000099"/>
                </a:solidFill>
              </a:rPr>
              <a:t> anti-DFS70 </a:t>
            </a:r>
            <a:r>
              <a:rPr lang="fr-FR" sz="2800" dirty="0" smtClean="0">
                <a:solidFill>
                  <a:srgbClr val="000099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fr-FR" sz="2800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</a:pPr>
            <a:r>
              <a:rPr lang="fr-FR" sz="2800" dirty="0" smtClean="0">
                <a:solidFill>
                  <a:srgbClr val="000099"/>
                </a:solidFill>
              </a:rPr>
              <a:t>Titres élevés dans les MAI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 smtClean="0">
                <a:solidFill>
                  <a:srgbClr val="000099"/>
                </a:solidFill>
              </a:rPr>
              <a:t>	</a:t>
            </a:r>
            <a:r>
              <a:rPr lang="fr-FR" sz="2800" dirty="0">
                <a:solidFill>
                  <a:srgbClr val="000099"/>
                </a:solidFill>
              </a:rPr>
              <a:t>C</a:t>
            </a:r>
            <a:r>
              <a:rPr lang="fr-FR" sz="2800" dirty="0" smtClean="0">
                <a:solidFill>
                  <a:srgbClr val="000099"/>
                </a:solidFill>
              </a:rPr>
              <a:t>onnectivites, MAI du foie, PR,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>
                <a:solidFill>
                  <a:srgbClr val="000099"/>
                </a:solidFill>
              </a:rPr>
              <a:t> </a:t>
            </a:r>
            <a:r>
              <a:rPr lang="fr-FR" sz="2800" dirty="0" smtClean="0">
                <a:solidFill>
                  <a:srgbClr val="000099"/>
                </a:solidFill>
              </a:rPr>
              <a:t>          thyroïdites AI</a:t>
            </a:r>
          </a:p>
          <a:p>
            <a:pPr marL="0" indent="0">
              <a:spcBef>
                <a:spcPts val="0"/>
              </a:spcBef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</a:pPr>
            <a:r>
              <a:rPr lang="fr-FR" sz="2800" dirty="0" smtClean="0">
                <a:solidFill>
                  <a:srgbClr val="000099"/>
                </a:solidFill>
              </a:rPr>
              <a:t>Titres variables dans les infections, cancers, prise de médicaments inducteurs</a:t>
            </a:r>
          </a:p>
          <a:p>
            <a:pPr marL="0" indent="0">
              <a:spcBef>
                <a:spcPts val="0"/>
              </a:spcBef>
              <a:buNone/>
            </a:pPr>
            <a:endParaRPr lang="fr-FR" sz="2800" dirty="0" smtClean="0">
              <a:solidFill>
                <a:srgbClr val="0000CC"/>
              </a:solidFill>
            </a:endParaRPr>
          </a:p>
        </p:txBody>
      </p:sp>
      <p:pic>
        <p:nvPicPr>
          <p:cNvPr id="5" name="Picture 4" descr="DFS70 12 EUROIM CLASSIQUE"/>
          <p:cNvPicPr>
            <a:picLocks noChangeAspect="1" noChangeArrowheads="1"/>
          </p:cNvPicPr>
          <p:nvPr/>
        </p:nvPicPr>
        <p:blipFill>
          <a:blip r:embed="rId2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59" r="41873" b="37697"/>
          <a:stretch>
            <a:fillRect/>
          </a:stretch>
        </p:blipFill>
        <p:spPr>
          <a:xfrm>
            <a:off x="6300192" y="2994338"/>
            <a:ext cx="2082879" cy="2344831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6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Identification des ANA +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880" y="1268760"/>
            <a:ext cx="8964488" cy="525658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solidFill>
                  <a:srgbClr val="000099"/>
                </a:solidFill>
              </a:rPr>
              <a:t>Intérêt ++ </a:t>
            </a:r>
            <a:r>
              <a:rPr lang="fr-FR" sz="2800" dirty="0">
                <a:solidFill>
                  <a:srgbClr val="000099"/>
                </a:solidFill>
              </a:rPr>
              <a:t> </a:t>
            </a:r>
            <a:r>
              <a:rPr lang="fr-FR" sz="2800" dirty="0" smtClean="0">
                <a:solidFill>
                  <a:srgbClr val="000099"/>
                </a:solidFill>
              </a:rPr>
              <a:t>de l’aspect de la fluorescence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99"/>
                </a:solidFill>
              </a:rPr>
              <a:t>	</a:t>
            </a:r>
            <a:r>
              <a:rPr lang="fr-FR" sz="2800" dirty="0" smtClean="0">
                <a:solidFill>
                  <a:srgbClr val="000099"/>
                </a:solidFill>
              </a:rPr>
              <a:t>ACA, N dots, </a:t>
            </a:r>
            <a:r>
              <a:rPr lang="fr-FR" sz="2800" dirty="0" err="1" smtClean="0">
                <a:solidFill>
                  <a:srgbClr val="000099"/>
                </a:solidFill>
              </a:rPr>
              <a:t>Ac</a:t>
            </a:r>
            <a:r>
              <a:rPr lang="fr-FR" sz="2800" dirty="0" smtClean="0">
                <a:solidFill>
                  <a:srgbClr val="000099"/>
                </a:solidFill>
              </a:rPr>
              <a:t> anti-membrane nucléaire, nucléole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Quand rechercher les </a:t>
            </a:r>
            <a:r>
              <a:rPr lang="fr-FR" sz="2800" dirty="0" err="1" smtClean="0">
                <a:solidFill>
                  <a:srgbClr val="000099"/>
                </a:solidFill>
              </a:rPr>
              <a:t>Ac</a:t>
            </a:r>
            <a:r>
              <a:rPr lang="fr-FR" sz="2800" dirty="0" smtClean="0">
                <a:solidFill>
                  <a:srgbClr val="000099"/>
                </a:solidFill>
              </a:rPr>
              <a:t> anti-ENA</a:t>
            </a:r>
            <a:r>
              <a:rPr lang="fr-FR" sz="2800" dirty="0">
                <a:solidFill>
                  <a:srgbClr val="000099"/>
                </a:solidFill>
              </a:rPr>
              <a:t>? les </a:t>
            </a:r>
            <a:r>
              <a:rPr lang="fr-FR" sz="2800" dirty="0" err="1">
                <a:solidFill>
                  <a:srgbClr val="000099"/>
                </a:solidFill>
              </a:rPr>
              <a:t>Ac</a:t>
            </a:r>
            <a:r>
              <a:rPr lang="fr-FR" sz="2800" dirty="0">
                <a:solidFill>
                  <a:srgbClr val="000099"/>
                </a:solidFill>
              </a:rPr>
              <a:t> anti-</a:t>
            </a:r>
            <a:r>
              <a:rPr lang="fr-FR" sz="2800" dirty="0" err="1">
                <a:solidFill>
                  <a:srgbClr val="000099"/>
                </a:solidFill>
              </a:rPr>
              <a:t>ADNdb</a:t>
            </a:r>
            <a:r>
              <a:rPr lang="fr-FR" sz="2800" dirty="0" smtClean="0">
                <a:solidFill>
                  <a:srgbClr val="000099"/>
                </a:solidFill>
              </a:rPr>
              <a:t>?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000099"/>
                </a:solidFill>
              </a:rPr>
              <a:t>    Stratégies basées sur la prescription, le titre, l’aspect de la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smtClean="0">
                <a:solidFill>
                  <a:srgbClr val="000099"/>
                </a:solidFill>
              </a:rPr>
              <a:t>   fluo</a:t>
            </a:r>
            <a:r>
              <a:rPr lang="fr-FR" dirty="0">
                <a:solidFill>
                  <a:srgbClr val="000099"/>
                </a:solidFill>
              </a:rPr>
              <a:t>, </a:t>
            </a:r>
            <a:r>
              <a:rPr lang="fr-FR" dirty="0" smtClean="0">
                <a:solidFill>
                  <a:srgbClr val="000099"/>
                </a:solidFill>
              </a:rPr>
              <a:t>les </a:t>
            </a:r>
            <a:r>
              <a:rPr lang="fr-FR" dirty="0">
                <a:solidFill>
                  <a:srgbClr val="000099"/>
                </a:solidFill>
              </a:rPr>
              <a:t>données </a:t>
            </a:r>
            <a:r>
              <a:rPr lang="fr-FR" dirty="0" smtClean="0">
                <a:solidFill>
                  <a:srgbClr val="000099"/>
                </a:solidFill>
              </a:rPr>
              <a:t>cliniques, les accords avec les cliniciens</a:t>
            </a:r>
          </a:p>
          <a:p>
            <a:pPr marL="0" lvl="1" indent="0">
              <a:buNone/>
            </a:pPr>
            <a:r>
              <a:rPr lang="fr-FR" dirty="0" smtClean="0">
                <a:solidFill>
                  <a:srgbClr val="000099"/>
                </a:solidFill>
              </a:rPr>
              <a:t> </a:t>
            </a:r>
          </a:p>
          <a:p>
            <a:pPr marL="0" lvl="1" indent="0">
              <a:buNone/>
            </a:pP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smtClean="0">
                <a:solidFill>
                  <a:srgbClr val="000099"/>
                </a:solidFill>
              </a:rPr>
              <a:t>   </a:t>
            </a:r>
            <a:r>
              <a:rPr lang="fr-FR" sz="3200" dirty="0" smtClean="0">
                <a:solidFill>
                  <a:srgbClr val="000099"/>
                </a:solidFill>
              </a:rPr>
              <a:t>Stratégie consensuelle</a:t>
            </a:r>
            <a:r>
              <a:rPr lang="fr-FR" sz="3200" dirty="0">
                <a:solidFill>
                  <a:srgbClr val="000099"/>
                </a:solidFill>
              </a:rPr>
              <a:t> </a:t>
            </a:r>
            <a:r>
              <a:rPr lang="fr-FR" sz="3200" dirty="0" smtClean="0">
                <a:solidFill>
                  <a:srgbClr val="000099"/>
                </a:solidFill>
              </a:rPr>
              <a:t>si titre ≥ 320 avec aspect</a:t>
            </a:r>
          </a:p>
          <a:p>
            <a:r>
              <a:rPr lang="fr-FR" sz="2800" dirty="0" smtClean="0">
                <a:solidFill>
                  <a:srgbClr val="000099"/>
                </a:solidFill>
              </a:rPr>
              <a:t>homogène          </a:t>
            </a:r>
            <a:r>
              <a:rPr lang="fr-FR" sz="2800" dirty="0" err="1" smtClean="0">
                <a:solidFill>
                  <a:srgbClr val="000099"/>
                </a:solidFill>
              </a:rPr>
              <a:t>Ac</a:t>
            </a:r>
            <a:r>
              <a:rPr lang="fr-FR" sz="2800" dirty="0" smtClean="0">
                <a:solidFill>
                  <a:srgbClr val="000099"/>
                </a:solidFill>
              </a:rPr>
              <a:t> anti-ENA + </a:t>
            </a:r>
            <a:r>
              <a:rPr lang="fr-FR" sz="2800" dirty="0" err="1" smtClean="0">
                <a:solidFill>
                  <a:srgbClr val="000099"/>
                </a:solidFill>
              </a:rPr>
              <a:t>ADNdb</a:t>
            </a:r>
            <a:r>
              <a:rPr lang="fr-FR" sz="2800" dirty="0" smtClean="0">
                <a:solidFill>
                  <a:srgbClr val="000099"/>
                </a:solidFill>
              </a:rPr>
              <a:t> recherchés</a:t>
            </a:r>
            <a:endParaRPr lang="fr-FR" sz="2800" dirty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moucheté</a:t>
            </a:r>
            <a:r>
              <a:rPr lang="fr-FR" sz="2800" b="1" dirty="0" smtClean="0">
                <a:solidFill>
                  <a:srgbClr val="000099"/>
                </a:solidFill>
              </a:rPr>
              <a:t> </a:t>
            </a:r>
            <a:r>
              <a:rPr lang="fr-FR" dirty="0" smtClean="0">
                <a:solidFill>
                  <a:srgbClr val="000099"/>
                </a:solidFill>
              </a:rPr>
              <a:t>          </a:t>
            </a:r>
            <a:r>
              <a:rPr lang="fr-FR" sz="2800" dirty="0" err="1" smtClean="0">
                <a:solidFill>
                  <a:srgbClr val="000099"/>
                </a:solidFill>
              </a:rPr>
              <a:t>Ac</a:t>
            </a:r>
            <a:r>
              <a:rPr lang="fr-FR" sz="2800" dirty="0" smtClean="0">
                <a:solidFill>
                  <a:srgbClr val="000099"/>
                </a:solidFill>
              </a:rPr>
              <a:t> anti-ENA recherchés</a:t>
            </a:r>
          </a:p>
          <a:p>
            <a:pPr marL="457200" lvl="1" indent="0">
              <a:buNone/>
            </a:pPr>
            <a:endParaRPr lang="fr-FR" dirty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fr-FR" dirty="0" smtClean="0">
              <a:solidFill>
                <a:srgbClr val="000099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rgbClr val="000099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339752" y="573325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2339752" y="5229200"/>
            <a:ext cx="47942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481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CNA INOVA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12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38" t="8636" r="23752" b="25493"/>
          <a:stretch>
            <a:fillRect/>
          </a:stretch>
        </p:blipFill>
        <p:spPr>
          <a:xfrm>
            <a:off x="6912540" y="870731"/>
            <a:ext cx="2051948" cy="1910197"/>
          </a:xfrm>
          <a:noFill/>
          <a:ln w="1905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4" name="Picture 4" descr="SS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834" t="27174" r="26103" b="21759"/>
          <a:stretch>
            <a:fillRect/>
          </a:stretch>
        </p:blipFill>
        <p:spPr bwMode="auto">
          <a:xfrm>
            <a:off x="2699792" y="870732"/>
            <a:ext cx="2097762" cy="1910196"/>
          </a:xfrm>
          <a:prstGeom prst="rect">
            <a:avLst/>
          </a:prstGeom>
          <a:noFill/>
          <a:ln w="1905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6" t="7524" r="10637"/>
          <a:stretch/>
        </p:blipFill>
        <p:spPr bwMode="auto">
          <a:xfrm>
            <a:off x="2306351" y="3861048"/>
            <a:ext cx="219364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27" r="17065"/>
          <a:stretch/>
        </p:blipFill>
        <p:spPr bwMode="auto">
          <a:xfrm>
            <a:off x="4572000" y="3861048"/>
            <a:ext cx="2153689" cy="21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3" t="5389" r="14351"/>
          <a:stretch/>
        </p:blipFill>
        <p:spPr bwMode="auto">
          <a:xfrm>
            <a:off x="107506" y="3861048"/>
            <a:ext cx="21026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9175" y="2996952"/>
            <a:ext cx="219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 smtClean="0">
                <a:solidFill>
                  <a:srgbClr val="000099"/>
                </a:solidFill>
              </a:rPr>
              <a:t>Coarse</a:t>
            </a:r>
            <a:r>
              <a:rPr lang="fr-FR" sz="2000" b="1" i="1" dirty="0" smtClean="0">
                <a:solidFill>
                  <a:srgbClr val="000099"/>
                </a:solidFill>
              </a:rPr>
              <a:t> </a:t>
            </a:r>
            <a:r>
              <a:rPr lang="fr-FR" sz="2000" b="1" i="1" dirty="0" err="1" smtClean="0">
                <a:solidFill>
                  <a:srgbClr val="000099"/>
                </a:solidFill>
              </a:rPr>
              <a:t>granular</a:t>
            </a:r>
            <a:endParaRPr lang="fr-FR" sz="2000" b="1" i="1" dirty="0" smtClean="0">
              <a:solidFill>
                <a:srgbClr val="000099"/>
              </a:solidFill>
            </a:endParaRPr>
          </a:p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Anti-</a:t>
            </a:r>
            <a:r>
              <a:rPr lang="fr-FR" sz="2000" dirty="0" err="1" smtClean="0">
                <a:solidFill>
                  <a:srgbClr val="000099"/>
                </a:solidFill>
              </a:rPr>
              <a:t>Sm</a:t>
            </a:r>
            <a:r>
              <a:rPr lang="fr-FR" sz="2000" dirty="0" smtClean="0">
                <a:solidFill>
                  <a:srgbClr val="000099"/>
                </a:solidFill>
              </a:rPr>
              <a:t>, RNP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71800" y="2996952"/>
            <a:ext cx="380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000099"/>
                </a:solidFill>
              </a:rPr>
              <a:t>Fine </a:t>
            </a:r>
            <a:r>
              <a:rPr lang="fr-FR" sz="2000" b="1" i="1" dirty="0" err="1" smtClean="0">
                <a:solidFill>
                  <a:srgbClr val="000099"/>
                </a:solidFill>
              </a:rPr>
              <a:t>speckled</a:t>
            </a:r>
            <a:r>
              <a:rPr lang="fr-FR" sz="2000" b="1" i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Anti-</a:t>
            </a:r>
            <a:r>
              <a:rPr lang="fr-FR" sz="2000" dirty="0" err="1" smtClean="0">
                <a:solidFill>
                  <a:srgbClr val="000099"/>
                </a:solidFill>
              </a:rPr>
              <a:t>Ro</a:t>
            </a:r>
            <a:r>
              <a:rPr lang="fr-FR" sz="2000" dirty="0" smtClean="0">
                <a:solidFill>
                  <a:srgbClr val="000099"/>
                </a:solidFill>
              </a:rPr>
              <a:t>/SS-A +/- anti-LA/SS-B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797697" y="2996952"/>
            <a:ext cx="223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9"/>
                </a:solidFill>
              </a:rPr>
              <a:t>M. </a:t>
            </a:r>
            <a:r>
              <a:rPr lang="fr-FR" sz="2000" b="1" dirty="0" err="1">
                <a:solidFill>
                  <a:srgbClr val="000099"/>
                </a:solidFill>
              </a:rPr>
              <a:t>p</a:t>
            </a:r>
            <a:r>
              <a:rPr lang="fr-FR" sz="2000" b="1" dirty="0" err="1" smtClean="0">
                <a:solidFill>
                  <a:srgbClr val="000099"/>
                </a:solidFill>
              </a:rPr>
              <a:t>leïomorphique</a:t>
            </a:r>
            <a:endParaRPr lang="fr-FR" sz="2000" b="1" dirty="0" smtClean="0">
              <a:solidFill>
                <a:srgbClr val="000099"/>
              </a:solidFill>
            </a:endParaRPr>
          </a:p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Anti-PCNA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7506" y="6093296"/>
            <a:ext cx="220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9"/>
                </a:solidFill>
              </a:rPr>
              <a:t>Homogène</a:t>
            </a:r>
          </a:p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Anti-chromatine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66907" y="6093296"/>
            <a:ext cx="247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9"/>
                </a:solidFill>
              </a:rPr>
              <a:t>Homogène + nucléo.</a:t>
            </a:r>
          </a:p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Anti-Scl-70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99992" y="6093296"/>
            <a:ext cx="23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9"/>
                </a:solidFill>
              </a:rPr>
              <a:t>Moucheté + nucléo.</a:t>
            </a:r>
          </a:p>
          <a:p>
            <a:pPr algn="ctr"/>
            <a:r>
              <a:rPr lang="fr-FR" sz="2000" dirty="0" smtClean="0">
                <a:solidFill>
                  <a:srgbClr val="000099"/>
                </a:solidFill>
              </a:rPr>
              <a:t>Anti-PM-</a:t>
            </a:r>
            <a:r>
              <a:rPr lang="fr-FR" sz="2000" dirty="0" err="1" smtClean="0">
                <a:solidFill>
                  <a:srgbClr val="000099"/>
                </a:solidFill>
              </a:rPr>
              <a:t>Scl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70858" y="3010367"/>
            <a:ext cx="1365038" cy="400110"/>
          </a:xfrm>
          <a:prstGeom prst="rect">
            <a:avLst/>
          </a:prstGeom>
          <a:solidFill>
            <a:srgbClr val="FFFF66"/>
          </a:solidFill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99"/>
                </a:solidFill>
              </a:rPr>
              <a:t>Mouchetés</a:t>
            </a:r>
            <a:endParaRPr lang="fr-FR" sz="2000" b="1" dirty="0">
              <a:solidFill>
                <a:srgbClr val="000099"/>
              </a:solidFill>
            </a:endParaRPr>
          </a:p>
        </p:txBody>
      </p:sp>
      <p:pic>
        <p:nvPicPr>
          <p:cNvPr id="20" name="Picture 4" descr="7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888" t="4218" r="14128" b="4218"/>
          <a:stretch/>
        </p:blipFill>
        <p:spPr bwMode="auto">
          <a:xfrm>
            <a:off x="6804248" y="3864651"/>
            <a:ext cx="2231760" cy="2129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43528" y="6093296"/>
            <a:ext cx="21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99"/>
                </a:solidFill>
              </a:rPr>
              <a:t>Moucheté</a:t>
            </a:r>
          </a:p>
          <a:p>
            <a:pPr algn="ctr"/>
            <a:r>
              <a:rPr lang="fr-FR" sz="2000" dirty="0" err="1" smtClean="0">
                <a:solidFill>
                  <a:srgbClr val="000099"/>
                </a:solidFill>
              </a:rPr>
              <a:t>Ac</a:t>
            </a:r>
            <a:r>
              <a:rPr lang="fr-FR" sz="2000" dirty="0" smtClean="0">
                <a:solidFill>
                  <a:srgbClr val="000099"/>
                </a:solidFill>
              </a:rPr>
              <a:t> anti-Ku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594477"/>
              </p:ext>
            </p:extLst>
          </p:nvPr>
        </p:nvGraphicFramePr>
        <p:xfrm>
          <a:off x="242161" y="870733"/>
          <a:ext cx="2385623" cy="192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11" imgW="8745171" imgH="7361905" progId="MSPhotoEd.3">
                  <p:embed/>
                </p:oleObj>
              </mc:Choice>
              <mc:Fallback>
                <p:oleObj r:id="rId11" imgW="8745171" imgH="7361905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61" y="870733"/>
                        <a:ext cx="2385623" cy="1927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1" descr="rol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3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676"/>
          <a:stretch>
            <a:fillRect/>
          </a:stretch>
        </p:blipFill>
        <p:spPr bwMode="auto">
          <a:xfrm>
            <a:off x="4917900" y="870733"/>
            <a:ext cx="1886348" cy="19101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132138" y="1809750"/>
            <a:ext cx="3048000" cy="466725"/>
          </a:xfrm>
          <a:prstGeom prst="rect">
            <a:avLst/>
          </a:prstGeom>
          <a:solidFill>
            <a:srgbClr val="F6FD9D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303148" y="1930400"/>
            <a:ext cx="26370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∑</a:t>
            </a:r>
            <a:r>
              <a:rPr lang="fr-F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 GOUGEROT-SJOGREN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492500" y="692150"/>
            <a:ext cx="2232025" cy="10160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4000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Syndrome sec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Arthralgies/arthrites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Raynaud, purpura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Atteinte respiratoire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707904" y="2997200"/>
            <a:ext cx="1971675" cy="593725"/>
          </a:xfrm>
          <a:prstGeom prst="rect">
            <a:avLst/>
          </a:prstGeom>
          <a:solidFill>
            <a:srgbClr val="FF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43676" y="3106490"/>
            <a:ext cx="2205037" cy="466725"/>
          </a:xfrm>
          <a:prstGeom prst="rect">
            <a:avLst/>
          </a:prstGeom>
          <a:solidFill>
            <a:srgbClr val="F6FD9D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 smtClean="0">
              <a:solidFill>
                <a:srgbClr val="FFFF00"/>
              </a:solidFill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762000" y="3095625"/>
            <a:ext cx="2133600" cy="469900"/>
          </a:xfrm>
          <a:prstGeom prst="rect">
            <a:avLst/>
          </a:prstGeom>
          <a:solidFill>
            <a:srgbClr val="F6FD9D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779912" y="3140968"/>
            <a:ext cx="18453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000000"/>
                </a:solidFill>
              </a:rPr>
              <a:t>CONNECTIVITES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926905" y="3200400"/>
            <a:ext cx="1311578" cy="307777"/>
          </a:xfrm>
          <a:prstGeom prst="rect">
            <a:avLst/>
          </a:prstGeom>
          <a:solidFill>
            <a:srgbClr val="F6FD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fr-F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MYOSITES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794134" y="3200400"/>
            <a:ext cx="2021707" cy="307777"/>
          </a:xfrm>
          <a:prstGeom prst="rect">
            <a:avLst/>
          </a:prstGeom>
          <a:solidFill>
            <a:srgbClr val="F6FD9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LUPUS SYSTEMIQUE</a:t>
            </a:r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H="1" flipV="1">
            <a:off x="2895600" y="3324225"/>
            <a:ext cx="812304" cy="1349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276600" y="4695825"/>
            <a:ext cx="2747963" cy="466725"/>
          </a:xfrm>
          <a:prstGeom prst="rect">
            <a:avLst/>
          </a:prstGeom>
          <a:solidFill>
            <a:srgbClr val="F6FD9D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3132139" y="4805363"/>
            <a:ext cx="3048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SCLERODERMIE SYSTEMIQUE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3059113" y="5497513"/>
            <a:ext cx="2447925" cy="12446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63137"/>
                  <a:invGamma/>
                </a:srgbClr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Acrosyndrome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Atteinte digestive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Atteinte respiratoire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Atteinte rénovasculaire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Atteinte articulaire</a:t>
            </a: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11188" y="3717925"/>
            <a:ext cx="2284412" cy="12446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Arthralgies/arthrites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Rash malaire, aphtes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photosensibilié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b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FR" sz="15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500" b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Atteinte rénale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Cytopénie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535738" y="4068763"/>
            <a:ext cx="2212975" cy="10160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63137"/>
                  <a:invGamma/>
                </a:srgbClr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Myosite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Atteinte respiratoire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Arthralgies/arthrites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Signes cutanés</a:t>
            </a: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4643438" y="2276475"/>
            <a:ext cx="0" cy="792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4648200" y="3600450"/>
            <a:ext cx="0" cy="106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 rot="-2343391">
            <a:off x="454288" y="5832573"/>
            <a:ext cx="2293899" cy="30777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CONNECTIVITE  MIXTE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 rot="1232733">
            <a:off x="6850861" y="5522606"/>
            <a:ext cx="2138197" cy="30777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SCLEROMYOSITES</a:t>
            </a: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5679578" y="3305175"/>
            <a:ext cx="797421" cy="190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pic>
        <p:nvPicPr>
          <p:cNvPr id="65560" name="Picture 24" descr="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48"/>
          <a:stretch>
            <a:fillRect/>
          </a:stretch>
        </p:blipFill>
        <p:spPr bwMode="auto">
          <a:xfrm>
            <a:off x="5737225" y="5184775"/>
            <a:ext cx="1066800" cy="15573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61" name="Picture 25" descr="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60" r="14639" b="13794"/>
          <a:stretch>
            <a:fillRect/>
          </a:stretch>
        </p:blipFill>
        <p:spPr bwMode="auto">
          <a:xfrm>
            <a:off x="6659563" y="727075"/>
            <a:ext cx="1728787" cy="16938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24920" y="44624"/>
            <a:ext cx="9155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ANA et connectivites : un diagnostic </a:t>
            </a:r>
            <a:r>
              <a:rPr lang="fr-FR" sz="32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clinicobiologique</a:t>
            </a:r>
            <a:endParaRPr lang="fr-FR" sz="32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179388" y="665163"/>
            <a:ext cx="29527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0000"/>
                </a:solidFill>
              </a:rPr>
              <a:t>Ac</a:t>
            </a:r>
            <a:r>
              <a:rPr lang="fr-FR" sz="1600" b="1" dirty="0" smtClean="0">
                <a:solidFill>
                  <a:srgbClr val="FF0000"/>
                </a:solidFill>
              </a:rPr>
              <a:t> anti-</a:t>
            </a:r>
            <a:r>
              <a:rPr lang="fr-FR" sz="1600" b="1" dirty="0" err="1" smtClean="0">
                <a:solidFill>
                  <a:srgbClr val="FF0000"/>
                </a:solidFill>
              </a:rPr>
              <a:t>ADNdb</a:t>
            </a:r>
            <a:r>
              <a:rPr lang="fr-FR" sz="1600" b="1" dirty="0" smtClean="0">
                <a:solidFill>
                  <a:srgbClr val="FF0000"/>
                </a:solidFill>
              </a:rPr>
              <a:t>, </a:t>
            </a:r>
            <a:r>
              <a:rPr lang="fr-FR" sz="1600" b="1" dirty="0" err="1" smtClean="0">
                <a:solidFill>
                  <a:srgbClr val="FF0000"/>
                </a:solidFill>
              </a:rPr>
              <a:t>Sm</a:t>
            </a:r>
            <a:r>
              <a:rPr lang="fr-FR" sz="1600" b="1" dirty="0" smtClean="0">
                <a:solidFill>
                  <a:srgbClr val="FF0000"/>
                </a:solidFill>
              </a:rPr>
              <a:t>, PCNA</a:t>
            </a:r>
          </a:p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0000"/>
                </a:solidFill>
              </a:rPr>
              <a:t>Ac</a:t>
            </a:r>
            <a:r>
              <a:rPr lang="fr-FR" sz="1600" b="1" dirty="0" smtClean="0">
                <a:solidFill>
                  <a:srgbClr val="FF0000"/>
                </a:solidFill>
              </a:rPr>
              <a:t> anti-</a:t>
            </a:r>
            <a:r>
              <a:rPr lang="fr-FR" sz="1600" b="1" dirty="0" err="1" smtClean="0">
                <a:solidFill>
                  <a:srgbClr val="FF0000"/>
                </a:solidFill>
              </a:rPr>
              <a:t>Ro</a:t>
            </a:r>
            <a:r>
              <a:rPr lang="en-US" sz="1600" b="1" dirty="0" smtClean="0">
                <a:solidFill>
                  <a:srgbClr val="FF0000"/>
                </a:solidFill>
                <a:cs typeface="Arial" charset="0"/>
              </a:rPr>
              <a:t>±</a:t>
            </a:r>
            <a:r>
              <a:rPr lang="fr-FR" sz="1600" b="1" dirty="0" smtClean="0">
                <a:solidFill>
                  <a:srgbClr val="FF0000"/>
                </a:solidFill>
              </a:rPr>
              <a:t>La, </a:t>
            </a:r>
            <a:r>
              <a:rPr lang="fr-FR" sz="1600" b="1" dirty="0" err="1" smtClean="0">
                <a:solidFill>
                  <a:srgbClr val="FF0000"/>
                </a:solidFill>
              </a:rPr>
              <a:t>RNP,Ku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6948488" y="2371725"/>
            <a:ext cx="172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3300"/>
                </a:solidFill>
              </a:rPr>
              <a:t>Ac</a:t>
            </a:r>
            <a:r>
              <a:rPr lang="fr-FR" sz="1600" b="1" dirty="0" smtClean="0">
                <a:solidFill>
                  <a:srgbClr val="FF33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anti-</a:t>
            </a:r>
            <a:r>
              <a:rPr lang="fr-FR" sz="1600" b="1" dirty="0" err="1" smtClean="0">
                <a:solidFill>
                  <a:srgbClr val="FF0000"/>
                </a:solidFill>
              </a:rPr>
              <a:t>Ro</a:t>
            </a:r>
            <a:r>
              <a:rPr lang="en-US" sz="1600" b="1" dirty="0" smtClean="0">
                <a:solidFill>
                  <a:srgbClr val="FF3300"/>
                </a:solidFill>
                <a:cs typeface="Arial" charset="0"/>
              </a:rPr>
              <a:t>±</a:t>
            </a:r>
            <a:r>
              <a:rPr lang="fr-FR" sz="1600" b="1" dirty="0" smtClean="0">
                <a:solidFill>
                  <a:srgbClr val="FF3300"/>
                </a:solidFill>
              </a:rPr>
              <a:t>La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2698750" y="5157788"/>
            <a:ext cx="3168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0000"/>
                </a:solidFill>
              </a:rPr>
              <a:t>ACA, </a:t>
            </a:r>
            <a:r>
              <a:rPr lang="fr-FR" sz="1600" b="1" dirty="0" err="1" smtClean="0">
                <a:solidFill>
                  <a:srgbClr val="FF0000"/>
                </a:solidFill>
              </a:rPr>
              <a:t>Ac</a:t>
            </a:r>
            <a:r>
              <a:rPr lang="fr-FR" sz="1600" b="1" dirty="0" smtClean="0">
                <a:solidFill>
                  <a:srgbClr val="FF0000"/>
                </a:solidFill>
              </a:rPr>
              <a:t> anti-Scl-70,nucléoles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 rot="-2231692">
            <a:off x="1187450" y="5900738"/>
            <a:ext cx="1366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FF0000"/>
                </a:solidFill>
              </a:rPr>
              <a:t>Ac anti-RNP</a:t>
            </a: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 rot="1201790">
            <a:off x="6804025" y="5684838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rgbClr val="FF3300"/>
                </a:solidFill>
              </a:rPr>
              <a:t>Ac</a:t>
            </a:r>
            <a:r>
              <a:rPr lang="fr-FR" sz="1600" b="1" dirty="0" smtClean="0">
                <a:solidFill>
                  <a:srgbClr val="FF33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anti-PM-</a:t>
            </a:r>
            <a:r>
              <a:rPr lang="fr-FR" sz="1600" b="1" dirty="0" err="1" smtClean="0">
                <a:solidFill>
                  <a:srgbClr val="FF0000"/>
                </a:solidFill>
              </a:rPr>
              <a:t>Scl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65576" name="Text Box 40"/>
          <p:cNvSpPr txBox="1">
            <a:spLocks noChangeArrowheads="1"/>
          </p:cNvSpPr>
          <p:nvPr/>
        </p:nvSpPr>
        <p:spPr bwMode="auto">
          <a:xfrm>
            <a:off x="7018338" y="2852738"/>
            <a:ext cx="1657350" cy="2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rgbClr val="FF0000"/>
                </a:solidFill>
              </a:rPr>
              <a:t>Mi-2,Ku</a:t>
            </a: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6300788" y="3644900"/>
            <a:ext cx="2555875" cy="365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tint val="69804"/>
                  <a:invGamma/>
                </a:srgbClr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1600" b="1" smtClean="0">
                <a:solidFill>
                  <a:srgbClr val="0000FF"/>
                </a:solidFill>
              </a:rPr>
              <a:t>t-RNA synthétases,SRP</a:t>
            </a:r>
          </a:p>
        </p:txBody>
      </p:sp>
      <p:pic>
        <p:nvPicPr>
          <p:cNvPr id="37" name="Picture 1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0" r="11315"/>
          <a:stretch/>
        </p:blipFill>
        <p:spPr bwMode="auto">
          <a:xfrm>
            <a:off x="601742" y="1269008"/>
            <a:ext cx="1972516" cy="17281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899592" y="1748408"/>
            <a:ext cx="600976" cy="240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942902" y="1755478"/>
            <a:ext cx="612874" cy="233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7733184" y="999114"/>
            <a:ext cx="373550" cy="20103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018338" y="1098024"/>
            <a:ext cx="408913" cy="242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516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sz="3600" dirty="0">
                <a:solidFill>
                  <a:srgbClr val="000099"/>
                </a:solidFill>
              </a:rPr>
              <a:t>ANA et </a:t>
            </a:r>
            <a:r>
              <a:rPr lang="fr-FR" sz="3600" dirty="0" err="1">
                <a:solidFill>
                  <a:srgbClr val="000099"/>
                </a:solidFill>
              </a:rPr>
              <a:t>hépatopathies</a:t>
            </a:r>
            <a:r>
              <a:rPr lang="fr-FR" sz="3600" dirty="0">
                <a:solidFill>
                  <a:srgbClr val="000099"/>
                </a:solidFill>
              </a:rPr>
              <a:t> auto-immunes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412776"/>
            <a:ext cx="8892480" cy="525658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0099"/>
                </a:solidFill>
              </a:rPr>
              <a:t>ANA : aide au diagnostic étiologique des maladies hépatiques non virales et non médicamenteuses</a:t>
            </a:r>
          </a:p>
          <a:p>
            <a:endParaRPr lang="fr-FR" sz="2800" dirty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ANA à titres significatifs : critère diagnostique </a:t>
            </a:r>
            <a:r>
              <a:rPr lang="fr-FR" sz="2800" dirty="0">
                <a:solidFill>
                  <a:srgbClr val="000099"/>
                </a:solidFill>
              </a:rPr>
              <a:t>des H</a:t>
            </a:r>
            <a:r>
              <a:rPr lang="fr-FR" sz="2800" dirty="0" smtClean="0">
                <a:solidFill>
                  <a:srgbClr val="000099"/>
                </a:solidFill>
              </a:rPr>
              <a:t>AI </a:t>
            </a:r>
            <a:r>
              <a:rPr lang="fr-FR" sz="2800" dirty="0">
                <a:solidFill>
                  <a:srgbClr val="000099"/>
                </a:solidFill>
              </a:rPr>
              <a:t>dans les 2 </a:t>
            </a:r>
            <a:r>
              <a:rPr lang="fr-FR" sz="2800" dirty="0" smtClean="0">
                <a:solidFill>
                  <a:srgbClr val="000099"/>
                </a:solidFill>
              </a:rPr>
              <a:t>grilles de scores des </a:t>
            </a:r>
            <a:r>
              <a:rPr lang="fr-FR" sz="2800" dirty="0">
                <a:solidFill>
                  <a:srgbClr val="000099"/>
                </a:solidFill>
              </a:rPr>
              <a:t>HAI, </a:t>
            </a:r>
            <a:r>
              <a:rPr lang="fr-FR" sz="2800" dirty="0" err="1">
                <a:solidFill>
                  <a:srgbClr val="000099"/>
                </a:solidFill>
              </a:rPr>
              <a:t>Ac</a:t>
            </a:r>
            <a:r>
              <a:rPr lang="fr-FR" sz="2800" dirty="0">
                <a:solidFill>
                  <a:srgbClr val="000099"/>
                </a:solidFill>
              </a:rPr>
              <a:t> </a:t>
            </a:r>
            <a:r>
              <a:rPr lang="fr-FR" sz="2800" dirty="0" smtClean="0">
                <a:solidFill>
                  <a:srgbClr val="000099"/>
                </a:solidFill>
              </a:rPr>
              <a:t>anti-chromatine ++</a:t>
            </a:r>
          </a:p>
          <a:p>
            <a:endParaRPr lang="fr-FR" sz="2800" dirty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</a:pPr>
            <a:r>
              <a:rPr lang="fr-FR" sz="2800" dirty="0" err="1" smtClean="0">
                <a:solidFill>
                  <a:srgbClr val="000099"/>
                </a:solidFill>
              </a:rPr>
              <a:t>Ac</a:t>
            </a:r>
            <a:r>
              <a:rPr lang="fr-FR" sz="2800" dirty="0" smtClean="0">
                <a:solidFill>
                  <a:srgbClr val="000099"/>
                </a:solidFill>
              </a:rPr>
              <a:t> anti-membrane nucléaire </a:t>
            </a:r>
            <a:r>
              <a:rPr lang="fr-FR" sz="2000" dirty="0" smtClean="0">
                <a:solidFill>
                  <a:srgbClr val="000099"/>
                </a:solidFill>
              </a:rPr>
              <a:t>(gp210, </a:t>
            </a:r>
            <a:r>
              <a:rPr lang="fr-FR" sz="2000" dirty="0" err="1" smtClean="0">
                <a:solidFill>
                  <a:srgbClr val="000099"/>
                </a:solidFill>
              </a:rPr>
              <a:t>Nup</a:t>
            </a:r>
            <a:r>
              <a:rPr lang="fr-FR" sz="2000" dirty="0" smtClean="0">
                <a:solidFill>
                  <a:srgbClr val="000099"/>
                </a:solidFill>
              </a:rPr>
              <a:t> 62)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 smtClean="0">
                <a:solidFill>
                  <a:srgbClr val="000099"/>
                </a:solidFill>
              </a:rPr>
              <a:t>    et (multiple) </a:t>
            </a:r>
            <a:r>
              <a:rPr lang="fr-FR" sz="2800" dirty="0" err="1" smtClean="0">
                <a:solidFill>
                  <a:srgbClr val="000099"/>
                </a:solidFill>
              </a:rPr>
              <a:t>nuclear</a:t>
            </a:r>
            <a:r>
              <a:rPr lang="fr-FR" sz="2800" dirty="0" smtClean="0">
                <a:solidFill>
                  <a:srgbClr val="000099"/>
                </a:solidFill>
              </a:rPr>
              <a:t> dots        CBP</a:t>
            </a:r>
          </a:p>
          <a:p>
            <a:pPr marL="0" indent="0">
              <a:spcBef>
                <a:spcPts val="0"/>
              </a:spcBef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ACA de mauvais pronostic dans la CBP</a:t>
            </a:r>
            <a:endParaRPr lang="fr-FR" sz="2800" dirty="0">
              <a:solidFill>
                <a:srgbClr val="000099"/>
              </a:solidFill>
            </a:endParaRPr>
          </a:p>
          <a:p>
            <a:endParaRPr lang="fr-FR" sz="2800" dirty="0">
              <a:solidFill>
                <a:srgbClr val="000099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211960" y="4842868"/>
            <a:ext cx="417196" cy="1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 descr="Nouvelle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" t="4129" r="15111"/>
          <a:stretch>
            <a:fillRect/>
          </a:stretch>
        </p:blipFill>
        <p:spPr bwMode="auto">
          <a:xfrm>
            <a:off x="6292549" y="3992597"/>
            <a:ext cx="2678844" cy="21602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9015587" cy="547260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ANA </a:t>
            </a:r>
            <a:r>
              <a:rPr lang="fr-FR" dirty="0">
                <a:solidFill>
                  <a:srgbClr val="000099"/>
                </a:solidFill>
              </a:rPr>
              <a:t>prescrits </a:t>
            </a:r>
            <a:r>
              <a:rPr lang="fr-FR" dirty="0" smtClean="0">
                <a:solidFill>
                  <a:srgbClr val="000099"/>
                </a:solidFill>
              </a:rPr>
              <a:t>si </a:t>
            </a:r>
            <a:r>
              <a:rPr lang="fr-FR" dirty="0">
                <a:solidFill>
                  <a:srgbClr val="000099"/>
                </a:solidFill>
              </a:rPr>
              <a:t>A</a:t>
            </a:r>
            <a:r>
              <a:rPr lang="fr-FR" dirty="0" smtClean="0">
                <a:solidFill>
                  <a:srgbClr val="000099"/>
                </a:solidFill>
              </a:rPr>
              <a:t>EG</a:t>
            </a:r>
            <a:r>
              <a:rPr lang="fr-FR" dirty="0">
                <a:solidFill>
                  <a:srgbClr val="000099"/>
                </a:solidFill>
              </a:rPr>
              <a:t>, </a:t>
            </a:r>
            <a:r>
              <a:rPr lang="fr-FR" dirty="0" smtClean="0">
                <a:solidFill>
                  <a:srgbClr val="000099"/>
                </a:solidFill>
              </a:rPr>
              <a:t>∑ inflammatoire inexpliqué</a:t>
            </a:r>
            <a:r>
              <a:rPr lang="fr-FR" dirty="0">
                <a:solidFill>
                  <a:srgbClr val="000099"/>
                </a:solidFill>
              </a:rPr>
              <a:t>, …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fr-FR" b="1" dirty="0" smtClean="0">
                <a:solidFill>
                  <a:srgbClr val="FFFF66"/>
                </a:solidFill>
              </a:rPr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rgbClr val="000099"/>
                </a:solidFill>
              </a:rPr>
              <a:t>ANA à titre variable sans </a:t>
            </a:r>
            <a:r>
              <a:rPr lang="fr-FR" dirty="0" err="1" smtClean="0">
                <a:solidFill>
                  <a:srgbClr val="000099"/>
                </a:solidFill>
              </a:rPr>
              <a:t>Ac</a:t>
            </a:r>
            <a:r>
              <a:rPr lang="fr-FR" dirty="0" smtClean="0">
                <a:solidFill>
                  <a:srgbClr val="000099"/>
                </a:solidFill>
              </a:rPr>
              <a:t> anti- ENA, </a:t>
            </a:r>
            <a:r>
              <a:rPr lang="fr-FR" dirty="0" err="1" smtClean="0">
                <a:solidFill>
                  <a:srgbClr val="000099"/>
                </a:solidFill>
              </a:rPr>
              <a:t>ADNdb,ACA</a:t>
            </a:r>
            <a:r>
              <a:rPr lang="fr-FR" dirty="0" smtClean="0">
                <a:solidFill>
                  <a:srgbClr val="000099"/>
                </a:solidFill>
              </a:rPr>
              <a:t>, aspects de fluorescence  variables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fr-FR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rgbClr val="000099"/>
                </a:solidFill>
              </a:rPr>
              <a:t>ANA induits par médicaments?</a:t>
            </a:r>
            <a:endParaRPr lang="el-GR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smtClean="0">
                <a:solidFill>
                  <a:srgbClr val="000099"/>
                </a:solidFill>
              </a:rPr>
              <a:t>   ANA induits par agents infectieux?</a:t>
            </a:r>
            <a:endParaRPr lang="fr-FR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smtClean="0">
                <a:solidFill>
                  <a:srgbClr val="000099"/>
                </a:solidFill>
              </a:rPr>
              <a:t>   Cancers?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fr-F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FR" sz="2800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fr-FR" sz="2800" dirty="0" smtClean="0">
              <a:solidFill>
                <a:srgbClr val="FF9933"/>
              </a:solidFill>
            </a:endParaRP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128413" y="533817"/>
            <a:ext cx="883607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3600" dirty="0" smtClean="0">
                <a:solidFill>
                  <a:srgbClr val="000099"/>
                </a:solidFill>
                <a:latin typeface="+mj-lt"/>
              </a:rPr>
              <a:t>Le contexte clinique peu évocateur de MAI</a:t>
            </a:r>
          </a:p>
        </p:txBody>
      </p:sp>
    </p:spTree>
    <p:extLst>
      <p:ext uri="{BB962C8B-B14F-4D97-AF65-F5344CB8AC3E}">
        <p14:creationId xmlns:p14="http://schemas.microsoft.com/office/powerpoint/2010/main" val="1782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000099"/>
                </a:solidFill>
              </a:rPr>
              <a:t>ANA induits par des médicaments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000099"/>
                </a:solidFill>
                <a:cs typeface="Arial" charset="0"/>
              </a:rPr>
              <a:t>ANA induits par les médicaments plus </a:t>
            </a:r>
            <a:r>
              <a:rPr lang="fr-FR" dirty="0">
                <a:solidFill>
                  <a:srgbClr val="000099"/>
                </a:solidFill>
                <a:cs typeface="Arial" charset="0"/>
              </a:rPr>
              <a:t>fréquents que le lupus </a:t>
            </a:r>
            <a:r>
              <a:rPr lang="fr-FR" dirty="0" smtClean="0">
                <a:solidFill>
                  <a:srgbClr val="000099"/>
                </a:solidFill>
                <a:cs typeface="Arial" charset="0"/>
              </a:rPr>
              <a:t>induit</a:t>
            </a:r>
          </a:p>
          <a:p>
            <a:pPr marL="0" indent="0">
              <a:buNone/>
            </a:pPr>
            <a:endParaRPr lang="fr-FR" sz="2400" dirty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ANA à titre variable</a:t>
            </a:r>
          </a:p>
          <a:p>
            <a:pPr marL="0" indent="0">
              <a:buNone/>
            </a:pPr>
            <a:endParaRPr lang="fr-FR" sz="2400" dirty="0">
              <a:solidFill>
                <a:srgbClr val="000099"/>
              </a:solidFill>
            </a:endParaRPr>
          </a:p>
          <a:p>
            <a:r>
              <a:rPr lang="fr-FR" dirty="0">
                <a:solidFill>
                  <a:srgbClr val="000099"/>
                </a:solidFill>
              </a:rPr>
              <a:t>Images de fluorescence variable </a:t>
            </a:r>
            <a:r>
              <a:rPr lang="fr-FR" dirty="0" smtClean="0">
                <a:solidFill>
                  <a:srgbClr val="000099"/>
                </a:solidFill>
              </a:rPr>
              <a:t>: homogène ++ </a:t>
            </a:r>
            <a:r>
              <a:rPr lang="fr-FR" dirty="0">
                <a:solidFill>
                  <a:srgbClr val="000099"/>
                </a:solidFill>
              </a:rPr>
              <a:t>(</a:t>
            </a:r>
            <a:r>
              <a:rPr lang="fr-FR" dirty="0" err="1">
                <a:solidFill>
                  <a:srgbClr val="000099"/>
                </a:solidFill>
              </a:rPr>
              <a:t>Ac</a:t>
            </a:r>
            <a:r>
              <a:rPr lang="fr-FR" dirty="0">
                <a:solidFill>
                  <a:srgbClr val="000099"/>
                </a:solidFill>
              </a:rPr>
              <a:t> </a:t>
            </a:r>
            <a:r>
              <a:rPr lang="fr-FR" dirty="0" smtClean="0">
                <a:solidFill>
                  <a:srgbClr val="000099"/>
                </a:solidFill>
              </a:rPr>
              <a:t>anti-histones) ou </a:t>
            </a:r>
            <a:r>
              <a:rPr lang="fr-FR" dirty="0" err="1" smtClean="0">
                <a:solidFill>
                  <a:srgbClr val="000099"/>
                </a:solidFill>
              </a:rPr>
              <a:t>nucléolaire</a:t>
            </a:r>
            <a:r>
              <a:rPr lang="fr-FR" dirty="0" smtClean="0">
                <a:solidFill>
                  <a:srgbClr val="000099"/>
                </a:solidFill>
              </a:rPr>
              <a:t>,  moucheté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FR" sz="3000" dirty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Disparaissent à l’arrêt du traitement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5100" y="4844703"/>
            <a:ext cx="9474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ANA induits par des médicaments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349076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Anti-arythmiques: </a:t>
            </a:r>
            <a:r>
              <a:rPr lang="fr-FR" sz="2800" kern="0" dirty="0" err="1">
                <a:solidFill>
                  <a:srgbClr val="000099"/>
                </a:solidFill>
                <a:latin typeface="Arial"/>
                <a:cs typeface="Arial" charset="0"/>
              </a:rPr>
              <a:t>quinidine</a:t>
            </a:r>
            <a:r>
              <a:rPr lang="fr-FR" sz="2800" kern="0" dirty="0" smtClean="0">
                <a:solidFill>
                  <a:srgbClr val="000099"/>
                </a:solidFill>
                <a:latin typeface="Arial"/>
                <a:cs typeface="Arial" charset="0"/>
              </a:rPr>
              <a:t>,(</a:t>
            </a:r>
            <a:r>
              <a:rPr lang="fr-FR" sz="2800" kern="0" dirty="0" err="1" smtClean="0">
                <a:solidFill>
                  <a:srgbClr val="000099"/>
                </a:solidFill>
                <a:latin typeface="Arial"/>
                <a:cs typeface="Arial" charset="0"/>
              </a:rPr>
              <a:t>procainamide</a:t>
            </a:r>
            <a:r>
              <a:rPr lang="fr-FR" sz="2800" kern="0" dirty="0" smtClean="0">
                <a:solidFill>
                  <a:srgbClr val="000099"/>
                </a:solidFill>
                <a:latin typeface="Arial"/>
                <a:cs typeface="Arial" charset="0"/>
              </a:rPr>
              <a:t>)</a:t>
            </a:r>
            <a:endParaRPr lang="fr-FR" sz="2800" kern="0" dirty="0">
              <a:solidFill>
                <a:srgbClr val="000099"/>
              </a:solidFill>
              <a:latin typeface="Arial"/>
              <a:cs typeface="Arial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Antibiotiques: </a:t>
            </a:r>
            <a:r>
              <a:rPr lang="fr-FR" sz="2800" u="sng" kern="0" dirty="0" err="1">
                <a:solidFill>
                  <a:srgbClr val="FF0000"/>
                </a:solidFill>
                <a:latin typeface="Arial"/>
                <a:cs typeface="Arial" charset="0"/>
              </a:rPr>
              <a:t>minocycline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, isoniazide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 err="1">
                <a:solidFill>
                  <a:srgbClr val="000099"/>
                </a:solidFill>
                <a:latin typeface="Arial"/>
                <a:cs typeface="Arial" charset="0"/>
              </a:rPr>
              <a:t>Anti-convulsivants</a:t>
            </a: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: </a:t>
            </a:r>
            <a:r>
              <a:rPr lang="fr-FR" sz="2800" kern="0" dirty="0" err="1">
                <a:solidFill>
                  <a:srgbClr val="FF0000"/>
                </a:solidFill>
                <a:latin typeface="Arial"/>
                <a:cs typeface="Arial" charset="0"/>
              </a:rPr>
              <a:t>carbamazépine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, </a:t>
            </a:r>
            <a:r>
              <a:rPr lang="fr-FR" sz="2800" kern="0" dirty="0" err="1">
                <a:solidFill>
                  <a:srgbClr val="FF0000"/>
                </a:solidFill>
                <a:latin typeface="Arial"/>
                <a:cs typeface="Arial" charset="0"/>
              </a:rPr>
              <a:t>phénytoïnes</a:t>
            </a:r>
            <a:endParaRPr lang="fr-FR" sz="2800" kern="0" dirty="0">
              <a:solidFill>
                <a:srgbClr val="FF0000"/>
              </a:solidFill>
              <a:latin typeface="Arial"/>
              <a:cs typeface="Arial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 err="1">
                <a:solidFill>
                  <a:srgbClr val="000099"/>
                </a:solidFill>
                <a:latin typeface="Arial"/>
                <a:cs typeface="Arial" charset="0"/>
              </a:rPr>
              <a:t>Anti-hypertenseurs</a:t>
            </a: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: </a:t>
            </a:r>
            <a:r>
              <a:rPr lang="el-GR" sz="2800" u="sng" kern="0" dirty="0">
                <a:solidFill>
                  <a:srgbClr val="FF0000"/>
                </a:solidFill>
                <a:latin typeface="Arial"/>
                <a:cs typeface="Arial" charset="0"/>
              </a:rPr>
              <a:t>β</a:t>
            </a:r>
            <a:r>
              <a:rPr lang="fr-FR" sz="2800" u="sng" kern="0" dirty="0">
                <a:solidFill>
                  <a:srgbClr val="FF0000"/>
                </a:solidFill>
                <a:latin typeface="Arial"/>
                <a:cs typeface="Arial" charset="0"/>
              </a:rPr>
              <a:t> bloquants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, </a:t>
            </a:r>
            <a:r>
              <a:rPr lang="fr-FR" sz="28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(</a:t>
            </a:r>
            <a:r>
              <a:rPr lang="fr-FR" sz="2800" kern="0" dirty="0" err="1" smtClean="0">
                <a:solidFill>
                  <a:srgbClr val="FF0000"/>
                </a:solidFill>
                <a:latin typeface="Arial"/>
                <a:cs typeface="Arial" charset="0"/>
              </a:rPr>
              <a:t>hydralazine</a:t>
            </a:r>
            <a:r>
              <a:rPr lang="fr-FR" sz="28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),  				        </a:t>
            </a:r>
            <a:r>
              <a:rPr lang="fr-FR" sz="2800" kern="0" dirty="0" err="1" smtClean="0">
                <a:solidFill>
                  <a:srgbClr val="000099"/>
                </a:solidFill>
                <a:latin typeface="Arial"/>
                <a:cs typeface="Arial" charset="0"/>
              </a:rPr>
              <a:t>captopril</a:t>
            </a: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, </a:t>
            </a:r>
            <a:r>
              <a:rPr lang="el-GR" sz="28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α</a:t>
            </a:r>
            <a:r>
              <a:rPr lang="fr-FR" sz="28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 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méthyl-dopa</a:t>
            </a:r>
            <a:endParaRPr lang="el-GR" sz="2800" kern="0" dirty="0">
              <a:solidFill>
                <a:srgbClr val="FF0000"/>
              </a:solidFill>
              <a:latin typeface="Arial"/>
              <a:cs typeface="Arial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Anti-inflammatoires : 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D </a:t>
            </a:r>
            <a:r>
              <a:rPr lang="fr-FR" sz="2800" kern="0" dirty="0" err="1" smtClean="0">
                <a:solidFill>
                  <a:srgbClr val="FF0000"/>
                </a:solidFill>
                <a:latin typeface="Arial"/>
                <a:cs typeface="Arial" charset="0"/>
              </a:rPr>
              <a:t>pénicillamine,sulfasalazine</a:t>
            </a:r>
            <a:endParaRPr lang="fr-FR" sz="2800" kern="0" dirty="0">
              <a:solidFill>
                <a:srgbClr val="FF0000"/>
              </a:solidFill>
              <a:latin typeface="Arial"/>
              <a:cs typeface="Arial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 err="1">
                <a:solidFill>
                  <a:srgbClr val="000099"/>
                </a:solidFill>
                <a:latin typeface="Arial"/>
                <a:cs typeface="Arial" charset="0"/>
              </a:rPr>
              <a:t>Anti-psychotiques</a:t>
            </a: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 : 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chlorpromazine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Antithyroïdiens: PTU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Biothérapies : 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anti-TNF </a:t>
            </a:r>
            <a:r>
              <a:rPr lang="el-GR" sz="2800" kern="0" dirty="0">
                <a:solidFill>
                  <a:srgbClr val="FF0000"/>
                </a:solidFill>
                <a:latin typeface="Arial"/>
                <a:cs typeface="Arial" charset="0"/>
              </a:rPr>
              <a:t>α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, IL-2, IFN-</a:t>
            </a:r>
            <a:r>
              <a:rPr lang="el-GR" sz="2800" kern="0" dirty="0">
                <a:solidFill>
                  <a:srgbClr val="FF0000"/>
                </a:solidFill>
                <a:latin typeface="Arial"/>
                <a:cs typeface="Arial" charset="0"/>
              </a:rPr>
              <a:t>α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, </a:t>
            </a:r>
            <a:r>
              <a:rPr lang="el-GR" sz="2800" kern="0" dirty="0">
                <a:solidFill>
                  <a:srgbClr val="FF0000"/>
                </a:solidFill>
                <a:latin typeface="Arial"/>
                <a:cs typeface="Arial" charset="0"/>
              </a:rPr>
              <a:t>β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, </a:t>
            </a:r>
            <a:r>
              <a:rPr lang="el-GR" sz="2800" kern="0" dirty="0">
                <a:solidFill>
                  <a:srgbClr val="FF0000"/>
                </a:solidFill>
                <a:latin typeface="Arial"/>
                <a:cs typeface="Arial" charset="0"/>
              </a:rPr>
              <a:t>γ</a:t>
            </a:r>
            <a:r>
              <a:rPr lang="fr-FR" sz="2800" kern="0" dirty="0">
                <a:solidFill>
                  <a:srgbClr val="FF0000"/>
                </a:solidFill>
                <a:latin typeface="Arial"/>
                <a:cs typeface="Arial" charset="0"/>
              </a:rPr>
              <a:t>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fr-FR" sz="2800" kern="0" dirty="0">
                <a:solidFill>
                  <a:srgbClr val="000099"/>
                </a:solidFill>
                <a:latin typeface="Arial"/>
                <a:cs typeface="Arial" charset="0"/>
              </a:rPr>
              <a:t>Hypocholestérolémiants : </a:t>
            </a:r>
            <a:r>
              <a:rPr lang="fr-FR" sz="2800" kern="0" dirty="0" err="1" smtClean="0">
                <a:solidFill>
                  <a:srgbClr val="000099"/>
                </a:solidFill>
                <a:latin typeface="Arial"/>
                <a:cs typeface="Arial" charset="0"/>
              </a:rPr>
              <a:t>fénofibrate</a:t>
            </a:r>
            <a:r>
              <a:rPr lang="fr-FR" sz="2800" kern="0" dirty="0" smtClean="0">
                <a:solidFill>
                  <a:srgbClr val="000099"/>
                </a:solidFill>
                <a:latin typeface="Arial"/>
                <a:cs typeface="Arial" charset="0"/>
              </a:rPr>
              <a:t>, </a:t>
            </a:r>
            <a:r>
              <a:rPr lang="fr-FR" sz="2800" u="sng" kern="0" dirty="0" smtClean="0">
                <a:solidFill>
                  <a:srgbClr val="FF0000"/>
                </a:solidFill>
                <a:latin typeface="Arial"/>
                <a:cs typeface="Arial" charset="0"/>
              </a:rPr>
              <a:t>statines</a:t>
            </a:r>
            <a:endParaRPr lang="el-GR" sz="2800" u="sng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ANA induits par des agents infectieux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2859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9"/>
                </a:solidFill>
              </a:rPr>
              <a:t>Titres généralement faibles, présence transitoire</a:t>
            </a:r>
          </a:p>
          <a:p>
            <a:pPr marL="0" indent="0">
              <a:buNone/>
            </a:pPr>
            <a:endParaRPr lang="fr-FR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Infections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99"/>
                </a:solidFill>
              </a:rPr>
              <a:t>	</a:t>
            </a:r>
            <a:r>
              <a:rPr lang="fr-FR" sz="2800" dirty="0" smtClean="0">
                <a:solidFill>
                  <a:srgbClr val="000099"/>
                </a:solidFill>
              </a:rPr>
              <a:t>Infections </a:t>
            </a:r>
            <a:r>
              <a:rPr lang="fr-FR" sz="2800" dirty="0">
                <a:solidFill>
                  <a:srgbClr val="000099"/>
                </a:solidFill>
              </a:rPr>
              <a:t>virales </a:t>
            </a:r>
            <a:r>
              <a:rPr lang="fr-FR" sz="2800" dirty="0" smtClean="0">
                <a:solidFill>
                  <a:srgbClr val="000099"/>
                </a:solidFill>
              </a:rPr>
              <a:t>: </a:t>
            </a:r>
            <a:r>
              <a:rPr lang="fr-FR" sz="2400" dirty="0" smtClean="0">
                <a:solidFill>
                  <a:srgbClr val="000099"/>
                </a:solidFill>
              </a:rPr>
              <a:t>EBV</a:t>
            </a:r>
            <a:r>
              <a:rPr lang="fr-FR" sz="2400" dirty="0">
                <a:solidFill>
                  <a:srgbClr val="000099"/>
                </a:solidFill>
              </a:rPr>
              <a:t>, VH C</a:t>
            </a:r>
            <a:r>
              <a:rPr lang="fr-FR" sz="2400" dirty="0" smtClean="0">
                <a:solidFill>
                  <a:srgbClr val="000099"/>
                </a:solidFill>
              </a:rPr>
              <a:t>, VHA, VH B, parvovirus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400" dirty="0">
                <a:solidFill>
                  <a:srgbClr val="000099"/>
                </a:solidFill>
              </a:rPr>
              <a:t> </a:t>
            </a:r>
            <a:r>
              <a:rPr lang="fr-FR" sz="2400" dirty="0" smtClean="0">
                <a:solidFill>
                  <a:srgbClr val="000099"/>
                </a:solidFill>
              </a:rPr>
              <a:t>            B19</a:t>
            </a:r>
            <a:r>
              <a:rPr lang="fr-FR" sz="2400" dirty="0">
                <a:solidFill>
                  <a:srgbClr val="000099"/>
                </a:solidFill>
              </a:rPr>
              <a:t>, VIH, virus </a:t>
            </a:r>
            <a:r>
              <a:rPr lang="fr-FR" sz="2400" dirty="0" err="1" smtClean="0">
                <a:solidFill>
                  <a:srgbClr val="000099"/>
                </a:solidFill>
              </a:rPr>
              <a:t>Coxackie</a:t>
            </a:r>
            <a:r>
              <a:rPr lang="fr-FR" sz="2400" dirty="0" smtClean="0">
                <a:solidFill>
                  <a:srgbClr val="000099"/>
                </a:solidFill>
              </a:rPr>
              <a:t>, </a:t>
            </a:r>
            <a:r>
              <a:rPr lang="fr-FR" sz="2400" dirty="0">
                <a:solidFill>
                  <a:srgbClr val="000099"/>
                </a:solidFill>
              </a:rPr>
              <a:t>influenza, rougeole, </a:t>
            </a:r>
            <a:r>
              <a:rPr lang="fr-FR" sz="2400" dirty="0" smtClean="0">
                <a:solidFill>
                  <a:srgbClr val="000099"/>
                </a:solidFill>
              </a:rPr>
              <a:t>varicelle</a:t>
            </a:r>
            <a:endParaRPr lang="fr-FR" sz="2400" dirty="0">
              <a:solidFill>
                <a:srgbClr val="0000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800" dirty="0" smtClean="0">
                <a:solidFill>
                  <a:srgbClr val="000099"/>
                </a:solidFill>
              </a:rPr>
              <a:t>	Maladies bactériennes : </a:t>
            </a:r>
            <a:r>
              <a:rPr lang="fr-FR" sz="2400" dirty="0">
                <a:solidFill>
                  <a:srgbClr val="000099"/>
                </a:solidFill>
              </a:rPr>
              <a:t>m</a:t>
            </a:r>
            <a:r>
              <a:rPr lang="fr-FR" sz="2400" dirty="0" smtClean="0">
                <a:solidFill>
                  <a:srgbClr val="000099"/>
                </a:solidFill>
              </a:rPr>
              <a:t>aladie </a:t>
            </a:r>
            <a:r>
              <a:rPr lang="fr-FR" sz="2400" dirty="0">
                <a:solidFill>
                  <a:srgbClr val="000099"/>
                </a:solidFill>
              </a:rPr>
              <a:t>de </a:t>
            </a:r>
            <a:r>
              <a:rPr lang="fr-FR" sz="2400" dirty="0" err="1">
                <a:solidFill>
                  <a:srgbClr val="000099"/>
                </a:solidFill>
              </a:rPr>
              <a:t>Lyme</a:t>
            </a:r>
            <a:r>
              <a:rPr lang="fr-FR" sz="2400" dirty="0">
                <a:solidFill>
                  <a:srgbClr val="000099"/>
                </a:solidFill>
              </a:rPr>
              <a:t>, infections </a:t>
            </a:r>
            <a:r>
              <a:rPr lang="fr-FR" sz="2400" dirty="0" smtClean="0">
                <a:solidFill>
                  <a:srgbClr val="000099"/>
                </a:solidFill>
              </a:rPr>
              <a:t>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0099"/>
                </a:solidFill>
              </a:rPr>
              <a:t>	</a:t>
            </a:r>
            <a:r>
              <a:rPr lang="fr-FR" sz="2400" dirty="0" smtClean="0">
                <a:solidFill>
                  <a:srgbClr val="000099"/>
                </a:solidFill>
              </a:rPr>
              <a:t>streptocoques, tuberculose, endocardites lentes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000099"/>
                </a:solidFill>
              </a:rPr>
              <a:t>	Parasitoses </a:t>
            </a:r>
            <a:r>
              <a:rPr lang="fr-FR" sz="2800" dirty="0">
                <a:solidFill>
                  <a:srgbClr val="000099"/>
                </a:solidFill>
              </a:rPr>
              <a:t>: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400" dirty="0" smtClean="0">
                <a:solidFill>
                  <a:srgbClr val="000099"/>
                </a:solidFill>
              </a:rPr>
              <a:t>leishmaniose</a:t>
            </a:r>
            <a:endParaRPr lang="fr-FR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ANA et cancers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256584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>
                <a:solidFill>
                  <a:srgbClr val="000099"/>
                </a:solidFill>
              </a:rPr>
              <a:t>Augmentation prévalence des ANA dans les cancers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Epiphénomène? Modification Ag lors de la </a:t>
            </a:r>
            <a:r>
              <a:rPr lang="fr-FR" sz="2800" dirty="0" err="1" smtClean="0">
                <a:solidFill>
                  <a:srgbClr val="000099"/>
                </a:solidFill>
              </a:rPr>
              <a:t>Kgenèse</a:t>
            </a:r>
            <a:r>
              <a:rPr lang="fr-FR" sz="2800" dirty="0" smtClean="0">
                <a:solidFill>
                  <a:srgbClr val="000099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99"/>
                </a:solidFill>
              </a:rPr>
              <a:t> </a:t>
            </a:r>
            <a:r>
              <a:rPr lang="fr-FR" sz="2800" dirty="0" smtClean="0">
                <a:solidFill>
                  <a:srgbClr val="000099"/>
                </a:solidFill>
              </a:rPr>
              <a:t>   </a:t>
            </a:r>
            <a:r>
              <a:rPr lang="fr-FR" sz="2800" dirty="0" err="1" smtClean="0">
                <a:solidFill>
                  <a:srgbClr val="000099"/>
                </a:solidFill>
              </a:rPr>
              <a:t>Ac</a:t>
            </a: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dirty="0">
                <a:solidFill>
                  <a:srgbClr val="000099"/>
                </a:solidFill>
              </a:rPr>
              <a:t>anti-Scl-70 associé à risque accru de cancer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99"/>
                </a:solidFill>
              </a:rPr>
              <a:t>    </a:t>
            </a:r>
            <a:r>
              <a:rPr lang="fr-FR" sz="2800" dirty="0" err="1">
                <a:solidFill>
                  <a:srgbClr val="000099"/>
                </a:solidFill>
              </a:rPr>
              <a:t>Ac</a:t>
            </a:r>
            <a:r>
              <a:rPr lang="fr-FR" sz="2800" dirty="0">
                <a:solidFill>
                  <a:srgbClr val="000099"/>
                </a:solidFill>
              </a:rPr>
              <a:t> anti-TIF1 : marqueur de DM associé au cancer </a:t>
            </a:r>
            <a:r>
              <a:rPr lang="fr-FR" sz="2400" dirty="0">
                <a:solidFill>
                  <a:srgbClr val="000099"/>
                </a:solidFill>
              </a:rPr>
              <a:t>(adulte)</a:t>
            </a:r>
          </a:p>
          <a:p>
            <a:pPr marL="0" indent="0">
              <a:buNone/>
            </a:pPr>
            <a:endParaRPr lang="fr-FR" sz="2800" dirty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Manifestations paranéoplasiques apparemment plus fréquentes </a:t>
            </a:r>
            <a:r>
              <a:rPr lang="fr-FR" sz="2800" dirty="0">
                <a:solidFill>
                  <a:srgbClr val="000099"/>
                </a:solidFill>
              </a:rPr>
              <a:t> </a:t>
            </a:r>
            <a:r>
              <a:rPr lang="fr-FR" sz="2800" dirty="0" smtClean="0">
                <a:solidFill>
                  <a:srgbClr val="000099"/>
                </a:solidFill>
              </a:rPr>
              <a:t>mais ni spécifiques ni liées au titre des ANA</a:t>
            </a:r>
          </a:p>
          <a:p>
            <a:pPr marL="0" indent="0">
              <a:buNone/>
            </a:pPr>
            <a:endParaRPr lang="fr-FR" sz="2800" dirty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Titres et aspects de fluo variables : homogène, nucléo-</a:t>
            </a:r>
            <a:r>
              <a:rPr lang="fr-FR" sz="2800" dirty="0" err="1" smtClean="0">
                <a:solidFill>
                  <a:srgbClr val="000099"/>
                </a:solidFill>
              </a:rPr>
              <a:t>laire</a:t>
            </a:r>
            <a:r>
              <a:rPr lang="fr-FR" sz="2800" dirty="0" smtClean="0">
                <a:solidFill>
                  <a:srgbClr val="000099"/>
                </a:solidFill>
              </a:rPr>
              <a:t> ou plus rares </a:t>
            </a:r>
            <a:endParaRPr lang="fr-FR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ANA (anticorps antinucléaires)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600204"/>
            <a:ext cx="8712968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9"/>
                </a:solidFill>
              </a:rPr>
              <a:t>Auto-anticorps les plus prescrits en pathologie</a:t>
            </a:r>
          </a:p>
          <a:p>
            <a:pPr marL="0" indent="0">
              <a:buNone/>
            </a:pPr>
            <a:endParaRPr lang="fr-FR" dirty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Indications 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000099"/>
                </a:solidFill>
              </a:rPr>
              <a:t>Diagnostic et pronostic des connectivites </a:t>
            </a:r>
          </a:p>
          <a:p>
            <a:pPr marL="457200" lvl="1" indent="0">
              <a:buNone/>
            </a:pPr>
            <a:r>
              <a:rPr lang="fr-FR" dirty="0" smtClean="0">
                <a:solidFill>
                  <a:srgbClr val="000099"/>
                </a:solidFill>
              </a:rPr>
              <a:t>Diagnostic des </a:t>
            </a:r>
            <a:r>
              <a:rPr lang="fr-FR" dirty="0" err="1" smtClean="0">
                <a:solidFill>
                  <a:srgbClr val="000099"/>
                </a:solidFill>
              </a:rPr>
              <a:t>hépatopathies</a:t>
            </a:r>
            <a:r>
              <a:rPr lang="fr-FR" dirty="0" smtClean="0">
                <a:solidFill>
                  <a:srgbClr val="000099"/>
                </a:solidFill>
              </a:rPr>
              <a:t> auto-immunes</a:t>
            </a:r>
          </a:p>
          <a:p>
            <a:endParaRPr lang="fr-FR" dirty="0">
              <a:solidFill>
                <a:srgbClr val="000099"/>
              </a:solidFill>
            </a:endParaRPr>
          </a:p>
          <a:p>
            <a:r>
              <a:rPr lang="fr-FR" dirty="0">
                <a:solidFill>
                  <a:srgbClr val="000099"/>
                </a:solidFill>
              </a:rPr>
              <a:t>A</a:t>
            </a:r>
            <a:r>
              <a:rPr lang="fr-FR" dirty="0" smtClean="0">
                <a:solidFill>
                  <a:srgbClr val="000099"/>
                </a:solidFill>
              </a:rPr>
              <a:t>NA présents dans ces affections mais n’en sont pas spécifiques</a:t>
            </a:r>
            <a:endParaRPr lang="fr-FR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670"/>
          <a:stretch/>
        </p:blipFill>
        <p:spPr bwMode="auto">
          <a:xfrm>
            <a:off x="287867" y="412124"/>
            <a:ext cx="3492045" cy="291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2" t="12436" r="-1139"/>
          <a:stretch/>
        </p:blipFill>
        <p:spPr bwMode="auto">
          <a:xfrm>
            <a:off x="246264" y="4042129"/>
            <a:ext cx="3533648" cy="25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77769"/>
              </p:ext>
            </p:extLst>
          </p:nvPr>
        </p:nvGraphicFramePr>
        <p:xfrm>
          <a:off x="5220072" y="412124"/>
          <a:ext cx="3195917" cy="2877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6" imgW="5714286" imgH="5161905" progId="MSPhotoEd.3">
                  <p:embed/>
                </p:oleObj>
              </mc:Choice>
              <mc:Fallback>
                <p:oleObj r:id="rId6" imgW="5714286" imgH="5161905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12124"/>
                        <a:ext cx="3195917" cy="28772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TURMES171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76" r="6711"/>
          <a:stretch>
            <a:fillRect/>
          </a:stretch>
        </p:blipFill>
        <p:spPr bwMode="auto">
          <a:xfrm>
            <a:off x="5364088" y="4314615"/>
            <a:ext cx="1570680" cy="228273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TURMES170"/>
          <p:cNvPicPr>
            <a:picLocks noChangeAspect="1" noChangeArrowheads="1"/>
          </p:cNvPicPr>
          <p:nvPr/>
        </p:nvPicPr>
        <p:blipFill>
          <a:blip r:embed="rId9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43" t="18973" r="26172"/>
          <a:stretch>
            <a:fillRect/>
          </a:stretch>
        </p:blipFill>
        <p:spPr bwMode="auto">
          <a:xfrm>
            <a:off x="6977785" y="4314615"/>
            <a:ext cx="1914695" cy="228273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URMES PRO-META173"/>
          <p:cNvPicPr>
            <a:picLocks noChangeAspect="1" noChangeArrowheads="1"/>
          </p:cNvPicPr>
          <p:nvPr/>
        </p:nvPicPr>
        <p:blipFill>
          <a:blip r:embed="rId10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76" r="18120" b="14154"/>
          <a:stretch>
            <a:fillRect/>
          </a:stretch>
        </p:blipFill>
        <p:spPr bwMode="auto">
          <a:xfrm>
            <a:off x="3923928" y="4322945"/>
            <a:ext cx="1362896" cy="2274407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07904" y="3573016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 smtClean="0">
                <a:solidFill>
                  <a:srgbClr val="000099"/>
                </a:solidFill>
              </a:rPr>
              <a:t>Ac</a:t>
            </a:r>
            <a:r>
              <a:rPr lang="fr-FR" sz="2200" b="1" dirty="0" smtClean="0">
                <a:solidFill>
                  <a:srgbClr val="000099"/>
                </a:solidFill>
              </a:rPr>
              <a:t> anti-« </a:t>
            </a:r>
            <a:r>
              <a:rPr lang="fr-FR" sz="2200" b="1" dirty="0" err="1" smtClean="0">
                <a:solidFill>
                  <a:srgbClr val="000099"/>
                </a:solidFill>
              </a:rPr>
              <a:t>chromosomal</a:t>
            </a:r>
            <a:r>
              <a:rPr lang="fr-FR" sz="2200" b="1" dirty="0" smtClean="0">
                <a:solidFill>
                  <a:srgbClr val="000099"/>
                </a:solidFill>
              </a:rPr>
              <a:t> </a:t>
            </a:r>
            <a:r>
              <a:rPr lang="fr-FR" sz="2200" b="1" dirty="0" err="1" smtClean="0">
                <a:solidFill>
                  <a:srgbClr val="000099"/>
                </a:solidFill>
              </a:rPr>
              <a:t>passenger</a:t>
            </a:r>
            <a:r>
              <a:rPr lang="fr-FR" sz="2200" b="1" dirty="0" smtClean="0">
                <a:solidFill>
                  <a:srgbClr val="000099"/>
                </a:solidFill>
              </a:rPr>
              <a:t> </a:t>
            </a:r>
            <a:r>
              <a:rPr lang="fr-FR" sz="2200" b="1" dirty="0" err="1" smtClean="0">
                <a:solidFill>
                  <a:srgbClr val="000099"/>
                </a:solidFill>
              </a:rPr>
              <a:t>proteins</a:t>
            </a:r>
            <a:r>
              <a:rPr lang="fr-FR" sz="2200" b="1" dirty="0" smtClean="0">
                <a:solidFill>
                  <a:srgbClr val="000099"/>
                </a:solidFill>
              </a:rPr>
              <a:t> »</a:t>
            </a:r>
            <a:endParaRPr lang="fr-FR" sz="2200" b="1" dirty="0">
              <a:solidFill>
                <a:srgbClr val="000099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104" y="28436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FF00"/>
                </a:solidFill>
              </a:rPr>
              <a:t>Ac</a:t>
            </a:r>
            <a:r>
              <a:rPr lang="fr-FR" b="1" dirty="0" smtClean="0">
                <a:solidFill>
                  <a:srgbClr val="00FF00"/>
                </a:solidFill>
              </a:rPr>
              <a:t> anti-MSA2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3501008"/>
            <a:ext cx="3512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 smtClean="0">
                <a:solidFill>
                  <a:srgbClr val="000099"/>
                </a:solidFill>
              </a:rPr>
              <a:t>Ac</a:t>
            </a:r>
            <a:r>
              <a:rPr lang="fr-FR" sz="2200" b="1" dirty="0" smtClean="0">
                <a:solidFill>
                  <a:srgbClr val="000099"/>
                </a:solidFill>
              </a:rPr>
              <a:t> de type pseudo-PCNA</a:t>
            </a:r>
            <a:endParaRPr lang="fr-FR" sz="2200" b="1" dirty="0">
              <a:solidFill>
                <a:srgbClr val="0000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06741" y="4509120"/>
            <a:ext cx="333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FF00"/>
                </a:solidFill>
              </a:rPr>
              <a:t>Ac</a:t>
            </a:r>
            <a:r>
              <a:rPr lang="fr-FR" b="1" dirty="0" smtClean="0">
                <a:solidFill>
                  <a:srgbClr val="00FF00"/>
                </a:solidFill>
              </a:rPr>
              <a:t> anti-   MACK </a:t>
            </a:r>
            <a:r>
              <a:rPr lang="fr-FR" sz="1600" b="1" dirty="0" smtClean="0">
                <a:solidFill>
                  <a:srgbClr val="00FF00"/>
                </a:solidFill>
              </a:rPr>
              <a:t>(</a:t>
            </a:r>
            <a:r>
              <a:rPr lang="fr-FR" sz="1600" b="1" dirty="0" err="1" smtClean="0">
                <a:solidFill>
                  <a:srgbClr val="00FF00"/>
                </a:solidFill>
              </a:rPr>
              <a:t>kinésines</a:t>
            </a:r>
            <a:r>
              <a:rPr lang="fr-FR" sz="1600" b="1" dirty="0" smtClean="0">
                <a:solidFill>
                  <a:srgbClr val="00FF00"/>
                </a:solidFill>
              </a:rPr>
              <a:t> </a:t>
            </a:r>
            <a:r>
              <a:rPr lang="fr-FR" b="1" dirty="0" smtClean="0">
                <a:solidFill>
                  <a:srgbClr val="00FF00"/>
                </a:solidFill>
              </a:rPr>
              <a:t>)</a:t>
            </a:r>
            <a:endParaRPr lang="fr-FR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62670"/>
            <a:ext cx="6912768" cy="778098"/>
          </a:xfrm>
          <a:solidFill>
            <a:schemeClr val="tx1"/>
          </a:solidFill>
          <a:ln w="28575">
            <a:solidFill>
              <a:srgbClr val="00CC00"/>
            </a:solidFill>
          </a:ln>
        </p:spPr>
        <p:txBody>
          <a:bodyPr/>
          <a:lstStyle/>
          <a:p>
            <a:r>
              <a:rPr lang="fr-FR" sz="3200" dirty="0" err="1" smtClean="0">
                <a:solidFill>
                  <a:srgbClr val="00CC00"/>
                </a:solidFill>
              </a:rPr>
              <a:t>Ac</a:t>
            </a:r>
            <a:r>
              <a:rPr lang="fr-FR" sz="3200" dirty="0" smtClean="0">
                <a:solidFill>
                  <a:srgbClr val="00CC00"/>
                </a:solidFill>
              </a:rPr>
              <a:t> anti-protéine </a:t>
            </a:r>
            <a:r>
              <a:rPr lang="fr-FR" sz="3200" dirty="0" err="1" smtClean="0">
                <a:solidFill>
                  <a:srgbClr val="00CC00"/>
                </a:solidFill>
              </a:rPr>
              <a:t>centromérique</a:t>
            </a:r>
            <a:r>
              <a:rPr lang="fr-FR" sz="3200" dirty="0" smtClean="0">
                <a:solidFill>
                  <a:srgbClr val="00CC00"/>
                </a:solidFill>
              </a:rPr>
              <a:t>  F</a:t>
            </a:r>
            <a:endParaRPr lang="fr-FR" sz="3200" dirty="0">
              <a:solidFill>
                <a:srgbClr val="00CC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72008" y="4797152"/>
            <a:ext cx="9036496" cy="1584176"/>
          </a:xfrm>
        </p:spPr>
        <p:txBody>
          <a:bodyPr/>
          <a:lstStyle/>
          <a:p>
            <a:r>
              <a:rPr lang="fr-FR" dirty="0" smtClean="0">
                <a:solidFill>
                  <a:srgbClr val="000066"/>
                </a:solidFill>
              </a:rPr>
              <a:t>Peu fréquents au cours des cancers (&lt; 10% )</a:t>
            </a:r>
          </a:p>
          <a:p>
            <a:r>
              <a:rPr lang="fr-FR" dirty="0" smtClean="0">
                <a:solidFill>
                  <a:srgbClr val="000066"/>
                </a:solidFill>
              </a:rPr>
              <a:t>50 % à 70% des sujets anti-CENP-F + ont un cancer (sein, ORL, lymphome).</a:t>
            </a:r>
            <a:endParaRPr lang="fr-FR" dirty="0">
              <a:solidFill>
                <a:srgbClr val="000066"/>
              </a:solidFill>
            </a:endParaRPr>
          </a:p>
        </p:txBody>
      </p:sp>
      <p:pic>
        <p:nvPicPr>
          <p:cNvPr id="6" name="Picture 18" descr="Midbody_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23" t="22891" r="35211" b="54124"/>
          <a:stretch>
            <a:fillRect/>
          </a:stretch>
        </p:blipFill>
        <p:spPr bwMode="auto">
          <a:xfrm>
            <a:off x="4644008" y="1941861"/>
            <a:ext cx="3736151" cy="2665173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Midbody_29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01" t="42039" r="36098" b="23770"/>
          <a:stretch>
            <a:fillRect/>
          </a:stretch>
        </p:blipFill>
        <p:spPr bwMode="auto">
          <a:xfrm>
            <a:off x="1115616" y="1916832"/>
            <a:ext cx="3349186" cy="2690202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568952" cy="653182"/>
          </a:xfr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36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ANA sur HEp-2 en pathologie : 4 situations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693"/>
            <a:ext cx="8579296" cy="5400675"/>
          </a:xfrm>
          <a:solidFill>
            <a:srgbClr val="FFFF99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MAI : Connectivites +++, </a:t>
            </a:r>
            <a:r>
              <a:rPr lang="fr-FR" dirty="0" err="1" smtClean="0">
                <a:solidFill>
                  <a:srgbClr val="000099"/>
                </a:solidFill>
              </a:rPr>
              <a:t>hépatopathies</a:t>
            </a:r>
            <a:r>
              <a:rPr lang="fr-FR" dirty="0" smtClean="0">
                <a:solidFill>
                  <a:srgbClr val="000099"/>
                </a:solidFill>
              </a:rPr>
              <a:t> AI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Titres élevés 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Marqueurs diagnostiques et/ou pronostiques 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Titres généralement faibles, présence transitoire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Induits par des médicaments </a:t>
            </a:r>
            <a:endParaRPr lang="el-GR" dirty="0" smtClean="0">
              <a:solidFill>
                <a:srgbClr val="000099"/>
              </a:solidFill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Titres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Disparition avec l’arrêt du médicament</a:t>
            </a:r>
          </a:p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Cancers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99"/>
                </a:solidFill>
              </a:rPr>
              <a:t>Avant l’apparition ou au cours de cancers</a:t>
            </a:r>
          </a:p>
        </p:txBody>
      </p:sp>
    </p:spTree>
    <p:extLst>
      <p:ext uri="{BB962C8B-B14F-4D97-AF65-F5344CB8AC3E}">
        <p14:creationId xmlns:p14="http://schemas.microsoft.com/office/powerpoint/2010/main" val="22318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937" y="332656"/>
            <a:ext cx="8856984" cy="432048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Situations cliniques avec ANA + sur HEp-2</a:t>
            </a:r>
            <a:endParaRPr lang="fr-FR" sz="3600" dirty="0">
              <a:solidFill>
                <a:srgbClr val="000099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25038"/>
              </p:ext>
            </p:extLst>
          </p:nvPr>
        </p:nvGraphicFramePr>
        <p:xfrm>
          <a:off x="539552" y="980728"/>
          <a:ext cx="8147248" cy="5234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178696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800" b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Données cliniques</a:t>
                      </a:r>
                      <a:endParaRPr lang="fr-FR" sz="2800" b="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fr-FR" sz="2800" b="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sujets </a:t>
                      </a:r>
                      <a:r>
                        <a:rPr lang="fr-FR" sz="2800" b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ANA +</a:t>
                      </a:r>
                      <a:endParaRPr lang="fr-FR" sz="2800" b="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23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Maladies auto-immunes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Lupus érythémateux </a:t>
                      </a: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systémique </a:t>
                      </a:r>
                      <a:r>
                        <a:rPr lang="fr-FR" sz="2800" b="1" baseline="300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</a:t>
                      </a:r>
                      <a:endParaRPr lang="fr-FR" sz="2800" b="1" baseline="300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95 </a:t>
                      </a:r>
                      <a:r>
                        <a:rPr lang="fr-FR" sz="2400" b="1" baseline="30000" dirty="0" err="1" smtClean="0">
                          <a:solidFill>
                            <a:srgbClr val="C00000"/>
                          </a:solidFill>
                          <a:ea typeface="Times New Roman"/>
                          <a:cs typeface="Times New Roman"/>
                        </a:rPr>
                        <a:t>CDg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Sclérodermie </a:t>
                      </a: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systémique</a:t>
                      </a:r>
                      <a:r>
                        <a:rPr kumimoji="0" lang="fr-FR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60 - 90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Syndrome de </a:t>
                      </a:r>
                      <a:r>
                        <a:rPr lang="fr-FR" sz="2400" dirty="0" err="1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Gougerot-Sjögren</a:t>
                      </a:r>
                      <a:r>
                        <a:rPr kumimoji="0" lang="fr-FR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40 - 70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960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Dermatomyosite, </a:t>
                      </a:r>
                      <a:r>
                        <a:rPr lang="fr-FR" sz="2400" dirty="0" err="1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polymyosite</a:t>
                      </a:r>
                      <a:r>
                        <a:rPr kumimoji="0" lang="fr-FR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fr-FR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40 - 70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29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Connectivite </a:t>
                      </a: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mixte</a:t>
                      </a:r>
                      <a:r>
                        <a:rPr kumimoji="0" lang="fr-FR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fr-FR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Hépatopathies</a:t>
                      </a: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auto-immunes</a:t>
                      </a:r>
                      <a:r>
                        <a:rPr kumimoji="0" lang="fr-FR" sz="2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endParaRPr lang="fr-FR" sz="24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Variable </a:t>
                      </a:r>
                      <a:r>
                        <a:rPr lang="fr-FR" sz="2400" b="1" baseline="30000" dirty="0" err="1" smtClean="0">
                          <a:solidFill>
                            <a:srgbClr val="C00000"/>
                          </a:solidFill>
                          <a:ea typeface="Times New Roman"/>
                          <a:cs typeface="Times New Roman"/>
                        </a:rPr>
                        <a:t>CDg</a:t>
                      </a:r>
                      <a:endParaRPr lang="fr-FR" sz="2400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Polyarthrite rhumatoïde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15 - 50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Thyroïdite auto-immune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30 - 50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Purpura thrombopénique idiopathique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10 - 30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Sclérose en plaques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630932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baseline="30000" dirty="0" smtClean="0">
                <a:solidFill>
                  <a:srgbClr val="C00000"/>
                </a:solidFill>
                <a:ea typeface="Times New Roman"/>
                <a:cs typeface="Times New Roman"/>
              </a:rPr>
              <a:t>M</a:t>
            </a:r>
            <a:r>
              <a:rPr lang="fr-FR" sz="2800" baseline="30000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fr-FR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= présence de marqueurs ,</a:t>
            </a:r>
            <a:r>
              <a:rPr lang="fr-FR" sz="2400" b="1" baseline="30000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fr-FR" sz="2400" b="1" baseline="30000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CDg</a:t>
            </a:r>
            <a:r>
              <a:rPr lang="fr-FR" sz="2400" b="1" baseline="30000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fr-FR" sz="2400" dirty="0" smtClean="0">
                <a:solidFill>
                  <a:srgbClr val="C00000"/>
                </a:solidFill>
                <a:ea typeface="Times New Roman"/>
                <a:cs typeface="Times New Roman"/>
              </a:rPr>
              <a:t>= critère diagnostique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60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99"/>
                </a:solidFill>
              </a:rPr>
              <a:t>Situations cliniques avec ANA + sur HEp-2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166101"/>
              </p:ext>
            </p:extLst>
          </p:nvPr>
        </p:nvGraphicFramePr>
        <p:xfrm>
          <a:off x="457200" y="1346278"/>
          <a:ext cx="8229600" cy="4859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04"/>
                <a:gridCol w="3178696"/>
              </a:tblGrid>
              <a:tr h="512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800" b="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Données cliniques</a:t>
                      </a:r>
                      <a:endParaRPr lang="fr-FR" sz="2800" b="0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800" b="0" dirty="0" smtClean="0">
                          <a:solidFill>
                            <a:srgbClr val="00009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fr-FR" sz="2800" b="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sujets</a:t>
                      </a:r>
                      <a:r>
                        <a:rPr lang="fr-FR" sz="2800" b="0" dirty="0">
                          <a:solidFill>
                            <a:srgbClr val="00009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800" b="0" dirty="0" smtClean="0">
                          <a:solidFill>
                            <a:srgbClr val="00009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 +</a:t>
                      </a:r>
                      <a:endParaRPr lang="fr-FR" sz="2800" b="0" dirty="0">
                        <a:solidFill>
                          <a:srgbClr val="0000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69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Autres circonstances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Infections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 chronique 10 – 50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Cancers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Variable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Fibromyalgie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15 - 25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ANA ou lupus induits par médicaments</a:t>
                      </a:r>
                      <a:endParaRPr lang="fr-FR" sz="2400" dirty="0">
                        <a:solidFill>
                          <a:srgbClr val="000099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50 -100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Implants mammaires en silicone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15 - 25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Sujets apparemment sains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Population normale (titre 1/160)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fr-FR" sz="2400" dirty="0" smtClean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%, F &gt; 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Apparentés de sujets avec connectivite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5 - 25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Grossesse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rgbClr val="000099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5 - 10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490066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Que faire devant des ANA positifs sur HEp-2?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3305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fr-FR" sz="3200" b="0" smtClean="0">
                <a:solidFill>
                  <a:srgbClr val="0000FF"/>
                </a:solidFill>
              </a:rPr>
              <a:t>Le clinicien</a:t>
            </a:r>
            <a:endParaRPr lang="fr-FR" sz="3200" b="0" dirty="0">
              <a:solidFill>
                <a:srgbClr val="0000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544" y="1997992"/>
            <a:ext cx="3528392" cy="3519240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0099"/>
                </a:solidFill>
              </a:rPr>
              <a:t>Quel titre?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Quelles manifesta-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rgbClr val="000099"/>
                </a:solidFill>
              </a:rPr>
              <a:t>     </a:t>
            </a:r>
            <a:r>
              <a:rPr lang="fr-FR" sz="2800" dirty="0" err="1" smtClean="0">
                <a:solidFill>
                  <a:srgbClr val="000099"/>
                </a:solidFill>
              </a:rPr>
              <a:t>tions</a:t>
            </a:r>
            <a:r>
              <a:rPr lang="fr-FR" sz="2800" dirty="0" smtClean="0">
                <a:solidFill>
                  <a:srgbClr val="000099"/>
                </a:solidFill>
              </a:rPr>
              <a:t> cliniques?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Quels marqueurs?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000099"/>
                </a:solidFill>
              </a:rPr>
              <a:t>    (Anti-ENA, </a:t>
            </a:r>
            <a:r>
              <a:rPr lang="fr-FR" sz="2000" dirty="0" err="1" smtClean="0">
                <a:solidFill>
                  <a:srgbClr val="000099"/>
                </a:solidFill>
              </a:rPr>
              <a:t>ADNdb</a:t>
            </a:r>
            <a:r>
              <a:rPr lang="fr-FR" sz="2000" dirty="0" smtClean="0">
                <a:solidFill>
                  <a:srgbClr val="000099"/>
                </a:solidFill>
              </a:rPr>
              <a:t>, ACA, …?)</a:t>
            </a:r>
            <a:endParaRPr lang="fr-FR" sz="2000" dirty="0">
              <a:solidFill>
                <a:srgbClr val="000099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2474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fr-FR" sz="3200" b="0" smtClean="0">
                <a:solidFill>
                  <a:srgbClr val="0000FF"/>
                </a:solidFill>
              </a:rPr>
              <a:t> Le biologiste</a:t>
            </a:r>
            <a:endParaRPr lang="fr-FR" sz="3200" b="0" dirty="0">
              <a:solidFill>
                <a:srgbClr val="0000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34889" y="1988839"/>
            <a:ext cx="3481529" cy="3528393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0099"/>
                </a:solidFill>
              </a:rPr>
              <a:t>Quel titre?</a:t>
            </a:r>
          </a:p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Quelles spécificités?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rgbClr val="000099"/>
                </a:solidFill>
              </a:rPr>
              <a:t>    (Anti-ENA, </a:t>
            </a:r>
            <a:r>
              <a:rPr lang="fr-FR" sz="2000" dirty="0" err="1" smtClean="0">
                <a:solidFill>
                  <a:srgbClr val="000099"/>
                </a:solidFill>
              </a:rPr>
              <a:t>ADNdb</a:t>
            </a:r>
            <a:r>
              <a:rPr lang="fr-FR" sz="2000" dirty="0" smtClean="0">
                <a:solidFill>
                  <a:srgbClr val="000099"/>
                </a:solidFill>
              </a:rPr>
              <a:t>, ACA, …?)</a:t>
            </a:r>
          </a:p>
          <a:p>
            <a:pPr marL="0" indent="0">
              <a:buNone/>
            </a:pPr>
            <a:endParaRPr lang="fr-FR" dirty="0" smtClean="0">
              <a:solidFill>
                <a:srgbClr val="000099"/>
              </a:solidFill>
            </a:endParaRPr>
          </a:p>
          <a:p>
            <a:r>
              <a:rPr lang="fr-FR" sz="2800" dirty="0" smtClean="0">
                <a:solidFill>
                  <a:srgbClr val="000099"/>
                </a:solidFill>
              </a:rPr>
              <a:t>Quelles </a:t>
            </a:r>
            <a:r>
              <a:rPr lang="fr-FR" sz="2800" dirty="0" err="1" smtClean="0">
                <a:solidFill>
                  <a:srgbClr val="000099"/>
                </a:solidFill>
              </a:rPr>
              <a:t>manifesta-tions</a:t>
            </a:r>
            <a:r>
              <a:rPr lang="fr-FR" sz="2800" dirty="0" smtClean="0">
                <a:solidFill>
                  <a:srgbClr val="000099"/>
                </a:solidFill>
              </a:rPr>
              <a:t> cliniques?</a:t>
            </a:r>
            <a:endParaRPr lang="fr-FR" sz="2800" dirty="0">
              <a:solidFill>
                <a:srgbClr val="000099"/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 rot="5400000">
            <a:off x="4139692" y="1700553"/>
            <a:ext cx="504057" cy="7849393"/>
          </a:xfrm>
          <a:prstGeom prst="rightBrace">
            <a:avLst>
              <a:gd name="adj1" fmla="val 8333"/>
              <a:gd name="adj2" fmla="val 50679"/>
            </a:avLst>
          </a:prstGeom>
          <a:ln w="28575"/>
          <a:scene3d>
            <a:camera prst="orthographicFront">
              <a:rot lat="3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40240" y="58052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00FF"/>
                </a:solidFill>
              </a:rPr>
              <a:t>C</a:t>
            </a:r>
            <a:r>
              <a:rPr lang="fr-FR" sz="3200" dirty="0" smtClean="0">
                <a:solidFill>
                  <a:srgbClr val="0000FF"/>
                </a:solidFill>
              </a:rPr>
              <a:t>onfrontation </a:t>
            </a:r>
            <a:r>
              <a:rPr lang="fr-FR" sz="3200" dirty="0" err="1" smtClean="0">
                <a:solidFill>
                  <a:srgbClr val="0000FF"/>
                </a:solidFill>
              </a:rPr>
              <a:t>clinicobiologique</a:t>
            </a:r>
            <a:endParaRPr lang="fr-FR" sz="3200" dirty="0">
              <a:solidFill>
                <a:srgbClr val="0000FF"/>
              </a:solidFill>
            </a:endParaRPr>
          </a:p>
        </p:txBody>
      </p:sp>
      <p:pic>
        <p:nvPicPr>
          <p:cNvPr id="11" name="Picture 11" descr="http://gymsoap.com/blog/wp-content/uploads/2009/03/stethosco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25" y="953078"/>
            <a:ext cx="792609" cy="103576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65600"/>
              </p:ext>
            </p:extLst>
          </p:nvPr>
        </p:nvGraphicFramePr>
        <p:xfrm>
          <a:off x="4753800" y="908720"/>
          <a:ext cx="898320" cy="1051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Photo Editor Photo" r:id="rId4" imgW="980952" imgH="1305107" progId="MSPhotoEd.3">
                  <p:embed/>
                </p:oleObj>
              </mc:Choice>
              <mc:Fallback>
                <p:oleObj name="Photo Editor Photo" r:id="rId4" imgW="980952" imgH="130510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800" y="908720"/>
                        <a:ext cx="898320" cy="105118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13571" y="675296"/>
            <a:ext cx="622927" cy="30417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TITRER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39954" y="953074"/>
            <a:ext cx="622927" cy="503100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IDENTIFIER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68146" y="6351715"/>
            <a:ext cx="318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 N T  E  R  P  R  E T  E  R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IFI sur cellule HEp-2 : les points forts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55365"/>
            <a:ext cx="8712968" cy="45259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9"/>
                </a:solidFill>
              </a:rPr>
              <a:t>Gold standard pour rechercher les ANA</a:t>
            </a:r>
          </a:p>
          <a:p>
            <a:endParaRPr lang="fr-FR" dirty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Recommandée par l’ANA </a:t>
            </a:r>
            <a:r>
              <a:rPr lang="fr-FR" dirty="0" err="1" smtClean="0">
                <a:solidFill>
                  <a:srgbClr val="000099"/>
                </a:solidFill>
              </a:rPr>
              <a:t>Task</a:t>
            </a:r>
            <a:r>
              <a:rPr lang="fr-FR" dirty="0" smtClean="0">
                <a:solidFill>
                  <a:srgbClr val="000099"/>
                </a:solidFill>
              </a:rPr>
              <a:t> Force de l’ACR </a:t>
            </a:r>
          </a:p>
          <a:p>
            <a:pPr marL="0" indent="0">
              <a:buNone/>
            </a:pPr>
            <a:endParaRPr lang="fr-FR" dirty="0" smtClean="0">
              <a:solidFill>
                <a:srgbClr val="000099"/>
              </a:solidFill>
            </a:endParaRPr>
          </a:p>
          <a:p>
            <a:r>
              <a:rPr lang="fr-FR" dirty="0" smtClean="0">
                <a:solidFill>
                  <a:srgbClr val="000099"/>
                </a:solidFill>
              </a:rPr>
              <a:t>Détecte la quasi-totalité des ANA présents dans les connectivites excepté certains </a:t>
            </a:r>
            <a:r>
              <a:rPr lang="fr-FR" dirty="0" err="1" smtClean="0">
                <a:solidFill>
                  <a:srgbClr val="000099"/>
                </a:solidFill>
              </a:rPr>
              <a:t>Ac</a:t>
            </a:r>
            <a:r>
              <a:rPr lang="fr-FR" dirty="0" smtClean="0">
                <a:solidFill>
                  <a:srgbClr val="000099"/>
                </a:solidFill>
              </a:rPr>
              <a:t> anti-</a:t>
            </a:r>
            <a:r>
              <a:rPr lang="fr-FR" dirty="0" err="1" smtClean="0">
                <a:solidFill>
                  <a:srgbClr val="000099"/>
                </a:solidFill>
              </a:rPr>
              <a:t>Ro</a:t>
            </a:r>
            <a:r>
              <a:rPr lang="fr-FR" dirty="0" smtClean="0">
                <a:solidFill>
                  <a:srgbClr val="000099"/>
                </a:solidFill>
              </a:rPr>
              <a:t>/SS-A (et anti-Jo-1)</a:t>
            </a:r>
            <a:endParaRPr lang="fr-FR" dirty="0">
              <a:solidFill>
                <a:srgbClr val="000099"/>
              </a:solidFill>
            </a:endParaRPr>
          </a:p>
          <a:p>
            <a:endParaRPr lang="fr-FR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IFI sur HEp-2 : les points faibles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48464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900" dirty="0" smtClean="0">
                <a:solidFill>
                  <a:srgbClr val="FF0000"/>
                </a:solidFill>
              </a:rPr>
              <a:t>Manque de standardisation +++</a:t>
            </a:r>
            <a:endParaRPr lang="fr-FR" sz="26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0099"/>
                </a:solidFill>
              </a:rPr>
              <a:t>Absence de consensus sur les facteurs pouvant influencer les résultats de l’IFI</a:t>
            </a:r>
          </a:p>
          <a:p>
            <a:r>
              <a:rPr lang="fr-FR" sz="3000" dirty="0" smtClean="0">
                <a:solidFill>
                  <a:srgbClr val="000099"/>
                </a:solidFill>
              </a:rPr>
              <a:t>Préparations cellulaires</a:t>
            </a:r>
          </a:p>
          <a:p>
            <a:r>
              <a:rPr lang="fr-FR" sz="3000" dirty="0" smtClean="0">
                <a:solidFill>
                  <a:srgbClr val="000099"/>
                </a:solidFill>
              </a:rPr>
              <a:t>Dilution de dépistage : 1/40, 1/80, 1/160, 1/320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3000" dirty="0" smtClean="0">
                <a:solidFill>
                  <a:srgbClr val="000099"/>
                </a:solidFill>
              </a:rPr>
              <a:t>Dilution finale : </a:t>
            </a:r>
            <a:r>
              <a:rPr lang="fr-FR" sz="3000" dirty="0">
                <a:solidFill>
                  <a:srgbClr val="000099"/>
                </a:solidFill>
              </a:rPr>
              <a:t>titre ≥ seuil </a:t>
            </a:r>
            <a:r>
              <a:rPr lang="fr-FR" sz="3000" dirty="0" smtClean="0">
                <a:solidFill>
                  <a:srgbClr val="000099"/>
                </a:solidFill>
              </a:rPr>
              <a:t>ou →</a:t>
            </a:r>
            <a:r>
              <a:rPr lang="fr-FR" sz="3000" dirty="0">
                <a:solidFill>
                  <a:srgbClr val="000099"/>
                </a:solidFill>
              </a:rPr>
              <a:t> </a:t>
            </a:r>
            <a:r>
              <a:rPr lang="fr-FR" sz="3000" dirty="0" smtClean="0">
                <a:solidFill>
                  <a:srgbClr val="000099"/>
                </a:solidFill>
              </a:rPr>
              <a:t>extinction de la fluorescence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3000" dirty="0" smtClean="0">
                <a:solidFill>
                  <a:srgbClr val="000099"/>
                </a:solidFill>
              </a:rPr>
              <a:t>Conjugué </a:t>
            </a:r>
            <a:r>
              <a:rPr lang="fr-FR" sz="3000" dirty="0">
                <a:solidFill>
                  <a:srgbClr val="000099"/>
                </a:solidFill>
              </a:rPr>
              <a:t>: </a:t>
            </a:r>
            <a:r>
              <a:rPr lang="fr-FR" sz="3000" dirty="0" err="1">
                <a:solidFill>
                  <a:srgbClr val="000099"/>
                </a:solidFill>
              </a:rPr>
              <a:t>anti-Ig</a:t>
            </a:r>
            <a:r>
              <a:rPr lang="fr-FR" sz="3000" dirty="0">
                <a:solidFill>
                  <a:srgbClr val="000099"/>
                </a:solidFill>
              </a:rPr>
              <a:t> G, </a:t>
            </a:r>
            <a:r>
              <a:rPr lang="fr-FR" sz="3000" dirty="0" err="1">
                <a:solidFill>
                  <a:srgbClr val="000099"/>
                </a:solidFill>
              </a:rPr>
              <a:t>anti-Ig</a:t>
            </a:r>
            <a:r>
              <a:rPr lang="fr-FR" sz="3000" dirty="0">
                <a:solidFill>
                  <a:srgbClr val="000099"/>
                </a:solidFill>
              </a:rPr>
              <a:t> G (H+L), </a:t>
            </a:r>
            <a:r>
              <a:rPr lang="fr-FR" sz="3000" dirty="0" smtClean="0">
                <a:solidFill>
                  <a:srgbClr val="000099"/>
                </a:solidFill>
              </a:rPr>
              <a:t>polyvalent</a:t>
            </a:r>
          </a:p>
          <a:p>
            <a:pPr marL="0" lvl="1" indent="0">
              <a:buNone/>
            </a:pPr>
            <a:endParaRPr lang="fr-FR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Hétérogénéité des pratiques</a:t>
            </a:r>
            <a:r>
              <a:rPr lang="fr-FR" sz="2400" dirty="0" smtClean="0">
                <a:solidFill>
                  <a:srgbClr val="000099"/>
                </a:solidFill>
              </a:rPr>
              <a:t> (n =13 laboratoires)  </a:t>
            </a:r>
            <a:endParaRPr lang="fr-FR" sz="2400" dirty="0">
              <a:solidFill>
                <a:srgbClr val="000099"/>
              </a:solidFill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54146"/>
              </p:ext>
            </p:extLst>
          </p:nvPr>
        </p:nvGraphicFramePr>
        <p:xfrm>
          <a:off x="4499992" y="908720"/>
          <a:ext cx="41044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442020"/>
              </p:ext>
            </p:extLst>
          </p:nvPr>
        </p:nvGraphicFramePr>
        <p:xfrm>
          <a:off x="4283968" y="3501009"/>
          <a:ext cx="47525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222655"/>
              </p:ext>
            </p:extLst>
          </p:nvPr>
        </p:nvGraphicFramePr>
        <p:xfrm>
          <a:off x="323528" y="908720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13720"/>
              </p:ext>
            </p:extLst>
          </p:nvPr>
        </p:nvGraphicFramePr>
        <p:xfrm>
          <a:off x="143508" y="3429000"/>
          <a:ext cx="43564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979712" y="213285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16216" y="48691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47764" y="6207695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CC"/>
                </a:solidFill>
              </a:rPr>
              <a:t>Bleu Evans  : </a:t>
            </a:r>
            <a:r>
              <a:rPr lang="fr-FR" sz="2400" dirty="0">
                <a:solidFill>
                  <a:srgbClr val="0000CC"/>
                </a:solidFill>
              </a:rPr>
              <a:t>3</a:t>
            </a:r>
            <a:r>
              <a:rPr lang="fr-FR" sz="2400" dirty="0" smtClean="0">
                <a:solidFill>
                  <a:srgbClr val="0000CC"/>
                </a:solidFill>
              </a:rPr>
              <a:t>/13</a:t>
            </a:r>
            <a:r>
              <a:rPr lang="fr-FR" sz="2400" b="1" dirty="0" smtClean="0">
                <a:solidFill>
                  <a:srgbClr val="0000CC"/>
                </a:solidFill>
              </a:rPr>
              <a:t>	Lampe :</a:t>
            </a:r>
            <a:r>
              <a:rPr lang="fr-FR" sz="2400" dirty="0" smtClean="0">
                <a:solidFill>
                  <a:srgbClr val="0000CC"/>
                </a:solidFill>
              </a:rPr>
              <a:t> 9/13 HBO </a:t>
            </a:r>
            <a:endParaRPr lang="fr-F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0099"/>
                </a:solidFill>
              </a:rPr>
              <a:t>De l’hétérogénéité des pratiques aux résultats</a:t>
            </a:r>
            <a:endParaRPr lang="fr-FR" sz="3600" dirty="0">
              <a:solidFill>
                <a:srgbClr val="0000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000099"/>
                </a:solidFill>
              </a:rPr>
              <a:t>63 888 sérums </a:t>
            </a:r>
            <a:r>
              <a:rPr lang="fr-FR" sz="2800" dirty="0" smtClean="0">
                <a:solidFill>
                  <a:srgbClr val="000099"/>
                </a:solidFill>
              </a:rPr>
              <a:t>testés en routine (9 labos)</a:t>
            </a:r>
          </a:p>
          <a:p>
            <a:r>
              <a:rPr lang="fr-FR" sz="2800" dirty="0" smtClean="0">
                <a:solidFill>
                  <a:srgbClr val="000099"/>
                </a:solidFill>
              </a:rPr>
              <a:t>Toutes méthodes confondues : 32 583 positifs (51%)</a:t>
            </a:r>
            <a:endParaRPr lang="fr-FR" sz="2800" dirty="0">
              <a:solidFill>
                <a:srgbClr val="000099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32667904"/>
              </p:ext>
            </p:extLst>
          </p:nvPr>
        </p:nvGraphicFramePr>
        <p:xfrm>
          <a:off x="827584" y="2492896"/>
          <a:ext cx="67687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220072" y="5415607"/>
            <a:ext cx="3096344" cy="461665"/>
          </a:xfrm>
          <a:prstGeom prst="rect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99"/>
                </a:solidFill>
              </a:rPr>
              <a:t>13 0445 : H ou M </a:t>
            </a:r>
            <a:r>
              <a:rPr lang="el-GR" sz="2400" dirty="0" smtClean="0">
                <a:solidFill>
                  <a:srgbClr val="000099"/>
                </a:solidFill>
              </a:rPr>
              <a:t>±</a:t>
            </a:r>
            <a:r>
              <a:rPr lang="fr-FR" sz="2400" dirty="0" smtClean="0">
                <a:solidFill>
                  <a:srgbClr val="000099"/>
                </a:solidFill>
              </a:rPr>
              <a:t> N</a:t>
            </a:r>
            <a:endParaRPr lang="fr-FR" sz="2400" dirty="0">
              <a:solidFill>
                <a:srgbClr val="00009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8064" y="2895327"/>
            <a:ext cx="3168352" cy="461665"/>
          </a:xfrm>
          <a:prstGeom prst="rect">
            <a:avLst/>
          </a:prstGeom>
          <a:solidFill>
            <a:srgbClr val="99FF66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99"/>
                </a:solidFill>
              </a:rPr>
              <a:t>15 0631 : H ou M </a:t>
            </a:r>
            <a:r>
              <a:rPr lang="el-GR" sz="2400" dirty="0" smtClean="0">
                <a:solidFill>
                  <a:srgbClr val="000099"/>
                </a:solidFill>
              </a:rPr>
              <a:t>±</a:t>
            </a:r>
            <a:r>
              <a:rPr lang="fr-FR" sz="2400" dirty="0" smtClean="0">
                <a:solidFill>
                  <a:srgbClr val="000099"/>
                </a:solidFill>
              </a:rPr>
              <a:t> N</a:t>
            </a:r>
            <a:endParaRPr lang="fr-FR" sz="2400" dirty="0">
              <a:solidFill>
                <a:srgbClr val="000099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948264" y="3429000"/>
            <a:ext cx="0" cy="50405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948264" y="4797152"/>
            <a:ext cx="0" cy="618455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100392" y="4149080"/>
            <a:ext cx="971600" cy="584775"/>
          </a:xfrm>
          <a:prstGeom prst="rect">
            <a:avLst/>
          </a:prstGeom>
          <a:solidFill>
            <a:srgbClr val="00FF00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</a:rPr>
              <a:t>90%</a:t>
            </a:r>
            <a:endParaRPr lang="fr-FR" sz="3200" dirty="0">
              <a:solidFill>
                <a:srgbClr val="00206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7236296" y="3429000"/>
            <a:ext cx="1224136" cy="648072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7236296" y="4797152"/>
            <a:ext cx="1224136" cy="618455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894</Words>
  <Application>Microsoft Office PowerPoint</Application>
  <PresentationFormat>Affichage à l'écran (4:3)</PresentationFormat>
  <Paragraphs>258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Thème Office</vt:lpstr>
      <vt:lpstr>2_Modèle par défaut</vt:lpstr>
      <vt:lpstr>1_Thème Office</vt:lpstr>
      <vt:lpstr>2_Thème Office</vt:lpstr>
      <vt:lpstr>Modèle par défaut</vt:lpstr>
      <vt:lpstr>4_Thème Office</vt:lpstr>
      <vt:lpstr>Photo Editor Photo</vt:lpstr>
      <vt:lpstr>MSPhotoEd.3</vt:lpstr>
      <vt:lpstr>Présentation PowerPoint</vt:lpstr>
      <vt:lpstr>ANA (anticorps antinucléaires)</vt:lpstr>
      <vt:lpstr>Situations cliniques avec ANA + sur HEp-2</vt:lpstr>
      <vt:lpstr>Situations cliniques avec ANA + sur HEp-2</vt:lpstr>
      <vt:lpstr>Que faire devant des ANA positifs sur HEp-2?</vt:lpstr>
      <vt:lpstr>IFI sur cellule HEp-2 : les points forts</vt:lpstr>
      <vt:lpstr>IFI sur HEp-2 : les points faibles</vt:lpstr>
      <vt:lpstr>Hétérogénéité des pratiques (n =13 laboratoires)  </vt:lpstr>
      <vt:lpstr>De l’hétérogénéité des pratiques aux résultats</vt:lpstr>
      <vt:lpstr>Importance du titre des ANA</vt:lpstr>
      <vt:lpstr>Identification des ANA +</vt:lpstr>
      <vt:lpstr>Présentation PowerPoint</vt:lpstr>
      <vt:lpstr>Présentation PowerPoint</vt:lpstr>
      <vt:lpstr>ANA et hépatopathies auto-immunes</vt:lpstr>
      <vt:lpstr>Présentation PowerPoint</vt:lpstr>
      <vt:lpstr>ANA induits par des médicaments</vt:lpstr>
      <vt:lpstr>ANA induits par des médicaments</vt:lpstr>
      <vt:lpstr>ANA induits par des agents infectieux</vt:lpstr>
      <vt:lpstr>ANA et cancers</vt:lpstr>
      <vt:lpstr>Présentation PowerPoint</vt:lpstr>
      <vt:lpstr>Ac anti-protéine centromérique  F</vt:lpstr>
      <vt:lpstr>ANA sur HEp-2 en pathologie : 4 situations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(anticorps antinucléaires)</dc:title>
  <dc:creator>Joëlle</dc:creator>
  <cp:lastModifiedBy>Laurent TESTE</cp:lastModifiedBy>
  <cp:revision>162</cp:revision>
  <dcterms:created xsi:type="dcterms:W3CDTF">2012-05-20T13:29:16Z</dcterms:created>
  <dcterms:modified xsi:type="dcterms:W3CDTF">2012-07-10T13:49:19Z</dcterms:modified>
</cp:coreProperties>
</file>