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274" r:id="rId4"/>
    <p:sldId id="282" r:id="rId5"/>
    <p:sldId id="283" r:id="rId6"/>
    <p:sldId id="284" r:id="rId7"/>
    <p:sldId id="286" r:id="rId8"/>
    <p:sldId id="263" r:id="rId9"/>
    <p:sldId id="285" r:id="rId10"/>
    <p:sldId id="271" r:id="rId11"/>
    <p:sldId id="260" r:id="rId12"/>
    <p:sldId id="262" r:id="rId13"/>
    <p:sldId id="289" r:id="rId14"/>
    <p:sldId id="264" r:id="rId15"/>
    <p:sldId id="259" r:id="rId16"/>
    <p:sldId id="276" r:id="rId17"/>
    <p:sldId id="266" r:id="rId18"/>
    <p:sldId id="265" r:id="rId19"/>
    <p:sldId id="288" r:id="rId20"/>
    <p:sldId id="269" r:id="rId21"/>
    <p:sldId id="290"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5050"/>
    <a:srgbClr val="CC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514"/>
  </p:normalViewPr>
  <p:slideViewPr>
    <p:cSldViewPr>
      <p:cViewPr>
        <p:scale>
          <a:sx n="93" d="100"/>
          <a:sy n="93" d="100"/>
        </p:scale>
        <p:origin x="2200" y="88"/>
      </p:cViewPr>
      <p:guideLst>
        <p:guide orient="horz" pos="2160"/>
        <p:guide pos="2880"/>
      </p:guideLst>
    </p:cSldViewPr>
  </p:slideViewPr>
  <p:notesTextViewPr>
    <p:cViewPr>
      <p:scale>
        <a:sx n="65" d="100"/>
        <a:sy n="6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harepoint.chu-toulouse.fr/chu/poles/bio/im/INFORMATION/DOCUMENTS%20DE%20TRAVAIL%20FINALISES/CQI/2017/Autoimmunit&#233;/Suivi%20CQI%20dot%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49333008631652E-2"/>
          <c:y val="1.7726995756609826E-2"/>
          <c:w val="0.82591173525989658"/>
          <c:h val="0.80619175402609711"/>
        </c:manualLayout>
      </c:layout>
      <c:lineChart>
        <c:grouping val="standard"/>
        <c:varyColors val="0"/>
        <c:ser>
          <c:idx val="0"/>
          <c:order val="0"/>
          <c:tx>
            <c:strRef>
              <c:f>'Comparatif synth myos'!$C$13</c:f>
              <c:strCache>
                <c:ptCount val="1"/>
                <c:pt idx="0">
                  <c:v>Jo1</c:v>
                </c:pt>
              </c:strCache>
            </c:strRef>
          </c:tx>
          <c:cat>
            <c:strRef>
              <c:f>'Comparatif synth myos'!$A$14:$A$38</c:f>
              <c:strCache>
                <c:ptCount val="25"/>
                <c:pt idx="0">
                  <c:v>26/07/2017</c:v>
                </c:pt>
                <c:pt idx="1">
                  <c:v>26/07/2017</c:v>
                </c:pt>
                <c:pt idx="2">
                  <c:v>07/08/2017</c:v>
                </c:pt>
                <c:pt idx="3">
                  <c:v>24/08/2017</c:v>
                </c:pt>
                <c:pt idx="4">
                  <c:v>24/08/2017</c:v>
                </c:pt>
                <c:pt idx="5">
                  <c:v>18/09/2017</c:v>
                </c:pt>
                <c:pt idx="6">
                  <c:v>18/09/2017</c:v>
                </c:pt>
                <c:pt idx="7">
                  <c:v>27/09/2017</c:v>
                </c:pt>
                <c:pt idx="8">
                  <c:v>02/10/2017</c:v>
                </c:pt>
                <c:pt idx="9">
                  <c:v>16/10/2017</c:v>
                </c:pt>
                <c:pt idx="10">
                  <c:v>18/10/2017</c:v>
                </c:pt>
                <c:pt idx="11">
                  <c:v>19/10/2017</c:v>
                </c:pt>
                <c:pt idx="12">
                  <c:v>03/11/2017</c:v>
                </c:pt>
                <c:pt idx="13">
                  <c:v>13/11/2017</c:v>
                </c:pt>
                <c:pt idx="14">
                  <c:v>15/11/2017</c:v>
                </c:pt>
                <c:pt idx="15">
                  <c:v>16/11/2017</c:v>
                </c:pt>
                <c:pt idx="16">
                  <c:v>31/11/17</c:v>
                </c:pt>
                <c:pt idx="17">
                  <c:v>31/11/17</c:v>
                </c:pt>
                <c:pt idx="18">
                  <c:v>11/12/2017</c:v>
                </c:pt>
                <c:pt idx="19">
                  <c:v>11/12/2017</c:v>
                </c:pt>
                <c:pt idx="20">
                  <c:v>13/12/2017</c:v>
                </c:pt>
                <c:pt idx="21">
                  <c:v>02/01/2018</c:v>
                </c:pt>
                <c:pt idx="22">
                  <c:v>03/01/2018</c:v>
                </c:pt>
                <c:pt idx="23">
                  <c:v>08/01/2018</c:v>
                </c:pt>
                <c:pt idx="24">
                  <c:v>08/01/2018</c:v>
                </c:pt>
              </c:strCache>
            </c:strRef>
          </c:cat>
          <c:val>
            <c:numRef>
              <c:f>'Comparatif synth myos'!$C$14:$C$38</c:f>
              <c:numCache>
                <c:formatCode>General</c:formatCode>
                <c:ptCount val="25"/>
                <c:pt idx="0">
                  <c:v>48</c:v>
                </c:pt>
                <c:pt idx="1">
                  <c:v>40</c:v>
                </c:pt>
                <c:pt idx="2">
                  <c:v>52</c:v>
                </c:pt>
                <c:pt idx="3">
                  <c:v>38</c:v>
                </c:pt>
                <c:pt idx="4">
                  <c:v>55</c:v>
                </c:pt>
                <c:pt idx="5">
                  <c:v>35</c:v>
                </c:pt>
                <c:pt idx="6">
                  <c:v>55</c:v>
                </c:pt>
                <c:pt idx="7">
                  <c:v>54</c:v>
                </c:pt>
                <c:pt idx="8">
                  <c:v>41</c:v>
                </c:pt>
                <c:pt idx="9">
                  <c:v>40</c:v>
                </c:pt>
                <c:pt idx="10">
                  <c:v>55</c:v>
                </c:pt>
                <c:pt idx="11">
                  <c:v>53</c:v>
                </c:pt>
                <c:pt idx="12">
                  <c:v>48</c:v>
                </c:pt>
                <c:pt idx="13">
                  <c:v>37</c:v>
                </c:pt>
                <c:pt idx="14">
                  <c:v>40</c:v>
                </c:pt>
                <c:pt idx="15">
                  <c:v>52</c:v>
                </c:pt>
                <c:pt idx="16">
                  <c:v>48</c:v>
                </c:pt>
                <c:pt idx="17">
                  <c:v>52</c:v>
                </c:pt>
                <c:pt idx="18">
                  <c:v>35</c:v>
                </c:pt>
                <c:pt idx="19">
                  <c:v>38</c:v>
                </c:pt>
                <c:pt idx="20">
                  <c:v>46</c:v>
                </c:pt>
                <c:pt idx="21">
                  <c:v>43</c:v>
                </c:pt>
                <c:pt idx="22">
                  <c:v>61</c:v>
                </c:pt>
                <c:pt idx="23">
                  <c:v>52</c:v>
                </c:pt>
                <c:pt idx="24">
                  <c:v>48</c:v>
                </c:pt>
              </c:numCache>
            </c:numRef>
          </c:val>
          <c:smooth val="0"/>
          <c:extLst>
            <c:ext xmlns:c16="http://schemas.microsoft.com/office/drawing/2014/chart" uri="{C3380CC4-5D6E-409C-BE32-E72D297353CC}">
              <c16:uniqueId val="{00000000-B859-CE44-8657-1BDC364C87E0}"/>
            </c:ext>
          </c:extLst>
        </c:ser>
        <c:ser>
          <c:idx val="1"/>
          <c:order val="1"/>
          <c:tx>
            <c:strRef>
              <c:f>'Comparatif synth myos'!$D$13</c:f>
              <c:strCache>
                <c:ptCount val="1"/>
                <c:pt idx="0">
                  <c:v>PL7</c:v>
                </c:pt>
              </c:strCache>
            </c:strRef>
          </c:tx>
          <c:cat>
            <c:strRef>
              <c:f>'Comparatif synth myos'!$A$14:$A$38</c:f>
              <c:strCache>
                <c:ptCount val="25"/>
                <c:pt idx="0">
                  <c:v>26/07/2017</c:v>
                </c:pt>
                <c:pt idx="1">
                  <c:v>26/07/2017</c:v>
                </c:pt>
                <c:pt idx="2">
                  <c:v>07/08/2017</c:v>
                </c:pt>
                <c:pt idx="3">
                  <c:v>24/08/2017</c:v>
                </c:pt>
                <c:pt idx="4">
                  <c:v>24/08/2017</c:v>
                </c:pt>
                <c:pt idx="5">
                  <c:v>18/09/2017</c:v>
                </c:pt>
                <c:pt idx="6">
                  <c:v>18/09/2017</c:v>
                </c:pt>
                <c:pt idx="7">
                  <c:v>27/09/2017</c:v>
                </c:pt>
                <c:pt idx="8">
                  <c:v>02/10/2017</c:v>
                </c:pt>
                <c:pt idx="9">
                  <c:v>16/10/2017</c:v>
                </c:pt>
                <c:pt idx="10">
                  <c:v>18/10/2017</c:v>
                </c:pt>
                <c:pt idx="11">
                  <c:v>19/10/2017</c:v>
                </c:pt>
                <c:pt idx="12">
                  <c:v>03/11/2017</c:v>
                </c:pt>
                <c:pt idx="13">
                  <c:v>13/11/2017</c:v>
                </c:pt>
                <c:pt idx="14">
                  <c:v>15/11/2017</c:v>
                </c:pt>
                <c:pt idx="15">
                  <c:v>16/11/2017</c:v>
                </c:pt>
                <c:pt idx="16">
                  <c:v>31/11/17</c:v>
                </c:pt>
                <c:pt idx="17">
                  <c:v>31/11/17</c:v>
                </c:pt>
                <c:pt idx="18">
                  <c:v>11/12/2017</c:v>
                </c:pt>
                <c:pt idx="19">
                  <c:v>11/12/2017</c:v>
                </c:pt>
                <c:pt idx="20">
                  <c:v>13/12/2017</c:v>
                </c:pt>
                <c:pt idx="21">
                  <c:v>02/01/2018</c:v>
                </c:pt>
                <c:pt idx="22">
                  <c:v>03/01/2018</c:v>
                </c:pt>
                <c:pt idx="23">
                  <c:v>08/01/2018</c:v>
                </c:pt>
                <c:pt idx="24">
                  <c:v>08/01/2018</c:v>
                </c:pt>
              </c:strCache>
            </c:strRef>
          </c:cat>
          <c:val>
            <c:numRef>
              <c:f>'Comparatif synth myos'!$D$14:$D$38</c:f>
              <c:numCache>
                <c:formatCode>General</c:formatCode>
                <c:ptCount val="25"/>
                <c:pt idx="0">
                  <c:v>76</c:v>
                </c:pt>
                <c:pt idx="1">
                  <c:v>84</c:v>
                </c:pt>
                <c:pt idx="2">
                  <c:v>69</c:v>
                </c:pt>
                <c:pt idx="3">
                  <c:v>70</c:v>
                </c:pt>
                <c:pt idx="4">
                  <c:v>70</c:v>
                </c:pt>
                <c:pt idx="5">
                  <c:v>76</c:v>
                </c:pt>
                <c:pt idx="6">
                  <c:v>77</c:v>
                </c:pt>
                <c:pt idx="7">
                  <c:v>64</c:v>
                </c:pt>
                <c:pt idx="8">
                  <c:v>80</c:v>
                </c:pt>
                <c:pt idx="9">
                  <c:v>86</c:v>
                </c:pt>
                <c:pt idx="10">
                  <c:v>95</c:v>
                </c:pt>
                <c:pt idx="11">
                  <c:v>94</c:v>
                </c:pt>
                <c:pt idx="12">
                  <c:v>88</c:v>
                </c:pt>
                <c:pt idx="13">
                  <c:v>81</c:v>
                </c:pt>
                <c:pt idx="14">
                  <c:v>78</c:v>
                </c:pt>
                <c:pt idx="15">
                  <c:v>86</c:v>
                </c:pt>
                <c:pt idx="16">
                  <c:v>94</c:v>
                </c:pt>
                <c:pt idx="17">
                  <c:v>89</c:v>
                </c:pt>
                <c:pt idx="18">
                  <c:v>74</c:v>
                </c:pt>
                <c:pt idx="19">
                  <c:v>81</c:v>
                </c:pt>
                <c:pt idx="20">
                  <c:v>82</c:v>
                </c:pt>
                <c:pt idx="21">
                  <c:v>82</c:v>
                </c:pt>
                <c:pt idx="22">
                  <c:v>95</c:v>
                </c:pt>
                <c:pt idx="23">
                  <c:v>78</c:v>
                </c:pt>
                <c:pt idx="24">
                  <c:v>82</c:v>
                </c:pt>
              </c:numCache>
            </c:numRef>
          </c:val>
          <c:smooth val="0"/>
          <c:extLst>
            <c:ext xmlns:c16="http://schemas.microsoft.com/office/drawing/2014/chart" uri="{C3380CC4-5D6E-409C-BE32-E72D297353CC}">
              <c16:uniqueId val="{00000001-B859-CE44-8657-1BDC364C87E0}"/>
            </c:ext>
          </c:extLst>
        </c:ser>
        <c:ser>
          <c:idx val="2"/>
          <c:order val="2"/>
          <c:tx>
            <c:strRef>
              <c:f>'Comparatif synth myos'!$E$13</c:f>
              <c:strCache>
                <c:ptCount val="1"/>
                <c:pt idx="0">
                  <c:v>PL12</c:v>
                </c:pt>
              </c:strCache>
            </c:strRef>
          </c:tx>
          <c:cat>
            <c:strRef>
              <c:f>'Comparatif synth myos'!$A$14:$A$38</c:f>
              <c:strCache>
                <c:ptCount val="25"/>
                <c:pt idx="0">
                  <c:v>26/07/2017</c:v>
                </c:pt>
                <c:pt idx="1">
                  <c:v>26/07/2017</c:v>
                </c:pt>
                <c:pt idx="2">
                  <c:v>07/08/2017</c:v>
                </c:pt>
                <c:pt idx="3">
                  <c:v>24/08/2017</c:v>
                </c:pt>
                <c:pt idx="4">
                  <c:v>24/08/2017</c:v>
                </c:pt>
                <c:pt idx="5">
                  <c:v>18/09/2017</c:v>
                </c:pt>
                <c:pt idx="6">
                  <c:v>18/09/2017</c:v>
                </c:pt>
                <c:pt idx="7">
                  <c:v>27/09/2017</c:v>
                </c:pt>
                <c:pt idx="8">
                  <c:v>02/10/2017</c:v>
                </c:pt>
                <c:pt idx="9">
                  <c:v>16/10/2017</c:v>
                </c:pt>
                <c:pt idx="10">
                  <c:v>18/10/2017</c:v>
                </c:pt>
                <c:pt idx="11">
                  <c:v>19/10/2017</c:v>
                </c:pt>
                <c:pt idx="12">
                  <c:v>03/11/2017</c:v>
                </c:pt>
                <c:pt idx="13">
                  <c:v>13/11/2017</c:v>
                </c:pt>
                <c:pt idx="14">
                  <c:v>15/11/2017</c:v>
                </c:pt>
                <c:pt idx="15">
                  <c:v>16/11/2017</c:v>
                </c:pt>
                <c:pt idx="16">
                  <c:v>31/11/17</c:v>
                </c:pt>
                <c:pt idx="17">
                  <c:v>31/11/17</c:v>
                </c:pt>
                <c:pt idx="18">
                  <c:v>11/12/2017</c:v>
                </c:pt>
                <c:pt idx="19">
                  <c:v>11/12/2017</c:v>
                </c:pt>
                <c:pt idx="20">
                  <c:v>13/12/2017</c:v>
                </c:pt>
                <c:pt idx="21">
                  <c:v>02/01/2018</c:v>
                </c:pt>
                <c:pt idx="22">
                  <c:v>03/01/2018</c:v>
                </c:pt>
                <c:pt idx="23">
                  <c:v>08/01/2018</c:v>
                </c:pt>
                <c:pt idx="24">
                  <c:v>08/01/2018</c:v>
                </c:pt>
              </c:strCache>
            </c:strRef>
          </c:cat>
          <c:val>
            <c:numRef>
              <c:f>'Comparatif synth myos'!$E$14:$E$38</c:f>
              <c:numCache>
                <c:formatCode>General</c:formatCode>
                <c:ptCount val="25"/>
                <c:pt idx="0">
                  <c:v>42</c:v>
                </c:pt>
                <c:pt idx="1">
                  <c:v>37</c:v>
                </c:pt>
                <c:pt idx="2">
                  <c:v>37</c:v>
                </c:pt>
                <c:pt idx="3">
                  <c:v>35</c:v>
                </c:pt>
                <c:pt idx="4">
                  <c:v>36</c:v>
                </c:pt>
                <c:pt idx="5">
                  <c:v>39</c:v>
                </c:pt>
                <c:pt idx="6">
                  <c:v>44</c:v>
                </c:pt>
                <c:pt idx="7">
                  <c:v>21</c:v>
                </c:pt>
                <c:pt idx="8">
                  <c:v>41</c:v>
                </c:pt>
                <c:pt idx="9">
                  <c:v>36</c:v>
                </c:pt>
                <c:pt idx="10">
                  <c:v>51</c:v>
                </c:pt>
                <c:pt idx="11">
                  <c:v>49</c:v>
                </c:pt>
                <c:pt idx="12">
                  <c:v>46</c:v>
                </c:pt>
                <c:pt idx="13">
                  <c:v>42</c:v>
                </c:pt>
                <c:pt idx="14">
                  <c:v>39</c:v>
                </c:pt>
                <c:pt idx="15">
                  <c:v>49</c:v>
                </c:pt>
                <c:pt idx="16">
                  <c:v>48</c:v>
                </c:pt>
                <c:pt idx="17">
                  <c:v>54</c:v>
                </c:pt>
                <c:pt idx="18">
                  <c:v>34</c:v>
                </c:pt>
                <c:pt idx="19">
                  <c:v>37</c:v>
                </c:pt>
                <c:pt idx="20">
                  <c:v>53</c:v>
                </c:pt>
                <c:pt idx="21">
                  <c:v>50</c:v>
                </c:pt>
                <c:pt idx="22">
                  <c:v>66</c:v>
                </c:pt>
                <c:pt idx="23">
                  <c:v>56</c:v>
                </c:pt>
                <c:pt idx="24">
                  <c:v>54</c:v>
                </c:pt>
              </c:numCache>
            </c:numRef>
          </c:val>
          <c:smooth val="0"/>
          <c:extLst>
            <c:ext xmlns:c16="http://schemas.microsoft.com/office/drawing/2014/chart" uri="{C3380CC4-5D6E-409C-BE32-E72D297353CC}">
              <c16:uniqueId val="{00000002-B859-CE44-8657-1BDC364C87E0}"/>
            </c:ext>
          </c:extLst>
        </c:ser>
        <c:ser>
          <c:idx val="3"/>
          <c:order val="3"/>
          <c:tx>
            <c:strRef>
              <c:f>'Comparatif synth myos'!$F$13</c:f>
              <c:strCache>
                <c:ptCount val="1"/>
                <c:pt idx="0">
                  <c:v>SRP</c:v>
                </c:pt>
              </c:strCache>
            </c:strRef>
          </c:tx>
          <c:cat>
            <c:strRef>
              <c:f>'Comparatif synth myos'!$A$14:$A$38</c:f>
              <c:strCache>
                <c:ptCount val="25"/>
                <c:pt idx="0">
                  <c:v>26/07/2017</c:v>
                </c:pt>
                <c:pt idx="1">
                  <c:v>26/07/2017</c:v>
                </c:pt>
                <c:pt idx="2">
                  <c:v>07/08/2017</c:v>
                </c:pt>
                <c:pt idx="3">
                  <c:v>24/08/2017</c:v>
                </c:pt>
                <c:pt idx="4">
                  <c:v>24/08/2017</c:v>
                </c:pt>
                <c:pt idx="5">
                  <c:v>18/09/2017</c:v>
                </c:pt>
                <c:pt idx="6">
                  <c:v>18/09/2017</c:v>
                </c:pt>
                <c:pt idx="7">
                  <c:v>27/09/2017</c:v>
                </c:pt>
                <c:pt idx="8">
                  <c:v>02/10/2017</c:v>
                </c:pt>
                <c:pt idx="9">
                  <c:v>16/10/2017</c:v>
                </c:pt>
                <c:pt idx="10">
                  <c:v>18/10/2017</c:v>
                </c:pt>
                <c:pt idx="11">
                  <c:v>19/10/2017</c:v>
                </c:pt>
                <c:pt idx="12">
                  <c:v>03/11/2017</c:v>
                </c:pt>
                <c:pt idx="13">
                  <c:v>13/11/2017</c:v>
                </c:pt>
                <c:pt idx="14">
                  <c:v>15/11/2017</c:v>
                </c:pt>
                <c:pt idx="15">
                  <c:v>16/11/2017</c:v>
                </c:pt>
                <c:pt idx="16">
                  <c:v>31/11/17</c:v>
                </c:pt>
                <c:pt idx="17">
                  <c:v>31/11/17</c:v>
                </c:pt>
                <c:pt idx="18">
                  <c:v>11/12/2017</c:v>
                </c:pt>
                <c:pt idx="19">
                  <c:v>11/12/2017</c:v>
                </c:pt>
                <c:pt idx="20">
                  <c:v>13/12/2017</c:v>
                </c:pt>
                <c:pt idx="21">
                  <c:v>02/01/2018</c:v>
                </c:pt>
                <c:pt idx="22">
                  <c:v>03/01/2018</c:v>
                </c:pt>
                <c:pt idx="23">
                  <c:v>08/01/2018</c:v>
                </c:pt>
                <c:pt idx="24">
                  <c:v>08/01/2018</c:v>
                </c:pt>
              </c:strCache>
            </c:strRef>
          </c:cat>
          <c:val>
            <c:numRef>
              <c:f>'Comparatif synth myos'!$F$14:$F$38</c:f>
              <c:numCache>
                <c:formatCode>General</c:formatCode>
                <c:ptCount val="25"/>
                <c:pt idx="0">
                  <c:v>37</c:v>
                </c:pt>
                <c:pt idx="1">
                  <c:v>34</c:v>
                </c:pt>
                <c:pt idx="2">
                  <c:v>40</c:v>
                </c:pt>
                <c:pt idx="3">
                  <c:v>38</c:v>
                </c:pt>
                <c:pt idx="4">
                  <c:v>41</c:v>
                </c:pt>
                <c:pt idx="5">
                  <c:v>68</c:v>
                </c:pt>
                <c:pt idx="6">
                  <c:v>63</c:v>
                </c:pt>
                <c:pt idx="7">
                  <c:v>8</c:v>
                </c:pt>
                <c:pt idx="8">
                  <c:v>61</c:v>
                </c:pt>
                <c:pt idx="9">
                  <c:v>44</c:v>
                </c:pt>
                <c:pt idx="10">
                  <c:v>75</c:v>
                </c:pt>
                <c:pt idx="11">
                  <c:v>73</c:v>
                </c:pt>
                <c:pt idx="12">
                  <c:v>49</c:v>
                </c:pt>
                <c:pt idx="13">
                  <c:v>74</c:v>
                </c:pt>
                <c:pt idx="14">
                  <c:v>60</c:v>
                </c:pt>
                <c:pt idx="15">
                  <c:v>73</c:v>
                </c:pt>
                <c:pt idx="16">
                  <c:v>78</c:v>
                </c:pt>
                <c:pt idx="17">
                  <c:v>90</c:v>
                </c:pt>
                <c:pt idx="18">
                  <c:v>81</c:v>
                </c:pt>
                <c:pt idx="19">
                  <c:v>63</c:v>
                </c:pt>
                <c:pt idx="20">
                  <c:v>65</c:v>
                </c:pt>
                <c:pt idx="21">
                  <c:v>76</c:v>
                </c:pt>
                <c:pt idx="22">
                  <c:v>100</c:v>
                </c:pt>
                <c:pt idx="23">
                  <c:v>72</c:v>
                </c:pt>
                <c:pt idx="24">
                  <c:v>85</c:v>
                </c:pt>
              </c:numCache>
            </c:numRef>
          </c:val>
          <c:smooth val="0"/>
          <c:extLst>
            <c:ext xmlns:c16="http://schemas.microsoft.com/office/drawing/2014/chart" uri="{C3380CC4-5D6E-409C-BE32-E72D297353CC}">
              <c16:uniqueId val="{00000003-B859-CE44-8657-1BDC364C87E0}"/>
            </c:ext>
          </c:extLst>
        </c:ser>
        <c:dLbls>
          <c:showLegendKey val="0"/>
          <c:showVal val="0"/>
          <c:showCatName val="0"/>
          <c:showSerName val="0"/>
          <c:showPercent val="0"/>
          <c:showBubbleSize val="0"/>
        </c:dLbls>
        <c:marker val="1"/>
        <c:smooth val="0"/>
        <c:axId val="63616512"/>
        <c:axId val="63618048"/>
      </c:lineChart>
      <c:catAx>
        <c:axId val="63616512"/>
        <c:scaling>
          <c:orientation val="minMax"/>
        </c:scaling>
        <c:delete val="0"/>
        <c:axPos val="b"/>
        <c:numFmt formatCode="General" sourceLinked="0"/>
        <c:majorTickMark val="out"/>
        <c:minorTickMark val="none"/>
        <c:tickLblPos val="nextTo"/>
        <c:crossAx val="63618048"/>
        <c:crosses val="autoZero"/>
        <c:auto val="1"/>
        <c:lblAlgn val="ctr"/>
        <c:lblOffset val="100"/>
        <c:noMultiLvlLbl val="0"/>
      </c:catAx>
      <c:valAx>
        <c:axId val="63618048"/>
        <c:scaling>
          <c:orientation val="minMax"/>
        </c:scaling>
        <c:delete val="0"/>
        <c:axPos val="l"/>
        <c:majorGridlines/>
        <c:numFmt formatCode="General" sourceLinked="1"/>
        <c:majorTickMark val="out"/>
        <c:minorTickMark val="none"/>
        <c:tickLblPos val="nextTo"/>
        <c:crossAx val="636165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0.18335</cdr:x>
      <cdr:y>0.06177</cdr:y>
    </cdr:from>
    <cdr:to>
      <cdr:x>0.18335</cdr:x>
      <cdr:y>0.1419</cdr:y>
    </cdr:to>
    <cdr:cxnSp macro="">
      <cdr:nvCxnSpPr>
        <cdr:cNvPr id="5" name="Connecteur droit avec flèche 4">
          <a:extLst xmlns:a="http://schemas.openxmlformats.org/drawingml/2006/main">
            <a:ext uri="{FF2B5EF4-FFF2-40B4-BE49-F238E27FC236}">
              <a16:creationId xmlns:a16="http://schemas.microsoft.com/office/drawing/2014/main" id="{03371A59-FC7B-1B49-A8BD-9B73C5F08F66}"/>
            </a:ext>
          </a:extLst>
        </cdr:cNvPr>
        <cdr:cNvCxnSpPr/>
      </cdr:nvCxnSpPr>
      <cdr:spPr>
        <a:xfrm xmlns:a="http://schemas.openxmlformats.org/drawingml/2006/main">
          <a:off x="1447801" y="352426"/>
          <a:ext cx="0" cy="45720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0.60917</cdr:x>
      <cdr:y>0.06678</cdr:y>
    </cdr:from>
    <cdr:to>
      <cdr:x>0.60917</cdr:x>
      <cdr:y>0.13689</cdr:y>
    </cdr:to>
    <cdr:cxnSp macro="">
      <cdr:nvCxnSpPr>
        <cdr:cNvPr id="7" name="Connecteur droit avec flèche 6">
          <a:extLst xmlns:a="http://schemas.openxmlformats.org/drawingml/2006/main">
            <a:ext uri="{FF2B5EF4-FFF2-40B4-BE49-F238E27FC236}">
              <a16:creationId xmlns:a16="http://schemas.microsoft.com/office/drawing/2014/main" id="{E9760C3C-3C27-CC45-8126-F6D6F1CB87B5}"/>
            </a:ext>
          </a:extLst>
        </cdr:cNvPr>
        <cdr:cNvCxnSpPr/>
      </cdr:nvCxnSpPr>
      <cdr:spPr>
        <a:xfrm xmlns:a="http://schemas.openxmlformats.org/drawingml/2006/main">
          <a:off x="4810126" y="381001"/>
          <a:ext cx="0" cy="40005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0.81584</cdr:x>
      <cdr:y>0.06567</cdr:y>
    </cdr:from>
    <cdr:to>
      <cdr:x>0.81584</cdr:x>
      <cdr:y>0.1458</cdr:y>
    </cdr:to>
    <cdr:cxnSp macro="">
      <cdr:nvCxnSpPr>
        <cdr:cNvPr id="8" name="Connecteur droit avec flèche 7">
          <a:extLst xmlns:a="http://schemas.openxmlformats.org/drawingml/2006/main">
            <a:ext uri="{FF2B5EF4-FFF2-40B4-BE49-F238E27FC236}">
              <a16:creationId xmlns:a16="http://schemas.microsoft.com/office/drawing/2014/main" id="{D0F77E57-E1EC-144A-8385-B3E413A5957F}"/>
            </a:ext>
          </a:extLst>
        </cdr:cNvPr>
        <cdr:cNvCxnSpPr/>
      </cdr:nvCxnSpPr>
      <cdr:spPr>
        <a:xfrm xmlns:a="http://schemas.openxmlformats.org/drawingml/2006/main">
          <a:off x="6442076" y="374651"/>
          <a:ext cx="0" cy="457200"/>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0.18094</cdr:x>
      <cdr:y>0.05008</cdr:y>
    </cdr:from>
    <cdr:to>
      <cdr:x>0.25694</cdr:x>
      <cdr:y>0.09516</cdr:y>
    </cdr:to>
    <cdr:sp macro="" textlink="">
      <cdr:nvSpPr>
        <cdr:cNvPr id="9" name="ZoneTexte 8"/>
        <cdr:cNvSpPr txBox="1"/>
      </cdr:nvSpPr>
      <cdr:spPr>
        <a:xfrm xmlns:a="http://schemas.openxmlformats.org/drawingml/2006/main">
          <a:off x="1428751" y="285751"/>
          <a:ext cx="600075"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100">
              <a:solidFill>
                <a:srgbClr val="FF0000"/>
              </a:solidFill>
            </a:rPr>
            <a:t>MYOS</a:t>
          </a:r>
        </a:p>
      </cdr:txBody>
    </cdr:sp>
  </cdr:relSizeAnchor>
  <cdr:relSizeAnchor xmlns:cdr="http://schemas.openxmlformats.org/drawingml/2006/chartDrawing">
    <cdr:from>
      <cdr:x>0.81102</cdr:x>
      <cdr:y>0.04062</cdr:y>
    </cdr:from>
    <cdr:to>
      <cdr:x>0.88701</cdr:x>
      <cdr:y>0.0857</cdr:y>
    </cdr:to>
    <cdr:sp macro="" textlink="">
      <cdr:nvSpPr>
        <cdr:cNvPr id="10" name="ZoneTexte 1"/>
        <cdr:cNvSpPr txBox="1"/>
      </cdr:nvSpPr>
      <cdr:spPr>
        <a:xfrm xmlns:a="http://schemas.openxmlformats.org/drawingml/2006/main">
          <a:off x="6403975" y="231775"/>
          <a:ext cx="600075" cy="257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a:solidFill>
                <a:srgbClr val="FF0000"/>
              </a:solidFill>
            </a:rPr>
            <a:t>MYOS</a:t>
          </a:r>
        </a:p>
      </cdr:txBody>
    </cdr:sp>
  </cdr:relSizeAnchor>
  <cdr:relSizeAnchor xmlns:cdr="http://schemas.openxmlformats.org/drawingml/2006/chartDrawing">
    <cdr:from>
      <cdr:x>0.61439</cdr:x>
      <cdr:y>0.04229</cdr:y>
    </cdr:from>
    <cdr:to>
      <cdr:x>0.69039</cdr:x>
      <cdr:y>0.08737</cdr:y>
    </cdr:to>
    <cdr:sp macro="" textlink="">
      <cdr:nvSpPr>
        <cdr:cNvPr id="11" name="ZoneTexte 1"/>
        <cdr:cNvSpPr txBox="1"/>
      </cdr:nvSpPr>
      <cdr:spPr>
        <a:xfrm xmlns:a="http://schemas.openxmlformats.org/drawingml/2006/main">
          <a:off x="4851400" y="241300"/>
          <a:ext cx="600075" cy="2571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a:solidFill>
                <a:srgbClr val="00B050"/>
              </a:solidFill>
            </a:rPr>
            <a:t>SYN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7B85F3A-C559-4C8C-B411-EC9096C90E9C}" type="datetimeFigureOut">
              <a:rPr lang="fr-FR" smtClean="0"/>
              <a:t>25/06/2018</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AF314A8-0D1B-4D20-B4A2-76E15B02024F}" type="slidenum">
              <a:rPr lang="fr-FR" smtClean="0"/>
              <a:t>‹N°›</a:t>
            </a:fld>
            <a:endParaRPr lang="fr-FR"/>
          </a:p>
        </p:txBody>
      </p:sp>
    </p:spTree>
    <p:extLst>
      <p:ext uri="{BB962C8B-B14F-4D97-AF65-F5344CB8AC3E}">
        <p14:creationId xmlns:p14="http://schemas.microsoft.com/office/powerpoint/2010/main" val="372990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7053E3-3D77-40F2-B264-C8E47FF45068}" type="datetimeFigureOut">
              <a:rPr lang="fr-FR" smtClean="0"/>
              <a:t>25/06/2018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FCB47E-1979-4D7D-8A17-B8A089945A51}" type="slidenum">
              <a:rPr lang="fr-FR" smtClean="0"/>
              <a:t>‹N°›</a:t>
            </a:fld>
            <a:endParaRPr lang="fr-FR"/>
          </a:p>
        </p:txBody>
      </p:sp>
    </p:spTree>
    <p:extLst>
      <p:ext uri="{BB962C8B-B14F-4D97-AF65-F5344CB8AC3E}">
        <p14:creationId xmlns:p14="http://schemas.microsoft.com/office/powerpoint/2010/main" val="281412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a:t>
            </a:fld>
            <a:endParaRPr lang="fr-FR"/>
          </a:p>
        </p:txBody>
      </p:sp>
    </p:spTree>
    <p:extLst>
      <p:ext uri="{BB962C8B-B14F-4D97-AF65-F5344CB8AC3E}">
        <p14:creationId xmlns:p14="http://schemas.microsoft.com/office/powerpoint/2010/main" val="58268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Concernant les anticorps des sclérodermies, on remarque un bon CV pour les </a:t>
            </a:r>
            <a:r>
              <a:rPr lang="fr-FR" dirty="0" err="1"/>
              <a:t>centro</a:t>
            </a:r>
            <a:r>
              <a:rPr lang="fr-FR" dirty="0"/>
              <a:t> B ou les Ku par exemple alors que le SCl70 et le </a:t>
            </a:r>
            <a:r>
              <a:rPr lang="fr-FR" dirty="0" err="1"/>
              <a:t>centro</a:t>
            </a:r>
            <a:r>
              <a:rPr lang="fr-FR" dirty="0"/>
              <a:t> A présentent un CV autour de 30% (mais pas toujours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regardant en détail l’évolution du contrôle sur 6 mois, on remarque que le même contrôle qui comprend les spécificités </a:t>
            </a:r>
            <a:r>
              <a:rPr lang="fr-FR" dirty="0" err="1"/>
              <a:t>centro</a:t>
            </a:r>
            <a:r>
              <a:rPr lang="fr-FR" dirty="0"/>
              <a:t> A, B et Scl70 ne se dégrade pas car le </a:t>
            </a:r>
            <a:r>
              <a:rPr lang="fr-FR" dirty="0" err="1"/>
              <a:t>centro</a:t>
            </a:r>
            <a:r>
              <a:rPr lang="fr-FR" dirty="0"/>
              <a:t> B est stable. Cependant on note un effet changement de lot (noté par les </a:t>
            </a:r>
            <a:r>
              <a:rPr lang="fr-FR" dirty="0" err="1"/>
              <a:t>fleches</a:t>
            </a:r>
            <a:r>
              <a:rPr lang="fr-FR" dirty="0"/>
              <a:t>), qui n’a pas le même impact selon les paramètres (</a:t>
            </a:r>
            <a:r>
              <a:rPr lang="fr-FR" dirty="0" err="1"/>
              <a:t>centro</a:t>
            </a:r>
            <a:r>
              <a:rPr lang="fr-FR" dirty="0"/>
              <a:t> A, versus scl70). Cet effet lot n’a donc pas le même impact sur tous les paramètres et on note une franche modification des valeurs moyennes. Cela interpelle car bien sure les valeurs hautes restent positives mais on peut se questionner pour les valeurs basses. Cet effet lot est aléatoire.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fabricant nous a apporté un élément de réponse en confirmant que la fabrication de certains recombinants était très maitrisé, avec des lots de fabrication très importants mais que ce n’était pas le cas pour tous les paramètres.</a:t>
            </a:r>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10</a:t>
            </a:fld>
            <a:endParaRPr lang="fr-FR"/>
          </a:p>
        </p:txBody>
      </p:sp>
    </p:spTree>
    <p:extLst>
      <p:ext uri="{BB962C8B-B14F-4D97-AF65-F5344CB8AC3E}">
        <p14:creationId xmlns:p14="http://schemas.microsoft.com/office/powerpoint/2010/main" val="203400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a:t>En prenant l’exemple des paramètres du dot myosite, l’étude détaillé des contrôles sur une période de 6 mois avec le même lot de contrôle</a:t>
            </a:r>
            <a:r>
              <a:rPr lang="fr-FR" sz="1400" baseline="0" dirty="0"/>
              <a:t> a permis de prendre en compte l’influence de plusieurs paramètres car concerne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5 techniciennes </a:t>
            </a:r>
            <a:endParaRPr lang="fr-FR" sz="1400" baseline="0" dirty="0"/>
          </a:p>
          <a:p>
            <a:r>
              <a:rPr lang="fr-FR" sz="1400" baseline="0" dirty="0"/>
              <a:t>2 types de dots  (dot synthétase et dot myosite)</a:t>
            </a:r>
          </a:p>
          <a:p>
            <a:r>
              <a:rPr lang="fr-FR" sz="1400" dirty="0"/>
              <a:t>3 lots de synthétases, 3 lots de myosites </a:t>
            </a:r>
          </a:p>
          <a:p>
            <a:r>
              <a:rPr lang="fr-FR" sz="1400" dirty="0"/>
              <a:t>Le même contrôle est passé sur l’un ou l’autre dot, parfois sur les deux dots le même jour.</a:t>
            </a:r>
          </a:p>
          <a:p>
            <a:endParaRPr lang="fr-FR" sz="1400" dirty="0"/>
          </a:p>
          <a:p>
            <a:r>
              <a:rPr lang="fr-FR" sz="1400" dirty="0"/>
              <a:t>Variation entre fin de commercialisation d’un lot ?</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11</a:t>
            </a:fld>
            <a:endParaRPr lang="fr-FR"/>
          </a:p>
        </p:txBody>
      </p:sp>
    </p:spTree>
    <p:extLst>
      <p:ext uri="{BB962C8B-B14F-4D97-AF65-F5344CB8AC3E}">
        <p14:creationId xmlns:p14="http://schemas.microsoft.com/office/powerpoint/2010/main" val="335821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L’étude en fonction des techniciennes ne montre pas de différence;</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12</a:t>
            </a:fld>
            <a:endParaRPr lang="fr-FR"/>
          </a:p>
        </p:txBody>
      </p:sp>
    </p:spTree>
    <p:extLst>
      <p:ext uri="{BB962C8B-B14F-4D97-AF65-F5344CB8AC3E}">
        <p14:creationId xmlns:p14="http://schemas.microsoft.com/office/powerpoint/2010/main" val="206324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comparant deux types de dots pour les paramètres JO1, PL7 PL12, SRP (dot </a:t>
            </a:r>
            <a:r>
              <a:rPr lang="fr-FR" dirty="0" err="1"/>
              <a:t>syn</a:t>
            </a:r>
            <a:r>
              <a:rPr lang="fr-FR" dirty="0"/>
              <a:t> et dot </a:t>
            </a:r>
            <a:r>
              <a:rPr lang="fr-FR" dirty="0" err="1"/>
              <a:t>myo</a:t>
            </a:r>
            <a:r>
              <a:rPr lang="fr-FR" dirty="0"/>
              <a:t>) on ne remarque pas de différence selon que le contrôle a été passé sur le dot </a:t>
            </a:r>
            <a:r>
              <a:rPr lang="fr-FR" dirty="0" err="1"/>
              <a:t>syn</a:t>
            </a:r>
            <a:r>
              <a:rPr lang="fr-FR" dirty="0"/>
              <a:t> ou le dot </a:t>
            </a:r>
            <a:r>
              <a:rPr lang="fr-FR" dirty="0" err="1"/>
              <a:t>myo</a:t>
            </a:r>
            <a:r>
              <a:rPr lang="fr-FR" dirty="0"/>
              <a:t>. </a:t>
            </a:r>
          </a:p>
          <a:p>
            <a:endParaRPr lang="fr-FR" dirty="0"/>
          </a:p>
          <a:p>
            <a:r>
              <a:rPr lang="fr-FR" dirty="0"/>
              <a:t>Rond vert synthétases</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13</a:t>
            </a:fld>
            <a:endParaRPr lang="fr-FR"/>
          </a:p>
        </p:txBody>
      </p:sp>
    </p:spTree>
    <p:extLst>
      <p:ext uri="{BB962C8B-B14F-4D97-AF65-F5344CB8AC3E}">
        <p14:creationId xmlns:p14="http://schemas.microsoft.com/office/powerpoint/2010/main" val="225992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Concernant les antigènes présents sur deux types de dots comme JO1, PL7 PL12, (dot </a:t>
            </a:r>
            <a:r>
              <a:rPr lang="fr-FR" dirty="0" err="1"/>
              <a:t>syn</a:t>
            </a:r>
            <a:r>
              <a:rPr lang="fr-FR" dirty="0"/>
              <a:t> et dot </a:t>
            </a:r>
            <a:r>
              <a:rPr lang="fr-FR" dirty="0" err="1"/>
              <a:t>myo</a:t>
            </a:r>
            <a:r>
              <a:rPr lang="fr-FR" dirty="0"/>
              <a:t>) on ne remarque pas de différence selon que le contrôle a été passé sur le dot </a:t>
            </a:r>
            <a:r>
              <a:rPr lang="fr-FR" dirty="0" err="1"/>
              <a:t>syn</a:t>
            </a:r>
            <a:r>
              <a:rPr lang="fr-FR" dirty="0"/>
              <a:t> ou le dot </a:t>
            </a:r>
            <a:r>
              <a:rPr lang="fr-FR" dirty="0" err="1"/>
              <a:t>myo</a:t>
            </a:r>
            <a:r>
              <a:rPr lang="fr-FR" dirty="0"/>
              <a:t>. </a:t>
            </a:r>
          </a:p>
          <a:p>
            <a:endParaRPr lang="fr-FR" dirty="0"/>
          </a:p>
          <a:p>
            <a:r>
              <a:rPr lang="fr-FR" dirty="0"/>
              <a:t>Rond vert synthétases</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14</a:t>
            </a:fld>
            <a:endParaRPr lang="fr-FR"/>
          </a:p>
        </p:txBody>
      </p:sp>
    </p:spTree>
    <p:extLst>
      <p:ext uri="{BB962C8B-B14F-4D97-AF65-F5344CB8AC3E}">
        <p14:creationId xmlns:p14="http://schemas.microsoft.com/office/powerpoint/2010/main" val="293672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L’étude de l’évolution de 4 paramètres sur 6 mois a montré que ces</a:t>
            </a:r>
            <a:r>
              <a:rPr lang="fr-FR" baseline="0" dirty="0"/>
              <a:t> 4 paramètres suivent les mêmes courbes (quand un point est différent, rien d’évident visuellement sur la bandelette). </a:t>
            </a:r>
          </a:p>
          <a:p>
            <a:r>
              <a:rPr lang="fr-FR" baseline="0" dirty="0"/>
              <a:t>Le même jour, même contrôle sur les 2 bandelettes : aspect comparables des spots et DO. </a:t>
            </a:r>
          </a:p>
          <a:p>
            <a:r>
              <a:rPr lang="fr-FR" baseline="0" dirty="0"/>
              <a:t>Pour les jours anormaux cela ne correspond ni à un type de dot ni à des variations de température. L’impact environnemental ne semble donc pas majeur.</a:t>
            </a:r>
          </a:p>
          <a:p>
            <a:r>
              <a:rPr lang="fr-FR" baseline="0" dirty="0"/>
              <a:t> </a:t>
            </a:r>
          </a:p>
          <a:p>
            <a:r>
              <a:rPr lang="fr-FR" baseline="0" dirty="0"/>
              <a:t>On note que la SRP est variable et fait bien parti des paramètres moins reproductibles, moins maitrisé.</a:t>
            </a:r>
          </a:p>
          <a:p>
            <a:endParaRPr lang="fr-FR" baseline="0"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15</a:t>
            </a:fld>
            <a:endParaRPr lang="fr-FR"/>
          </a:p>
        </p:txBody>
      </p:sp>
    </p:spTree>
    <p:extLst>
      <p:ext uri="{BB962C8B-B14F-4D97-AF65-F5344CB8AC3E}">
        <p14:creationId xmlns:p14="http://schemas.microsoft.com/office/powerpoint/2010/main" val="359163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Lorsque l’on compare les dots classiques (</a:t>
            </a:r>
            <a:r>
              <a:rPr lang="fr-FR" dirty="0" err="1"/>
              <a:t>cad</a:t>
            </a:r>
            <a:r>
              <a:rPr lang="fr-FR" dirty="0"/>
              <a:t> les dot incluant plusieurs paramètres) et les dots unitaires (parfois intéressant au niveau coût pour certains paramètres demandés isolément).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comparaison des CV montre des CV bien meilleurs sur les dots unitaires. Cela semble assez logique car le test unitaire est réalisé en </a:t>
            </a:r>
            <a:r>
              <a:rPr lang="fr-FR" dirty="0" err="1"/>
              <a:t>triplicate</a:t>
            </a:r>
            <a:r>
              <a:rPr lang="fr-FR" dirty="0"/>
              <a:t> avec 3 spots seuils, 3 spots de contrôles pos et 3 spots de l’échantillon.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De plus après discussion avec le fournisseur, notamment concernant le SLA, il s’avère que la technologie pour </a:t>
            </a:r>
            <a:r>
              <a:rPr lang="fr-FR" dirty="0" err="1"/>
              <a:t>spotter</a:t>
            </a:r>
            <a:r>
              <a:rPr lang="fr-FR" dirty="0"/>
              <a:t> l’ Ag est complètement différente entre les dots classiques et unitaire (tampons différents, rapports masse/surface sur la bande différent).</a:t>
            </a:r>
          </a:p>
          <a:p>
            <a:r>
              <a:rPr lang="fr-FR" dirty="0"/>
              <a:t>Pour le LKM et le LC1 des lots plus courts au niveau des fournisseurs d’Ag expliqueraient les CV plus importants</a:t>
            </a:r>
          </a:p>
          <a:p>
            <a:r>
              <a:rPr lang="fr-FR" dirty="0"/>
              <a:t>Actine est quant à elle très dure à stabiliser, polymérisée en interne,  beaucoup de paramètres moins bien maitrisés par le fournisseur.</a:t>
            </a:r>
          </a:p>
          <a:p>
            <a:endParaRPr lang="fr-FR" dirty="0"/>
          </a:p>
          <a:p>
            <a:r>
              <a:rPr lang="fr-FR" dirty="0"/>
              <a:t>Ces différences entre dot unitaire et classique semble sans impact diagnostic selon le fabricant.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16</a:t>
            </a:fld>
            <a:endParaRPr lang="fr-FR"/>
          </a:p>
        </p:txBody>
      </p:sp>
    </p:spTree>
    <p:extLst>
      <p:ext uri="{BB962C8B-B14F-4D97-AF65-F5344CB8AC3E}">
        <p14:creationId xmlns:p14="http://schemas.microsoft.com/office/powerpoint/2010/main" val="1270591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plus de la gestion des contrôles internes de qualité et des problèmes d’effet lot aléatoire reportés pour certains paramètres, nous nous sommes également intéressés à l’interprétation des résultats, des valeurs quantitatives rendues. Plus particulièrement à définir les valeurs seuils et les zones grises pour chacun des paramètres.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Etude du dossier clinique des patients avec résultats positif, positifs faibles ou douteux : vérification du dg final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Vérification de l’aspect de l’immunofluorescence quand c’est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Rétrospectivement établissement d’une mo</a:t>
            </a:r>
            <a:r>
              <a:rPr lang="fr-FR" dirty="0"/>
              <a:t>yenne des vrais positifs. Cette moyenne  varie en </a:t>
            </a:r>
            <a:r>
              <a:rPr lang="fr-FR" dirty="0" err="1"/>
              <a:t>focntion</a:t>
            </a:r>
            <a:r>
              <a:rPr lang="fr-FR" dirty="0"/>
              <a:t> des antigènes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17</a:t>
            </a:fld>
            <a:endParaRPr lang="fr-FR"/>
          </a:p>
        </p:txBody>
      </p:sp>
    </p:spTree>
    <p:extLst>
      <p:ext uri="{BB962C8B-B14F-4D97-AF65-F5344CB8AC3E}">
        <p14:creationId xmlns:p14="http://schemas.microsoft.com/office/powerpoint/2010/main" val="30349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 travail a permis la réalisation de logigramme de ce type avec</a:t>
            </a:r>
          </a:p>
          <a:p>
            <a:r>
              <a:rPr lang="fr-FR" dirty="0"/>
              <a:t>La valeur médiane du paramètre</a:t>
            </a:r>
          </a:p>
          <a:p>
            <a:r>
              <a:rPr lang="fr-FR" dirty="0"/>
              <a:t>L’aspect de l’immunofluorescence pour vérification de la cohérence des résultats</a:t>
            </a:r>
          </a:p>
          <a:p>
            <a:r>
              <a:rPr lang="fr-FR" dirty="0"/>
              <a:t>Ce travail permet une aide à la validation biologique particulièrement pour les remplaçants et la standardisation de l’interprétation.</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18</a:t>
            </a:fld>
            <a:endParaRPr lang="fr-FR"/>
          </a:p>
        </p:txBody>
      </p:sp>
    </p:spTree>
    <p:extLst>
      <p:ext uri="{BB962C8B-B14F-4D97-AF65-F5344CB8AC3E}">
        <p14:creationId xmlns:p14="http://schemas.microsoft.com/office/powerpoint/2010/main" val="370932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évidemment l'impact financier de tout cela n’est pas négligeable et représente environ 6000 euros sur l’année 2017 mais cela inclue la validation des lots de réactifs</a:t>
            </a:r>
          </a:p>
          <a:p>
            <a:r>
              <a:rPr lang="fr-FR" dirty="0"/>
              <a:t>Cela ne s’inscrit pas dans une routine de validation des séries et n’est pas un facteur limitant la validation </a:t>
            </a:r>
          </a:p>
          <a:p>
            <a:r>
              <a:rPr lang="fr-FR" dirty="0"/>
              <a:t>mais permet de comprendre, de vérifier les performance de la méthode au long cours (tendances, dérives).</a:t>
            </a:r>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19</a:t>
            </a:fld>
            <a:endParaRPr lang="fr-FR"/>
          </a:p>
        </p:txBody>
      </p:sp>
    </p:spTree>
    <p:extLst>
      <p:ext uri="{BB962C8B-B14F-4D97-AF65-F5344CB8AC3E}">
        <p14:creationId xmlns:p14="http://schemas.microsoft.com/office/powerpoint/2010/main" val="239285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L’utilisation de contrôle de qualité interne est permet une </a:t>
            </a:r>
            <a:r>
              <a:rPr lang="fr-FR" dirty="0" err="1"/>
              <a:t>verification</a:t>
            </a:r>
            <a:r>
              <a:rPr lang="fr-FR" dirty="0"/>
              <a:t> continue du processus analytique et est définie </a:t>
            </a:r>
            <a:r>
              <a:rPr lang="fr-FR" dirty="0" err="1"/>
              <a:t>églementairement</a:t>
            </a:r>
            <a:r>
              <a:rPr lang="fr-FR" dirty="0"/>
              <a:t> par le nome ISO et par le guide technique d’</a:t>
            </a:r>
            <a:r>
              <a:rPr lang="fr-FR" dirty="0" err="1"/>
              <a:t>accreditation</a:t>
            </a:r>
            <a:r>
              <a:rPr lang="fr-FR" dirty="0"/>
              <a:t> du COFRAC. Le COFRAC ne demande pas l’impossible et tient compte du </a:t>
            </a:r>
            <a:r>
              <a:rPr lang="fr-FR" dirty="0" err="1"/>
              <a:t>contxte</a:t>
            </a:r>
            <a:r>
              <a:rPr lang="fr-FR" dirty="0"/>
              <a:t>, du cout etc… au biologiste de déterminer le meilleur moyen. Je ne vais pas faire de rappels </a:t>
            </a:r>
            <a:r>
              <a:rPr lang="fr-FR" dirty="0" err="1"/>
              <a:t>approndis</a:t>
            </a:r>
            <a:r>
              <a:rPr lang="fr-FR" dirty="0"/>
              <a:t> mais juste parler de quelques points importants.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Les CQI doivent être utilisés à la place ou en plus </a:t>
            </a:r>
            <a:r>
              <a:rPr lang="fr-FR" dirty="0" err="1"/>
              <a:t>ds</a:t>
            </a:r>
            <a:r>
              <a:rPr lang="fr-FR" dirty="0"/>
              <a:t> contrôles commerciaux et utilisés à des valeurs proches des valeurs de décision clinique. Ils sont également nécessaires lors de l’utilisation de plusieurs systèmes analytiques « en miroir » afin de s’assurer que les résultats sont non significativement différents.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2</a:t>
            </a:fld>
            <a:endParaRPr lang="fr-FR"/>
          </a:p>
        </p:txBody>
      </p:sp>
    </p:spTree>
    <p:extLst>
      <p:ext uri="{BB962C8B-B14F-4D97-AF65-F5344CB8AC3E}">
        <p14:creationId xmlns:p14="http://schemas.microsoft.com/office/powerpoint/2010/main" val="366441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a:t>
            </a:r>
          </a:p>
          <a:p>
            <a:r>
              <a:rPr lang="fr-FR" dirty="0"/>
              <a:t>Concernant le mode de calcul des dots, le mode de calibration induit une forte variabilité pour les valeurs &lt;30, attention à l’interprétation</a:t>
            </a:r>
          </a:p>
          <a:p>
            <a:r>
              <a:rPr lang="fr-FR" dirty="0"/>
              <a:t>Il existe des variations </a:t>
            </a:r>
            <a:r>
              <a:rPr lang="fr-FR" dirty="0" err="1"/>
              <a:t>interlots</a:t>
            </a:r>
            <a:r>
              <a:rPr lang="fr-FR" dirty="0"/>
              <a:t> aléatoires pour certains paramètres</a:t>
            </a:r>
          </a:p>
          <a:p>
            <a:r>
              <a:rPr lang="fr-FR" dirty="0"/>
              <a:t>Il existe également des variations inter tests pour certains paramètres plus particulièrement entre dot unitaire versus dot classique plutôt qu’entre différent type de dot</a:t>
            </a:r>
          </a:p>
          <a:p>
            <a:endParaRPr lang="fr-FR" dirty="0"/>
          </a:p>
          <a:p>
            <a:r>
              <a:rPr lang="fr-FR" dirty="0"/>
              <a:t>Une étude rétrospective des dossiers cliniques permet une aide à l’interprétation des paramètres quantitatifs. Il ne faut pas prendre pour argent comptant le résultat délivré, particulièrement pour les valeurs faibles (variabilité + faible valeur diagnostic)</a:t>
            </a:r>
          </a:p>
          <a:p>
            <a:endParaRPr lang="fr-FR" dirty="0"/>
          </a:p>
          <a:p>
            <a:r>
              <a:rPr lang="fr-FR" dirty="0"/>
              <a:t>Notre recul est variable selon les paramètres, certains étudiés depuis peu. On va continuer.</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20</a:t>
            </a:fld>
            <a:endParaRPr lang="fr-FR"/>
          </a:p>
        </p:txBody>
      </p:sp>
    </p:spTree>
    <p:extLst>
      <p:ext uri="{BB962C8B-B14F-4D97-AF65-F5344CB8AC3E}">
        <p14:creationId xmlns:p14="http://schemas.microsoft.com/office/powerpoint/2010/main" val="229987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Leur mise en place peut être assez simple sur des systèmes quantitatifs fermés type automate de Biochimie mais commence à se complexifier même pour des techniques comme l’ELISA en </a:t>
            </a:r>
            <a:r>
              <a:rPr lang="fr-FR" dirty="0" err="1"/>
              <a:t>autoimmunité</a:t>
            </a:r>
            <a:r>
              <a:rPr lang="fr-FR" dirty="0"/>
              <a:t> avec des ELISA automatisés ou manuels, des modes de calibration différents (en 2, 3 ou 5 points), des kits qui peuvent être fractionnés ou non, le fait que pour certains anticorps il n’existe pas de témoins commerciaux et bien sur l’absence de CV opposables (aucun système type RICOS sauf pour FRH, TPO, TG°.</a:t>
            </a:r>
          </a:p>
          <a:p>
            <a:r>
              <a:rPr lang="fr-FR" dirty="0"/>
              <a:t>Sur ce dernier point des études sont en cours afin de déterminer des CV opposables en </a:t>
            </a:r>
            <a:r>
              <a:rPr lang="fr-FR" dirty="0" err="1"/>
              <a:t>autoimmunité</a:t>
            </a:r>
            <a:r>
              <a:rPr lang="fr-FR" dirty="0"/>
              <a:t>, sur l’ensemble des techniques par le groupe EASI et plus particulièrement sur les </a:t>
            </a:r>
            <a:r>
              <a:rPr lang="fr-FR" dirty="0" err="1"/>
              <a:t>tecniques</a:t>
            </a:r>
            <a:r>
              <a:rPr lang="fr-FR" dirty="0"/>
              <a:t> ELISA par le GEAI.</a:t>
            </a:r>
          </a:p>
          <a:p>
            <a:r>
              <a:rPr lang="fr-FR" dirty="0"/>
              <a:t>Concernant les techniques qualitatives, c’est plus difficile à apprécier et il faut être très rigoureux sur les différents éléments de la maitrise de risque ;</a:t>
            </a:r>
          </a:p>
          <a:p>
            <a:r>
              <a:rPr lang="fr-FR" dirty="0"/>
              <a:t>variabilité inter-opérateur, conditions environnementales, maitrise du logiciel, …</a:t>
            </a:r>
          </a:p>
          <a:p>
            <a:endParaRPr lang="fr-FR" dirty="0"/>
          </a:p>
          <a:p>
            <a:r>
              <a:rPr lang="fr-FR" dirty="0"/>
              <a:t>Quand est il des situations intermédiaires avec des résultats qualitatifs tirés de résultats quantitatifs comme les dots.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3</a:t>
            </a:fld>
            <a:endParaRPr lang="fr-FR"/>
          </a:p>
        </p:txBody>
      </p:sp>
    </p:spTree>
    <p:extLst>
      <p:ext uri="{BB962C8B-B14F-4D97-AF65-F5344CB8AC3E}">
        <p14:creationId xmlns:p14="http://schemas.microsoft.com/office/powerpoint/2010/main" val="336535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va donc approfondir ici le cas </a:t>
            </a:r>
            <a:r>
              <a:rPr lang="fr-FR" dirty="0" err="1"/>
              <a:t>exmple</a:t>
            </a:r>
            <a:r>
              <a:rPr lang="fr-FR" dirty="0"/>
              <a:t> des dots. Tout d’abord toutes les questions qui se sont posées concernant le résultat quantitatif rendu par l’automate puisqu’on a des bandelettes scannées et pouf un résultat quantitatif rendu: mais peut on vraiment faire une confiance aveugle ?</a:t>
            </a:r>
          </a:p>
          <a:p>
            <a:r>
              <a:rPr lang="fr-FR" dirty="0"/>
              <a:t>Donc tout d’abord première question quel est le mode de calcul ?</a:t>
            </a:r>
          </a:p>
          <a:p>
            <a:r>
              <a:rPr lang="fr-FR" dirty="0"/>
              <a:t>Quelle est la reproductibilité de la lecture et du rendu du résultat ?</a:t>
            </a:r>
          </a:p>
          <a:p>
            <a:r>
              <a:rPr lang="fr-FR" dirty="0"/>
              <a:t>Existe il une variation entre les types de dot (antigènes présents sur différents kits, dot classique versus dot unitaire )?</a:t>
            </a:r>
          </a:p>
          <a:p>
            <a:r>
              <a:rPr lang="fr-FR" dirty="0"/>
              <a:t>Et également la question de l’interprétation des résultats avec des valeurs seuils à établir, la valeur diagnostic des échantillons faiblement positifs.</a:t>
            </a:r>
          </a:p>
          <a:p>
            <a:r>
              <a:rPr lang="fr-FR" dirty="0"/>
              <a:t>CA fait déjà pas mal de question non?</a:t>
            </a:r>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4</a:t>
            </a:fld>
            <a:endParaRPr lang="fr-FR"/>
          </a:p>
        </p:txBody>
      </p:sp>
    </p:spTree>
    <p:extLst>
      <p:ext uri="{BB962C8B-B14F-4D97-AF65-F5344CB8AC3E}">
        <p14:creationId xmlns:p14="http://schemas.microsoft.com/office/powerpoint/2010/main" val="276110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d’abord concernant le mode de calcul:</a:t>
            </a:r>
          </a:p>
          <a:p>
            <a:r>
              <a:rPr lang="fr-FR" dirty="0"/>
              <a:t>A savoir que l’appareil possède une bande de référence avec une échelle de gris artificielle qui est scannée à chaque utilisation et permet la calibration du détecteur et ensuite le calcul des résultats.</a:t>
            </a:r>
          </a:p>
          <a:p>
            <a:r>
              <a:rPr lang="fr-FR" dirty="0"/>
              <a:t>Bande de </a:t>
            </a:r>
            <a:r>
              <a:rPr lang="fr-FR" dirty="0" err="1"/>
              <a:t>ref</a:t>
            </a:r>
            <a:r>
              <a:rPr lang="fr-FR" dirty="0"/>
              <a:t> + spot seuil +/- spot pos</a:t>
            </a:r>
          </a:p>
          <a:p>
            <a:r>
              <a:rPr lang="fr-FR" dirty="0"/>
              <a:t>Sur ces graph vous voyez 3 courbes: une droite grise qui est la courbe théorique, une courbe bleue qui est la courbe de calibration mesurée et une courbe rouge qui est la courbe de calibration calculée.</a:t>
            </a:r>
          </a:p>
          <a:p>
            <a:r>
              <a:rPr lang="fr-FR" dirty="0"/>
              <a:t>En prenant l’exemple du dot foie on voit qu’il existe des variations de cette droite de calibration qui s’ajoute bien entendu aux variations du reste de la manip : il existe donc déjà une source de variation rien que sur l’établissement de la courbe de référence. Cette variation est plus marquée au niveau des valeurs faibles. IL est donc important d’émettre des réserves et de prendre en compte cette information dans l’interprétation des valeurs entre 0 et 30.</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5</a:t>
            </a:fld>
            <a:endParaRPr lang="fr-FR"/>
          </a:p>
        </p:txBody>
      </p:sp>
    </p:spTree>
    <p:extLst>
      <p:ext uri="{BB962C8B-B14F-4D97-AF65-F5344CB8AC3E}">
        <p14:creationId xmlns:p14="http://schemas.microsoft.com/office/powerpoint/2010/main" val="405614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retrouve les mêmes résultats avec le dot myosite avec des CV importants pour les valeurs basses. </a:t>
            </a:r>
          </a:p>
          <a:p>
            <a:r>
              <a:rPr lang="fr-FR" dirty="0"/>
              <a:t>En reprenant les résultats des contrôles, il ne semble pas y avoir de </a:t>
            </a:r>
            <a:r>
              <a:rPr lang="fr-FR" dirty="0" err="1"/>
              <a:t>correlation</a:t>
            </a:r>
            <a:r>
              <a:rPr lang="fr-FR" dirty="0"/>
              <a:t> entre l’aspect de la courbe et les valeurs hors fourchette regardée sur dot myosite.</a:t>
            </a:r>
          </a:p>
          <a:p>
            <a:r>
              <a:rPr lang="fr-FR" dirty="0"/>
              <a:t>Il existe également une variation de la taille et de la forme des spots : l’impact sur le résultat est minime d’après le fabricant car pris en compte par le logiciel. On peut effectivement revenir sur le résultat et ajuster manuellement l’emplacement et la taille de la zone d’analyse mais cela implique une sensibilisation du personnel. </a:t>
            </a:r>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6</a:t>
            </a:fld>
            <a:endParaRPr lang="fr-FR"/>
          </a:p>
        </p:txBody>
      </p:sp>
    </p:spTree>
    <p:extLst>
      <p:ext uri="{BB962C8B-B14F-4D97-AF65-F5344CB8AC3E}">
        <p14:creationId xmlns:p14="http://schemas.microsoft.com/office/powerpoint/2010/main" val="401614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Concernant la mise en place de contrôles internes elle est compliqué car nécessite des contrôles multiparamétriques. Maximum 3 échantillons peuvent être </a:t>
            </a:r>
            <a:r>
              <a:rPr lang="fr-FR" dirty="0" err="1"/>
              <a:t>poolés</a:t>
            </a:r>
            <a:r>
              <a:rPr lang="fr-FR" dirty="0"/>
              <a:t> si on veut préserver le ratio de dilution, après cela devient trop compliqué.</a:t>
            </a:r>
          </a:p>
          <a:p>
            <a:r>
              <a:rPr lang="fr-FR" dirty="0"/>
              <a:t>Donc pour certains dots cela est réalisable assez facilement comme pour le dot ENA pour lequel on peut relativement facilement trouver un échantillon de lupus avec plusieurs anticorps chez un même patient et mélanger avec deux autres sérums pour compléter. Mais pour les dots myosites avec des anticorps rares et mutuellement exclusifs, cela se complique beaucoup et peut devenir un vrai casse </a:t>
            </a:r>
            <a:r>
              <a:rPr lang="fr-FR" dirty="0" err="1"/>
              <a:t>tete</a:t>
            </a:r>
            <a:r>
              <a:rPr lang="fr-FR" dirty="0"/>
              <a:t>.</a:t>
            </a:r>
          </a:p>
          <a:p>
            <a:r>
              <a:rPr lang="fr-FR" dirty="0"/>
              <a:t>Cela nécessite beaucoup d’essais, une </a:t>
            </a:r>
            <a:r>
              <a:rPr lang="fr-FR" dirty="0" err="1"/>
              <a:t>sérothèque</a:t>
            </a:r>
            <a:r>
              <a:rPr lang="fr-FR" dirty="0"/>
              <a:t> importante et bien géré pour conserver les spécificités rares. </a:t>
            </a:r>
          </a:p>
          <a:p>
            <a:r>
              <a:rPr lang="fr-FR" dirty="0"/>
              <a:t>Il faut en plus que le contrôle soit en quantité suffisante pour garder longtemps le même contrôle, qui puisse être passé sur les différents lots.</a:t>
            </a:r>
          </a:p>
          <a:p>
            <a:r>
              <a:rPr lang="fr-FR" dirty="0"/>
              <a:t>Il y a donc une gestion importante de ces contrôles maisons, dans leur préparation, la traçabilité de leur validation, la période de recouvrement. Le </a:t>
            </a:r>
            <a:r>
              <a:rPr lang="fr-FR" dirty="0" err="1"/>
              <a:t>process</a:t>
            </a:r>
            <a:r>
              <a:rPr lang="fr-FR" dirty="0"/>
              <a:t> est lourd.</a:t>
            </a:r>
          </a:p>
          <a:p>
            <a:r>
              <a:rPr lang="fr-FR" dirty="0"/>
              <a:t>Une autre membre du GEAI Daniela </a:t>
            </a:r>
            <a:r>
              <a:rPr lang="fr-FR" dirty="0" err="1"/>
              <a:t>Lakomy</a:t>
            </a:r>
            <a:r>
              <a:rPr lang="fr-FR" dirty="0"/>
              <a:t> utilise ce type de </a:t>
            </a:r>
            <a:r>
              <a:rPr lang="fr-FR" dirty="0" err="1"/>
              <a:t>process</a:t>
            </a:r>
            <a:r>
              <a:rPr lang="fr-FR" dirty="0"/>
              <a:t> et on trouve globalement les mêmes conclusions (à publier).</a:t>
            </a:r>
          </a:p>
          <a:p>
            <a:endParaRPr lang="fr-FR" dirty="0"/>
          </a:p>
          <a:p>
            <a:r>
              <a:rPr lang="fr-FR" dirty="0"/>
              <a:t>Détailler les difficultés de gestion : préparation quantité validation à tracer, recouvrement</a:t>
            </a:r>
          </a:p>
          <a:p>
            <a:r>
              <a:rPr lang="fr-FR" dirty="0"/>
              <a:t>Lot de réactifs : fréquence de changement </a:t>
            </a:r>
            <a:r>
              <a:rPr lang="fr-FR" dirty="0" err="1"/>
              <a:t>Daniéla</a:t>
            </a:r>
            <a:r>
              <a:rPr lang="fr-FR" dirty="0"/>
              <a:t> pour même étude à publier</a:t>
            </a:r>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7</a:t>
            </a:fld>
            <a:endParaRPr lang="fr-FR"/>
          </a:p>
        </p:txBody>
      </p:sp>
    </p:spTree>
    <p:extLst>
      <p:ext uri="{BB962C8B-B14F-4D97-AF65-F5344CB8AC3E}">
        <p14:creationId xmlns:p14="http://schemas.microsoft.com/office/powerpoint/2010/main" val="145985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Pour certains paramètres les CV sont très performants et stables comme pour les anti mitochondries (vous voyez le suivi au cours des années des CV selon la spécificité antigénique, avec le mode de production précisé) ou encore pour les anticorps </a:t>
            </a:r>
            <a:r>
              <a:rPr lang="fr-FR" dirty="0" err="1"/>
              <a:t>onconeuronaux</a:t>
            </a:r>
            <a:r>
              <a:rPr lang="fr-FR" dirty="0"/>
              <a:t> avec des CV globalement inférieurs à 15%.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8</a:t>
            </a:fld>
            <a:endParaRPr lang="fr-FR"/>
          </a:p>
        </p:txBody>
      </p:sp>
    </p:spTree>
    <p:extLst>
      <p:ext uri="{BB962C8B-B14F-4D97-AF65-F5344CB8AC3E}">
        <p14:creationId xmlns:p14="http://schemas.microsoft.com/office/powerpoint/2010/main" val="28810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d’autres paramètres les CV sont beaucoup moins bons. On remarque qu’il s’agit toujours des mêmes paramètres au cours des ans, même si pour certains les CV peuvent s’améliorer ou fluctuer.</a:t>
            </a:r>
          </a:p>
          <a:p>
            <a:r>
              <a:rPr lang="fr-FR" dirty="0"/>
              <a:t>Cela ne semble pas être lié au système dans lequel l’antigène est produit.</a:t>
            </a:r>
          </a:p>
          <a:p>
            <a:r>
              <a:rPr lang="fr-FR" dirty="0"/>
              <a:t>Plusieurs causes sont envisageables bien sur :</a:t>
            </a:r>
          </a:p>
          <a:p>
            <a:pPr marL="171450" indent="-171450">
              <a:buFontTx/>
              <a:buChar char="-"/>
            </a:pPr>
            <a:r>
              <a:rPr lang="fr-FR" dirty="0"/>
              <a:t>Tout d’abord que ce soit des paramètres avec des valeurs généralement plus faibles (par exemple au début les contrôles des dots myosites étaient difficiles à faire, on prenait des sérums avec des valeurs faibles).</a:t>
            </a:r>
          </a:p>
          <a:p>
            <a:pPr marL="171450" indent="-171450">
              <a:buFontTx/>
              <a:buChar char="-"/>
            </a:pPr>
            <a:r>
              <a:rPr lang="fr-FR" dirty="0"/>
              <a:t>- Un effet lot, nous y reviendrons</a:t>
            </a:r>
          </a:p>
          <a:p>
            <a:pPr marL="171450" indent="-171450">
              <a:buFontTx/>
              <a:buChar char="-"/>
            </a:pPr>
            <a:r>
              <a:rPr lang="fr-FR" dirty="0"/>
              <a:t>Une variation entre deux dots (pour les antigènes qui sont présents sur différents dots ou pour les dot classique versus dot unitaire)</a:t>
            </a:r>
          </a:p>
          <a:p>
            <a:pPr marL="171450" indent="-171450">
              <a:buFontTx/>
              <a:buChar char="-"/>
            </a:pPr>
            <a:r>
              <a:rPr lang="fr-FR" dirty="0"/>
              <a:t>Les facteurs environnementaux comme la température mais globalement il s’agit d’une source de variations mineures, rarement la cause de grosse fluctuations</a:t>
            </a:r>
          </a:p>
        </p:txBody>
      </p:sp>
      <p:sp>
        <p:nvSpPr>
          <p:cNvPr id="4" name="Espace réservé du numéro de diapositive 3"/>
          <p:cNvSpPr>
            <a:spLocks noGrp="1"/>
          </p:cNvSpPr>
          <p:nvPr>
            <p:ph type="sldNum" sz="quarter" idx="10"/>
          </p:nvPr>
        </p:nvSpPr>
        <p:spPr/>
        <p:txBody>
          <a:bodyPr/>
          <a:lstStyle/>
          <a:p>
            <a:fld id="{44FCB47E-1979-4D7D-8A17-B8A089945A51}" type="slidenum">
              <a:rPr lang="fr-FR" smtClean="0"/>
              <a:t>9</a:t>
            </a:fld>
            <a:endParaRPr lang="fr-FR"/>
          </a:p>
        </p:txBody>
      </p:sp>
    </p:spTree>
    <p:extLst>
      <p:ext uri="{BB962C8B-B14F-4D97-AF65-F5344CB8AC3E}">
        <p14:creationId xmlns:p14="http://schemas.microsoft.com/office/powerpoint/2010/main" val="98159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267959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24147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120213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33320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329135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FAAEC41-4D0B-49E0-A7AA-F2F82536CD73}" type="datetimeFigureOut">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371101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FAAEC41-4D0B-49E0-A7AA-F2F82536CD73}" type="datetimeFigureOut">
              <a:rPr lang="fr-FR" smtClean="0"/>
              <a:t>25/06/2018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205789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FAAEC41-4D0B-49E0-A7AA-F2F82536CD73}" type="datetimeFigureOut">
              <a:rPr lang="fr-FR" smtClean="0"/>
              <a:t>25/06/2018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34965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AAEC41-4D0B-49E0-A7AA-F2F82536CD73}" type="datetimeFigureOut">
              <a:rPr lang="fr-FR" smtClean="0"/>
              <a:t>25/06/2018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69134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FAAEC41-4D0B-49E0-A7AA-F2F82536CD73}" type="datetimeFigureOut">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358523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FAAEC41-4D0B-49E0-A7AA-F2F82536CD73}" type="datetimeFigureOut">
              <a:rPr lang="fr-FR" smtClean="0"/>
              <a:t>25/06/2018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E38DB2-A8DD-4F39-A1A0-0004F3AB6A55}" type="slidenum">
              <a:rPr lang="fr-FR" smtClean="0"/>
              <a:t>‹N°›</a:t>
            </a:fld>
            <a:endParaRPr lang="fr-FR"/>
          </a:p>
        </p:txBody>
      </p:sp>
    </p:spTree>
    <p:extLst>
      <p:ext uri="{BB962C8B-B14F-4D97-AF65-F5344CB8AC3E}">
        <p14:creationId xmlns:p14="http://schemas.microsoft.com/office/powerpoint/2010/main" val="413661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AEC41-4D0B-49E0-A7AA-F2F82536CD73}" type="datetimeFigureOut">
              <a:rPr lang="fr-FR" smtClean="0"/>
              <a:t>25/06/2018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38DB2-A8DD-4F39-A1A0-0004F3AB6A55}" type="slidenum">
              <a:rPr lang="fr-FR" smtClean="0"/>
              <a:t>‹N°›</a:t>
            </a:fld>
            <a:endParaRPr lang="fr-FR"/>
          </a:p>
        </p:txBody>
      </p:sp>
    </p:spTree>
    <p:extLst>
      <p:ext uri="{BB962C8B-B14F-4D97-AF65-F5344CB8AC3E}">
        <p14:creationId xmlns:p14="http://schemas.microsoft.com/office/powerpoint/2010/main" val="316709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33.emf"/><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emf"/><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9.emf"/><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ost.c@chu-toulouse.fr" TargetMode="External"/><Relationship Id="rId2" Type="http://schemas.openxmlformats.org/officeDocument/2006/relationships/hyperlink" Target="mailto:Fortenfant.f@chu-toulouse.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0000FF"/>
                </a:solidFill>
              </a:rPr>
              <a:t>CIQ en autoimmunité : de la théorie à la pratique …</a:t>
            </a:r>
          </a:p>
        </p:txBody>
      </p:sp>
      <p:sp>
        <p:nvSpPr>
          <p:cNvPr id="3" name="Sous-titre 2"/>
          <p:cNvSpPr>
            <a:spLocks noGrp="1"/>
          </p:cNvSpPr>
          <p:nvPr>
            <p:ph type="subTitle" idx="1"/>
          </p:nvPr>
        </p:nvSpPr>
        <p:spPr>
          <a:xfrm>
            <a:off x="1371600" y="3886200"/>
            <a:ext cx="6400800" cy="1991072"/>
          </a:xfrm>
        </p:spPr>
        <p:txBody>
          <a:bodyPr>
            <a:normAutofit fontScale="92500" lnSpcReduction="20000"/>
          </a:bodyPr>
          <a:lstStyle/>
          <a:p>
            <a:r>
              <a:rPr lang="fr-FR" dirty="0"/>
              <a:t>F. Fortenfant, C. Bost</a:t>
            </a:r>
          </a:p>
          <a:p>
            <a:r>
              <a:rPr lang="fr-FR" dirty="0"/>
              <a:t>Laboratoire d’Immunologie</a:t>
            </a:r>
          </a:p>
          <a:p>
            <a:r>
              <a:rPr lang="fr-FR" dirty="0"/>
              <a:t>CHU Toulouse</a:t>
            </a:r>
          </a:p>
          <a:p>
            <a:r>
              <a:rPr lang="fr-FR" dirty="0" err="1"/>
              <a:t>Fortenfant.f@chu-toulouse.fr</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3168352" cy="2071722"/>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286" y="236637"/>
            <a:ext cx="2040259" cy="86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6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371190" y="4554996"/>
            <a:ext cx="5112568" cy="1368152"/>
          </a:xfrm>
          <a:solidFill>
            <a:srgbClr val="FFFFCC"/>
          </a:solidFill>
          <a:ln>
            <a:solidFill>
              <a:srgbClr val="7030A0"/>
            </a:solidFill>
          </a:ln>
        </p:spPr>
        <p:txBody>
          <a:bodyPr>
            <a:normAutofit fontScale="77500" lnSpcReduction="20000"/>
          </a:bodyPr>
          <a:lstStyle/>
          <a:p>
            <a:r>
              <a:rPr lang="fr-FR" sz="2400" b="1" dirty="0">
                <a:solidFill>
                  <a:srgbClr val="7030A0"/>
                </a:solidFill>
              </a:rPr>
              <a:t>Effet du changement de lot aléatoire et en fonction des paramètres</a:t>
            </a:r>
          </a:p>
          <a:p>
            <a:r>
              <a:rPr lang="fr-FR" sz="2400" b="1" dirty="0">
                <a:solidFill>
                  <a:srgbClr val="7030A0"/>
                </a:solidFill>
              </a:rPr>
              <a:t>Fabrication de certains recombinant très maitrisée avec des lots très importants et d’autres moins ….</a:t>
            </a:r>
          </a:p>
          <a:p>
            <a:endParaRPr lang="fr-FR"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350" y="2840775"/>
            <a:ext cx="2606254" cy="188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a:off x="7446122" y="2959853"/>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ZoneTexte 5"/>
          <p:cNvSpPr txBox="1"/>
          <p:nvPr/>
        </p:nvSpPr>
        <p:spPr>
          <a:xfrm>
            <a:off x="6228184" y="2691834"/>
            <a:ext cx="1667059" cy="307777"/>
          </a:xfrm>
          <a:prstGeom prst="rect">
            <a:avLst/>
          </a:prstGeom>
          <a:noFill/>
        </p:spPr>
        <p:txBody>
          <a:bodyPr wrap="none" rtlCol="0">
            <a:spAutoFit/>
          </a:bodyPr>
          <a:lstStyle/>
          <a:p>
            <a:r>
              <a:rPr lang="fr-FR" sz="1400" b="1" dirty="0">
                <a:solidFill>
                  <a:srgbClr val="FF0000"/>
                </a:solidFill>
              </a:rPr>
              <a:t>Changements de lot</a:t>
            </a:r>
          </a:p>
        </p:txBody>
      </p:sp>
      <p:sp>
        <p:nvSpPr>
          <p:cNvPr id="7" name="ZoneTexte 6"/>
          <p:cNvSpPr txBox="1"/>
          <p:nvPr/>
        </p:nvSpPr>
        <p:spPr>
          <a:xfrm>
            <a:off x="5983289" y="3156132"/>
            <a:ext cx="745717" cy="307777"/>
          </a:xfrm>
          <a:prstGeom prst="rect">
            <a:avLst/>
          </a:prstGeom>
          <a:noFill/>
        </p:spPr>
        <p:txBody>
          <a:bodyPr wrap="none" rtlCol="0">
            <a:spAutoFit/>
          </a:bodyPr>
          <a:lstStyle/>
          <a:p>
            <a:r>
              <a:rPr lang="fr-FR" sz="1400" b="1" dirty="0"/>
              <a:t>CENP-A</a:t>
            </a:r>
          </a:p>
        </p:txBody>
      </p:sp>
      <p:grpSp>
        <p:nvGrpSpPr>
          <p:cNvPr id="14" name="Groupe 13"/>
          <p:cNvGrpSpPr/>
          <p:nvPr/>
        </p:nvGrpSpPr>
        <p:grpSpPr>
          <a:xfrm>
            <a:off x="5961350" y="824103"/>
            <a:ext cx="2606254" cy="1867731"/>
            <a:chOff x="5961350" y="2746018"/>
            <a:chExt cx="2606254" cy="1867731"/>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350" y="2746018"/>
              <a:ext cx="2606254" cy="18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983290" y="2996952"/>
              <a:ext cx="745717" cy="307777"/>
            </a:xfrm>
            <a:prstGeom prst="rect">
              <a:avLst/>
            </a:prstGeom>
            <a:noFill/>
          </p:spPr>
          <p:txBody>
            <a:bodyPr wrap="none" rtlCol="0">
              <a:spAutoFit/>
            </a:bodyPr>
            <a:lstStyle/>
            <a:p>
              <a:r>
                <a:rPr lang="fr-FR" sz="1400" b="1" dirty="0"/>
                <a:t>CENP-B</a:t>
              </a:r>
            </a:p>
          </p:txBody>
        </p:sp>
      </p:grpSp>
      <p:sp>
        <p:nvSpPr>
          <p:cNvPr id="11" name="Titre 10"/>
          <p:cNvSpPr>
            <a:spLocks noGrp="1"/>
          </p:cNvSpPr>
          <p:nvPr>
            <p:ph type="title"/>
          </p:nvPr>
        </p:nvSpPr>
        <p:spPr>
          <a:xfrm>
            <a:off x="467544" y="178653"/>
            <a:ext cx="8229600" cy="586051"/>
          </a:xfrm>
        </p:spPr>
        <p:txBody>
          <a:bodyPr>
            <a:noAutofit/>
          </a:bodyPr>
          <a:lstStyle/>
          <a:p>
            <a:r>
              <a:rPr lang="fr-FR" sz="3600" b="1" dirty="0">
                <a:solidFill>
                  <a:srgbClr val="0000FF"/>
                </a:solidFill>
              </a:rPr>
              <a:t>Ac des sclérodermies</a:t>
            </a:r>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350" y="4722843"/>
            <a:ext cx="2606254" cy="188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5983290" y="5085184"/>
            <a:ext cx="572593" cy="307777"/>
          </a:xfrm>
          <a:prstGeom prst="rect">
            <a:avLst/>
          </a:prstGeom>
          <a:noFill/>
        </p:spPr>
        <p:txBody>
          <a:bodyPr wrap="none" rtlCol="0">
            <a:spAutoFit/>
          </a:bodyPr>
          <a:lstStyle/>
          <a:p>
            <a:r>
              <a:rPr lang="fr-FR" sz="1400" b="1" dirty="0"/>
              <a:t>Scl70</a:t>
            </a:r>
          </a:p>
        </p:txBody>
      </p:sp>
      <p:cxnSp>
        <p:nvCxnSpPr>
          <p:cNvPr id="18" name="Connecteur droit avec flèche 17"/>
          <p:cNvCxnSpPr/>
          <p:nvPr/>
        </p:nvCxnSpPr>
        <p:spPr>
          <a:xfrm>
            <a:off x="6444208" y="3057992"/>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040" y="1966995"/>
            <a:ext cx="54959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446122" y="6101487"/>
            <a:ext cx="735266" cy="276999"/>
          </a:xfrm>
          <a:prstGeom prst="rect">
            <a:avLst/>
          </a:prstGeom>
          <a:noFill/>
        </p:spPr>
        <p:txBody>
          <a:bodyPr wrap="none" rtlCol="0">
            <a:spAutoFit/>
          </a:bodyPr>
          <a:lstStyle/>
          <a:p>
            <a:r>
              <a:rPr lang="fr-FR" sz="1200" dirty="0" err="1"/>
              <a:t>Moy</a:t>
            </a:r>
            <a:r>
              <a:rPr lang="fr-FR" sz="1200" dirty="0"/>
              <a:t> : 40</a:t>
            </a:r>
          </a:p>
        </p:txBody>
      </p:sp>
      <p:sp>
        <p:nvSpPr>
          <p:cNvPr id="26" name="ZoneTexte 25"/>
          <p:cNvSpPr txBox="1"/>
          <p:nvPr/>
        </p:nvSpPr>
        <p:spPr>
          <a:xfrm>
            <a:off x="8373238" y="5445224"/>
            <a:ext cx="735266" cy="276999"/>
          </a:xfrm>
          <a:prstGeom prst="rect">
            <a:avLst/>
          </a:prstGeom>
          <a:noFill/>
        </p:spPr>
        <p:txBody>
          <a:bodyPr wrap="none" rtlCol="0">
            <a:spAutoFit/>
          </a:bodyPr>
          <a:lstStyle/>
          <a:p>
            <a:r>
              <a:rPr lang="fr-FR" sz="1200" dirty="0" err="1"/>
              <a:t>Moy</a:t>
            </a:r>
            <a:r>
              <a:rPr lang="fr-FR" sz="1200" dirty="0"/>
              <a:t> : 70</a:t>
            </a:r>
          </a:p>
        </p:txBody>
      </p:sp>
      <p:cxnSp>
        <p:nvCxnSpPr>
          <p:cNvPr id="27" name="Connecteur droit avec flèche 26"/>
          <p:cNvCxnSpPr/>
          <p:nvPr/>
        </p:nvCxnSpPr>
        <p:spPr>
          <a:xfrm>
            <a:off x="8028384" y="2959853"/>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ZoneTexte 12"/>
          <p:cNvSpPr txBox="1"/>
          <p:nvPr/>
        </p:nvSpPr>
        <p:spPr>
          <a:xfrm>
            <a:off x="6472761" y="4118754"/>
            <a:ext cx="341760" cy="276999"/>
          </a:xfrm>
          <a:prstGeom prst="rect">
            <a:avLst/>
          </a:prstGeom>
          <a:noFill/>
        </p:spPr>
        <p:txBody>
          <a:bodyPr wrap="none" rtlCol="0">
            <a:spAutoFit/>
          </a:bodyPr>
          <a:lstStyle/>
          <a:p>
            <a:r>
              <a:rPr lang="fr-FR" sz="1200" dirty="0"/>
              <a:t>40</a:t>
            </a:r>
          </a:p>
        </p:txBody>
      </p:sp>
      <p:sp>
        <p:nvSpPr>
          <p:cNvPr id="29" name="ZoneTexte 28"/>
          <p:cNvSpPr txBox="1"/>
          <p:nvPr/>
        </p:nvSpPr>
        <p:spPr>
          <a:xfrm>
            <a:off x="7482844" y="3423548"/>
            <a:ext cx="341760" cy="276999"/>
          </a:xfrm>
          <a:prstGeom prst="rect">
            <a:avLst/>
          </a:prstGeom>
          <a:noFill/>
        </p:spPr>
        <p:txBody>
          <a:bodyPr wrap="none" rtlCol="0">
            <a:spAutoFit/>
          </a:bodyPr>
          <a:lstStyle/>
          <a:p>
            <a:r>
              <a:rPr lang="fr-FR" sz="1200" dirty="0"/>
              <a:t>75</a:t>
            </a:r>
          </a:p>
        </p:txBody>
      </p:sp>
      <p:sp>
        <p:nvSpPr>
          <p:cNvPr id="31" name="ZoneTexte 30"/>
          <p:cNvSpPr txBox="1"/>
          <p:nvPr/>
        </p:nvSpPr>
        <p:spPr>
          <a:xfrm>
            <a:off x="8460432" y="3700547"/>
            <a:ext cx="341760" cy="276999"/>
          </a:xfrm>
          <a:prstGeom prst="rect">
            <a:avLst/>
          </a:prstGeom>
          <a:noFill/>
        </p:spPr>
        <p:txBody>
          <a:bodyPr wrap="none" rtlCol="0">
            <a:spAutoFit/>
          </a:bodyPr>
          <a:lstStyle/>
          <a:p>
            <a:r>
              <a:rPr lang="fr-FR" sz="1200" dirty="0"/>
              <a:t>55</a:t>
            </a:r>
          </a:p>
        </p:txBody>
      </p:sp>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387762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24" y="1485172"/>
            <a:ext cx="3694311" cy="491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a:extLst>
              <a:ext uri="{FF2B5EF4-FFF2-40B4-BE49-F238E27FC236}">
                <a16:creationId xmlns:a16="http://schemas.microsoft.com/office/drawing/2014/main" id="{7D370FBE-44B6-AB44-9FC4-BE978AF550F8}"/>
              </a:ext>
            </a:extLst>
          </p:cNvPr>
          <p:cNvGrpSpPr/>
          <p:nvPr/>
        </p:nvGrpSpPr>
        <p:grpSpPr>
          <a:xfrm>
            <a:off x="3942457" y="1278053"/>
            <a:ext cx="5122153" cy="1633716"/>
            <a:chOff x="3914342" y="1268760"/>
            <a:chExt cx="5122153" cy="1633716"/>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342" y="1557180"/>
              <a:ext cx="5122153" cy="134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438343" y="1268760"/>
              <a:ext cx="2456057" cy="338554"/>
            </a:xfrm>
            <a:prstGeom prst="rect">
              <a:avLst/>
            </a:prstGeom>
            <a:noFill/>
          </p:spPr>
          <p:txBody>
            <a:bodyPr wrap="none" rtlCol="0">
              <a:spAutoFit/>
            </a:bodyPr>
            <a:lstStyle/>
            <a:p>
              <a:r>
                <a:rPr lang="fr-FR" sz="1600" dirty="0">
                  <a:solidFill>
                    <a:srgbClr val="0000FF"/>
                  </a:solidFill>
                </a:rPr>
                <a:t>En fonction des techniciens</a:t>
              </a:r>
            </a:p>
          </p:txBody>
        </p:sp>
      </p:grpSp>
      <p:grpSp>
        <p:nvGrpSpPr>
          <p:cNvPr id="3" name="Groupe 2">
            <a:extLst>
              <a:ext uri="{FF2B5EF4-FFF2-40B4-BE49-F238E27FC236}">
                <a16:creationId xmlns:a16="http://schemas.microsoft.com/office/drawing/2014/main" id="{7A42B46A-DDB3-B443-8076-E33A99BFEACF}"/>
              </a:ext>
            </a:extLst>
          </p:cNvPr>
          <p:cNvGrpSpPr/>
          <p:nvPr/>
        </p:nvGrpSpPr>
        <p:grpSpPr>
          <a:xfrm>
            <a:off x="3978462" y="3165882"/>
            <a:ext cx="5050145" cy="1180245"/>
            <a:chOff x="3986351" y="3113239"/>
            <a:chExt cx="5050145" cy="1180245"/>
          </a:xfrm>
        </p:grpSpPr>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351" y="3451793"/>
              <a:ext cx="5050145" cy="84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466107" y="3113239"/>
              <a:ext cx="2400529" cy="338554"/>
            </a:xfrm>
            <a:prstGeom prst="rect">
              <a:avLst/>
            </a:prstGeom>
            <a:noFill/>
          </p:spPr>
          <p:txBody>
            <a:bodyPr wrap="none" rtlCol="0">
              <a:spAutoFit/>
            </a:bodyPr>
            <a:lstStyle/>
            <a:p>
              <a:r>
                <a:rPr lang="fr-FR" sz="1600" dirty="0">
                  <a:solidFill>
                    <a:srgbClr val="0000FF"/>
                  </a:solidFill>
                </a:rPr>
                <a:t>En fonction du type de dot</a:t>
              </a:r>
            </a:p>
          </p:txBody>
        </p:sp>
      </p:grpSp>
      <p:grpSp>
        <p:nvGrpSpPr>
          <p:cNvPr id="4" name="Groupe 3">
            <a:extLst>
              <a:ext uri="{FF2B5EF4-FFF2-40B4-BE49-F238E27FC236}">
                <a16:creationId xmlns:a16="http://schemas.microsoft.com/office/drawing/2014/main" id="{38B31602-40B4-5248-A56A-4C8B71D28296}"/>
              </a:ext>
            </a:extLst>
          </p:cNvPr>
          <p:cNvGrpSpPr/>
          <p:nvPr/>
        </p:nvGrpSpPr>
        <p:grpSpPr>
          <a:xfrm>
            <a:off x="3922305" y="4567728"/>
            <a:ext cx="5058033" cy="1692765"/>
            <a:chOff x="3978462" y="4472927"/>
            <a:chExt cx="5058033" cy="1692765"/>
          </a:xfrm>
        </p:grpSpPr>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8462" y="4813472"/>
              <a:ext cx="5058033" cy="135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756250" y="4472927"/>
              <a:ext cx="1820242" cy="338554"/>
            </a:xfrm>
            <a:prstGeom prst="rect">
              <a:avLst/>
            </a:prstGeom>
            <a:noFill/>
          </p:spPr>
          <p:txBody>
            <a:bodyPr wrap="none" rtlCol="0">
              <a:spAutoFit/>
            </a:bodyPr>
            <a:lstStyle/>
            <a:p>
              <a:r>
                <a:rPr lang="fr-FR" sz="1600" dirty="0">
                  <a:solidFill>
                    <a:srgbClr val="0000FF"/>
                  </a:solidFill>
                </a:rPr>
                <a:t>En fonction des lots</a:t>
              </a:r>
            </a:p>
          </p:txBody>
        </p:sp>
      </p:grpSp>
      <p:sp>
        <p:nvSpPr>
          <p:cNvPr id="6" name="Titre 5"/>
          <p:cNvSpPr>
            <a:spLocks noGrp="1"/>
          </p:cNvSpPr>
          <p:nvPr>
            <p:ph type="title"/>
          </p:nvPr>
        </p:nvSpPr>
        <p:spPr>
          <a:xfrm>
            <a:off x="457200" y="274638"/>
            <a:ext cx="8229600" cy="634082"/>
          </a:xfrm>
        </p:spPr>
        <p:txBody>
          <a:bodyPr>
            <a:normAutofit fontScale="90000"/>
          </a:bodyPr>
          <a:lstStyle/>
          <a:p>
            <a:r>
              <a:rPr lang="fr-FR" dirty="0">
                <a:solidFill>
                  <a:srgbClr val="0000FF"/>
                </a:solidFill>
              </a:rPr>
              <a:t>Ac des myosites</a:t>
            </a:r>
          </a:p>
        </p:txBody>
      </p:sp>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372873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00FF"/>
                </a:solidFill>
              </a:rPr>
              <a:t>En fonction des techniciens</a:t>
            </a:r>
            <a:endParaRPr lang="fr-FR"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383" y="1607314"/>
            <a:ext cx="5122153" cy="134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84984"/>
            <a:ext cx="33813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859" y="3284984"/>
            <a:ext cx="3438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248692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87" y="1875113"/>
            <a:ext cx="3476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4211960" y="1856981"/>
            <a:ext cx="4737153" cy="2860986"/>
            <a:chOff x="35495" y="327080"/>
            <a:chExt cx="8255852" cy="5302500"/>
          </a:xfrm>
        </p:grpSpPr>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465580"/>
              <a:ext cx="7703786" cy="120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44826"/>
              <a:ext cx="7703786" cy="113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75" y="4477569"/>
              <a:ext cx="7690243" cy="115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809281" y="822940"/>
              <a:ext cx="316112" cy="276999"/>
            </a:xfrm>
            <a:prstGeom prst="rect">
              <a:avLst/>
            </a:prstGeom>
            <a:noFill/>
          </p:spPr>
          <p:txBody>
            <a:bodyPr wrap="none" rtlCol="0">
              <a:spAutoFit/>
            </a:bodyPr>
            <a:lstStyle/>
            <a:p>
              <a:r>
                <a:rPr lang="fr-FR" sz="1200" dirty="0"/>
                <a:t>Jo</a:t>
              </a:r>
            </a:p>
          </p:txBody>
        </p:sp>
        <p:sp>
          <p:nvSpPr>
            <p:cNvPr id="13" name="ZoneTexte 12"/>
            <p:cNvSpPr txBox="1"/>
            <p:nvPr/>
          </p:nvSpPr>
          <p:spPr>
            <a:xfrm>
              <a:off x="7740352" y="2132856"/>
              <a:ext cx="407484" cy="276999"/>
            </a:xfrm>
            <a:prstGeom prst="rect">
              <a:avLst/>
            </a:prstGeom>
            <a:noFill/>
          </p:spPr>
          <p:txBody>
            <a:bodyPr wrap="none" rtlCol="0">
              <a:spAutoFit/>
            </a:bodyPr>
            <a:lstStyle/>
            <a:p>
              <a:r>
                <a:rPr lang="fr-FR" sz="1200" dirty="0"/>
                <a:t>PL7</a:t>
              </a:r>
            </a:p>
          </p:txBody>
        </p:sp>
        <p:sp>
          <p:nvSpPr>
            <p:cNvPr id="14" name="ZoneTexte 13"/>
            <p:cNvSpPr txBox="1"/>
            <p:nvPr/>
          </p:nvSpPr>
          <p:spPr>
            <a:xfrm>
              <a:off x="7805317" y="3352796"/>
              <a:ext cx="486030" cy="276999"/>
            </a:xfrm>
            <a:prstGeom prst="rect">
              <a:avLst/>
            </a:prstGeom>
            <a:noFill/>
          </p:spPr>
          <p:txBody>
            <a:bodyPr wrap="none" rtlCol="0">
              <a:spAutoFit/>
            </a:bodyPr>
            <a:lstStyle/>
            <a:p>
              <a:r>
                <a:rPr lang="fr-FR" sz="1200" dirty="0"/>
                <a:t>PL12</a:t>
              </a:r>
            </a:p>
          </p:txBody>
        </p:sp>
        <p:sp>
          <p:nvSpPr>
            <p:cNvPr id="15" name="ZoneTexte 14"/>
            <p:cNvSpPr txBox="1"/>
            <p:nvPr/>
          </p:nvSpPr>
          <p:spPr>
            <a:xfrm>
              <a:off x="7807169" y="4828568"/>
              <a:ext cx="418704" cy="276999"/>
            </a:xfrm>
            <a:prstGeom prst="rect">
              <a:avLst/>
            </a:prstGeom>
            <a:noFill/>
          </p:spPr>
          <p:txBody>
            <a:bodyPr wrap="none" rtlCol="0">
              <a:spAutoFit/>
            </a:bodyPr>
            <a:lstStyle/>
            <a:p>
              <a:r>
                <a:rPr lang="fr-FR" sz="1200" dirty="0"/>
                <a:t>SRP</a:t>
              </a:r>
            </a:p>
          </p:txBody>
        </p:sp>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5" y="3143777"/>
              <a:ext cx="7762251" cy="116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llipse 16"/>
            <p:cNvSpPr/>
            <p:nvPr/>
          </p:nvSpPr>
          <p:spPr>
            <a:xfrm>
              <a:off x="7452320" y="116519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7308304" y="1228995"/>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948264" y="106434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164288" y="106434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627784" y="91006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131342" y="80908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444208" y="95341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660232" y="87805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440815" y="101993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652120" y="70977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940152" y="105426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771800" y="75077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32040" y="102238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148064" y="106434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292080" y="109976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7408122" y="512372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275856" y="974568"/>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3419872" y="670037"/>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619453" y="99218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3763469" y="95021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644008" y="84152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3131840" y="83771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139952" y="101992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4283968" y="95747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427984" y="105438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7595267" y="505357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2267744" y="96481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2411760" y="885314"/>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7164288" y="490924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7308304"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5652120" y="506126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6450492" y="5367054"/>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6732240" y="537321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6876256" y="4684243"/>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5796136" y="537321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6084168" y="4825321"/>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6306476" y="490138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3844612" y="515892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130996" y="485386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4410682" y="4960915"/>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4569761" y="508539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235732" y="483708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3706346"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986980" y="475315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271246" y="4556871"/>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813176" y="494775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965576" y="486890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5076056"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3043382" y="494775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3187398" y="463827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3347864" y="450912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475437" y="449242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5982349" y="4514945"/>
              <a:ext cx="260008" cy="276999"/>
            </a:xfrm>
            <a:prstGeom prst="rect">
              <a:avLst/>
            </a:prstGeom>
            <a:noFill/>
          </p:spPr>
          <p:txBody>
            <a:bodyPr wrap="none" rtlCol="0">
              <a:spAutoFit/>
            </a:bodyPr>
            <a:lstStyle/>
            <a:p>
              <a:r>
                <a:rPr lang="fr-FR" sz="1200" b="1" dirty="0">
                  <a:solidFill>
                    <a:srgbClr val="7030A0"/>
                  </a:solidFill>
                </a:rPr>
                <a:t>T</a:t>
              </a:r>
            </a:p>
          </p:txBody>
        </p:sp>
        <p:sp>
          <p:nvSpPr>
            <p:cNvPr id="70" name="ZoneTexte 69"/>
            <p:cNvSpPr txBox="1"/>
            <p:nvPr/>
          </p:nvSpPr>
          <p:spPr>
            <a:xfrm>
              <a:off x="5594124" y="327080"/>
              <a:ext cx="260008" cy="276999"/>
            </a:xfrm>
            <a:prstGeom prst="rect">
              <a:avLst/>
            </a:prstGeom>
            <a:noFill/>
          </p:spPr>
          <p:txBody>
            <a:bodyPr wrap="none" rtlCol="0">
              <a:spAutoFit/>
            </a:bodyPr>
            <a:lstStyle/>
            <a:p>
              <a:r>
                <a:rPr lang="fr-FR" sz="1200" b="1" dirty="0">
                  <a:solidFill>
                    <a:srgbClr val="7030A0"/>
                  </a:solidFill>
                </a:rPr>
                <a:t>T</a:t>
              </a:r>
            </a:p>
          </p:txBody>
        </p:sp>
      </p:grpSp>
      <p:sp>
        <p:nvSpPr>
          <p:cNvPr id="3" name="ZoneTexte 2"/>
          <p:cNvSpPr txBox="1"/>
          <p:nvPr/>
        </p:nvSpPr>
        <p:spPr>
          <a:xfrm>
            <a:off x="3083302" y="5688203"/>
            <a:ext cx="2854564" cy="369332"/>
          </a:xfrm>
          <a:prstGeom prst="rect">
            <a:avLst/>
          </a:prstGeom>
          <a:solidFill>
            <a:schemeClr val="accent1">
              <a:lumMod val="20000"/>
              <a:lumOff val="80000"/>
            </a:schemeClr>
          </a:solidFill>
          <a:ln>
            <a:solidFill>
              <a:schemeClr val="accent1"/>
            </a:solidFill>
          </a:ln>
        </p:spPr>
        <p:txBody>
          <a:bodyPr wrap="none" rtlCol="0">
            <a:spAutoFit/>
          </a:bodyPr>
          <a:lstStyle/>
          <a:p>
            <a:r>
              <a:rPr lang="fr-FR" b="1" dirty="0">
                <a:solidFill>
                  <a:srgbClr val="0000FF"/>
                </a:solidFill>
              </a:rPr>
              <a:t>Pas d’impact du type de dot</a:t>
            </a:r>
          </a:p>
        </p:txBody>
      </p:sp>
      <p:pic>
        <p:nvPicPr>
          <p:cNvPr id="71" name="Imag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
        <p:nvSpPr>
          <p:cNvPr id="72" name="Titre 1">
            <a:extLst>
              <a:ext uri="{FF2B5EF4-FFF2-40B4-BE49-F238E27FC236}">
                <a16:creationId xmlns:a16="http://schemas.microsoft.com/office/drawing/2014/main" id="{A7CF340C-C5E2-BB4A-937C-3932D8C8D7D5}"/>
              </a:ext>
            </a:extLst>
          </p:cNvPr>
          <p:cNvSpPr>
            <a:spLocks noGrp="1"/>
          </p:cNvSpPr>
          <p:nvPr>
            <p:ph type="title"/>
          </p:nvPr>
        </p:nvSpPr>
        <p:spPr>
          <a:xfrm>
            <a:off x="457200" y="274638"/>
            <a:ext cx="8229600" cy="1143000"/>
          </a:xfrm>
        </p:spPr>
        <p:txBody>
          <a:bodyPr>
            <a:normAutofit/>
          </a:bodyPr>
          <a:lstStyle/>
          <a:p>
            <a:r>
              <a:rPr lang="fr-FR" dirty="0">
                <a:solidFill>
                  <a:srgbClr val="0000FF"/>
                </a:solidFill>
              </a:rPr>
              <a:t>En fonction du type de dot</a:t>
            </a:r>
            <a:endParaRPr lang="fr-FR" dirty="0"/>
          </a:p>
        </p:txBody>
      </p:sp>
    </p:spTree>
    <p:extLst>
      <p:ext uri="{BB962C8B-B14F-4D97-AF65-F5344CB8AC3E}">
        <p14:creationId xmlns:p14="http://schemas.microsoft.com/office/powerpoint/2010/main" val="310769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19" y="84584"/>
            <a:ext cx="3476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84984"/>
            <a:ext cx="6858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4299343" y="116632"/>
            <a:ext cx="4737153" cy="2860986"/>
            <a:chOff x="35495" y="327080"/>
            <a:chExt cx="8255852" cy="5302500"/>
          </a:xfrm>
        </p:grpSpPr>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7" y="465580"/>
              <a:ext cx="7703786" cy="120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844826"/>
              <a:ext cx="7703786" cy="113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75" y="4477569"/>
              <a:ext cx="7690243" cy="115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7809281" y="822940"/>
              <a:ext cx="316112" cy="276999"/>
            </a:xfrm>
            <a:prstGeom prst="rect">
              <a:avLst/>
            </a:prstGeom>
            <a:noFill/>
          </p:spPr>
          <p:txBody>
            <a:bodyPr wrap="none" rtlCol="0">
              <a:spAutoFit/>
            </a:bodyPr>
            <a:lstStyle/>
            <a:p>
              <a:r>
                <a:rPr lang="fr-FR" sz="1200" dirty="0"/>
                <a:t>Jo</a:t>
              </a:r>
            </a:p>
          </p:txBody>
        </p:sp>
        <p:sp>
          <p:nvSpPr>
            <p:cNvPr id="13" name="ZoneTexte 12"/>
            <p:cNvSpPr txBox="1"/>
            <p:nvPr/>
          </p:nvSpPr>
          <p:spPr>
            <a:xfrm>
              <a:off x="7740352" y="2132856"/>
              <a:ext cx="407484" cy="276999"/>
            </a:xfrm>
            <a:prstGeom prst="rect">
              <a:avLst/>
            </a:prstGeom>
            <a:noFill/>
          </p:spPr>
          <p:txBody>
            <a:bodyPr wrap="none" rtlCol="0">
              <a:spAutoFit/>
            </a:bodyPr>
            <a:lstStyle/>
            <a:p>
              <a:r>
                <a:rPr lang="fr-FR" sz="1200" dirty="0"/>
                <a:t>PL7</a:t>
              </a:r>
            </a:p>
          </p:txBody>
        </p:sp>
        <p:sp>
          <p:nvSpPr>
            <p:cNvPr id="14" name="ZoneTexte 13"/>
            <p:cNvSpPr txBox="1"/>
            <p:nvPr/>
          </p:nvSpPr>
          <p:spPr>
            <a:xfrm>
              <a:off x="7805317" y="3352796"/>
              <a:ext cx="486030" cy="276999"/>
            </a:xfrm>
            <a:prstGeom prst="rect">
              <a:avLst/>
            </a:prstGeom>
            <a:noFill/>
          </p:spPr>
          <p:txBody>
            <a:bodyPr wrap="none" rtlCol="0">
              <a:spAutoFit/>
            </a:bodyPr>
            <a:lstStyle/>
            <a:p>
              <a:r>
                <a:rPr lang="fr-FR" sz="1200" dirty="0"/>
                <a:t>PL12</a:t>
              </a:r>
            </a:p>
          </p:txBody>
        </p:sp>
        <p:sp>
          <p:nvSpPr>
            <p:cNvPr id="15" name="ZoneTexte 14"/>
            <p:cNvSpPr txBox="1"/>
            <p:nvPr/>
          </p:nvSpPr>
          <p:spPr>
            <a:xfrm>
              <a:off x="7807169" y="4828568"/>
              <a:ext cx="418704" cy="276999"/>
            </a:xfrm>
            <a:prstGeom prst="rect">
              <a:avLst/>
            </a:prstGeom>
            <a:noFill/>
          </p:spPr>
          <p:txBody>
            <a:bodyPr wrap="none" rtlCol="0">
              <a:spAutoFit/>
            </a:bodyPr>
            <a:lstStyle/>
            <a:p>
              <a:r>
                <a:rPr lang="fr-FR" sz="1200" dirty="0"/>
                <a:t>SRP</a:t>
              </a:r>
            </a:p>
          </p:txBody>
        </p:sp>
        <p:pic>
          <p:nvPicPr>
            <p:cNvPr id="1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5" y="3143777"/>
              <a:ext cx="7762251" cy="116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llipse 16"/>
            <p:cNvSpPr/>
            <p:nvPr/>
          </p:nvSpPr>
          <p:spPr>
            <a:xfrm>
              <a:off x="7452320" y="116519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7308304" y="1228995"/>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948264" y="106434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7164288" y="106434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627784" y="91006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131342" y="80908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444208" y="95341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660232" y="87805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440815" y="101993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5652120" y="70977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940152" y="105426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2771800" y="75077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32040" y="102238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148064" y="106434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292080" y="109976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7408122" y="512372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3275856" y="974568"/>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3419872" y="670037"/>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3619453" y="99218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3763469" y="95021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4644008" y="841520"/>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3131840" y="83771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139952" y="101992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4283968" y="957477"/>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427984" y="105438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7595267" y="505357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2267744" y="96481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2411760" y="885314"/>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7164288" y="490924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7308304"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5652120" y="506126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6450492" y="5367054"/>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6732240" y="537321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6876256" y="4684243"/>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5796136" y="537321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6084168" y="4825321"/>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6306476" y="4901383"/>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3844612" y="515892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130996" y="4853869"/>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4410682" y="4960915"/>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4569761" y="508539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235732" y="4837086"/>
              <a:ext cx="144016" cy="14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3706346"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3986980" y="4753158"/>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4271246" y="4556871"/>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813176" y="494775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965576" y="4868909"/>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5076056" y="5373216"/>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3043382" y="4947752"/>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3187398" y="463827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3347864" y="4509120"/>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475437" y="4492425"/>
              <a:ext cx="144016" cy="14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5982349" y="4514945"/>
              <a:ext cx="260008" cy="276999"/>
            </a:xfrm>
            <a:prstGeom prst="rect">
              <a:avLst/>
            </a:prstGeom>
            <a:noFill/>
          </p:spPr>
          <p:txBody>
            <a:bodyPr wrap="none" rtlCol="0">
              <a:spAutoFit/>
            </a:bodyPr>
            <a:lstStyle/>
            <a:p>
              <a:r>
                <a:rPr lang="fr-FR" sz="1200" b="1" dirty="0">
                  <a:solidFill>
                    <a:srgbClr val="7030A0"/>
                  </a:solidFill>
                </a:rPr>
                <a:t>T</a:t>
              </a:r>
            </a:p>
          </p:txBody>
        </p:sp>
        <p:sp>
          <p:nvSpPr>
            <p:cNvPr id="70" name="ZoneTexte 69"/>
            <p:cNvSpPr txBox="1"/>
            <p:nvPr/>
          </p:nvSpPr>
          <p:spPr>
            <a:xfrm>
              <a:off x="5594124" y="327080"/>
              <a:ext cx="260008" cy="276999"/>
            </a:xfrm>
            <a:prstGeom prst="rect">
              <a:avLst/>
            </a:prstGeom>
            <a:noFill/>
          </p:spPr>
          <p:txBody>
            <a:bodyPr wrap="none" rtlCol="0">
              <a:spAutoFit/>
            </a:bodyPr>
            <a:lstStyle/>
            <a:p>
              <a:r>
                <a:rPr lang="fr-FR" sz="1200" b="1" dirty="0">
                  <a:solidFill>
                    <a:srgbClr val="7030A0"/>
                  </a:solidFill>
                </a:rPr>
                <a:t>T</a:t>
              </a:r>
            </a:p>
          </p:txBody>
        </p:sp>
      </p:grpSp>
      <p:sp>
        <p:nvSpPr>
          <p:cNvPr id="3" name="ZoneTexte 2"/>
          <p:cNvSpPr txBox="1"/>
          <p:nvPr/>
        </p:nvSpPr>
        <p:spPr>
          <a:xfrm>
            <a:off x="3205574" y="6224324"/>
            <a:ext cx="2854564" cy="369332"/>
          </a:xfrm>
          <a:prstGeom prst="rect">
            <a:avLst/>
          </a:prstGeom>
          <a:solidFill>
            <a:schemeClr val="accent1">
              <a:lumMod val="20000"/>
              <a:lumOff val="80000"/>
            </a:schemeClr>
          </a:solidFill>
          <a:ln>
            <a:solidFill>
              <a:schemeClr val="accent1"/>
            </a:solidFill>
          </a:ln>
        </p:spPr>
        <p:txBody>
          <a:bodyPr wrap="none" rtlCol="0">
            <a:spAutoFit/>
          </a:bodyPr>
          <a:lstStyle/>
          <a:p>
            <a:r>
              <a:rPr lang="fr-FR" b="1" dirty="0">
                <a:solidFill>
                  <a:srgbClr val="0000FF"/>
                </a:solidFill>
              </a:rPr>
              <a:t>Pas d’impact du type de dot</a:t>
            </a:r>
          </a:p>
        </p:txBody>
      </p:sp>
      <p:pic>
        <p:nvPicPr>
          <p:cNvPr id="71" name="Image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303910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653922579"/>
              </p:ext>
            </p:extLst>
          </p:nvPr>
        </p:nvGraphicFramePr>
        <p:xfrm>
          <a:off x="971600" y="2420888"/>
          <a:ext cx="7391400" cy="4371976"/>
        </p:xfrm>
        <a:graphic>
          <a:graphicData uri="http://schemas.openxmlformats.org/drawingml/2006/chart">
            <c:chart xmlns:c="http://schemas.openxmlformats.org/drawingml/2006/chart" xmlns:r="http://schemas.openxmlformats.org/officeDocument/2006/relationships" r:id="rId3"/>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39" y="1653844"/>
            <a:ext cx="3531466" cy="40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40" y="1124744"/>
            <a:ext cx="3531466" cy="36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707904" y="1202159"/>
            <a:ext cx="621324" cy="307777"/>
          </a:xfrm>
          <a:prstGeom prst="rect">
            <a:avLst/>
          </a:prstGeom>
          <a:noFill/>
        </p:spPr>
        <p:txBody>
          <a:bodyPr wrap="none" rtlCol="0">
            <a:spAutoFit/>
          </a:bodyPr>
          <a:lstStyle/>
          <a:p>
            <a:r>
              <a:rPr lang="fr-FR" sz="1400" dirty="0"/>
              <a:t>MYOS</a:t>
            </a:r>
          </a:p>
        </p:txBody>
      </p:sp>
      <p:sp>
        <p:nvSpPr>
          <p:cNvPr id="10" name="ZoneTexte 9"/>
          <p:cNvSpPr txBox="1"/>
          <p:nvPr/>
        </p:nvSpPr>
        <p:spPr>
          <a:xfrm>
            <a:off x="3696222" y="1703841"/>
            <a:ext cx="556434" cy="307777"/>
          </a:xfrm>
          <a:prstGeom prst="rect">
            <a:avLst/>
          </a:prstGeom>
          <a:noFill/>
        </p:spPr>
        <p:txBody>
          <a:bodyPr wrap="none" rtlCol="0">
            <a:spAutoFit/>
          </a:bodyPr>
          <a:lstStyle/>
          <a:p>
            <a:r>
              <a:rPr lang="fr-FR" sz="1400" dirty="0"/>
              <a:t>SYNT</a:t>
            </a:r>
          </a:p>
        </p:txBody>
      </p:sp>
      <p:cxnSp>
        <p:nvCxnSpPr>
          <p:cNvPr id="9" name="Connecteur droit avec flèche 8"/>
          <p:cNvCxnSpPr/>
          <p:nvPr/>
        </p:nvCxnSpPr>
        <p:spPr>
          <a:xfrm flipV="1">
            <a:off x="1691680" y="5589240"/>
            <a:ext cx="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flipV="1">
            <a:off x="3203848" y="5813857"/>
            <a:ext cx="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ZoneTexte 10"/>
          <p:cNvSpPr txBox="1"/>
          <p:nvPr/>
        </p:nvSpPr>
        <p:spPr>
          <a:xfrm>
            <a:off x="683568" y="1426842"/>
            <a:ext cx="2635658" cy="246221"/>
          </a:xfrm>
          <a:prstGeom prst="rect">
            <a:avLst/>
          </a:prstGeom>
          <a:noFill/>
        </p:spPr>
        <p:txBody>
          <a:bodyPr wrap="none" rtlCol="0">
            <a:spAutoFit/>
          </a:bodyPr>
          <a:lstStyle/>
          <a:p>
            <a:r>
              <a:rPr lang="fr-FR" sz="1000" dirty="0"/>
              <a:t>Jo1  PL7  PL12        SRP                               TRIM21</a:t>
            </a:r>
          </a:p>
        </p:txBody>
      </p:sp>
      <p:sp>
        <p:nvSpPr>
          <p:cNvPr id="18" name="ZoneTexte 17"/>
          <p:cNvSpPr txBox="1"/>
          <p:nvPr/>
        </p:nvSpPr>
        <p:spPr>
          <a:xfrm>
            <a:off x="850039" y="1988840"/>
            <a:ext cx="2462534" cy="246221"/>
          </a:xfrm>
          <a:prstGeom prst="rect">
            <a:avLst/>
          </a:prstGeom>
          <a:noFill/>
        </p:spPr>
        <p:txBody>
          <a:bodyPr wrap="none" rtlCol="0">
            <a:spAutoFit/>
          </a:bodyPr>
          <a:lstStyle/>
          <a:p>
            <a:r>
              <a:rPr lang="fr-FR" sz="1000" dirty="0"/>
              <a:t>Jo1  PL7  PL12                                               SPR</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509" y="1100741"/>
            <a:ext cx="3672408" cy="384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nvSpPr>
        <p:spPr>
          <a:xfrm>
            <a:off x="5076056" y="1412776"/>
            <a:ext cx="2635658" cy="246221"/>
          </a:xfrm>
          <a:prstGeom prst="rect">
            <a:avLst/>
          </a:prstGeom>
          <a:noFill/>
        </p:spPr>
        <p:txBody>
          <a:bodyPr wrap="none" rtlCol="0">
            <a:spAutoFit/>
          </a:bodyPr>
          <a:lstStyle/>
          <a:p>
            <a:r>
              <a:rPr lang="fr-FR" sz="1000" dirty="0"/>
              <a:t>Jo1  PL7  PL12        SRP                               TRIM21</a:t>
            </a:r>
          </a:p>
        </p:txBody>
      </p:sp>
      <p:graphicFrame>
        <p:nvGraphicFramePr>
          <p:cNvPr id="12" name="Tableau 11"/>
          <p:cNvGraphicFramePr>
            <a:graphicFrameLocks noGrp="1"/>
          </p:cNvGraphicFramePr>
          <p:nvPr>
            <p:extLst>
              <p:ext uri="{D42A27DB-BD31-4B8C-83A1-F6EECF244321}">
                <p14:modId xmlns:p14="http://schemas.microsoft.com/office/powerpoint/2010/main" val="305161377"/>
              </p:ext>
            </p:extLst>
          </p:nvPr>
        </p:nvGraphicFramePr>
        <p:xfrm>
          <a:off x="4541085" y="1700808"/>
          <a:ext cx="4191000" cy="58102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429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520700">
                  <a:extLst>
                    <a:ext uri="{9D8B030D-6E8A-4147-A177-3AD203B41FA5}">
                      <a16:colId xmlns:a16="http://schemas.microsoft.com/office/drawing/2014/main" val="20006"/>
                    </a:ext>
                  </a:extLst>
                </a:gridCol>
                <a:gridCol w="622300">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tblGrid>
              <a:tr h="200025">
                <a:tc>
                  <a:txBody>
                    <a:bodyPr/>
                    <a:lstStyle/>
                    <a:p>
                      <a:pPr algn="ctr" fontAlgn="b"/>
                      <a:r>
                        <a:rPr lang="fr-FR" sz="1100" u="none" strike="noStrike" dirty="0">
                          <a:effectLst/>
                        </a:rPr>
                        <a:t>Date</a:t>
                      </a:r>
                      <a:endParaRPr lang="fr-FR" sz="1100" b="1"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Ut</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Jo1</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PL7</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PL12</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SRP</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TRIM21</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Dot</a:t>
                      </a:r>
                      <a:endParaRPr lang="fr-FR" sz="1100" b="1"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Lot</a:t>
                      </a:r>
                      <a:endParaRPr lang="fr-FR"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fr-FR" sz="1100" u="none" strike="noStrike">
                          <a:effectLst/>
                        </a:rPr>
                        <a:t>26/07/2017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EC</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48</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76</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42</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 </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SYN</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DP160818</a:t>
                      </a:r>
                      <a:endParaRPr lang="fr-FR" sz="1100" b="1" i="0" u="none" strike="noStrike">
                        <a:solidFill>
                          <a:srgbClr val="00B05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fr-FR" sz="1100" u="none" strike="noStrike">
                          <a:effectLst/>
                        </a:rPr>
                        <a:t>26/07/2017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EC</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84</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37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34</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89</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MYOS</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dirty="0">
                          <a:effectLst/>
                        </a:rPr>
                        <a:t>DQ170118</a:t>
                      </a:r>
                      <a:endParaRPr lang="fr-FR" sz="1100" b="1"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
        <p:nvSpPr>
          <p:cNvPr id="2" name="Titre 1"/>
          <p:cNvSpPr>
            <a:spLocks noGrp="1"/>
          </p:cNvSpPr>
          <p:nvPr>
            <p:ph type="title"/>
          </p:nvPr>
        </p:nvSpPr>
        <p:spPr>
          <a:xfrm>
            <a:off x="734888" y="274638"/>
            <a:ext cx="8229600" cy="562074"/>
          </a:xfrm>
        </p:spPr>
        <p:txBody>
          <a:bodyPr>
            <a:noAutofit/>
          </a:bodyPr>
          <a:lstStyle/>
          <a:p>
            <a:r>
              <a:rPr lang="fr-FR" sz="3600" b="1" dirty="0">
                <a:solidFill>
                  <a:srgbClr val="0000FF"/>
                </a:solidFill>
              </a:rPr>
              <a:t>Evolution dans le temps</a:t>
            </a:r>
          </a:p>
        </p:txBody>
      </p:sp>
    </p:spTree>
    <p:extLst>
      <p:ext uri="{BB962C8B-B14F-4D97-AF65-F5344CB8AC3E}">
        <p14:creationId xmlns:p14="http://schemas.microsoft.com/office/powerpoint/2010/main" val="397117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62880" y="274638"/>
            <a:ext cx="8229600" cy="706090"/>
          </a:xfrm>
        </p:spPr>
        <p:txBody>
          <a:bodyPr>
            <a:normAutofit fontScale="90000"/>
          </a:bodyPr>
          <a:lstStyle/>
          <a:p>
            <a:r>
              <a:rPr lang="fr-FR" b="1" dirty="0">
                <a:solidFill>
                  <a:srgbClr val="0000FF"/>
                </a:solidFill>
              </a:rPr>
              <a:t>Dot classique versus Dot unitaire</a:t>
            </a:r>
          </a:p>
        </p:txBody>
      </p:sp>
      <p:sp>
        <p:nvSpPr>
          <p:cNvPr id="5" name="Espace réservé du contenu 4"/>
          <p:cNvSpPr>
            <a:spLocks noGrp="1"/>
          </p:cNvSpPr>
          <p:nvPr>
            <p:ph idx="1"/>
          </p:nvPr>
        </p:nvSpPr>
        <p:spPr>
          <a:xfrm>
            <a:off x="5364088" y="1731019"/>
            <a:ext cx="3322712" cy="4032448"/>
          </a:xfrm>
        </p:spPr>
        <p:txBody>
          <a:bodyPr>
            <a:normAutofit fontScale="92500" lnSpcReduction="10000"/>
          </a:bodyPr>
          <a:lstStyle/>
          <a:p>
            <a:r>
              <a:rPr lang="fr-FR" sz="2800" dirty="0"/>
              <a:t>CV bien meilleurs sur Dot unitaire</a:t>
            </a:r>
          </a:p>
          <a:p>
            <a:r>
              <a:rPr lang="fr-FR" sz="2800" dirty="0"/>
              <a:t>Des différences notables au niveau du taux avec dot SLA, en fonction des lots</a:t>
            </a:r>
          </a:p>
          <a:p>
            <a:r>
              <a:rPr lang="fr-FR" sz="2800" dirty="0"/>
              <a:t>Sans impact diagnostic selon fabricant …</a:t>
            </a:r>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48672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22" y="4077073"/>
            <a:ext cx="48577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03848" y="2492897"/>
            <a:ext cx="576064" cy="360040"/>
          </a:xfrm>
          <a:prstGeom prst="rect">
            <a:avLst/>
          </a:pr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609302" y="2504125"/>
            <a:ext cx="576064" cy="360040"/>
          </a:xfrm>
          <a:prstGeom prst="rect">
            <a:avLst/>
          </a:pr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131840" y="4293097"/>
            <a:ext cx="576064" cy="360040"/>
          </a:xfrm>
          <a:prstGeom prst="rect">
            <a:avLst/>
          </a:pr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537294" y="4304325"/>
            <a:ext cx="576064" cy="360040"/>
          </a:xfrm>
          <a:prstGeom prst="rect">
            <a:avLst/>
          </a:pr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537294" y="3284985"/>
            <a:ext cx="576064" cy="33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3203848" y="3287318"/>
            <a:ext cx="576064" cy="33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4499992" y="5107980"/>
            <a:ext cx="576064" cy="33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131840" y="5110313"/>
            <a:ext cx="576064" cy="33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pic>
        <p:nvPicPr>
          <p:cNvPr id="15" name="Picture 8"/>
          <p:cNvPicPr>
            <a:picLocks noChangeAspect="1" noChangeArrowheads="1"/>
          </p:cNvPicPr>
          <p:nvPr/>
        </p:nvPicPr>
        <p:blipFill>
          <a:blip r:embed="rId6">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322" y="1098804"/>
            <a:ext cx="855770" cy="7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7957" y="1417380"/>
            <a:ext cx="3261345" cy="2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60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274638"/>
            <a:ext cx="8229600" cy="850106"/>
          </a:xfrm>
        </p:spPr>
        <p:txBody>
          <a:bodyPr/>
          <a:lstStyle/>
          <a:p>
            <a:r>
              <a:rPr lang="fr-FR" b="1" dirty="0">
                <a:solidFill>
                  <a:srgbClr val="0000FF"/>
                </a:solidFill>
              </a:rPr>
              <a:t>Seuil ou zone grise</a:t>
            </a:r>
          </a:p>
        </p:txBody>
      </p:sp>
      <p:sp>
        <p:nvSpPr>
          <p:cNvPr id="4" name="Espace réservé du contenu 3"/>
          <p:cNvSpPr>
            <a:spLocks noGrp="1"/>
          </p:cNvSpPr>
          <p:nvPr>
            <p:ph idx="1"/>
          </p:nvPr>
        </p:nvSpPr>
        <p:spPr>
          <a:xfrm>
            <a:off x="4788024" y="2132856"/>
            <a:ext cx="3384376" cy="2880320"/>
          </a:xfrm>
        </p:spPr>
        <p:txBody>
          <a:bodyPr>
            <a:normAutofit fontScale="92500" lnSpcReduction="10000"/>
          </a:bodyPr>
          <a:lstStyle/>
          <a:p>
            <a:r>
              <a:rPr lang="fr-FR" sz="2400" dirty="0"/>
              <a:t>Etude du dossier clinique des patients avec résultats positif, positifs faibles ou douteux</a:t>
            </a:r>
          </a:p>
          <a:p>
            <a:r>
              <a:rPr lang="fr-FR" sz="2400" dirty="0"/>
              <a:t>Détermination d’un seuil clinique ?</a:t>
            </a:r>
          </a:p>
          <a:p>
            <a:r>
              <a:rPr lang="fr-FR" sz="2400" dirty="0"/>
              <a:t>Interprétation avec l’immunofluorescence</a:t>
            </a:r>
          </a:p>
          <a:p>
            <a:endParaRPr lang="fr-FR" sz="2400" dirty="0"/>
          </a:p>
          <a:p>
            <a:endParaRPr lang="fr-FR" sz="2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891253327"/>
              </p:ext>
            </p:extLst>
          </p:nvPr>
        </p:nvGraphicFramePr>
        <p:xfrm>
          <a:off x="1218092" y="1412776"/>
          <a:ext cx="2761076" cy="4851577"/>
        </p:xfrm>
        <a:graphic>
          <a:graphicData uri="http://schemas.openxmlformats.org/drawingml/2006/table">
            <a:tbl>
              <a:tblPr>
                <a:tableStyleId>{5C22544A-7EE6-4342-B048-85BDC9FD1C3A}</a:tableStyleId>
              </a:tblPr>
              <a:tblGrid>
                <a:gridCol w="1183318">
                  <a:extLst>
                    <a:ext uri="{9D8B030D-6E8A-4147-A177-3AD203B41FA5}">
                      <a16:colId xmlns:a16="http://schemas.microsoft.com/office/drawing/2014/main" val="20000"/>
                    </a:ext>
                  </a:extLst>
                </a:gridCol>
                <a:gridCol w="681305">
                  <a:extLst>
                    <a:ext uri="{9D8B030D-6E8A-4147-A177-3AD203B41FA5}">
                      <a16:colId xmlns:a16="http://schemas.microsoft.com/office/drawing/2014/main" val="20001"/>
                    </a:ext>
                  </a:extLst>
                </a:gridCol>
                <a:gridCol w="896453">
                  <a:extLst>
                    <a:ext uri="{9D8B030D-6E8A-4147-A177-3AD203B41FA5}">
                      <a16:colId xmlns:a16="http://schemas.microsoft.com/office/drawing/2014/main" val="20002"/>
                    </a:ext>
                  </a:extLst>
                </a:gridCol>
              </a:tblGrid>
              <a:tr h="629002">
                <a:tc>
                  <a:txBody>
                    <a:bodyPr/>
                    <a:lstStyle/>
                    <a:p>
                      <a:pPr algn="ctr" fontAlgn="ctr"/>
                      <a:r>
                        <a:rPr lang="fr-FR" sz="1200" b="1" u="none" strike="noStrike" dirty="0">
                          <a:effectLst/>
                        </a:rPr>
                        <a:t>Ac</a:t>
                      </a:r>
                      <a:endParaRPr lang="fr-FR" sz="1200" b="1" i="0" u="none" strike="noStrike" dirty="0">
                        <a:effectLst/>
                        <a:latin typeface="Arial"/>
                      </a:endParaRPr>
                    </a:p>
                  </a:txBody>
                  <a:tcPr marL="8945" marR="8945" marT="8945" marB="0" anchor="ctr"/>
                </a:tc>
                <a:tc>
                  <a:txBody>
                    <a:bodyPr/>
                    <a:lstStyle/>
                    <a:p>
                      <a:pPr algn="ctr" fontAlgn="ctr"/>
                      <a:r>
                        <a:rPr lang="fr-FR" sz="1200" b="1" u="none" strike="noStrike">
                          <a:effectLst/>
                        </a:rPr>
                        <a:t>Positifs</a:t>
                      </a:r>
                      <a:endParaRPr lang="fr-FR" sz="1200" b="1" i="0" u="none" strike="noStrike">
                        <a:effectLst/>
                        <a:latin typeface="Arial"/>
                      </a:endParaRPr>
                    </a:p>
                  </a:txBody>
                  <a:tcPr marL="8945" marR="8945" marT="8945" marB="0" anchor="ctr"/>
                </a:tc>
                <a:tc>
                  <a:txBody>
                    <a:bodyPr/>
                    <a:lstStyle/>
                    <a:p>
                      <a:pPr algn="ctr" fontAlgn="ctr"/>
                      <a:r>
                        <a:rPr lang="fr-FR" sz="1200" b="1" u="none" strike="noStrike" dirty="0">
                          <a:effectLst/>
                        </a:rPr>
                        <a:t>Positifs faibles Douteux</a:t>
                      </a:r>
                      <a:endParaRPr lang="fr-FR" sz="1200" b="1" i="0" u="none" strike="noStrike" dirty="0">
                        <a:effectLst/>
                        <a:latin typeface="Arial"/>
                      </a:endParaRPr>
                    </a:p>
                  </a:txBody>
                  <a:tcPr marL="8945" marR="8945" marT="8945" marB="0" anchor="ctr"/>
                </a:tc>
                <a:extLst>
                  <a:ext uri="{0D108BD9-81ED-4DB2-BD59-A6C34878D82A}">
                    <a16:rowId xmlns:a16="http://schemas.microsoft.com/office/drawing/2014/main" val="10000"/>
                  </a:ext>
                </a:extLst>
              </a:tr>
              <a:tr h="185001">
                <a:tc>
                  <a:txBody>
                    <a:bodyPr/>
                    <a:lstStyle/>
                    <a:p>
                      <a:pPr algn="ctr" fontAlgn="ctr"/>
                      <a:r>
                        <a:rPr lang="fr-FR" sz="1200" u="none" strike="noStrike">
                          <a:effectLst/>
                        </a:rPr>
                        <a:t>Anti-hMGCoR</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7</a:t>
                      </a:r>
                      <a:endParaRPr lang="fr-FR" sz="1200" b="0" i="0" u="none" strike="noStrike">
                        <a:effectLst/>
                        <a:latin typeface="Arial"/>
                      </a:endParaRPr>
                    </a:p>
                  </a:txBody>
                  <a:tcPr marL="8945" marR="8945" marT="8945" marB="0" anchor="ctr"/>
                </a:tc>
                <a:tc>
                  <a:txBody>
                    <a:bodyPr/>
                    <a:lstStyle/>
                    <a:p>
                      <a:pPr algn="ctr" fontAlgn="ctr"/>
                      <a:r>
                        <a:rPr lang="fr-FR" sz="1200" u="none" strike="noStrike" dirty="0">
                          <a:effectLst/>
                        </a:rPr>
                        <a:t>2</a:t>
                      </a:r>
                      <a:endParaRPr lang="fr-FR" sz="1200" b="0" i="0" u="none" strike="noStrike" dirty="0">
                        <a:effectLst/>
                        <a:latin typeface="Arial"/>
                      </a:endParaRPr>
                    </a:p>
                  </a:txBody>
                  <a:tcPr marL="8945" marR="8945" marT="8945" marB="0" anchor="ctr"/>
                </a:tc>
                <a:extLst>
                  <a:ext uri="{0D108BD9-81ED-4DB2-BD59-A6C34878D82A}">
                    <a16:rowId xmlns:a16="http://schemas.microsoft.com/office/drawing/2014/main" val="10001"/>
                  </a:ext>
                </a:extLst>
              </a:tr>
              <a:tr h="185001">
                <a:tc>
                  <a:txBody>
                    <a:bodyPr/>
                    <a:lstStyle/>
                    <a:p>
                      <a:pPr algn="ctr" fontAlgn="ctr"/>
                      <a:r>
                        <a:rPr lang="fr-FR" sz="1200" u="none" strike="noStrike">
                          <a:effectLst/>
                        </a:rPr>
                        <a:t>Anti-SRP</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19</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7</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2"/>
                  </a:ext>
                </a:extLst>
              </a:tr>
              <a:tr h="185001">
                <a:tc>
                  <a:txBody>
                    <a:bodyPr/>
                    <a:lstStyle/>
                    <a:p>
                      <a:pPr algn="ctr" fontAlgn="ctr"/>
                      <a:r>
                        <a:rPr lang="fr-FR" sz="1200" u="none" strike="noStrike">
                          <a:effectLst/>
                        </a:rPr>
                        <a:t>Anti-TIF1</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24</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12</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3"/>
                  </a:ext>
                </a:extLst>
              </a:tr>
              <a:tr h="185001">
                <a:tc>
                  <a:txBody>
                    <a:bodyPr/>
                    <a:lstStyle/>
                    <a:p>
                      <a:pPr algn="ctr" fontAlgn="ctr"/>
                      <a:r>
                        <a:rPr lang="fr-FR" sz="1200" u="none" strike="noStrike">
                          <a:effectLst/>
                        </a:rPr>
                        <a:t>Anti-MDA5</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15</a:t>
                      </a:r>
                      <a:endParaRPr lang="fr-FR" sz="1200" b="0" i="0" u="none" strike="noStrike">
                        <a:effectLst/>
                        <a:latin typeface="Arial"/>
                      </a:endParaRPr>
                    </a:p>
                  </a:txBody>
                  <a:tcPr marL="8945" marR="8945" marT="8945" marB="0" anchor="ctr"/>
                </a:tc>
                <a:tc>
                  <a:txBody>
                    <a:bodyPr/>
                    <a:lstStyle/>
                    <a:p>
                      <a:pPr algn="ctr" fontAlgn="ctr"/>
                      <a:r>
                        <a:rPr lang="fr-FR" sz="1200" u="none" strike="noStrike" dirty="0">
                          <a:effectLst/>
                        </a:rPr>
                        <a:t>4</a:t>
                      </a:r>
                      <a:endParaRPr lang="fr-FR" sz="1200" b="0" i="0" u="none" strike="noStrike" dirty="0">
                        <a:effectLst/>
                        <a:latin typeface="Arial"/>
                      </a:endParaRPr>
                    </a:p>
                  </a:txBody>
                  <a:tcPr marL="8945" marR="8945" marT="8945" marB="0" anchor="ctr"/>
                </a:tc>
                <a:extLst>
                  <a:ext uri="{0D108BD9-81ED-4DB2-BD59-A6C34878D82A}">
                    <a16:rowId xmlns:a16="http://schemas.microsoft.com/office/drawing/2014/main" val="10004"/>
                  </a:ext>
                </a:extLst>
              </a:tr>
              <a:tr h="185001">
                <a:tc>
                  <a:txBody>
                    <a:bodyPr/>
                    <a:lstStyle/>
                    <a:p>
                      <a:pPr algn="ctr" fontAlgn="ctr"/>
                      <a:r>
                        <a:rPr lang="fr-FR" sz="1200" u="none" strike="noStrike">
                          <a:effectLst/>
                        </a:rPr>
                        <a:t>Anti-NXP2</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11</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5"/>
                  </a:ext>
                </a:extLst>
              </a:tr>
              <a:tr h="185001">
                <a:tc>
                  <a:txBody>
                    <a:bodyPr/>
                    <a:lstStyle/>
                    <a:p>
                      <a:pPr algn="ctr" fontAlgn="ctr"/>
                      <a:r>
                        <a:rPr lang="fr-FR" sz="1200" u="none" strike="noStrike">
                          <a:effectLst/>
                        </a:rPr>
                        <a:t>Anti-Mi2</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20</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6"/>
                  </a:ext>
                </a:extLst>
              </a:tr>
              <a:tr h="185001">
                <a:tc>
                  <a:txBody>
                    <a:bodyPr/>
                    <a:lstStyle/>
                    <a:p>
                      <a:pPr algn="ctr" fontAlgn="ctr"/>
                      <a:r>
                        <a:rPr lang="fr-FR" sz="1200" u="none" strike="noStrike">
                          <a:effectLst/>
                        </a:rPr>
                        <a:t>Anti-SAE</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5</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11</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7"/>
                  </a:ext>
                </a:extLst>
              </a:tr>
              <a:tr h="185001">
                <a:tc>
                  <a:txBody>
                    <a:bodyPr/>
                    <a:lstStyle/>
                    <a:p>
                      <a:pPr algn="ctr" fontAlgn="ctr"/>
                      <a:r>
                        <a:rPr lang="fr-FR" sz="1200" u="none" strike="noStrike">
                          <a:effectLst/>
                        </a:rPr>
                        <a:t>Anti-Jo1</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34</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0</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8"/>
                  </a:ext>
                </a:extLst>
              </a:tr>
              <a:tr h="185001">
                <a:tc>
                  <a:txBody>
                    <a:bodyPr/>
                    <a:lstStyle/>
                    <a:p>
                      <a:pPr algn="ctr" fontAlgn="ctr"/>
                      <a:r>
                        <a:rPr lang="fr-FR" sz="1200" u="none" strike="noStrike">
                          <a:effectLst/>
                        </a:rPr>
                        <a:t>Anti-PL12</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24</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4</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09"/>
                  </a:ext>
                </a:extLst>
              </a:tr>
              <a:tr h="185001">
                <a:tc>
                  <a:txBody>
                    <a:bodyPr/>
                    <a:lstStyle/>
                    <a:p>
                      <a:pPr algn="ctr" fontAlgn="ctr"/>
                      <a:r>
                        <a:rPr lang="fr-FR" sz="1200" u="none" strike="noStrike">
                          <a:effectLst/>
                        </a:rPr>
                        <a:t>Anti-PL7</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11</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2</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10"/>
                  </a:ext>
                </a:extLst>
              </a:tr>
              <a:tr h="185001">
                <a:tc>
                  <a:txBody>
                    <a:bodyPr/>
                    <a:lstStyle/>
                    <a:p>
                      <a:pPr algn="ctr" fontAlgn="ctr"/>
                      <a:r>
                        <a:rPr lang="fr-FR" sz="1200" u="none" strike="noStrike">
                          <a:effectLst/>
                        </a:rPr>
                        <a:t>Anti-EJ</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13</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8</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11"/>
                  </a:ext>
                </a:extLst>
              </a:tr>
              <a:tr h="185001">
                <a:tc>
                  <a:txBody>
                    <a:bodyPr/>
                    <a:lstStyle/>
                    <a:p>
                      <a:pPr algn="ctr" fontAlgn="ctr"/>
                      <a:r>
                        <a:rPr lang="fr-FR" sz="1200" u="none" strike="noStrike">
                          <a:effectLst/>
                        </a:rPr>
                        <a:t>Anti-OJ</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0</a:t>
                      </a:r>
                      <a:endParaRPr lang="fr-FR" sz="1200" b="0" i="0" u="none" strike="noStrike">
                        <a:effectLst/>
                        <a:latin typeface="Arial"/>
                      </a:endParaRPr>
                    </a:p>
                  </a:txBody>
                  <a:tcPr marL="8945" marR="8945" marT="8945" marB="0" anchor="ctr"/>
                </a:tc>
                <a:tc>
                  <a:txBody>
                    <a:bodyPr/>
                    <a:lstStyle/>
                    <a:p>
                      <a:pPr algn="ctr" fontAlgn="ctr"/>
                      <a:r>
                        <a:rPr lang="fr-FR" sz="1200" u="none" strike="noStrike">
                          <a:effectLst/>
                        </a:rPr>
                        <a:t>1</a:t>
                      </a:r>
                      <a:endParaRPr lang="fr-FR" sz="1200" b="0" i="0" u="none" strike="noStrike">
                        <a:effectLst/>
                        <a:latin typeface="Arial"/>
                      </a:endParaRPr>
                    </a:p>
                  </a:txBody>
                  <a:tcPr marL="8945" marR="8945" marT="8945" marB="0" anchor="ctr"/>
                </a:tc>
                <a:extLst>
                  <a:ext uri="{0D108BD9-81ED-4DB2-BD59-A6C34878D82A}">
                    <a16:rowId xmlns:a16="http://schemas.microsoft.com/office/drawing/2014/main" val="10012"/>
                  </a:ext>
                </a:extLst>
              </a:tr>
              <a:tr h="185001">
                <a:tc>
                  <a:txBody>
                    <a:bodyPr/>
                    <a:lstStyle/>
                    <a:p>
                      <a:pPr algn="ctr" fontAlgn="ctr"/>
                      <a:r>
                        <a:rPr lang="fr-FR" sz="1200" u="none" strike="noStrike">
                          <a:effectLst/>
                        </a:rPr>
                        <a:t>Anti-Th/T0</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11</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 </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3"/>
                  </a:ext>
                </a:extLst>
              </a:tr>
              <a:tr h="185001">
                <a:tc>
                  <a:txBody>
                    <a:bodyPr/>
                    <a:lstStyle/>
                    <a:p>
                      <a:pPr algn="ctr" fontAlgn="ctr"/>
                      <a:r>
                        <a:rPr lang="fr-FR" sz="1200" u="none" strike="noStrike">
                          <a:effectLst/>
                        </a:rPr>
                        <a:t>Anti-fibrillarine</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 </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4"/>
                  </a:ext>
                </a:extLst>
              </a:tr>
              <a:tr h="194250">
                <a:tc>
                  <a:txBody>
                    <a:bodyPr/>
                    <a:lstStyle/>
                    <a:p>
                      <a:pPr algn="ctr" fontAlgn="ctr"/>
                      <a:r>
                        <a:rPr lang="fr-FR" sz="1200" u="none" strike="noStrike">
                          <a:effectLst/>
                        </a:rPr>
                        <a:t>Anti-CENP-A</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9</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 </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5"/>
                  </a:ext>
                </a:extLst>
              </a:tr>
              <a:tr h="157251">
                <a:tc>
                  <a:txBody>
                    <a:bodyPr/>
                    <a:lstStyle/>
                    <a:p>
                      <a:pPr algn="ctr" fontAlgn="ctr"/>
                      <a:r>
                        <a:rPr lang="fr-FR" sz="1200" u="none" strike="noStrike">
                          <a:effectLst/>
                        </a:rPr>
                        <a:t>Anti-CENP-B</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9</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 </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6"/>
                  </a:ext>
                </a:extLst>
              </a:tr>
              <a:tr h="185001">
                <a:tc>
                  <a:txBody>
                    <a:bodyPr/>
                    <a:lstStyle/>
                    <a:p>
                      <a:pPr algn="ctr" fontAlgn="ctr"/>
                      <a:r>
                        <a:rPr lang="fr-FR" sz="1200" u="none" strike="noStrike">
                          <a:effectLst/>
                        </a:rPr>
                        <a:t>Anti-ARNP III</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13</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2</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7"/>
                  </a:ext>
                </a:extLst>
              </a:tr>
              <a:tr h="185001">
                <a:tc>
                  <a:txBody>
                    <a:bodyPr/>
                    <a:lstStyle/>
                    <a:p>
                      <a:pPr algn="ctr" fontAlgn="ctr"/>
                      <a:r>
                        <a:rPr lang="fr-FR" sz="1200" u="none" strike="noStrike">
                          <a:effectLst/>
                        </a:rPr>
                        <a:t>Anti-KU</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14</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 </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8"/>
                  </a:ext>
                </a:extLst>
              </a:tr>
              <a:tr h="185001">
                <a:tc>
                  <a:txBody>
                    <a:bodyPr/>
                    <a:lstStyle/>
                    <a:p>
                      <a:pPr algn="ctr" fontAlgn="ctr"/>
                      <a:r>
                        <a:rPr lang="fr-FR" sz="1200" u="none" strike="noStrike">
                          <a:effectLst/>
                        </a:rPr>
                        <a:t>Anti-PM/Scl</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33</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2</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19"/>
                  </a:ext>
                </a:extLst>
              </a:tr>
              <a:tr h="185001">
                <a:tc>
                  <a:txBody>
                    <a:bodyPr/>
                    <a:lstStyle/>
                    <a:p>
                      <a:pPr algn="ctr" fontAlgn="ctr"/>
                      <a:r>
                        <a:rPr lang="fr-FR" sz="1200" u="none" strike="noStrike">
                          <a:effectLst/>
                        </a:rPr>
                        <a:t>Anti-PCNA</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11</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2</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20"/>
                  </a:ext>
                </a:extLst>
              </a:tr>
              <a:tr h="185001">
                <a:tc>
                  <a:txBody>
                    <a:bodyPr/>
                    <a:lstStyle/>
                    <a:p>
                      <a:pPr algn="ctr" fontAlgn="ctr"/>
                      <a:r>
                        <a:rPr lang="fr-FR" sz="1200" u="none" strike="noStrike">
                          <a:effectLst/>
                        </a:rPr>
                        <a:t>Anti-Scl70</a:t>
                      </a:r>
                      <a:endParaRPr lang="fr-FR" sz="1200" b="0" i="0" u="none" strike="noStrike">
                        <a:effectLst/>
                        <a:latin typeface="Arial"/>
                      </a:endParaRPr>
                    </a:p>
                  </a:txBody>
                  <a:tcPr marL="8945" marR="8945" marT="8945" marB="0" anchor="ctr"/>
                </a:tc>
                <a:tc>
                  <a:txBody>
                    <a:bodyPr/>
                    <a:lstStyle/>
                    <a:p>
                      <a:pPr algn="ctr" fontAlgn="b"/>
                      <a:r>
                        <a:rPr lang="fr-FR" sz="1200" u="none" strike="noStrike">
                          <a:effectLst/>
                        </a:rPr>
                        <a:t>18</a:t>
                      </a:r>
                      <a:endParaRPr lang="fr-FR" sz="1200" b="0" i="0" u="none" strike="noStrike">
                        <a:effectLst/>
                        <a:latin typeface="Arial"/>
                      </a:endParaRPr>
                    </a:p>
                  </a:txBody>
                  <a:tcPr marL="8945" marR="8945" marT="8945" marB="0" anchor="b"/>
                </a:tc>
                <a:tc>
                  <a:txBody>
                    <a:bodyPr/>
                    <a:lstStyle/>
                    <a:p>
                      <a:pPr algn="ctr" fontAlgn="b"/>
                      <a:r>
                        <a:rPr lang="fr-FR" sz="1200" u="none" strike="noStrike">
                          <a:effectLst/>
                        </a:rPr>
                        <a:t>2</a:t>
                      </a:r>
                      <a:endParaRPr lang="fr-FR" sz="1200" b="0" i="0" u="none" strike="noStrike">
                        <a:effectLst/>
                        <a:latin typeface="Arial"/>
                      </a:endParaRPr>
                    </a:p>
                  </a:txBody>
                  <a:tcPr marL="8945" marR="8945" marT="8945" marB="0" anchor="b"/>
                </a:tc>
                <a:extLst>
                  <a:ext uri="{0D108BD9-81ED-4DB2-BD59-A6C34878D82A}">
                    <a16:rowId xmlns:a16="http://schemas.microsoft.com/office/drawing/2014/main" val="10021"/>
                  </a:ext>
                </a:extLst>
              </a:tr>
              <a:tr h="185001">
                <a:tc>
                  <a:txBody>
                    <a:bodyPr/>
                    <a:lstStyle/>
                    <a:p>
                      <a:pPr algn="ctr" fontAlgn="ctr"/>
                      <a:r>
                        <a:rPr lang="fr-FR" sz="1200" b="1" u="none" strike="noStrike">
                          <a:effectLst/>
                        </a:rPr>
                        <a:t>Total</a:t>
                      </a:r>
                      <a:endParaRPr lang="fr-FR" sz="1200" b="1" i="0" u="none" strike="noStrike">
                        <a:effectLst/>
                        <a:latin typeface="Arial"/>
                      </a:endParaRPr>
                    </a:p>
                  </a:txBody>
                  <a:tcPr marL="8945" marR="8945" marT="8945" marB="0" anchor="ctr"/>
                </a:tc>
                <a:tc>
                  <a:txBody>
                    <a:bodyPr/>
                    <a:lstStyle/>
                    <a:p>
                      <a:pPr algn="ctr" fontAlgn="b"/>
                      <a:r>
                        <a:rPr lang="fr-FR" sz="1200" b="1" u="none" strike="noStrike">
                          <a:effectLst/>
                        </a:rPr>
                        <a:t>302</a:t>
                      </a:r>
                      <a:endParaRPr lang="fr-FR" sz="1200" b="1" i="0" u="none" strike="noStrike">
                        <a:effectLst/>
                        <a:latin typeface="Arial"/>
                      </a:endParaRPr>
                    </a:p>
                  </a:txBody>
                  <a:tcPr marL="8945" marR="8945" marT="8945" marB="0" anchor="b"/>
                </a:tc>
                <a:tc>
                  <a:txBody>
                    <a:bodyPr/>
                    <a:lstStyle/>
                    <a:p>
                      <a:pPr algn="ctr" fontAlgn="b"/>
                      <a:r>
                        <a:rPr lang="fr-FR" sz="1200" b="1" u="none" strike="noStrike" dirty="0">
                          <a:effectLst/>
                        </a:rPr>
                        <a:t>63</a:t>
                      </a:r>
                      <a:endParaRPr lang="fr-FR" sz="1200" b="1" i="0" u="none" strike="noStrike" dirty="0">
                        <a:effectLst/>
                        <a:latin typeface="Arial"/>
                      </a:endParaRPr>
                    </a:p>
                  </a:txBody>
                  <a:tcPr marL="8945" marR="8945" marT="8945"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89471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2" y="548680"/>
            <a:ext cx="4600961" cy="61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062" y="1340768"/>
            <a:ext cx="4525038" cy="464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
        <p:nvSpPr>
          <p:cNvPr id="5" name="ZoneTexte 4"/>
          <p:cNvSpPr txBox="1"/>
          <p:nvPr/>
        </p:nvSpPr>
        <p:spPr>
          <a:xfrm>
            <a:off x="1403648" y="105943"/>
            <a:ext cx="7556364" cy="369332"/>
          </a:xfrm>
          <a:prstGeom prst="rect">
            <a:avLst/>
          </a:prstGeom>
          <a:solidFill>
            <a:srgbClr val="FFFFCC"/>
          </a:solidFill>
          <a:ln>
            <a:solidFill>
              <a:srgbClr val="7030A0"/>
            </a:solidFill>
          </a:ln>
        </p:spPr>
        <p:txBody>
          <a:bodyPr wrap="none" rtlCol="0">
            <a:spAutoFit/>
          </a:bodyPr>
          <a:lstStyle/>
          <a:p>
            <a:r>
              <a:rPr lang="fr-FR" b="1" dirty="0">
                <a:solidFill>
                  <a:srgbClr val="7030A0"/>
                </a:solidFill>
              </a:rPr>
              <a:t>Aide à la validation pour remplaçants et la standardisation de l’interprétation</a:t>
            </a:r>
          </a:p>
        </p:txBody>
      </p:sp>
    </p:spTree>
    <p:extLst>
      <p:ext uri="{BB962C8B-B14F-4D97-AF65-F5344CB8AC3E}">
        <p14:creationId xmlns:p14="http://schemas.microsoft.com/office/powerpoint/2010/main" val="355458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00FF"/>
                </a:solidFill>
              </a:rPr>
              <a:t>Coût</a:t>
            </a:r>
          </a:p>
        </p:txBody>
      </p:sp>
      <p:sp>
        <p:nvSpPr>
          <p:cNvPr id="3" name="Espace réservé du contenu 2"/>
          <p:cNvSpPr>
            <a:spLocks noGrp="1"/>
          </p:cNvSpPr>
          <p:nvPr>
            <p:ph idx="1"/>
          </p:nvPr>
        </p:nvSpPr>
        <p:spPr/>
        <p:txBody>
          <a:bodyPr>
            <a:normAutofit/>
          </a:bodyPr>
          <a:lstStyle/>
          <a:p>
            <a:r>
              <a:rPr lang="fr-FR" dirty="0"/>
              <a:t>Impact non négligeable</a:t>
            </a:r>
          </a:p>
          <a:p>
            <a:pPr lvl="1"/>
            <a:r>
              <a:rPr lang="fr-FR" dirty="0"/>
              <a:t>Passage des contrôle  et test pour préparation des contrôles : environ 6000 euros</a:t>
            </a:r>
          </a:p>
          <a:p>
            <a:pPr lvl="1"/>
            <a:r>
              <a:rPr lang="fr-FR" dirty="0"/>
              <a:t>Mais sert aussi à la validation de lot de réactif</a:t>
            </a:r>
          </a:p>
          <a:p>
            <a:pPr lvl="1"/>
            <a:endParaRPr lang="fr-FR" dirty="0"/>
          </a:p>
          <a:p>
            <a:r>
              <a:rPr lang="fr-FR" dirty="0"/>
              <a:t>Etude sur la vérification des performances de la méthodes au long cours</a:t>
            </a:r>
          </a:p>
        </p:txBody>
      </p:sp>
      <p:pic>
        <p:nvPicPr>
          <p:cNvPr id="4" name="Image 3">
            <a:extLst>
              <a:ext uri="{FF2B5EF4-FFF2-40B4-BE49-F238E27FC236}">
                <a16:creationId xmlns:a16="http://schemas.microsoft.com/office/drawing/2014/main" id="{418F1FCC-D428-8A41-B9B3-CBFEEFC8B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2283838" cy="1493356"/>
          </a:xfrm>
          <a:prstGeom prst="rect">
            <a:avLst/>
          </a:prstGeom>
        </p:spPr>
      </p:pic>
    </p:spTree>
    <p:extLst>
      <p:ext uri="{BB962C8B-B14F-4D97-AF65-F5344CB8AC3E}">
        <p14:creationId xmlns:p14="http://schemas.microsoft.com/office/powerpoint/2010/main" val="126230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a:t>Les exigences</a:t>
            </a:r>
          </a:p>
        </p:txBody>
      </p:sp>
      <p:sp>
        <p:nvSpPr>
          <p:cNvPr id="4" name="ZoneTexte 3"/>
          <p:cNvSpPr txBox="1"/>
          <p:nvPr/>
        </p:nvSpPr>
        <p:spPr>
          <a:xfrm>
            <a:off x="683568" y="1340768"/>
            <a:ext cx="3424527" cy="369332"/>
          </a:xfrm>
          <a:prstGeom prst="rect">
            <a:avLst/>
          </a:prstGeom>
          <a:noFill/>
        </p:spPr>
        <p:txBody>
          <a:bodyPr wrap="none" rtlCol="0">
            <a:spAutoFit/>
          </a:bodyPr>
          <a:lstStyle/>
          <a:p>
            <a:r>
              <a:rPr lang="fr-FR" b="1" dirty="0">
                <a:solidFill>
                  <a:srgbClr val="0000FF"/>
                </a:solidFill>
              </a:rPr>
              <a:t>NF EN ISO 15189 (décembre 2012)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91" y="1710100"/>
            <a:ext cx="4650433" cy="440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7591" y="3573016"/>
            <a:ext cx="4578425"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516216" y="1340768"/>
            <a:ext cx="1160831" cy="369332"/>
          </a:xfrm>
          <a:prstGeom prst="rect">
            <a:avLst/>
          </a:prstGeom>
          <a:noFill/>
        </p:spPr>
        <p:txBody>
          <a:bodyPr wrap="none" rtlCol="0">
            <a:spAutoFit/>
          </a:bodyPr>
          <a:lstStyle/>
          <a:p>
            <a:r>
              <a:rPr lang="fr-FR" b="1" dirty="0">
                <a:solidFill>
                  <a:srgbClr val="0000FF"/>
                </a:solidFill>
              </a:rPr>
              <a:t>SH GTA 06</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097562"/>
            <a:ext cx="3951702" cy="78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672" y="2060848"/>
            <a:ext cx="4247086" cy="266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788024" y="3284984"/>
            <a:ext cx="4261202" cy="1358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892767" y="5092538"/>
            <a:ext cx="4156459" cy="7847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815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a:bodyPr>
          <a:lstStyle/>
          <a:p>
            <a:r>
              <a:rPr lang="fr-FR" b="1" dirty="0">
                <a:solidFill>
                  <a:srgbClr val="0000FF"/>
                </a:solidFill>
              </a:rPr>
              <a:t>Conclusions</a:t>
            </a:r>
          </a:p>
        </p:txBody>
      </p:sp>
      <p:sp>
        <p:nvSpPr>
          <p:cNvPr id="3" name="Espace réservé du contenu 2"/>
          <p:cNvSpPr>
            <a:spLocks noGrp="1"/>
          </p:cNvSpPr>
          <p:nvPr>
            <p:ph idx="1"/>
          </p:nvPr>
        </p:nvSpPr>
        <p:spPr/>
        <p:txBody>
          <a:bodyPr>
            <a:normAutofit/>
          </a:bodyPr>
          <a:lstStyle/>
          <a:p>
            <a:r>
              <a:rPr lang="fr-FR" dirty="0"/>
              <a:t>Ne pas prendre pour argent comptant le résultat délivré !</a:t>
            </a:r>
          </a:p>
          <a:p>
            <a:r>
              <a:rPr lang="fr-FR" dirty="0"/>
              <a:t>Paramètre quantitatif : aide à l’interprétation</a:t>
            </a:r>
          </a:p>
          <a:p>
            <a:pPr lvl="1"/>
            <a:r>
              <a:rPr lang="fr-FR" dirty="0"/>
              <a:t>Mode de calibration induit une forte variabilité pour valeurs &lt;30</a:t>
            </a:r>
          </a:p>
          <a:p>
            <a:pPr lvl="1"/>
            <a:r>
              <a:rPr lang="fr-FR"/>
              <a:t>Variations inter-lots </a:t>
            </a:r>
            <a:r>
              <a:rPr lang="fr-FR" dirty="0"/>
              <a:t>aléatoire pour certains paramètres</a:t>
            </a:r>
          </a:p>
          <a:p>
            <a:pPr lvl="1"/>
            <a:r>
              <a:rPr lang="fr-FR" dirty="0"/>
              <a:t>Variations inter-tests pour certains paramètres, mais a priori sans impact qualitatif</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2283838" cy="1493356"/>
          </a:xfrm>
          <a:prstGeom prst="rect">
            <a:avLst/>
          </a:prstGeom>
        </p:spPr>
      </p:pic>
    </p:spTree>
    <p:extLst>
      <p:ext uri="{BB962C8B-B14F-4D97-AF65-F5344CB8AC3E}">
        <p14:creationId xmlns:p14="http://schemas.microsoft.com/office/powerpoint/2010/main" val="237616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762E29-5189-6449-9809-C310BC00066F}"/>
              </a:ext>
            </a:extLst>
          </p:cNvPr>
          <p:cNvSpPr>
            <a:spLocks noGrp="1"/>
          </p:cNvSpPr>
          <p:nvPr>
            <p:ph idx="1"/>
          </p:nvPr>
        </p:nvSpPr>
        <p:spPr>
          <a:xfrm>
            <a:off x="2123728" y="1412776"/>
            <a:ext cx="5050904" cy="3629000"/>
          </a:xfrm>
        </p:spPr>
        <p:txBody>
          <a:bodyPr/>
          <a:lstStyle/>
          <a:p>
            <a:pPr marL="0" indent="0" algn="ctr">
              <a:buNone/>
            </a:pPr>
            <a:endParaRPr lang="fr-FR" dirty="0"/>
          </a:p>
          <a:p>
            <a:pPr marL="0" indent="0" algn="ctr">
              <a:buNone/>
            </a:pPr>
            <a:endParaRPr lang="fr-FR" dirty="0"/>
          </a:p>
          <a:p>
            <a:pPr marL="0" indent="0" algn="ctr">
              <a:buNone/>
            </a:pPr>
            <a:r>
              <a:rPr lang="fr-FR" dirty="0"/>
              <a:t>Merci de votre attention</a:t>
            </a:r>
          </a:p>
          <a:p>
            <a:pPr marL="0" indent="0" algn="ctr">
              <a:buNone/>
            </a:pPr>
            <a:endParaRPr lang="fr-FR" dirty="0"/>
          </a:p>
          <a:p>
            <a:pPr marL="0" indent="0" algn="ctr">
              <a:buNone/>
            </a:pPr>
            <a:r>
              <a:rPr lang="fr-FR" dirty="0">
                <a:hlinkClick r:id="rId2"/>
              </a:rPr>
              <a:t>Fortenfant.f@chu-toulouse.fr</a:t>
            </a:r>
            <a:endParaRPr lang="fr-FR" dirty="0"/>
          </a:p>
          <a:p>
            <a:pPr marL="0" indent="0" algn="ctr">
              <a:buNone/>
            </a:pPr>
            <a:r>
              <a:rPr lang="fr-FR" dirty="0">
                <a:hlinkClick r:id="rId3"/>
              </a:rPr>
              <a:t>Bost.c@chu-toulouse.fr</a:t>
            </a:r>
            <a:endParaRPr lang="fr-FR" dirty="0"/>
          </a:p>
          <a:p>
            <a:pPr marL="0" indent="0" algn="ctr">
              <a:buNone/>
            </a:pPr>
            <a:endParaRPr lang="fr-FR" dirty="0"/>
          </a:p>
        </p:txBody>
      </p:sp>
    </p:spTree>
    <p:extLst>
      <p:ext uri="{BB962C8B-B14F-4D97-AF65-F5344CB8AC3E}">
        <p14:creationId xmlns:p14="http://schemas.microsoft.com/office/powerpoint/2010/main" val="139821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00FF"/>
                </a:solidFill>
              </a:rPr>
              <a:t>Objectifs des CQI</a:t>
            </a:r>
          </a:p>
        </p:txBody>
      </p:sp>
      <p:sp>
        <p:nvSpPr>
          <p:cNvPr id="3" name="Espace réservé du contenu 2"/>
          <p:cNvSpPr>
            <a:spLocks noGrp="1"/>
          </p:cNvSpPr>
          <p:nvPr>
            <p:ph idx="1"/>
          </p:nvPr>
        </p:nvSpPr>
        <p:spPr>
          <a:xfrm>
            <a:off x="467544" y="1484784"/>
            <a:ext cx="8229600" cy="4824536"/>
          </a:xfrm>
        </p:spPr>
        <p:txBody>
          <a:bodyPr>
            <a:normAutofit fontScale="70000" lnSpcReduction="20000"/>
          </a:bodyPr>
          <a:lstStyle/>
          <a:p>
            <a:r>
              <a:rPr lang="fr-FR" dirty="0"/>
              <a:t>Techniques quantitatives</a:t>
            </a:r>
          </a:p>
          <a:p>
            <a:pPr lvl="1"/>
            <a:r>
              <a:rPr lang="fr-FR" dirty="0"/>
              <a:t>Simple sur automates fermés « type  biochimie »</a:t>
            </a:r>
          </a:p>
          <a:p>
            <a:pPr lvl="1"/>
            <a:r>
              <a:rPr lang="fr-FR" dirty="0"/>
              <a:t>ELISA</a:t>
            </a:r>
          </a:p>
          <a:p>
            <a:pPr lvl="2"/>
            <a:r>
              <a:rPr lang="fr-FR" dirty="0"/>
              <a:t>Automatisés vs manuel</a:t>
            </a:r>
          </a:p>
          <a:p>
            <a:pPr lvl="2"/>
            <a:r>
              <a:rPr lang="fr-FR" dirty="0"/>
              <a:t>Mode de calibration</a:t>
            </a:r>
          </a:p>
          <a:p>
            <a:pPr lvl="2"/>
            <a:r>
              <a:rPr lang="fr-FR" dirty="0"/>
              <a:t>Fractionnés ou non ….</a:t>
            </a:r>
          </a:p>
          <a:p>
            <a:pPr lvl="2"/>
            <a:r>
              <a:rPr lang="fr-FR" dirty="0"/>
              <a:t>Absence de témoins commerciaux pour certains Ac</a:t>
            </a:r>
          </a:p>
          <a:p>
            <a:pPr lvl="2"/>
            <a:r>
              <a:rPr lang="fr-FR" dirty="0"/>
              <a:t>CV opposables</a:t>
            </a:r>
          </a:p>
          <a:p>
            <a:r>
              <a:rPr lang="fr-FR" dirty="0"/>
              <a:t>Techniques qualitatives : maîtrise de risque</a:t>
            </a:r>
          </a:p>
          <a:p>
            <a:pPr lvl="2"/>
            <a:r>
              <a:rPr lang="fr-FR" dirty="0"/>
              <a:t>compétences du personnel </a:t>
            </a:r>
          </a:p>
          <a:p>
            <a:pPr lvl="2"/>
            <a:r>
              <a:rPr lang="fr-FR" dirty="0"/>
              <a:t>conditions environnementales</a:t>
            </a:r>
          </a:p>
          <a:p>
            <a:pPr lvl="2"/>
            <a:r>
              <a:rPr lang="fr-FR" dirty="0"/>
              <a:t>équipements et informatique</a:t>
            </a:r>
          </a:p>
          <a:p>
            <a:pPr lvl="2"/>
            <a:r>
              <a:rPr lang="fr-FR" dirty="0"/>
              <a:t>Échantillons</a:t>
            </a:r>
          </a:p>
          <a:p>
            <a:pPr lvl="2"/>
            <a:r>
              <a:rPr lang="fr-FR" dirty="0"/>
              <a:t>Réactifs et méthode</a:t>
            </a:r>
          </a:p>
          <a:p>
            <a:pPr lvl="1"/>
            <a:r>
              <a:rPr lang="fr-FR" dirty="0"/>
              <a:t>Quid des techniques qualitatives obtenues à partir d’un résultats quantitatif : Exemple des dots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7151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00FF"/>
                </a:solidFill>
              </a:rPr>
              <a:t>QUESTIONS</a:t>
            </a:r>
          </a:p>
        </p:txBody>
      </p:sp>
      <p:sp>
        <p:nvSpPr>
          <p:cNvPr id="3" name="Espace réservé du contenu 2"/>
          <p:cNvSpPr>
            <a:spLocks noGrp="1"/>
          </p:cNvSpPr>
          <p:nvPr>
            <p:ph idx="1"/>
          </p:nvPr>
        </p:nvSpPr>
        <p:spPr>
          <a:xfrm>
            <a:off x="539552" y="2636912"/>
            <a:ext cx="8229600" cy="2908920"/>
          </a:xfrm>
        </p:spPr>
        <p:txBody>
          <a:bodyPr/>
          <a:lstStyle/>
          <a:p>
            <a:r>
              <a:rPr lang="fr-FR" dirty="0"/>
              <a:t>Mode de calcul</a:t>
            </a:r>
          </a:p>
          <a:p>
            <a:r>
              <a:rPr lang="fr-FR" dirty="0"/>
              <a:t>Reproductibilité</a:t>
            </a:r>
          </a:p>
          <a:p>
            <a:r>
              <a:rPr lang="fr-FR" dirty="0"/>
              <a:t>Variation entre types de dot</a:t>
            </a:r>
          </a:p>
          <a:p>
            <a:r>
              <a:rPr lang="fr-FR" dirty="0"/>
              <a:t>Question du seuil / valeur des faibles positifs</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988840"/>
            <a:ext cx="2447925"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61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201" y="217574"/>
            <a:ext cx="5410944" cy="562074"/>
          </a:xfrm>
        </p:spPr>
        <p:txBody>
          <a:bodyPr>
            <a:normAutofit fontScale="90000"/>
          </a:bodyPr>
          <a:lstStyle/>
          <a:p>
            <a:r>
              <a:rPr lang="fr-FR" dirty="0">
                <a:solidFill>
                  <a:srgbClr val="0000FF"/>
                </a:solidFill>
              </a:rPr>
              <a:t>Calibration dot Foie</a:t>
            </a:r>
          </a:p>
        </p:txBody>
      </p:sp>
      <p:grpSp>
        <p:nvGrpSpPr>
          <p:cNvPr id="5" name="Groupe 4"/>
          <p:cNvGrpSpPr/>
          <p:nvPr/>
        </p:nvGrpSpPr>
        <p:grpSpPr>
          <a:xfrm>
            <a:off x="2987824" y="2564904"/>
            <a:ext cx="6048672" cy="4037729"/>
            <a:chOff x="2987824" y="2276872"/>
            <a:chExt cx="6048672" cy="4037729"/>
          </a:xfrm>
        </p:grpSpPr>
        <p:pic>
          <p:nvPicPr>
            <p:cNvPr id="3" name="Image 2"/>
            <p:cNvPicPr>
              <a:picLocks noChangeAspect="1"/>
            </p:cNvPicPr>
            <p:nvPr/>
          </p:nvPicPr>
          <p:blipFill>
            <a:blip r:embed="rId3"/>
            <a:stretch>
              <a:fillRect/>
            </a:stretch>
          </p:blipFill>
          <p:spPr>
            <a:xfrm>
              <a:off x="2987824" y="2276872"/>
              <a:ext cx="5976664" cy="4037729"/>
            </a:xfrm>
            <a:prstGeom prst="rect">
              <a:avLst/>
            </a:prstGeom>
          </p:spPr>
        </p:pic>
        <p:sp>
          <p:nvSpPr>
            <p:cNvPr id="4" name="Rectangle 3"/>
            <p:cNvSpPr/>
            <p:nvPr/>
          </p:nvSpPr>
          <p:spPr>
            <a:xfrm>
              <a:off x="3131840" y="2276872"/>
              <a:ext cx="59046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7" name="Tableau 6"/>
          <p:cNvGraphicFramePr>
            <a:graphicFrameLocks noGrp="1"/>
          </p:cNvGraphicFramePr>
          <p:nvPr>
            <p:extLst>
              <p:ext uri="{D42A27DB-BD31-4B8C-83A1-F6EECF244321}">
                <p14:modId xmlns:p14="http://schemas.microsoft.com/office/powerpoint/2010/main" val="276292563"/>
              </p:ext>
            </p:extLst>
          </p:nvPr>
        </p:nvGraphicFramePr>
        <p:xfrm>
          <a:off x="206884" y="4548336"/>
          <a:ext cx="2692400" cy="1905000"/>
        </p:xfrm>
        <a:graphic>
          <a:graphicData uri="http://schemas.openxmlformats.org/drawingml/2006/table">
            <a:tbl>
              <a:tblPr>
                <a:tableStyleId>{5C22544A-7EE6-4342-B048-85BDC9FD1C3A}</a:tableStyleId>
              </a:tblPr>
              <a:tblGrid>
                <a:gridCol w="1014803">
                  <a:extLst>
                    <a:ext uri="{9D8B030D-6E8A-4147-A177-3AD203B41FA5}">
                      <a16:colId xmlns:a16="http://schemas.microsoft.com/office/drawing/2014/main" val="20000"/>
                    </a:ext>
                  </a:extLst>
                </a:gridCol>
                <a:gridCol w="849898">
                  <a:extLst>
                    <a:ext uri="{9D8B030D-6E8A-4147-A177-3AD203B41FA5}">
                      <a16:colId xmlns:a16="http://schemas.microsoft.com/office/drawing/2014/main" val="20001"/>
                    </a:ext>
                  </a:extLst>
                </a:gridCol>
                <a:gridCol w="380551">
                  <a:extLst>
                    <a:ext uri="{9D8B030D-6E8A-4147-A177-3AD203B41FA5}">
                      <a16:colId xmlns:a16="http://schemas.microsoft.com/office/drawing/2014/main" val="20002"/>
                    </a:ext>
                  </a:extLst>
                </a:gridCol>
                <a:gridCol w="447148">
                  <a:extLst>
                    <a:ext uri="{9D8B030D-6E8A-4147-A177-3AD203B41FA5}">
                      <a16:colId xmlns:a16="http://schemas.microsoft.com/office/drawing/2014/main" val="20003"/>
                    </a:ext>
                  </a:extLst>
                </a:gridCol>
              </a:tblGrid>
              <a:tr h="190500">
                <a:tc>
                  <a:txBody>
                    <a:bodyPr/>
                    <a:lstStyle/>
                    <a:p>
                      <a:pPr algn="ctr" fontAlgn="b"/>
                      <a:r>
                        <a:rPr lang="fr-FR" sz="1100" b="1" u="none" strike="noStrike" dirty="0">
                          <a:solidFill>
                            <a:srgbClr val="0070C0"/>
                          </a:solidFill>
                          <a:effectLst/>
                        </a:rPr>
                        <a:t>Valeur mesurée</a:t>
                      </a:r>
                      <a:endParaRPr lang="fr-FR" sz="1100" b="1" i="0" u="none" strike="noStrike" dirty="0">
                        <a:solidFill>
                          <a:srgbClr val="0070C0"/>
                        </a:solidFill>
                        <a:effectLst/>
                        <a:latin typeface="Calibri"/>
                      </a:endParaRPr>
                    </a:p>
                  </a:txBody>
                  <a:tcPr marL="9525" marR="9525" marT="9525" marB="0" anchor="b"/>
                </a:tc>
                <a:tc>
                  <a:txBody>
                    <a:bodyPr/>
                    <a:lstStyle/>
                    <a:p>
                      <a:pPr algn="ctr" fontAlgn="b"/>
                      <a:r>
                        <a:rPr lang="fr-FR" sz="1100" b="1" u="none" strike="noStrike">
                          <a:solidFill>
                            <a:srgbClr val="0070C0"/>
                          </a:solidFill>
                          <a:effectLst/>
                        </a:rPr>
                        <a:t>Interpolation</a:t>
                      </a:r>
                      <a:endParaRPr lang="fr-FR" sz="1100" b="1" i="0" u="none" strike="noStrike">
                        <a:solidFill>
                          <a:srgbClr val="0070C0"/>
                        </a:solidFill>
                        <a:effectLst/>
                        <a:latin typeface="Calibri"/>
                      </a:endParaRPr>
                    </a:p>
                  </a:txBody>
                  <a:tcPr marL="9525" marR="9525" marT="9525" marB="0" anchor="b"/>
                </a:tc>
                <a:tc>
                  <a:txBody>
                    <a:bodyPr/>
                    <a:lstStyle/>
                    <a:p>
                      <a:pPr algn="ctr" fontAlgn="b"/>
                      <a:r>
                        <a:rPr lang="fr-FR" sz="1100" b="1" u="none" strike="noStrike">
                          <a:solidFill>
                            <a:srgbClr val="0070C0"/>
                          </a:solidFill>
                          <a:effectLst/>
                        </a:rPr>
                        <a:t>Point</a:t>
                      </a:r>
                      <a:endParaRPr lang="fr-FR" sz="1100" b="1" i="0" u="none" strike="noStrike">
                        <a:solidFill>
                          <a:srgbClr val="0070C0"/>
                        </a:solidFill>
                        <a:effectLst/>
                        <a:latin typeface="Calibri"/>
                      </a:endParaRPr>
                    </a:p>
                  </a:txBody>
                  <a:tcPr marL="9525" marR="9525" marT="9525" marB="0" anchor="b"/>
                </a:tc>
                <a:tc>
                  <a:txBody>
                    <a:bodyPr/>
                    <a:lstStyle/>
                    <a:p>
                      <a:pPr algn="ctr" fontAlgn="b"/>
                      <a:r>
                        <a:rPr lang="fr-FR" sz="1100" b="1" u="none" strike="noStrike" dirty="0" err="1">
                          <a:solidFill>
                            <a:srgbClr val="0070C0"/>
                          </a:solidFill>
                          <a:effectLst/>
                        </a:rPr>
                        <a:t>diff</a:t>
                      </a:r>
                      <a:endParaRPr lang="fr-FR" sz="1100" b="1"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fr-FR" sz="1100" u="none" strike="noStrike">
                          <a:effectLst/>
                        </a:rPr>
                        <a:t>7,57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8,58</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7,57</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fr-FR" sz="1100" u="none" strike="noStrike">
                          <a:effectLst/>
                        </a:rPr>
                        <a:t>29,35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29,05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20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9,35</a:t>
                      </a:r>
                      <a:endParaRPr lang="fr-F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fr-FR" sz="1100" u="none" strike="noStrike">
                          <a:effectLst/>
                        </a:rPr>
                        <a:t>51,42</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50,06</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dirty="0">
                          <a:effectLst/>
                        </a:rPr>
                        <a:t>41</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10,42</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fr-FR" sz="1100" u="none" strike="noStrike">
                          <a:effectLst/>
                        </a:rPr>
                        <a:t>74,09</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73,44</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65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9,09</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fr-FR" sz="1100" u="none" strike="noStrike">
                          <a:effectLst/>
                        </a:rPr>
                        <a:t>97,85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98,95</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92</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5,85</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fr-FR" sz="1100" u="none" strike="noStrike">
                          <a:effectLst/>
                        </a:rPr>
                        <a:t>120,4</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120,02</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115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5,4</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fr-FR" sz="1100" u="none" strike="noStrike">
                          <a:effectLst/>
                        </a:rPr>
                        <a:t>149,47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150,92</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150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-0,53</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fr-FR" sz="1100" u="none" strike="noStrike">
                          <a:effectLst/>
                        </a:rPr>
                        <a:t>176,88</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176,29</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180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-3,12</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fr-FR" sz="1100" u="none" strike="noStrike">
                          <a:effectLst/>
                        </a:rPr>
                        <a:t>216,54</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216,26</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230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-13,46</a:t>
                      </a:r>
                      <a:endParaRPr lang="fr-F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058475691"/>
              </p:ext>
            </p:extLst>
          </p:nvPr>
        </p:nvGraphicFramePr>
        <p:xfrm>
          <a:off x="7035878" y="726015"/>
          <a:ext cx="1752600" cy="1905000"/>
        </p:xfrm>
        <a:graphic>
          <a:graphicData uri="http://schemas.openxmlformats.org/drawingml/2006/table">
            <a:tbl>
              <a:tblPr>
                <a:tableStyleId>{5C22544A-7EE6-4342-B048-85BDC9FD1C3A}</a:tableStyleId>
              </a:tblPr>
              <a:tblGrid>
                <a:gridCol w="508000">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3048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tblGrid>
              <a:tr h="190500">
                <a:tc>
                  <a:txBody>
                    <a:bodyPr/>
                    <a:lstStyle/>
                    <a:p>
                      <a:pPr algn="ctr" fontAlgn="b"/>
                      <a:r>
                        <a:rPr lang="fr-FR" sz="1100" b="1" u="none" strike="noStrike" dirty="0">
                          <a:solidFill>
                            <a:srgbClr val="0070C0"/>
                          </a:solidFill>
                          <a:effectLst/>
                        </a:rPr>
                        <a:t>Points</a:t>
                      </a:r>
                      <a:endParaRPr lang="fr-FR" sz="1100" b="1" i="0" u="none" strike="noStrike" dirty="0">
                        <a:solidFill>
                          <a:srgbClr val="0070C0"/>
                        </a:solidFill>
                        <a:effectLst/>
                        <a:latin typeface="Calibri"/>
                      </a:endParaRPr>
                    </a:p>
                  </a:txBody>
                  <a:tcPr marL="9525" marR="9525" marT="9525" marB="0" anchor="b"/>
                </a:tc>
                <a:tc>
                  <a:txBody>
                    <a:bodyPr/>
                    <a:lstStyle/>
                    <a:p>
                      <a:pPr algn="ctr" fontAlgn="b"/>
                      <a:r>
                        <a:rPr lang="fr-FR" sz="1100" b="1" u="none" strike="noStrike">
                          <a:solidFill>
                            <a:srgbClr val="0070C0"/>
                          </a:solidFill>
                          <a:effectLst/>
                        </a:rPr>
                        <a:t>Moyenne</a:t>
                      </a:r>
                      <a:endParaRPr lang="fr-FR" sz="1100" b="1" i="0" u="none" strike="noStrike">
                        <a:solidFill>
                          <a:srgbClr val="0070C0"/>
                        </a:solidFill>
                        <a:effectLst/>
                        <a:latin typeface="Calibri"/>
                      </a:endParaRPr>
                    </a:p>
                  </a:txBody>
                  <a:tcPr marL="9525" marR="9525" marT="9525" marB="0" anchor="b"/>
                </a:tc>
                <a:tc>
                  <a:txBody>
                    <a:bodyPr/>
                    <a:lstStyle/>
                    <a:p>
                      <a:pPr algn="ctr" fontAlgn="b"/>
                      <a:r>
                        <a:rPr lang="fr-FR" sz="1100" b="1" u="none" strike="noStrike">
                          <a:solidFill>
                            <a:srgbClr val="0070C0"/>
                          </a:solidFill>
                          <a:effectLst/>
                        </a:rPr>
                        <a:t>ET</a:t>
                      </a:r>
                      <a:endParaRPr lang="fr-FR" sz="1100" b="1" i="0" u="none" strike="noStrike">
                        <a:solidFill>
                          <a:srgbClr val="0070C0"/>
                        </a:solidFill>
                        <a:effectLst/>
                        <a:latin typeface="Calibri"/>
                      </a:endParaRPr>
                    </a:p>
                  </a:txBody>
                  <a:tcPr marL="9525" marR="9525" marT="9525" marB="0" anchor="b"/>
                </a:tc>
                <a:tc>
                  <a:txBody>
                    <a:bodyPr/>
                    <a:lstStyle/>
                    <a:p>
                      <a:pPr algn="ctr" fontAlgn="b"/>
                      <a:r>
                        <a:rPr lang="fr-FR" sz="1100" b="1" u="none" strike="noStrike" dirty="0">
                          <a:solidFill>
                            <a:srgbClr val="0070C0"/>
                          </a:solidFill>
                          <a:effectLst/>
                        </a:rPr>
                        <a:t>CV</a:t>
                      </a:r>
                      <a:endParaRPr lang="fr-FR" sz="1100" b="1" i="0" u="none" strike="noStrike" dirty="0">
                        <a:solidFill>
                          <a:srgbClr val="0070C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fr-FR" sz="1100" u="none" strike="noStrike">
                          <a:effectLst/>
                        </a:rPr>
                        <a:t>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9,1</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2,93</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32,2</a:t>
                      </a:r>
                      <a:endParaRPr lang="fr-FR" sz="1100" b="0" i="0" u="none" strike="noStrike" dirty="0">
                        <a:solidFill>
                          <a:srgbClr val="000000"/>
                        </a:solidFill>
                        <a:effectLst/>
                        <a:latin typeface="Calibri"/>
                      </a:endParaRPr>
                    </a:p>
                  </a:txBody>
                  <a:tcPr marL="9525" marR="9525" marT="9525" marB="0" anchor="b">
                    <a:solidFill>
                      <a:srgbClr val="FFFF00"/>
                    </a:solidFill>
                  </a:tcPr>
                </a:tc>
                <a:extLst>
                  <a:ext uri="{0D108BD9-81ED-4DB2-BD59-A6C34878D82A}">
                    <a16:rowId xmlns:a16="http://schemas.microsoft.com/office/drawing/2014/main" val="10001"/>
                  </a:ext>
                </a:extLst>
              </a:tr>
              <a:tr h="190500">
                <a:tc>
                  <a:txBody>
                    <a:bodyPr/>
                    <a:lstStyle/>
                    <a:p>
                      <a:pPr algn="ctr" fontAlgn="b"/>
                      <a:r>
                        <a:rPr lang="fr-FR" sz="1100" u="none" strike="noStrike">
                          <a:effectLst/>
                        </a:rPr>
                        <a:t>20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32,0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6,10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19,1</a:t>
                      </a:r>
                      <a:endParaRPr lang="fr-FR" sz="1100" b="0" i="0" u="none" strike="noStrike" dirty="0">
                        <a:solidFill>
                          <a:srgbClr val="000000"/>
                        </a:solidFill>
                        <a:effectLst/>
                        <a:latin typeface="Calibri"/>
                      </a:endParaRPr>
                    </a:p>
                  </a:txBody>
                  <a:tcPr marL="9525" marR="9525" marT="9525" marB="0" anchor="b">
                    <a:solidFill>
                      <a:srgbClr val="FFFF99"/>
                    </a:solidFill>
                  </a:tcPr>
                </a:tc>
                <a:extLst>
                  <a:ext uri="{0D108BD9-81ED-4DB2-BD59-A6C34878D82A}">
                    <a16:rowId xmlns:a16="http://schemas.microsoft.com/office/drawing/2014/main" val="10002"/>
                  </a:ext>
                </a:extLst>
              </a:tr>
              <a:tr h="190500">
                <a:tc>
                  <a:txBody>
                    <a:bodyPr/>
                    <a:lstStyle/>
                    <a:p>
                      <a:pPr algn="ctr" fontAlgn="b"/>
                      <a:r>
                        <a:rPr lang="fr-FR" sz="1100" u="none" strike="noStrike">
                          <a:effectLst/>
                        </a:rPr>
                        <a:t>41</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54,4</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5,48</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10,1</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fr-FR" sz="1100" u="none" strike="noStrike">
                          <a:effectLst/>
                        </a:rPr>
                        <a:t>65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78,0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4,76</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6,1</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fr-FR" sz="1100" u="none" strike="noStrike">
                          <a:effectLst/>
                        </a:rPr>
                        <a:t>92</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102,1</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4,46</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4,4</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fr-FR" sz="1100" u="none" strike="noStrike">
                          <a:effectLst/>
                        </a:rPr>
                        <a:t>115</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125,6</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4,70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3,7</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fr-FR" sz="1100" u="none" strike="noStrike">
                          <a:effectLst/>
                        </a:rPr>
                        <a:t>150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155,4</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5,06</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3,3</a:t>
                      </a:r>
                      <a:endParaRPr lang="fr-F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fr-FR" sz="1100" u="none" strike="noStrike">
                          <a:effectLst/>
                        </a:rPr>
                        <a:t>180</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183,7</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5,73</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a:effectLst/>
                        </a:rPr>
                        <a:t>3,1</a:t>
                      </a:r>
                      <a:endParaRPr lang="fr-F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fr-FR" sz="1100" u="none" strike="noStrike" dirty="0">
                          <a:effectLst/>
                        </a:rPr>
                        <a:t>230</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a:effectLst/>
                        </a:rPr>
                        <a:t>224,1</a:t>
                      </a:r>
                      <a:endParaRPr lang="fr-FR" sz="1100" b="0" i="0" u="none" strike="noStrike">
                        <a:solidFill>
                          <a:srgbClr val="000000"/>
                        </a:solidFill>
                        <a:effectLst/>
                        <a:latin typeface="Calibri"/>
                      </a:endParaRPr>
                    </a:p>
                  </a:txBody>
                  <a:tcPr marL="9525" marR="9525" marT="9525" marB="0" anchor="b"/>
                </a:tc>
                <a:tc>
                  <a:txBody>
                    <a:bodyPr/>
                    <a:lstStyle/>
                    <a:p>
                      <a:pPr algn="ctr" fontAlgn="b"/>
                      <a:r>
                        <a:rPr lang="fr-FR" sz="1100" u="none" strike="noStrike" dirty="0">
                          <a:effectLst/>
                        </a:rPr>
                        <a:t>6,26</a:t>
                      </a:r>
                      <a:endParaRPr lang="fr-FR" sz="1100" b="0" i="0" u="none" strike="noStrike" dirty="0">
                        <a:solidFill>
                          <a:srgbClr val="000000"/>
                        </a:solidFill>
                        <a:effectLst/>
                        <a:latin typeface="Calibri"/>
                      </a:endParaRPr>
                    </a:p>
                  </a:txBody>
                  <a:tcPr marL="9525" marR="9525" marT="9525" marB="0" anchor="b"/>
                </a:tc>
                <a:tc>
                  <a:txBody>
                    <a:bodyPr/>
                    <a:lstStyle/>
                    <a:p>
                      <a:pPr algn="ctr" fontAlgn="b"/>
                      <a:r>
                        <a:rPr lang="fr-FR" sz="1100" u="none" strike="noStrike" dirty="0">
                          <a:effectLst/>
                        </a:rPr>
                        <a:t>2,8</a:t>
                      </a:r>
                      <a:endParaRPr lang="fr-F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14" y="2540199"/>
            <a:ext cx="2615340" cy="197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7006943" y="407024"/>
            <a:ext cx="1755994" cy="338554"/>
          </a:xfrm>
          <a:prstGeom prst="rect">
            <a:avLst/>
          </a:prstGeom>
          <a:noFill/>
        </p:spPr>
        <p:txBody>
          <a:bodyPr wrap="none" rtlCol="0">
            <a:spAutoFit/>
          </a:bodyPr>
          <a:lstStyle/>
          <a:p>
            <a:r>
              <a:rPr lang="fr-FR" sz="1600" b="1" dirty="0">
                <a:solidFill>
                  <a:srgbClr val="0000FF"/>
                </a:solidFill>
              </a:rPr>
              <a:t>Sur 30 calibrations</a:t>
            </a:r>
          </a:p>
        </p:txBody>
      </p:sp>
      <p:sp>
        <p:nvSpPr>
          <p:cNvPr id="11" name="Rectangle 10"/>
          <p:cNvSpPr/>
          <p:nvPr/>
        </p:nvSpPr>
        <p:spPr>
          <a:xfrm>
            <a:off x="6912260" y="399895"/>
            <a:ext cx="2088232" cy="230425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cxnSp>
        <p:nvCxnSpPr>
          <p:cNvPr id="13" name="Connecteur droit 12"/>
          <p:cNvCxnSpPr/>
          <p:nvPr/>
        </p:nvCxnSpPr>
        <p:spPr>
          <a:xfrm>
            <a:off x="6962737" y="2060849"/>
            <a:ext cx="18002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ZoneTexte 5"/>
          <p:cNvSpPr txBox="1"/>
          <p:nvPr/>
        </p:nvSpPr>
        <p:spPr>
          <a:xfrm>
            <a:off x="3601429" y="1216850"/>
            <a:ext cx="3185298" cy="923330"/>
          </a:xfrm>
          <a:prstGeom prst="rect">
            <a:avLst/>
          </a:prstGeom>
          <a:noFill/>
        </p:spPr>
        <p:txBody>
          <a:bodyPr wrap="square" rtlCol="0">
            <a:spAutoFit/>
          </a:bodyPr>
          <a:lstStyle/>
          <a:p>
            <a:pPr algn="ctr"/>
            <a:r>
              <a:rPr lang="fr-FR" b="1" dirty="0">
                <a:solidFill>
                  <a:srgbClr val="7030A0"/>
                </a:solidFill>
              </a:rPr>
              <a:t>CV sur les valeurs basses de la droite théorique n’est pas négligeables</a:t>
            </a:r>
          </a:p>
        </p:txBody>
      </p:sp>
      <p:pic>
        <p:nvPicPr>
          <p:cNvPr id="14" name="Image 13">
            <a:extLst>
              <a:ext uri="{FF2B5EF4-FFF2-40B4-BE49-F238E27FC236}">
                <a16:creationId xmlns:a16="http://schemas.microsoft.com/office/drawing/2014/main" id="{073EABA4-A79E-B249-9122-22A8014EE32F}"/>
              </a:ext>
            </a:extLst>
          </p:cNvPr>
          <p:cNvPicPr>
            <a:picLocks noChangeAspect="1"/>
          </p:cNvPicPr>
          <p:nvPr/>
        </p:nvPicPr>
        <p:blipFill rotWithShape="1">
          <a:blip r:embed="rId6"/>
          <a:srcRect l="30111" t="12599" r="17855" b="12201"/>
          <a:stretch/>
        </p:blipFill>
        <p:spPr>
          <a:xfrm rot="5400000">
            <a:off x="1618395" y="-70745"/>
            <a:ext cx="605989" cy="3429012"/>
          </a:xfrm>
          <a:prstGeom prst="rect">
            <a:avLst/>
          </a:prstGeom>
        </p:spPr>
      </p:pic>
    </p:spTree>
    <p:extLst>
      <p:ext uri="{BB962C8B-B14F-4D97-AF65-F5344CB8AC3E}">
        <p14:creationId xmlns:p14="http://schemas.microsoft.com/office/powerpoint/2010/main" val="41290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65" y="794924"/>
            <a:ext cx="247614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65" y="4827372"/>
            <a:ext cx="2503507" cy="19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00" y="2787912"/>
            <a:ext cx="2520716" cy="192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re 22"/>
          <p:cNvSpPr>
            <a:spLocks noGrp="1"/>
          </p:cNvSpPr>
          <p:nvPr>
            <p:ph type="title"/>
          </p:nvPr>
        </p:nvSpPr>
        <p:spPr>
          <a:xfrm>
            <a:off x="755576" y="116632"/>
            <a:ext cx="8229600" cy="634082"/>
          </a:xfrm>
        </p:spPr>
        <p:txBody>
          <a:bodyPr>
            <a:normAutofit fontScale="90000"/>
          </a:bodyPr>
          <a:lstStyle/>
          <a:p>
            <a:r>
              <a:rPr lang="fr-FR" b="1" dirty="0">
                <a:solidFill>
                  <a:srgbClr val="0000FF"/>
                </a:solidFill>
              </a:rPr>
              <a:t>Calibration dot myosites</a:t>
            </a:r>
          </a:p>
        </p:txBody>
      </p:sp>
      <p:sp>
        <p:nvSpPr>
          <p:cNvPr id="2" name="Espace réservé du contenu 1"/>
          <p:cNvSpPr>
            <a:spLocks noGrp="1"/>
          </p:cNvSpPr>
          <p:nvPr>
            <p:ph idx="1"/>
          </p:nvPr>
        </p:nvSpPr>
        <p:spPr>
          <a:xfrm>
            <a:off x="3671900" y="3140968"/>
            <a:ext cx="5184576" cy="3528392"/>
          </a:xfrm>
        </p:spPr>
        <p:txBody>
          <a:bodyPr>
            <a:noAutofit/>
          </a:bodyPr>
          <a:lstStyle/>
          <a:p>
            <a:r>
              <a:rPr lang="fr-FR" sz="2400" b="1" dirty="0">
                <a:solidFill>
                  <a:srgbClr val="7030A0"/>
                </a:solidFill>
              </a:rPr>
              <a:t>Variabilité importante pour les valeurs faibles (&lt;30, &lt;40?)</a:t>
            </a:r>
          </a:p>
          <a:p>
            <a:r>
              <a:rPr lang="fr-FR" sz="2400" b="1" dirty="0">
                <a:solidFill>
                  <a:srgbClr val="7030A0"/>
                </a:solidFill>
              </a:rPr>
              <a:t>A prendre en compte dans l’interprétation</a:t>
            </a:r>
          </a:p>
          <a:p>
            <a:r>
              <a:rPr lang="fr-FR" sz="2400" b="1" dirty="0">
                <a:solidFill>
                  <a:srgbClr val="7030A0"/>
                </a:solidFill>
              </a:rPr>
              <a:t>Aspect courbe : sans relation avec valeurs hors fourchette </a:t>
            </a:r>
          </a:p>
          <a:p>
            <a:r>
              <a:rPr lang="fr-FR" sz="2400" b="1" dirty="0">
                <a:solidFill>
                  <a:srgbClr val="7030A0"/>
                </a:solidFill>
              </a:rPr>
              <a:t>Variation taille et forme des spots : effet minime d’après le fabricant car pris en compte par le logiciel</a:t>
            </a:r>
          </a:p>
        </p:txBody>
      </p:sp>
      <p:graphicFrame>
        <p:nvGraphicFramePr>
          <p:cNvPr id="24" name="Tableau 23"/>
          <p:cNvGraphicFramePr>
            <a:graphicFrameLocks noGrp="1"/>
          </p:cNvGraphicFramePr>
          <p:nvPr>
            <p:extLst>
              <p:ext uri="{D42A27DB-BD31-4B8C-83A1-F6EECF244321}">
                <p14:modId xmlns:p14="http://schemas.microsoft.com/office/powerpoint/2010/main" val="2082728975"/>
              </p:ext>
            </p:extLst>
          </p:nvPr>
        </p:nvGraphicFramePr>
        <p:xfrm>
          <a:off x="4355976" y="901452"/>
          <a:ext cx="3413967" cy="2095500"/>
        </p:xfrm>
        <a:graphic>
          <a:graphicData uri="http://schemas.openxmlformats.org/drawingml/2006/table">
            <a:tbl>
              <a:tblPr>
                <a:tableStyleId>{5C22544A-7EE6-4342-B048-85BDC9FD1C3A}</a:tableStyleId>
              </a:tblPr>
              <a:tblGrid>
                <a:gridCol w="494502">
                  <a:extLst>
                    <a:ext uri="{9D8B030D-6E8A-4147-A177-3AD203B41FA5}">
                      <a16:colId xmlns:a16="http://schemas.microsoft.com/office/drawing/2014/main" val="20000"/>
                    </a:ext>
                  </a:extLst>
                </a:gridCol>
                <a:gridCol w="633977">
                  <a:extLst>
                    <a:ext uri="{9D8B030D-6E8A-4147-A177-3AD203B41FA5}">
                      <a16:colId xmlns:a16="http://schemas.microsoft.com/office/drawing/2014/main" val="20001"/>
                    </a:ext>
                  </a:extLst>
                </a:gridCol>
                <a:gridCol w="523031">
                  <a:extLst>
                    <a:ext uri="{9D8B030D-6E8A-4147-A177-3AD203B41FA5}">
                      <a16:colId xmlns:a16="http://schemas.microsoft.com/office/drawing/2014/main" val="20002"/>
                    </a:ext>
                  </a:extLst>
                </a:gridCol>
                <a:gridCol w="481823">
                  <a:extLst>
                    <a:ext uri="{9D8B030D-6E8A-4147-A177-3AD203B41FA5}">
                      <a16:colId xmlns:a16="http://schemas.microsoft.com/office/drawing/2014/main" val="20003"/>
                    </a:ext>
                  </a:extLst>
                </a:gridCol>
                <a:gridCol w="697375">
                  <a:extLst>
                    <a:ext uri="{9D8B030D-6E8A-4147-A177-3AD203B41FA5}">
                      <a16:colId xmlns:a16="http://schemas.microsoft.com/office/drawing/2014/main" val="20004"/>
                    </a:ext>
                  </a:extLst>
                </a:gridCol>
                <a:gridCol w="583259">
                  <a:extLst>
                    <a:ext uri="{9D8B030D-6E8A-4147-A177-3AD203B41FA5}">
                      <a16:colId xmlns:a16="http://schemas.microsoft.com/office/drawing/2014/main" val="20005"/>
                    </a:ext>
                  </a:extLst>
                </a:gridCol>
              </a:tblGrid>
              <a:tr h="381000">
                <a:tc>
                  <a:txBody>
                    <a:bodyPr/>
                    <a:lstStyle/>
                    <a:p>
                      <a:pPr algn="ctr" fontAlgn="ctr"/>
                      <a:r>
                        <a:rPr lang="fr-FR" sz="1100" u="none" strike="noStrike" dirty="0">
                          <a:effectLst/>
                        </a:rPr>
                        <a:t>Points</a:t>
                      </a:r>
                      <a:endParaRPr lang="fr-FR"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a:effectLst/>
                        </a:rPr>
                        <a:t>Moyenne</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ET</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CV </a:t>
                      </a: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a:effectLst/>
                        </a:rPr>
                        <a:t>Moyenne de Biais</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ET de Biais</a:t>
                      </a:r>
                      <a:endParaRPr lang="fr-FR"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fr-FR" sz="1100" u="none" strike="noStrike">
                          <a:effectLst/>
                        </a:rPr>
                        <a:t>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8,6</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5,00</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57,8</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100,0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0,00</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fr-FR" sz="1100" u="none" strike="noStrike">
                          <a:effectLst/>
                        </a:rPr>
                        <a:t>20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29,9</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4,71</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15,7</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31,3</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13,18</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fr-FR" sz="1100" u="none" strike="noStrike">
                          <a:effectLst/>
                        </a:rPr>
                        <a:t>41</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51,6</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4,38</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8,5</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20,0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7,48</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fr-FR" sz="1100" u="none" strike="noStrike">
                          <a:effectLst/>
                        </a:rPr>
                        <a:t>65</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75,9</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4,21</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5,5</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14,1</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5,03</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fr-FR" sz="1100" u="none" strike="noStrike">
                          <a:effectLst/>
                        </a:rPr>
                        <a:t>92</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102,3</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4,16</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4,1</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9,9</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3,77</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fr-FR" sz="1100" u="none" strike="noStrike">
                          <a:effectLst/>
                        </a:rPr>
                        <a:t>115</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124,1</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4,22</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3,4</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7,2</a:t>
                      </a:r>
                      <a:endParaRPr lang="fr-FR"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a:effectLst/>
                        </a:rPr>
                        <a:t>3,22</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fr-FR" sz="1100" u="none" strike="noStrike">
                          <a:effectLst/>
                        </a:rPr>
                        <a:t>150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156,0</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4,46</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2,9</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3,8</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2,79</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fr-FR" sz="1100" u="none" strike="noStrike">
                          <a:effectLst/>
                        </a:rPr>
                        <a:t>180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181,0</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7,26</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4,0</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0,4</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4,28</a:t>
                      </a:r>
                      <a:endParaRPr lang="fr-F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fr-FR" sz="1100" u="none" strike="noStrike">
                          <a:effectLst/>
                        </a:rPr>
                        <a:t>230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223,4</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5,45</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2,4</a:t>
                      </a:r>
                      <a:endParaRPr lang="fr-FR" sz="1100" b="0" i="0" u="none" strike="noStrike">
                        <a:solidFill>
                          <a:srgbClr val="000000"/>
                        </a:solidFill>
                        <a:effectLst/>
                        <a:latin typeface="Calibri"/>
                      </a:endParaRPr>
                    </a:p>
                  </a:txBody>
                  <a:tcPr marL="9525" marR="9525" marT="9525" marB="0" anchor="ctr"/>
                </a:tc>
                <a:tc>
                  <a:txBody>
                    <a:bodyPr/>
                    <a:lstStyle/>
                    <a:p>
                      <a:pPr algn="ctr" fontAlgn="ctr"/>
                      <a:r>
                        <a:rPr lang="fr-FR" sz="1100" u="none" strike="noStrike">
                          <a:effectLst/>
                        </a:rPr>
                        <a:t>-3,0</a:t>
                      </a:r>
                      <a:endParaRPr lang="fr-FR"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2,57</a:t>
                      </a:r>
                      <a:endParaRPr lang="fr-FR"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bl>
          </a:graphicData>
        </a:graphic>
      </p:graphicFrame>
      <p:sp>
        <p:nvSpPr>
          <p:cNvPr id="3" name="Rectangle 2"/>
          <p:cNvSpPr/>
          <p:nvPr/>
        </p:nvSpPr>
        <p:spPr>
          <a:xfrm>
            <a:off x="6012160" y="1261492"/>
            <a:ext cx="504056" cy="390260"/>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4355976" y="2413620"/>
            <a:ext cx="3384376"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107096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274638"/>
            <a:ext cx="8229600" cy="634082"/>
          </a:xfrm>
        </p:spPr>
        <p:txBody>
          <a:bodyPr>
            <a:noAutofit/>
          </a:bodyPr>
          <a:lstStyle/>
          <a:p>
            <a:r>
              <a:rPr lang="fr-FR" sz="3600" b="1" dirty="0">
                <a:solidFill>
                  <a:srgbClr val="0000FF"/>
                </a:solidFill>
              </a:rPr>
              <a:t>Mise en place de contrôles internes</a:t>
            </a:r>
          </a:p>
        </p:txBody>
      </p:sp>
      <p:sp>
        <p:nvSpPr>
          <p:cNvPr id="3" name="Espace réservé du contenu 2"/>
          <p:cNvSpPr>
            <a:spLocks noGrp="1"/>
          </p:cNvSpPr>
          <p:nvPr>
            <p:ph idx="1"/>
          </p:nvPr>
        </p:nvSpPr>
        <p:spPr>
          <a:xfrm>
            <a:off x="467544" y="1052737"/>
            <a:ext cx="3672408" cy="2304256"/>
          </a:xfrm>
        </p:spPr>
        <p:txBody>
          <a:bodyPr>
            <a:normAutofit fontScale="85000" lnSpcReduction="20000"/>
          </a:bodyPr>
          <a:lstStyle/>
          <a:p>
            <a:r>
              <a:rPr lang="fr-FR" dirty="0"/>
              <a:t>Multiparamétriques</a:t>
            </a:r>
          </a:p>
          <a:p>
            <a:r>
              <a:rPr lang="fr-FR" dirty="0"/>
              <a:t>Utilisable sur une longue durée</a:t>
            </a:r>
          </a:p>
          <a:p>
            <a:r>
              <a:rPr lang="fr-FR" dirty="0"/>
              <a:t>Passés avec une fréquence suffisante sur les différents dots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24744"/>
            <a:ext cx="3828828" cy="512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593" y="3580023"/>
            <a:ext cx="969295" cy="181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580023"/>
            <a:ext cx="1054614" cy="167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580023"/>
            <a:ext cx="1025852" cy="166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e 12"/>
          <p:cNvGrpSpPr/>
          <p:nvPr/>
        </p:nvGrpSpPr>
        <p:grpSpPr>
          <a:xfrm>
            <a:off x="1475656" y="3580023"/>
            <a:ext cx="1023750" cy="1671949"/>
            <a:chOff x="1532026" y="3580023"/>
            <a:chExt cx="1023750" cy="1671949"/>
          </a:xfrm>
        </p:grpSpPr>
        <p:grpSp>
          <p:nvGrpSpPr>
            <p:cNvPr id="8" name="Groupe 7"/>
            <p:cNvGrpSpPr/>
            <p:nvPr/>
          </p:nvGrpSpPr>
          <p:grpSpPr>
            <a:xfrm>
              <a:off x="1974196" y="3653279"/>
              <a:ext cx="437564" cy="1589331"/>
              <a:chOff x="4438650" y="1628775"/>
              <a:chExt cx="866473" cy="3600450"/>
            </a:xfrm>
          </p:grpSpPr>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1628775"/>
                <a:ext cx="2667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1638300"/>
                <a:ext cx="3143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523" y="1676375"/>
                <a:ext cx="2286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ZoneTexte 3"/>
            <p:cNvSpPr txBox="1"/>
            <p:nvPr/>
          </p:nvSpPr>
          <p:spPr>
            <a:xfrm>
              <a:off x="1532026" y="3861048"/>
              <a:ext cx="519694" cy="1384995"/>
            </a:xfrm>
            <a:prstGeom prst="rect">
              <a:avLst/>
            </a:prstGeom>
            <a:noFill/>
          </p:spPr>
          <p:txBody>
            <a:bodyPr wrap="none" rtlCol="0">
              <a:spAutoFit/>
            </a:bodyPr>
            <a:lstStyle/>
            <a:p>
              <a:r>
                <a:rPr lang="fr-FR" sz="600" b="1" dirty="0"/>
                <a:t>C+</a:t>
              </a:r>
            </a:p>
            <a:p>
              <a:r>
                <a:rPr lang="fr-FR" sz="600" b="1" dirty="0" err="1"/>
                <a:t>Sm</a:t>
              </a:r>
              <a:endParaRPr lang="fr-FR" sz="600" b="1" dirty="0"/>
            </a:p>
            <a:p>
              <a:r>
                <a:rPr lang="fr-FR" sz="600" b="1" dirty="0"/>
                <a:t>RNP68 A C</a:t>
              </a:r>
            </a:p>
            <a:p>
              <a:r>
                <a:rPr lang="fr-FR" sz="600" b="1" dirty="0" err="1"/>
                <a:t>Sm</a:t>
              </a:r>
              <a:r>
                <a:rPr lang="fr-FR" sz="600" b="1" dirty="0"/>
                <a:t>/RNP</a:t>
              </a:r>
            </a:p>
            <a:p>
              <a:r>
                <a:rPr lang="fr-FR" sz="600" b="1" dirty="0"/>
                <a:t>SSA</a:t>
              </a:r>
            </a:p>
            <a:p>
              <a:r>
                <a:rPr lang="fr-FR" sz="600" b="1" dirty="0"/>
                <a:t>SSB</a:t>
              </a:r>
            </a:p>
            <a:p>
              <a:r>
                <a:rPr lang="fr-FR" sz="600" b="1" dirty="0"/>
                <a:t>Jo1</a:t>
              </a:r>
            </a:p>
            <a:p>
              <a:r>
                <a:rPr lang="fr-FR" sz="600" b="1" dirty="0"/>
                <a:t>Scl70</a:t>
              </a:r>
            </a:p>
            <a:p>
              <a:r>
                <a:rPr lang="fr-FR" sz="600" b="1" dirty="0"/>
                <a:t>Pm/</a:t>
              </a:r>
              <a:r>
                <a:rPr lang="fr-FR" sz="600" b="1" dirty="0" err="1"/>
                <a:t>Scl</a:t>
              </a:r>
              <a:endParaRPr lang="fr-FR" sz="600" b="1" dirty="0"/>
            </a:p>
            <a:p>
              <a:r>
                <a:rPr lang="fr-FR" sz="600" b="1" dirty="0"/>
                <a:t>CEN A/B</a:t>
              </a:r>
            </a:p>
            <a:p>
              <a:r>
                <a:rPr lang="fr-FR" sz="600" b="1" dirty="0"/>
                <a:t>Ku</a:t>
              </a:r>
            </a:p>
            <a:p>
              <a:r>
                <a:rPr lang="fr-FR" sz="600" b="1" dirty="0"/>
                <a:t>PCNA</a:t>
              </a:r>
            </a:p>
            <a:p>
              <a:r>
                <a:rPr lang="fr-FR" sz="600" b="1" dirty="0" err="1"/>
                <a:t>Rib</a:t>
              </a:r>
              <a:endParaRPr lang="fr-FR" sz="600" b="1" dirty="0"/>
            </a:p>
            <a:p>
              <a:r>
                <a:rPr lang="fr-FR" sz="600" b="1" dirty="0"/>
                <a:t>C-</a:t>
              </a:r>
            </a:p>
          </p:txBody>
        </p:sp>
        <p:sp>
          <p:nvSpPr>
            <p:cNvPr id="12" name="Rectangle 11"/>
            <p:cNvSpPr/>
            <p:nvPr/>
          </p:nvSpPr>
          <p:spPr>
            <a:xfrm>
              <a:off x="1532026" y="3580023"/>
              <a:ext cx="1023750" cy="1671949"/>
            </a:xfrm>
            <a:prstGeom prst="rect">
              <a:avLst/>
            </a:prstGeom>
            <a:noFill/>
            <a:ln w="158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251520" y="3356992"/>
            <a:ext cx="1181734" cy="261610"/>
          </a:xfrm>
          <a:prstGeom prst="rect">
            <a:avLst/>
          </a:prstGeom>
          <a:noFill/>
        </p:spPr>
        <p:txBody>
          <a:bodyPr wrap="none" rtlCol="0">
            <a:spAutoFit/>
          </a:bodyPr>
          <a:lstStyle/>
          <a:p>
            <a:r>
              <a:rPr lang="fr-FR" sz="1100" dirty="0"/>
              <a:t>Dot </a:t>
            </a:r>
            <a:r>
              <a:rPr lang="fr-FR" sz="1100" dirty="0" err="1"/>
              <a:t>Sclerodermie</a:t>
            </a:r>
            <a:endParaRPr lang="fr-FR" sz="1100" dirty="0"/>
          </a:p>
        </p:txBody>
      </p:sp>
      <p:sp>
        <p:nvSpPr>
          <p:cNvPr id="16" name="ZoneTexte 15"/>
          <p:cNvSpPr txBox="1"/>
          <p:nvPr/>
        </p:nvSpPr>
        <p:spPr>
          <a:xfrm>
            <a:off x="1674185" y="3356992"/>
            <a:ext cx="665567" cy="261610"/>
          </a:xfrm>
          <a:prstGeom prst="rect">
            <a:avLst/>
          </a:prstGeom>
          <a:noFill/>
        </p:spPr>
        <p:txBody>
          <a:bodyPr wrap="none" rtlCol="0">
            <a:spAutoFit/>
          </a:bodyPr>
          <a:lstStyle/>
          <a:p>
            <a:r>
              <a:rPr lang="fr-FR" sz="1100" dirty="0"/>
              <a:t>Dot ENA</a:t>
            </a:r>
          </a:p>
        </p:txBody>
      </p:sp>
      <p:sp>
        <p:nvSpPr>
          <p:cNvPr id="17" name="ZoneTexte 16"/>
          <p:cNvSpPr txBox="1"/>
          <p:nvPr/>
        </p:nvSpPr>
        <p:spPr>
          <a:xfrm>
            <a:off x="2627784" y="3356992"/>
            <a:ext cx="885179" cy="261610"/>
          </a:xfrm>
          <a:prstGeom prst="rect">
            <a:avLst/>
          </a:prstGeom>
          <a:noFill/>
        </p:spPr>
        <p:txBody>
          <a:bodyPr wrap="none" rtlCol="0">
            <a:spAutoFit/>
          </a:bodyPr>
          <a:lstStyle/>
          <a:p>
            <a:r>
              <a:rPr lang="fr-FR" sz="1100" dirty="0"/>
              <a:t>Dot Myosite</a:t>
            </a:r>
          </a:p>
        </p:txBody>
      </p:sp>
      <p:sp>
        <p:nvSpPr>
          <p:cNvPr id="18" name="ZoneTexte 17"/>
          <p:cNvSpPr txBox="1"/>
          <p:nvPr/>
        </p:nvSpPr>
        <p:spPr>
          <a:xfrm>
            <a:off x="3606417" y="3356992"/>
            <a:ext cx="1109599" cy="261610"/>
          </a:xfrm>
          <a:prstGeom prst="rect">
            <a:avLst/>
          </a:prstGeom>
          <a:noFill/>
        </p:spPr>
        <p:txBody>
          <a:bodyPr wrap="none" rtlCol="0">
            <a:spAutoFit/>
          </a:bodyPr>
          <a:lstStyle/>
          <a:p>
            <a:r>
              <a:rPr lang="fr-FR" sz="1100" dirty="0"/>
              <a:t>Dot Synthétases</a:t>
            </a:r>
          </a:p>
        </p:txBody>
      </p:sp>
      <p:pic>
        <p:nvPicPr>
          <p:cNvPr id="19" name="Imag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117325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01" y="857476"/>
            <a:ext cx="2984377" cy="247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483215"/>
            <a:ext cx="5328592" cy="311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7"/>
          <p:cNvSpPr>
            <a:spLocks noGrp="1"/>
          </p:cNvSpPr>
          <p:nvPr>
            <p:ph type="title"/>
          </p:nvPr>
        </p:nvSpPr>
        <p:spPr>
          <a:xfrm>
            <a:off x="476602" y="143415"/>
            <a:ext cx="8229600" cy="634082"/>
          </a:xfrm>
        </p:spPr>
        <p:txBody>
          <a:bodyPr>
            <a:normAutofit/>
          </a:bodyPr>
          <a:lstStyle/>
          <a:p>
            <a:r>
              <a:rPr lang="fr-FR" sz="2400" b="1" dirty="0">
                <a:solidFill>
                  <a:srgbClr val="0000FF"/>
                </a:solidFill>
              </a:rPr>
              <a:t>Pour certains paramètre CV performants et stables</a:t>
            </a:r>
          </a:p>
        </p:txBody>
      </p:sp>
      <p:sp>
        <p:nvSpPr>
          <p:cNvPr id="2" name="Rectangle 1"/>
          <p:cNvSpPr/>
          <p:nvPr/>
        </p:nvSpPr>
        <p:spPr>
          <a:xfrm>
            <a:off x="5580112" y="3483215"/>
            <a:ext cx="432048" cy="3186145"/>
          </a:xfrm>
          <a:prstGeom prst="rect">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5148064" y="733748"/>
            <a:ext cx="2328330" cy="369332"/>
          </a:xfrm>
          <a:prstGeom prst="rect">
            <a:avLst/>
          </a:prstGeom>
          <a:noFill/>
        </p:spPr>
        <p:txBody>
          <a:bodyPr wrap="none" rtlCol="0">
            <a:spAutoFit/>
          </a:bodyPr>
          <a:lstStyle/>
          <a:p>
            <a:r>
              <a:rPr lang="fr-FR" dirty="0"/>
              <a:t>Les anti-mitochondries</a:t>
            </a:r>
          </a:p>
        </p:txBody>
      </p:sp>
      <p:sp>
        <p:nvSpPr>
          <p:cNvPr id="11" name="ZoneTexte 10"/>
          <p:cNvSpPr txBox="1"/>
          <p:nvPr/>
        </p:nvSpPr>
        <p:spPr>
          <a:xfrm>
            <a:off x="4503357" y="3051371"/>
            <a:ext cx="2012859" cy="369332"/>
          </a:xfrm>
          <a:prstGeom prst="rect">
            <a:avLst/>
          </a:prstGeom>
          <a:noFill/>
        </p:spPr>
        <p:txBody>
          <a:bodyPr wrap="none" rtlCol="0">
            <a:spAutoFit/>
          </a:bodyPr>
          <a:lstStyle/>
          <a:p>
            <a:r>
              <a:rPr lang="fr-FR" dirty="0"/>
              <a:t>Les onconeuronaux</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graphicFrame>
        <p:nvGraphicFramePr>
          <p:cNvPr id="3" name="Tableau 2">
            <a:extLst>
              <a:ext uri="{FF2B5EF4-FFF2-40B4-BE49-F238E27FC236}">
                <a16:creationId xmlns:a16="http://schemas.microsoft.com/office/drawing/2014/main" id="{A6B0C001-FA8F-834E-94DF-9C68C6C5EA22}"/>
              </a:ext>
            </a:extLst>
          </p:cNvPr>
          <p:cNvGraphicFramePr>
            <a:graphicFrameLocks noGrp="1"/>
          </p:cNvGraphicFramePr>
          <p:nvPr>
            <p:extLst>
              <p:ext uri="{D42A27DB-BD31-4B8C-83A1-F6EECF244321}">
                <p14:modId xmlns:p14="http://schemas.microsoft.com/office/powerpoint/2010/main" val="583011631"/>
              </p:ext>
            </p:extLst>
          </p:nvPr>
        </p:nvGraphicFramePr>
        <p:xfrm>
          <a:off x="3755945" y="1117826"/>
          <a:ext cx="5112568" cy="1965960"/>
        </p:xfrm>
        <a:graphic>
          <a:graphicData uri="http://schemas.openxmlformats.org/drawingml/2006/table">
            <a:tbl>
              <a:tblPr firstRow="1" bandRow="1">
                <a:tableStyleId>{5C22544A-7EE6-4342-B048-85BDC9FD1C3A}</a:tableStyleId>
              </a:tblPr>
              <a:tblGrid>
                <a:gridCol w="761809">
                  <a:extLst>
                    <a:ext uri="{9D8B030D-6E8A-4147-A177-3AD203B41FA5}">
                      <a16:colId xmlns:a16="http://schemas.microsoft.com/office/drawing/2014/main" val="2001476177"/>
                    </a:ext>
                  </a:extLst>
                </a:gridCol>
                <a:gridCol w="502286">
                  <a:extLst>
                    <a:ext uri="{9D8B030D-6E8A-4147-A177-3AD203B41FA5}">
                      <a16:colId xmlns:a16="http://schemas.microsoft.com/office/drawing/2014/main" val="2379986367"/>
                    </a:ext>
                  </a:extLst>
                </a:gridCol>
                <a:gridCol w="504056">
                  <a:extLst>
                    <a:ext uri="{9D8B030D-6E8A-4147-A177-3AD203B41FA5}">
                      <a16:colId xmlns:a16="http://schemas.microsoft.com/office/drawing/2014/main" val="2343528835"/>
                    </a:ext>
                  </a:extLst>
                </a:gridCol>
                <a:gridCol w="504056">
                  <a:extLst>
                    <a:ext uri="{9D8B030D-6E8A-4147-A177-3AD203B41FA5}">
                      <a16:colId xmlns:a16="http://schemas.microsoft.com/office/drawing/2014/main" val="3166135239"/>
                    </a:ext>
                  </a:extLst>
                </a:gridCol>
                <a:gridCol w="504056">
                  <a:extLst>
                    <a:ext uri="{9D8B030D-6E8A-4147-A177-3AD203B41FA5}">
                      <a16:colId xmlns:a16="http://schemas.microsoft.com/office/drawing/2014/main" val="890263225"/>
                    </a:ext>
                  </a:extLst>
                </a:gridCol>
                <a:gridCol w="576064">
                  <a:extLst>
                    <a:ext uri="{9D8B030D-6E8A-4147-A177-3AD203B41FA5}">
                      <a16:colId xmlns:a16="http://schemas.microsoft.com/office/drawing/2014/main" val="1717188014"/>
                    </a:ext>
                  </a:extLst>
                </a:gridCol>
                <a:gridCol w="1760241">
                  <a:extLst>
                    <a:ext uri="{9D8B030D-6E8A-4147-A177-3AD203B41FA5}">
                      <a16:colId xmlns:a16="http://schemas.microsoft.com/office/drawing/2014/main" val="236796524"/>
                    </a:ext>
                  </a:extLst>
                </a:gridCol>
              </a:tblGrid>
              <a:tr h="370840">
                <a:tc>
                  <a:txBody>
                    <a:bodyPr/>
                    <a:lstStyle/>
                    <a:p>
                      <a:r>
                        <a:rPr lang="fr-FR" sz="1050" dirty="0"/>
                        <a:t>DOT FOIE</a:t>
                      </a:r>
                    </a:p>
                  </a:txBody>
                  <a:tcPr/>
                </a:tc>
                <a:tc>
                  <a:txBody>
                    <a:bodyPr/>
                    <a:lstStyle/>
                    <a:p>
                      <a:r>
                        <a:rPr lang="fr-FR" sz="1050" dirty="0"/>
                        <a:t>2014</a:t>
                      </a:r>
                    </a:p>
                  </a:txBody>
                  <a:tcPr/>
                </a:tc>
                <a:tc>
                  <a:txBody>
                    <a:bodyPr/>
                    <a:lstStyle/>
                    <a:p>
                      <a:r>
                        <a:rPr lang="fr-FR" sz="1050" dirty="0"/>
                        <a:t>2015</a:t>
                      </a:r>
                    </a:p>
                  </a:txBody>
                  <a:tcPr/>
                </a:tc>
                <a:tc>
                  <a:txBody>
                    <a:bodyPr/>
                    <a:lstStyle/>
                    <a:p>
                      <a:r>
                        <a:rPr lang="fr-FR" sz="1050" dirty="0"/>
                        <a:t>2016</a:t>
                      </a:r>
                    </a:p>
                  </a:txBody>
                  <a:tcPr/>
                </a:tc>
                <a:tc>
                  <a:txBody>
                    <a:bodyPr/>
                    <a:lstStyle/>
                    <a:p>
                      <a:r>
                        <a:rPr lang="fr-FR" sz="1050" dirty="0"/>
                        <a:t>2017</a:t>
                      </a:r>
                    </a:p>
                  </a:txBody>
                  <a:tcPr/>
                </a:tc>
                <a:tc>
                  <a:txBody>
                    <a:bodyPr/>
                    <a:lstStyle/>
                    <a:p>
                      <a:r>
                        <a:rPr lang="fr-FR" sz="1050" dirty="0"/>
                        <a:t>2018</a:t>
                      </a:r>
                    </a:p>
                  </a:txBody>
                  <a:tcPr/>
                </a:tc>
                <a:tc>
                  <a:txBody>
                    <a:bodyPr/>
                    <a:lstStyle/>
                    <a:p>
                      <a:r>
                        <a:rPr lang="fr-FR" sz="1050" dirty="0"/>
                        <a:t>Production</a:t>
                      </a:r>
                    </a:p>
                  </a:txBody>
                  <a:tcPr/>
                </a:tc>
                <a:extLst>
                  <a:ext uri="{0D108BD9-81ED-4DB2-BD59-A6C34878D82A}">
                    <a16:rowId xmlns:a16="http://schemas.microsoft.com/office/drawing/2014/main" val="874507889"/>
                  </a:ext>
                </a:extLst>
              </a:tr>
              <a:tr h="370840">
                <a:tc>
                  <a:txBody>
                    <a:bodyPr/>
                    <a:lstStyle/>
                    <a:p>
                      <a:r>
                        <a:rPr lang="fr-FR" sz="1100" dirty="0"/>
                        <a:t>M2/</a:t>
                      </a:r>
                      <a:r>
                        <a:rPr lang="fr-FR" sz="1100" dirty="0" err="1"/>
                        <a:t>nPDH</a:t>
                      </a:r>
                      <a:endParaRPr lang="fr-FR" sz="1100" dirty="0"/>
                    </a:p>
                  </a:txBody>
                  <a:tcPr/>
                </a:tc>
                <a:tc>
                  <a:txBody>
                    <a:bodyPr/>
                    <a:lstStyle/>
                    <a:p>
                      <a:r>
                        <a:rPr lang="fr-FR" sz="1100" dirty="0"/>
                        <a:t>7.5</a:t>
                      </a:r>
                    </a:p>
                  </a:txBody>
                  <a:tcPr/>
                </a:tc>
                <a:tc>
                  <a:txBody>
                    <a:bodyPr/>
                    <a:lstStyle/>
                    <a:p>
                      <a:r>
                        <a:rPr lang="fr-FR" sz="1100" dirty="0"/>
                        <a:t>7</a:t>
                      </a:r>
                    </a:p>
                  </a:txBody>
                  <a:tcPr/>
                </a:tc>
                <a:tc>
                  <a:txBody>
                    <a:bodyPr/>
                    <a:lstStyle/>
                    <a:p>
                      <a:r>
                        <a:rPr lang="fr-FR" sz="1100" dirty="0"/>
                        <a:t>6.1</a:t>
                      </a:r>
                    </a:p>
                  </a:txBody>
                  <a:tcPr/>
                </a:tc>
                <a:tc>
                  <a:txBody>
                    <a:bodyPr/>
                    <a:lstStyle/>
                    <a:p>
                      <a:r>
                        <a:rPr lang="fr-FR" sz="1100" dirty="0"/>
                        <a:t>9.33</a:t>
                      </a:r>
                    </a:p>
                  </a:txBody>
                  <a:tcPr/>
                </a:tc>
                <a:tc>
                  <a:txBody>
                    <a:bodyPr/>
                    <a:lstStyle/>
                    <a:p>
                      <a:r>
                        <a:rPr lang="fr-FR" sz="1100" dirty="0"/>
                        <a:t>9.83</a:t>
                      </a:r>
                    </a:p>
                  </a:txBody>
                  <a:tcPr/>
                </a:tc>
                <a:tc>
                  <a:txBody>
                    <a:bodyPr/>
                    <a:lstStyle/>
                    <a:p>
                      <a:r>
                        <a:rPr lang="fr-FR" sz="1100" dirty="0"/>
                        <a:t>Purifié cœur bovin</a:t>
                      </a:r>
                    </a:p>
                  </a:txBody>
                  <a:tcPr/>
                </a:tc>
                <a:extLst>
                  <a:ext uri="{0D108BD9-81ED-4DB2-BD59-A6C34878D82A}">
                    <a16:rowId xmlns:a16="http://schemas.microsoft.com/office/drawing/2014/main" val="2083546759"/>
                  </a:ext>
                </a:extLst>
              </a:tr>
              <a:tr h="370840">
                <a:tc>
                  <a:txBody>
                    <a:bodyPr/>
                    <a:lstStyle/>
                    <a:p>
                      <a:r>
                        <a:rPr lang="fr-FR" sz="1100" dirty="0"/>
                        <a:t>OGDC E2 </a:t>
                      </a:r>
                    </a:p>
                  </a:txBody>
                  <a:tcPr/>
                </a:tc>
                <a:tc>
                  <a:txBody>
                    <a:bodyPr/>
                    <a:lstStyle/>
                    <a:p>
                      <a:endParaRPr lang="fr-FR" sz="1100"/>
                    </a:p>
                  </a:txBody>
                  <a:tcPr/>
                </a:tc>
                <a:tc>
                  <a:txBody>
                    <a:bodyPr/>
                    <a:lstStyle/>
                    <a:p>
                      <a:endParaRPr lang="fr-FR" sz="1100" dirty="0"/>
                    </a:p>
                  </a:txBody>
                  <a:tcPr/>
                </a:tc>
                <a:tc>
                  <a:txBody>
                    <a:bodyPr/>
                    <a:lstStyle/>
                    <a:p>
                      <a:r>
                        <a:rPr lang="fr-FR" sz="1100" dirty="0"/>
                        <a:t>9.9</a:t>
                      </a:r>
                    </a:p>
                  </a:txBody>
                  <a:tcPr/>
                </a:tc>
                <a:tc>
                  <a:txBody>
                    <a:bodyPr/>
                    <a:lstStyle/>
                    <a:p>
                      <a:r>
                        <a:rPr lang="fr-FR" sz="1100" dirty="0"/>
                        <a:t>14.24</a:t>
                      </a:r>
                    </a:p>
                  </a:txBody>
                  <a:tcPr/>
                </a:tc>
                <a:tc>
                  <a:txBody>
                    <a:bodyPr/>
                    <a:lstStyle/>
                    <a:p>
                      <a:r>
                        <a:rPr lang="fr-FR" sz="1100" dirty="0"/>
                        <a:t>13.47</a:t>
                      </a:r>
                    </a:p>
                  </a:txBody>
                  <a:tcPr/>
                </a:tc>
                <a:tc>
                  <a:txBody>
                    <a:bodyPr/>
                    <a:lstStyle/>
                    <a:p>
                      <a:r>
                        <a:rPr lang="fr-FR" sz="1100" dirty="0" err="1"/>
                        <a:t>Rec</a:t>
                      </a:r>
                      <a:r>
                        <a:rPr lang="fr-FR" sz="1100" dirty="0"/>
                        <a:t> humain </a:t>
                      </a:r>
                      <a:r>
                        <a:rPr lang="fr-FR" sz="1100" dirty="0" err="1"/>
                        <a:t>baculovirus</a:t>
                      </a:r>
                      <a:endParaRPr lang="fr-FR" sz="1100" dirty="0"/>
                    </a:p>
                  </a:txBody>
                  <a:tcPr/>
                </a:tc>
                <a:extLst>
                  <a:ext uri="{0D108BD9-81ED-4DB2-BD59-A6C34878D82A}">
                    <a16:rowId xmlns:a16="http://schemas.microsoft.com/office/drawing/2014/main" val="3069978746"/>
                  </a:ext>
                </a:extLst>
              </a:tr>
              <a:tr h="370840">
                <a:tc>
                  <a:txBody>
                    <a:bodyPr/>
                    <a:lstStyle/>
                    <a:p>
                      <a:r>
                        <a:rPr lang="fr-FR" sz="1100" dirty="0"/>
                        <a:t>BCOADC E2</a:t>
                      </a:r>
                    </a:p>
                  </a:txBody>
                  <a:tcPr/>
                </a:tc>
                <a:tc>
                  <a:txBody>
                    <a:bodyPr/>
                    <a:lstStyle/>
                    <a:p>
                      <a:endParaRPr lang="fr-FR" sz="1100"/>
                    </a:p>
                  </a:txBody>
                  <a:tcPr/>
                </a:tc>
                <a:tc>
                  <a:txBody>
                    <a:bodyPr/>
                    <a:lstStyle/>
                    <a:p>
                      <a:endParaRPr lang="fr-FR" sz="1100"/>
                    </a:p>
                  </a:txBody>
                  <a:tcPr/>
                </a:tc>
                <a:tc>
                  <a:txBody>
                    <a:bodyPr/>
                    <a:lstStyle/>
                    <a:p>
                      <a:r>
                        <a:rPr lang="fr-FR" sz="1100" dirty="0"/>
                        <a:t>12.0</a:t>
                      </a:r>
                    </a:p>
                  </a:txBody>
                  <a:tcPr/>
                </a:tc>
                <a:tc>
                  <a:txBody>
                    <a:bodyPr/>
                    <a:lstStyle/>
                    <a:p>
                      <a:r>
                        <a:rPr lang="fr-FR" sz="1100" dirty="0">
                          <a:highlight>
                            <a:srgbClr val="FFFF00"/>
                          </a:highlight>
                        </a:rPr>
                        <a:t>18.09</a:t>
                      </a:r>
                    </a:p>
                  </a:txBody>
                  <a:tcPr/>
                </a:tc>
                <a:tc>
                  <a:txBody>
                    <a:bodyPr/>
                    <a:lstStyle/>
                    <a:p>
                      <a:r>
                        <a:rPr lang="fr-FR" sz="1100" dirty="0"/>
                        <a:t>21.52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err="1"/>
                        <a:t>Rec</a:t>
                      </a:r>
                      <a:r>
                        <a:rPr lang="fr-FR" sz="1100" dirty="0"/>
                        <a:t> humain </a:t>
                      </a:r>
                      <a:r>
                        <a:rPr lang="fr-FR" sz="1100" dirty="0" err="1"/>
                        <a:t>baculovirus</a:t>
                      </a:r>
                      <a:endParaRPr lang="fr-FR" sz="1100" dirty="0"/>
                    </a:p>
                    <a:p>
                      <a:endParaRPr lang="fr-FR" sz="1100" dirty="0"/>
                    </a:p>
                  </a:txBody>
                  <a:tcPr/>
                </a:tc>
                <a:extLst>
                  <a:ext uri="{0D108BD9-81ED-4DB2-BD59-A6C34878D82A}">
                    <a16:rowId xmlns:a16="http://schemas.microsoft.com/office/drawing/2014/main" val="2469800760"/>
                  </a:ext>
                </a:extLst>
              </a:tr>
              <a:tr h="370840">
                <a:tc>
                  <a:txBody>
                    <a:bodyPr/>
                    <a:lstStyle/>
                    <a:p>
                      <a:r>
                        <a:rPr lang="fr-FR" sz="1100" dirty="0"/>
                        <a:t>PDC E2</a:t>
                      </a:r>
                    </a:p>
                  </a:txBody>
                  <a:tcPr/>
                </a:tc>
                <a:tc>
                  <a:txBody>
                    <a:bodyPr/>
                    <a:lstStyle/>
                    <a:p>
                      <a:endParaRPr lang="fr-FR" sz="1100"/>
                    </a:p>
                  </a:txBody>
                  <a:tcPr/>
                </a:tc>
                <a:tc>
                  <a:txBody>
                    <a:bodyPr/>
                    <a:lstStyle/>
                    <a:p>
                      <a:endParaRPr lang="fr-FR" sz="1100" dirty="0"/>
                    </a:p>
                  </a:txBody>
                  <a:tcPr/>
                </a:tc>
                <a:tc>
                  <a:txBody>
                    <a:bodyPr/>
                    <a:lstStyle/>
                    <a:p>
                      <a:r>
                        <a:rPr lang="fr-FR" sz="1100" dirty="0">
                          <a:highlight>
                            <a:srgbClr val="FFFF00"/>
                          </a:highlight>
                        </a:rPr>
                        <a:t>16.8</a:t>
                      </a:r>
                    </a:p>
                  </a:txBody>
                  <a:tcPr/>
                </a:tc>
                <a:tc>
                  <a:txBody>
                    <a:bodyPr/>
                    <a:lstStyle/>
                    <a:p>
                      <a:r>
                        <a:rPr lang="fr-FR" sz="1100" dirty="0"/>
                        <a:t>9.32</a:t>
                      </a:r>
                    </a:p>
                  </a:txBody>
                  <a:tcPr/>
                </a:tc>
                <a:tc>
                  <a:txBody>
                    <a:bodyPr/>
                    <a:lstStyle/>
                    <a:p>
                      <a:r>
                        <a:rPr lang="fr-FR" sz="1100" dirty="0"/>
                        <a:t>10.27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err="1"/>
                        <a:t>Rec</a:t>
                      </a:r>
                      <a:r>
                        <a:rPr lang="fr-FR" sz="1100" dirty="0"/>
                        <a:t> humain </a:t>
                      </a:r>
                      <a:r>
                        <a:rPr lang="fr-FR" sz="1100" dirty="0" err="1"/>
                        <a:t>baculovirus</a:t>
                      </a:r>
                      <a:endParaRPr lang="fr-FR" sz="1100" dirty="0"/>
                    </a:p>
                    <a:p>
                      <a:endParaRPr lang="fr-FR" sz="1100" dirty="0"/>
                    </a:p>
                  </a:txBody>
                  <a:tcPr/>
                </a:tc>
                <a:extLst>
                  <a:ext uri="{0D108BD9-81ED-4DB2-BD59-A6C34878D82A}">
                    <a16:rowId xmlns:a16="http://schemas.microsoft.com/office/drawing/2014/main" val="109025945"/>
                  </a:ext>
                </a:extLst>
              </a:tr>
            </a:tbl>
          </a:graphicData>
        </a:graphic>
      </p:graphicFrame>
    </p:spTree>
    <p:extLst>
      <p:ext uri="{BB962C8B-B14F-4D97-AF65-F5344CB8AC3E}">
        <p14:creationId xmlns:p14="http://schemas.microsoft.com/office/powerpoint/2010/main" val="123489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778098"/>
          </a:xfrm>
        </p:spPr>
        <p:txBody>
          <a:bodyPr>
            <a:normAutofit fontScale="90000"/>
          </a:bodyPr>
          <a:lstStyle/>
          <a:p>
            <a:r>
              <a:rPr lang="fr-FR" sz="3600" b="1" dirty="0">
                <a:solidFill>
                  <a:srgbClr val="0000FF"/>
                </a:solidFill>
              </a:rPr>
              <a:t>Pour d’autres beaucoup moins performants</a:t>
            </a:r>
          </a:p>
        </p:txBody>
      </p:sp>
      <p:sp>
        <p:nvSpPr>
          <p:cNvPr id="4" name="Espace réservé du contenu 3"/>
          <p:cNvSpPr>
            <a:spLocks noGrp="1"/>
          </p:cNvSpPr>
          <p:nvPr>
            <p:ph idx="1"/>
          </p:nvPr>
        </p:nvSpPr>
        <p:spPr>
          <a:xfrm>
            <a:off x="5940152" y="1412776"/>
            <a:ext cx="2880320" cy="2236093"/>
          </a:xfrm>
        </p:spPr>
        <p:txBody>
          <a:bodyPr>
            <a:normAutofit fontScale="62500" lnSpcReduction="20000"/>
          </a:bodyPr>
          <a:lstStyle/>
          <a:p>
            <a:r>
              <a:rPr lang="fr-FR" b="1" dirty="0">
                <a:solidFill>
                  <a:srgbClr val="7030A0"/>
                </a:solidFill>
              </a:rPr>
              <a:t>Causes ?</a:t>
            </a:r>
          </a:p>
          <a:p>
            <a:pPr lvl="1"/>
            <a:r>
              <a:rPr lang="fr-FR" dirty="0">
                <a:solidFill>
                  <a:srgbClr val="7030A0"/>
                </a:solidFill>
              </a:rPr>
              <a:t>Valeurs faibles</a:t>
            </a:r>
          </a:p>
          <a:p>
            <a:pPr lvl="1"/>
            <a:r>
              <a:rPr lang="fr-FR" dirty="0">
                <a:solidFill>
                  <a:srgbClr val="7030A0"/>
                </a:solidFill>
              </a:rPr>
              <a:t>Effet lot</a:t>
            </a:r>
          </a:p>
          <a:p>
            <a:pPr lvl="1"/>
            <a:r>
              <a:rPr lang="fr-FR" dirty="0">
                <a:solidFill>
                  <a:srgbClr val="7030A0"/>
                </a:solidFill>
              </a:rPr>
              <a:t>Variations entre 2 dots</a:t>
            </a:r>
          </a:p>
          <a:p>
            <a:pPr lvl="1"/>
            <a:r>
              <a:rPr lang="fr-FR" dirty="0">
                <a:solidFill>
                  <a:srgbClr val="7030A0"/>
                </a:solidFill>
              </a:rPr>
              <a:t>Facteurs environnementaux?</a:t>
            </a:r>
          </a:p>
          <a:p>
            <a:pPr lvl="1"/>
            <a:r>
              <a:rPr lang="fr-FR" dirty="0">
                <a:solidFill>
                  <a:srgbClr val="7030A0"/>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55245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717032"/>
            <a:ext cx="64103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3436"/>
            <a:ext cx="1182596" cy="773276"/>
          </a:xfrm>
          <a:prstGeom prst="rect">
            <a:avLst/>
          </a:prstGeom>
        </p:spPr>
      </p:pic>
    </p:spTree>
    <p:extLst>
      <p:ext uri="{BB962C8B-B14F-4D97-AF65-F5344CB8AC3E}">
        <p14:creationId xmlns:p14="http://schemas.microsoft.com/office/powerpoint/2010/main" val="8916406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4959</TotalTime>
  <Words>2932</Words>
  <Application>Microsoft Macintosh PowerPoint</Application>
  <PresentationFormat>Affichage à l'écran (4:3)</PresentationFormat>
  <Paragraphs>511</Paragraphs>
  <Slides>21</Slides>
  <Notes>20</Notes>
  <HiddenSlides>1</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21</vt:i4>
      </vt:variant>
    </vt:vector>
  </HeadingPairs>
  <TitlesOfParts>
    <vt:vector size="24" baseType="lpstr">
      <vt:lpstr>Arial</vt:lpstr>
      <vt:lpstr>Calibri</vt:lpstr>
      <vt:lpstr>Thème Office</vt:lpstr>
      <vt:lpstr>CIQ en autoimmunité : de la théorie à la pratique …</vt:lpstr>
      <vt:lpstr>Les exigences</vt:lpstr>
      <vt:lpstr>Objectifs des CQI</vt:lpstr>
      <vt:lpstr>QUESTIONS</vt:lpstr>
      <vt:lpstr>Calibration dot Foie</vt:lpstr>
      <vt:lpstr>Calibration dot myosites</vt:lpstr>
      <vt:lpstr>Mise en place de contrôles internes</vt:lpstr>
      <vt:lpstr>Pour certains paramètre CV performants et stables</vt:lpstr>
      <vt:lpstr>Pour d’autres beaucoup moins performants</vt:lpstr>
      <vt:lpstr>Ac des sclérodermies</vt:lpstr>
      <vt:lpstr>Ac des myosites</vt:lpstr>
      <vt:lpstr>En fonction des techniciens</vt:lpstr>
      <vt:lpstr>En fonction du type de dot</vt:lpstr>
      <vt:lpstr>Présentation PowerPoint</vt:lpstr>
      <vt:lpstr>Evolution dans le temps</vt:lpstr>
      <vt:lpstr>Dot classique versus Dot unitaire</vt:lpstr>
      <vt:lpstr>Seuil ou zone grise</vt:lpstr>
      <vt:lpstr>Présentation PowerPoint</vt:lpstr>
      <vt:lpstr>Coût</vt:lpstr>
      <vt:lpstr>Conclusions</vt:lpstr>
      <vt:lpstr>Présentation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FORTENFANT Françoise</dc:creator>
  <cp:lastModifiedBy>Alexandre MERIGNAC</cp:lastModifiedBy>
  <cp:revision>87</cp:revision>
  <cp:lastPrinted>2018-06-18T12:14:02Z</cp:lastPrinted>
  <dcterms:created xsi:type="dcterms:W3CDTF">2018-05-15T11:10:39Z</dcterms:created>
  <dcterms:modified xsi:type="dcterms:W3CDTF">2018-06-25T08:03:02Z</dcterms:modified>
</cp:coreProperties>
</file>