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57" r:id="rId4"/>
    <p:sldId id="258" r:id="rId5"/>
    <p:sldId id="263" r:id="rId6"/>
    <p:sldId id="273" r:id="rId7"/>
    <p:sldId id="264" r:id="rId8"/>
    <p:sldId id="265" r:id="rId9"/>
    <p:sldId id="267" r:id="rId10"/>
    <p:sldId id="268" r:id="rId11"/>
    <p:sldId id="269" r:id="rId12"/>
    <p:sldId id="270" r:id="rId13"/>
    <p:sldId id="272" r:id="rId14"/>
    <p:sldId id="274" r:id="rId15"/>
    <p:sldId id="259"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822" autoAdjust="0"/>
  </p:normalViewPr>
  <p:slideViewPr>
    <p:cSldViewPr>
      <p:cViewPr varScale="1">
        <p:scale>
          <a:sx n="107" d="100"/>
          <a:sy n="107" d="100"/>
        </p:scale>
        <p:origin x="-84"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ADF6741-4C75-45B5-A531-00F6A3D99E99}"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158050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DF6741-4C75-45B5-A531-00F6A3D99E99}"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304867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DF6741-4C75-45B5-A531-00F6A3D99E99}"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371707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DF6741-4C75-45B5-A531-00F6A3D99E99}"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389591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ADF6741-4C75-45B5-A531-00F6A3D99E99}" type="datetimeFigureOut">
              <a:rPr lang="fr-FR" smtClean="0"/>
              <a:t>19/06/2018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121515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ADF6741-4C75-45B5-A531-00F6A3D99E99}" type="datetimeFigureOut">
              <a:rPr lang="fr-FR" smtClean="0"/>
              <a:t>19/06/2018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1831968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ADF6741-4C75-45B5-A531-00F6A3D99E99}" type="datetimeFigureOut">
              <a:rPr lang="fr-FR" smtClean="0"/>
              <a:t>19/06/2018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219323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ADF6741-4C75-45B5-A531-00F6A3D99E99}" type="datetimeFigureOut">
              <a:rPr lang="fr-FR" smtClean="0"/>
              <a:t>19/06/2018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13614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DF6741-4C75-45B5-A531-00F6A3D99E99}" type="datetimeFigureOut">
              <a:rPr lang="fr-FR" smtClean="0"/>
              <a:t>19/06/2018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2733085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ADF6741-4C75-45B5-A531-00F6A3D99E99}" type="datetimeFigureOut">
              <a:rPr lang="fr-FR" smtClean="0"/>
              <a:t>19/06/2018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55603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ADF6741-4C75-45B5-A531-00F6A3D99E99}" type="datetimeFigureOut">
              <a:rPr lang="fr-FR" smtClean="0"/>
              <a:t>19/06/2018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8F0FD9-9969-45C0-8A91-8C7254E6C4A9}" type="slidenum">
              <a:rPr lang="fr-FR" smtClean="0"/>
              <a:t>‹N°›</a:t>
            </a:fld>
            <a:endParaRPr lang="fr-FR"/>
          </a:p>
        </p:txBody>
      </p:sp>
    </p:spTree>
    <p:extLst>
      <p:ext uri="{BB962C8B-B14F-4D97-AF65-F5344CB8AC3E}">
        <p14:creationId xmlns:p14="http://schemas.microsoft.com/office/powerpoint/2010/main" val="2073507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F6741-4C75-45B5-A531-00F6A3D99E99}" type="datetimeFigureOut">
              <a:rPr lang="fr-FR" smtClean="0"/>
              <a:t>19/06/2018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F0FD9-9969-45C0-8A91-8C7254E6C4A9}" type="slidenum">
              <a:rPr lang="fr-FR" smtClean="0"/>
              <a:t>‹N°›</a:t>
            </a:fld>
            <a:endParaRPr lang="fr-FR"/>
          </a:p>
        </p:txBody>
      </p:sp>
    </p:spTree>
    <p:extLst>
      <p:ext uri="{BB962C8B-B14F-4D97-AF65-F5344CB8AC3E}">
        <p14:creationId xmlns:p14="http://schemas.microsoft.com/office/powerpoint/2010/main" val="1850177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rpha.net/consor/cgi-bin/Clinics_Search.php?lng=FR&amp;data_id=62300&amp;Centres%20experts=Reference-centre-for-hereditary-immunodeficiencies--CEREDIH----Constitutive-site&amp;title=Reference-centre-for-hereditary-immunodeficiencies--CEREDIH----Constitutive-site&amp;search=Clinics_Search_Simple"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216" y="0"/>
            <a:ext cx="9197216" cy="6858000"/>
          </a:xfrm>
          <a:prstGeom prst="rect">
            <a:avLst/>
          </a:prstGeom>
        </p:spPr>
      </p:pic>
      <p:sp>
        <p:nvSpPr>
          <p:cNvPr id="3" name="Titre 2"/>
          <p:cNvSpPr>
            <a:spLocks noGrp="1"/>
          </p:cNvSpPr>
          <p:nvPr>
            <p:ph type="title"/>
          </p:nvPr>
        </p:nvSpPr>
        <p:spPr>
          <a:xfrm>
            <a:off x="457200" y="274638"/>
            <a:ext cx="5698976" cy="1143000"/>
          </a:xfrm>
        </p:spPr>
        <p:txBody>
          <a:bodyPr>
            <a:normAutofit fontScale="90000"/>
          </a:bodyPr>
          <a:lstStyle/>
          <a:p>
            <a:r>
              <a:rPr lang="fr-FR" dirty="0" smtClean="0"/>
              <a:t>Bourses aux écarts COFRAC</a:t>
            </a:r>
            <a:endParaRPr lang="fr-FR" dirty="0"/>
          </a:p>
        </p:txBody>
      </p:sp>
      <p:sp>
        <p:nvSpPr>
          <p:cNvPr id="4" name="ZoneTexte 3"/>
          <p:cNvSpPr txBox="1"/>
          <p:nvPr/>
        </p:nvSpPr>
        <p:spPr>
          <a:xfrm>
            <a:off x="323528" y="1630541"/>
            <a:ext cx="3822072" cy="646331"/>
          </a:xfrm>
          <a:prstGeom prst="rect">
            <a:avLst/>
          </a:prstGeom>
          <a:noFill/>
        </p:spPr>
        <p:txBody>
          <a:bodyPr wrap="none" rtlCol="0">
            <a:spAutoFit/>
          </a:bodyPr>
          <a:lstStyle/>
          <a:p>
            <a:r>
              <a:rPr lang="fr-FR" dirty="0" err="1"/>
              <a:t>Arvier</a:t>
            </a:r>
            <a:r>
              <a:rPr lang="fr-FR" dirty="0"/>
              <a:t> </a:t>
            </a:r>
            <a:r>
              <a:rPr lang="fr-FR" dirty="0" err="1"/>
              <a:t>Matthieu</a:t>
            </a:r>
            <a:r>
              <a:rPr lang="fr-FR" baseline="30000" dirty="0" err="1"/>
              <a:t>a,b</a:t>
            </a:r>
            <a:r>
              <a:rPr lang="fr-FR" dirty="0"/>
              <a:t>, Chevailler </a:t>
            </a:r>
            <a:r>
              <a:rPr lang="fr-FR" dirty="0" err="1"/>
              <a:t>Alain</a:t>
            </a:r>
            <a:r>
              <a:rPr lang="fr-FR" baseline="30000" dirty="0" err="1"/>
              <a:t>,c,d,e</a:t>
            </a:r>
            <a:r>
              <a:rPr lang="fr-FR" dirty="0"/>
              <a:t>.</a:t>
            </a:r>
          </a:p>
          <a:p>
            <a:endParaRPr lang="fr-FR" dirty="0"/>
          </a:p>
        </p:txBody>
      </p:sp>
      <p:sp>
        <p:nvSpPr>
          <p:cNvPr id="5" name="ZoneTexte 4"/>
          <p:cNvSpPr txBox="1"/>
          <p:nvPr/>
        </p:nvSpPr>
        <p:spPr>
          <a:xfrm>
            <a:off x="179512" y="5157192"/>
            <a:ext cx="7346883" cy="1215717"/>
          </a:xfrm>
          <a:prstGeom prst="rect">
            <a:avLst/>
          </a:prstGeom>
          <a:noFill/>
        </p:spPr>
        <p:txBody>
          <a:bodyPr wrap="none" rtlCol="0">
            <a:spAutoFit/>
          </a:bodyPr>
          <a:lstStyle/>
          <a:p>
            <a:r>
              <a:rPr lang="fr-FR" sz="1100" dirty="0"/>
              <a:t>a : Cellule Qualité et Métrologie – Pôle de Biologie – Pathologie, CHU Angers</a:t>
            </a:r>
          </a:p>
          <a:p>
            <a:r>
              <a:rPr lang="fr-FR" sz="1100" dirty="0"/>
              <a:t>b : Direction Qualité Gestion des risques Certification, CHU Angers</a:t>
            </a:r>
          </a:p>
          <a:p>
            <a:r>
              <a:rPr lang="fr-FR" sz="1100" dirty="0"/>
              <a:t>c : Laboratoire d’immunologie et allergologie, CHU Angers</a:t>
            </a:r>
          </a:p>
          <a:p>
            <a:r>
              <a:rPr lang="fr-FR" sz="1100" dirty="0"/>
              <a:t>d : Université d’Angers, Angers, France ; Inserm, Unit 1232, Angers, France; </a:t>
            </a:r>
            <a:r>
              <a:rPr lang="fr-FR" sz="1100" dirty="0" err="1"/>
              <a:t>LabEx</a:t>
            </a:r>
            <a:r>
              <a:rPr lang="fr-FR" sz="1100" dirty="0"/>
              <a:t> IGO "</a:t>
            </a:r>
            <a:r>
              <a:rPr lang="fr-FR" sz="1100" dirty="0" err="1"/>
              <a:t>Immuno-Graft-Onco</a:t>
            </a:r>
            <a:r>
              <a:rPr lang="fr-FR" sz="1100" dirty="0"/>
              <a:t>", Angers, France </a:t>
            </a:r>
          </a:p>
          <a:p>
            <a:r>
              <a:rPr lang="fr-FR" sz="1100" dirty="0"/>
              <a:t>e : </a:t>
            </a:r>
            <a:r>
              <a:rPr lang="fr-FR" sz="1100" dirty="0">
                <a:hlinkClick r:id="rId3"/>
              </a:rPr>
              <a:t>Centre de référence des déficits immunitaires héréditaires (CEREDIH) - Site constitutif</a:t>
            </a:r>
            <a:r>
              <a:rPr lang="fr-FR" sz="1100" dirty="0"/>
              <a:t>, CHU Angers</a:t>
            </a:r>
          </a:p>
          <a:p>
            <a:endParaRPr lang="fr-FR" dirty="0"/>
          </a:p>
        </p:txBody>
      </p:sp>
    </p:spTree>
    <p:extLst>
      <p:ext uri="{BB962C8B-B14F-4D97-AF65-F5344CB8AC3E}">
        <p14:creationId xmlns:p14="http://schemas.microsoft.com/office/powerpoint/2010/main" val="1254009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métrologie</a:t>
            </a:r>
            <a:endParaRPr lang="fr-FR" dirty="0"/>
          </a:p>
        </p:txBody>
      </p:sp>
      <p:sp>
        <p:nvSpPr>
          <p:cNvPr id="3" name="Espace réservé du contenu 2"/>
          <p:cNvSpPr>
            <a:spLocks noGrp="1"/>
          </p:cNvSpPr>
          <p:nvPr>
            <p:ph sz="half" idx="1"/>
          </p:nvPr>
        </p:nvSpPr>
        <p:spPr/>
        <p:txBody>
          <a:bodyPr>
            <a:normAutofit fontScale="55000" lnSpcReduction="20000"/>
          </a:bodyPr>
          <a:lstStyle/>
          <a:p>
            <a:r>
              <a:rPr lang="fr-FR" b="1" dirty="0" smtClean="0"/>
              <a:t>5.3.1.4</a:t>
            </a:r>
          </a:p>
          <a:p>
            <a:r>
              <a:rPr lang="fr-FR" b="1" dirty="0" smtClean="0"/>
              <a:t>Disposition, application</a:t>
            </a:r>
          </a:p>
          <a:p>
            <a:pPr hangingPunct="0"/>
            <a:r>
              <a:rPr lang="fr-FR" b="1" dirty="0"/>
              <a:t>Constat (s) : </a:t>
            </a:r>
            <a:r>
              <a:rPr lang="fr-FR" u="sng" dirty="0"/>
              <a:t>raccordements métrologiques</a:t>
            </a:r>
            <a:endParaRPr lang="fr-FR" b="1" dirty="0"/>
          </a:p>
          <a:p>
            <a:pPr hangingPunct="0"/>
            <a:r>
              <a:rPr lang="fr-FR" dirty="0" smtClean="0"/>
              <a:t>….</a:t>
            </a:r>
            <a:endParaRPr lang="fr-FR" dirty="0"/>
          </a:p>
          <a:p>
            <a:pPr hangingPunct="0"/>
            <a:r>
              <a:rPr lang="fr-FR" dirty="0"/>
              <a:t>4) Le congélateur 2007 1664903 de la </a:t>
            </a:r>
            <a:r>
              <a:rPr lang="fr-FR" dirty="0" err="1"/>
              <a:t>sérothèque</a:t>
            </a:r>
            <a:r>
              <a:rPr lang="fr-FR" dirty="0"/>
              <a:t> et la chambre froide 3DRC128 contenant les réactifs et les contrôles d’auto-immunité ne sont </a:t>
            </a:r>
            <a:r>
              <a:rPr lang="fr-FR" b="1" dirty="0">
                <a:solidFill>
                  <a:srgbClr val="FF0000"/>
                </a:solidFill>
              </a:rPr>
              <a:t>pas cartographiées</a:t>
            </a:r>
            <a:r>
              <a:rPr lang="fr-FR" b="1" dirty="0" smtClean="0">
                <a:solidFill>
                  <a:srgbClr val="FF0000"/>
                </a:solidFill>
              </a:rPr>
              <a:t>.</a:t>
            </a:r>
          </a:p>
          <a:p>
            <a:pPr hangingPunct="0"/>
            <a:r>
              <a:rPr lang="fr-FR" b="1" dirty="0"/>
              <a:t>Conséquence avérée : </a:t>
            </a:r>
            <a:r>
              <a:rPr lang="fr-FR" dirty="0"/>
              <a:t>incohérence entre la définition des besoins et la qualification des équipements. </a:t>
            </a:r>
            <a:endParaRPr lang="fr-FR" dirty="0" smtClean="0"/>
          </a:p>
          <a:p>
            <a:pPr hangingPunct="0"/>
            <a:r>
              <a:rPr lang="fr-FR" b="1" dirty="0"/>
              <a:t>Risque induit : </a:t>
            </a:r>
            <a:r>
              <a:rPr lang="fr-FR" dirty="0"/>
              <a:t>La chambre froide d’auto-immunité est vérifiée avec une sonde raccordée</a:t>
            </a:r>
            <a:r>
              <a:rPr lang="fr-FR" dirty="0" smtClean="0"/>
              <a:t>.</a:t>
            </a:r>
          </a:p>
          <a:p>
            <a:pPr hangingPunct="0"/>
            <a:r>
              <a:rPr lang="fr-FR" b="1" dirty="0" smtClean="0"/>
              <a:t>Analyse des causes : </a:t>
            </a:r>
            <a:r>
              <a:rPr lang="fr-FR" dirty="0"/>
              <a:t>4) Opération de recensement des enceintes critiques en cours de finalisation – retard pris dans la sélection de prestataires pour raccordement des sondes et cartographie des enceintes critiques </a:t>
            </a:r>
          </a:p>
          <a:p>
            <a:endParaRPr lang="fr-FR" dirty="0"/>
          </a:p>
        </p:txBody>
      </p:sp>
      <p:sp>
        <p:nvSpPr>
          <p:cNvPr id="4" name="Espace réservé du contenu 3"/>
          <p:cNvSpPr>
            <a:spLocks noGrp="1"/>
          </p:cNvSpPr>
          <p:nvPr>
            <p:ph sz="half" idx="2"/>
          </p:nvPr>
        </p:nvSpPr>
        <p:spPr/>
        <p:txBody>
          <a:bodyPr>
            <a:normAutofit fontScale="55000" lnSpcReduction="20000"/>
          </a:bodyPr>
          <a:lstStyle/>
          <a:p>
            <a:r>
              <a:rPr lang="fr-FR" b="1" dirty="0" smtClean="0"/>
              <a:t>Réponse  : </a:t>
            </a:r>
          </a:p>
          <a:p>
            <a:pPr hangingPunct="0"/>
            <a:r>
              <a:rPr lang="fr-FR" dirty="0"/>
              <a:t>4) Respecter le planning de raccordement des sondes et de cartographie des enceintes critiques.</a:t>
            </a:r>
          </a:p>
          <a:p>
            <a:pPr hangingPunct="0"/>
            <a:r>
              <a:rPr lang="fr-FR" dirty="0"/>
              <a:t> </a:t>
            </a:r>
          </a:p>
          <a:p>
            <a:pPr hangingPunct="0"/>
            <a:r>
              <a:rPr lang="fr-FR" dirty="0"/>
              <a:t>Archivage des éléments preuves sur le serveur commun Y dans le dossier « groupe qualité »</a:t>
            </a:r>
          </a:p>
          <a:p>
            <a:endParaRPr lang="fr-FR" dirty="0"/>
          </a:p>
        </p:txBody>
      </p:sp>
    </p:spTree>
    <p:extLst>
      <p:ext uri="{BB962C8B-B14F-4D97-AF65-F5344CB8AC3E}">
        <p14:creationId xmlns:p14="http://schemas.microsoft.com/office/powerpoint/2010/main" val="1473523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métrologique</a:t>
            </a:r>
            <a:endParaRPr lang="fr-FR" dirty="0"/>
          </a:p>
        </p:txBody>
      </p:sp>
      <p:sp>
        <p:nvSpPr>
          <p:cNvPr id="3" name="Espace réservé du contenu 2"/>
          <p:cNvSpPr>
            <a:spLocks noGrp="1"/>
          </p:cNvSpPr>
          <p:nvPr>
            <p:ph sz="half" idx="1"/>
          </p:nvPr>
        </p:nvSpPr>
        <p:spPr/>
        <p:txBody>
          <a:bodyPr>
            <a:noAutofit/>
          </a:bodyPr>
          <a:lstStyle/>
          <a:p>
            <a:r>
              <a:rPr lang="fr-FR" sz="1000" b="1" dirty="0" smtClean="0"/>
              <a:t>5.4</a:t>
            </a:r>
          </a:p>
          <a:p>
            <a:r>
              <a:rPr lang="fr-FR" sz="1000" b="1" dirty="0" smtClean="0"/>
              <a:t>Disposition, application</a:t>
            </a:r>
          </a:p>
          <a:p>
            <a:r>
              <a:rPr lang="fr-FR" sz="1000" b="1" dirty="0" smtClean="0"/>
              <a:t>Constat(s) : </a:t>
            </a:r>
            <a:r>
              <a:rPr lang="fr-FR" sz="1000" dirty="0" smtClean="0"/>
              <a:t>Reprise de l’écart B de l’évaluation SH-14-0156</a:t>
            </a:r>
            <a:br>
              <a:rPr lang="fr-FR" sz="1000" dirty="0" smtClean="0"/>
            </a:br>
            <a:r>
              <a:rPr lang="fr-FR" sz="1000" dirty="0" smtClean="0"/>
              <a:t>3) Le congélateur de </a:t>
            </a:r>
            <a:r>
              <a:rPr lang="fr-FR" sz="1000" dirty="0" err="1" smtClean="0"/>
              <a:t>sérothèque</a:t>
            </a:r>
            <a:r>
              <a:rPr lang="fr-FR" sz="1000" dirty="0" smtClean="0"/>
              <a:t> d’auto-immunité du centre de biologie et pathologie sud a été cartographié et déclaré conforme au critère </a:t>
            </a:r>
            <a:r>
              <a:rPr lang="fr-FR" sz="1000" b="1" dirty="0" smtClean="0">
                <a:solidFill>
                  <a:srgbClr val="FF0000"/>
                </a:solidFill>
              </a:rPr>
              <a:t>inférieur à -15°C</a:t>
            </a:r>
            <a:r>
              <a:rPr lang="fr-FR" sz="1000" dirty="0" smtClean="0"/>
              <a:t>, alors que le dossier matériel sur </a:t>
            </a:r>
            <a:r>
              <a:rPr lang="fr-FR" sz="1000" dirty="0" err="1" smtClean="0"/>
              <a:t>Kalilab</a:t>
            </a:r>
            <a:r>
              <a:rPr lang="fr-FR" sz="1000" dirty="0" smtClean="0"/>
              <a:t> précise un critère de conformité </a:t>
            </a:r>
            <a:r>
              <a:rPr lang="fr-FR" sz="1000" b="1" dirty="0" smtClean="0">
                <a:solidFill>
                  <a:srgbClr val="FF0000"/>
                </a:solidFill>
              </a:rPr>
              <a:t>inférieur à -20°C</a:t>
            </a:r>
            <a:r>
              <a:rPr lang="fr-FR" sz="1000" dirty="0" smtClean="0"/>
              <a:t>. il s’avère que 3 points ne sont pas conforme à -20°C.</a:t>
            </a:r>
          </a:p>
          <a:p>
            <a:r>
              <a:rPr lang="fr-FR" sz="1000" b="1" dirty="0"/>
              <a:t>Conséquence avérée : </a:t>
            </a:r>
            <a:r>
              <a:rPr lang="fr-FR" sz="1000" b="1" dirty="0">
                <a:solidFill>
                  <a:srgbClr val="FF0000"/>
                </a:solidFill>
              </a:rPr>
              <a:t>Incohérence </a:t>
            </a:r>
            <a:r>
              <a:rPr lang="fr-FR" sz="1000" dirty="0"/>
              <a:t>entre la définition des besoins et la qualification des équipements</a:t>
            </a:r>
            <a:r>
              <a:rPr lang="fr-FR" sz="1000" dirty="0" smtClean="0"/>
              <a:t>.</a:t>
            </a:r>
          </a:p>
          <a:p>
            <a:r>
              <a:rPr lang="fr-FR" sz="1000" b="1" dirty="0"/>
              <a:t>Risque induit : </a:t>
            </a:r>
            <a:r>
              <a:rPr lang="fr-FR" sz="1000" dirty="0"/>
              <a:t>Ne pas s’assurer que les matériels répondent toujours aux besoins du laboratoire</a:t>
            </a:r>
            <a:r>
              <a:rPr lang="fr-FR" sz="1000" dirty="0" smtClean="0"/>
              <a:t>.</a:t>
            </a:r>
          </a:p>
          <a:p>
            <a:r>
              <a:rPr lang="fr-FR" sz="1000" b="1" dirty="0" smtClean="0"/>
              <a:t>Analyse des causes : </a:t>
            </a:r>
            <a:r>
              <a:rPr lang="fr-FR" sz="1000" dirty="0"/>
              <a:t>-Les exigences ont évolué entre le recensement du besoin réalisé par la personne en charge de la commande de la cartographie du groupe métrologie en janvier 2015 et la date de réalisation de la prestation </a:t>
            </a:r>
          </a:p>
          <a:p>
            <a:r>
              <a:rPr lang="fr-FR" sz="1000" dirty="0"/>
              <a:t>-L’information de cette évolution n’a pas été transmise à la personne qui a passé la commande</a:t>
            </a:r>
          </a:p>
          <a:p>
            <a:r>
              <a:rPr lang="fr-FR" sz="1000" dirty="0"/>
              <a:t>-La personne ayant analysé et validé le rapport de cartographie n’a pas été informée de cette nouvelle exigence et a notifié l’équipement « conforme» dans </a:t>
            </a:r>
            <a:r>
              <a:rPr lang="fr-FR" sz="1000" dirty="0" err="1"/>
              <a:t>Kalilab</a:t>
            </a:r>
            <a:r>
              <a:rPr lang="fr-FR" sz="1000" dirty="0"/>
              <a:t> sans vérifier l’adéquation entre le rapport et le besoin </a:t>
            </a:r>
          </a:p>
          <a:p>
            <a:pPr hangingPunct="0"/>
            <a:r>
              <a:rPr lang="fr-FR" sz="1000" b="1" dirty="0"/>
              <a:t>Analyse d’impact</a:t>
            </a:r>
            <a:endParaRPr lang="fr-FR" sz="1000" dirty="0"/>
          </a:p>
          <a:p>
            <a:r>
              <a:rPr lang="fr-FR" sz="1000" dirty="0"/>
              <a:t>Suite à la lecture des éléments du rapport de cartographie (température &gt;  à  -20°C relevée en 3 points (19.84/19.57/18.38) ces variations n’ont pas d’impact sur la qualité et la fiabilité des résultats pour les autoanticorps. Une révision des critères d’exigences métrologiques  pour la conservation des prélèvements  pour dosage d’autoanticorps est également en cours suite à la publication de l’ouvrage </a:t>
            </a:r>
            <a:r>
              <a:rPr lang="fr-FR" sz="1000" b="1" dirty="0">
                <a:solidFill>
                  <a:srgbClr val="FF0000"/>
                </a:solidFill>
              </a:rPr>
              <a:t>du guide des analyses en immunologie</a:t>
            </a:r>
            <a:r>
              <a:rPr lang="fr-FR" sz="1000" dirty="0"/>
              <a:t> édité en mai 2014 qui préconise une  conservation </a:t>
            </a:r>
            <a:r>
              <a:rPr lang="fr-FR" sz="1000" b="1" dirty="0">
                <a:solidFill>
                  <a:srgbClr val="FF0000"/>
                </a:solidFill>
              </a:rPr>
              <a:t>congelée sans précision</a:t>
            </a:r>
            <a:r>
              <a:rPr lang="fr-FR" sz="1000" dirty="0"/>
              <a:t>. </a:t>
            </a:r>
          </a:p>
        </p:txBody>
      </p:sp>
      <p:sp>
        <p:nvSpPr>
          <p:cNvPr id="4" name="Espace réservé du contenu 3"/>
          <p:cNvSpPr>
            <a:spLocks noGrp="1"/>
          </p:cNvSpPr>
          <p:nvPr>
            <p:ph sz="half" idx="2"/>
          </p:nvPr>
        </p:nvSpPr>
        <p:spPr/>
        <p:txBody>
          <a:bodyPr>
            <a:normAutofit/>
          </a:bodyPr>
          <a:lstStyle/>
          <a:p>
            <a:r>
              <a:rPr lang="fr-FR" sz="1000" b="1" dirty="0" smtClean="0"/>
              <a:t>Réponse :</a:t>
            </a:r>
          </a:p>
          <a:p>
            <a:r>
              <a:rPr lang="fr-FR" sz="1000" dirty="0"/>
              <a:t>Analyse du rapport de cartographie selon les nouveaux critères de conformité définis pour cette enceinte</a:t>
            </a:r>
          </a:p>
          <a:p>
            <a:r>
              <a:rPr lang="fr-FR" sz="1000" dirty="0"/>
              <a:t> (-25°+5°C)</a:t>
            </a:r>
          </a:p>
          <a:p>
            <a:r>
              <a:rPr lang="fr-FR" sz="1000" dirty="0"/>
              <a:t>-Ouvrir une fiche de non-conformité </a:t>
            </a:r>
          </a:p>
          <a:p>
            <a:r>
              <a:rPr lang="fr-FR" sz="1000" dirty="0"/>
              <a:t>-Définir les mesures à prendre avec le groupe métrologie  pour s’assurer du bon respect de la mise en application de la procédure MU-ACHAT-PG-003§ 5.2 et 5.3.1 avec la validation de la commande et du rapport de la cartographie par la personne en charge de l’équipement après vérification des exigences notées dans </a:t>
            </a:r>
            <a:r>
              <a:rPr lang="fr-FR" sz="1000" dirty="0" err="1"/>
              <a:t>Kalilab</a:t>
            </a:r>
            <a:r>
              <a:rPr lang="fr-FR" sz="1000" dirty="0"/>
              <a:t>.</a:t>
            </a:r>
          </a:p>
        </p:txBody>
      </p:sp>
      <p:pic>
        <p:nvPicPr>
          <p:cNvPr id="1026" name="Picture 2" descr="Guide des analyses en immunolog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3214" y="3284984"/>
            <a:ext cx="2481064" cy="3485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78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pré-analytique</a:t>
            </a:r>
            <a:endParaRPr lang="fr-FR" dirty="0"/>
          </a:p>
        </p:txBody>
      </p:sp>
      <p:sp>
        <p:nvSpPr>
          <p:cNvPr id="3" name="Espace réservé du contenu 2"/>
          <p:cNvSpPr>
            <a:spLocks noGrp="1"/>
          </p:cNvSpPr>
          <p:nvPr>
            <p:ph sz="half" idx="1"/>
          </p:nvPr>
        </p:nvSpPr>
        <p:spPr/>
        <p:txBody>
          <a:bodyPr>
            <a:noAutofit/>
          </a:bodyPr>
          <a:lstStyle/>
          <a:p>
            <a:r>
              <a:rPr lang="fr-FR" sz="1200" b="1" dirty="0" smtClean="0"/>
              <a:t>5.4 et 4.9</a:t>
            </a:r>
          </a:p>
          <a:p>
            <a:r>
              <a:rPr lang="fr-FR" sz="1200" b="1" dirty="0" smtClean="0"/>
              <a:t>Disposition, application</a:t>
            </a:r>
          </a:p>
          <a:p>
            <a:pPr hangingPunct="0"/>
            <a:r>
              <a:rPr lang="fr-FR" sz="1200" b="1" dirty="0"/>
              <a:t>Constat(s)</a:t>
            </a:r>
            <a:r>
              <a:rPr lang="fr-FR" sz="1200" dirty="0"/>
              <a:t> : </a:t>
            </a:r>
            <a:endParaRPr lang="fr-FR" sz="1200" b="1" dirty="0"/>
          </a:p>
          <a:p>
            <a:r>
              <a:rPr lang="fr-FR" sz="1200" dirty="0"/>
              <a:t>Après réception au centre de tri, les tubes sont stockés jusqu’au lendemain matin dans le réfrigérateur 20071652602. Ce réfrigérateur n’est </a:t>
            </a:r>
            <a:r>
              <a:rPr lang="fr-FR" sz="1200" b="1" dirty="0">
                <a:solidFill>
                  <a:srgbClr val="FF0000"/>
                </a:solidFill>
              </a:rPr>
              <a:t>pas cartographié</a:t>
            </a:r>
            <a:r>
              <a:rPr lang="fr-FR" sz="1200" dirty="0"/>
              <a:t>. La surveillance est réalisée avec l’affichage intégré à l’équipement (non raccordé). Un enregistrement de la température instantanée est réalisée sur le formulaire MU-ACHAT-DE-001-01 sans limite de tolérance</a:t>
            </a:r>
            <a:r>
              <a:rPr lang="fr-FR" sz="1200" dirty="0" smtClean="0"/>
              <a:t>.</a:t>
            </a:r>
          </a:p>
          <a:p>
            <a:r>
              <a:rPr lang="fr-FR" sz="1200" b="1" dirty="0"/>
              <a:t>Conséquence avérée : </a:t>
            </a:r>
            <a:r>
              <a:rPr lang="fr-FR" sz="1200" dirty="0"/>
              <a:t>pas de maitrise de la température de l’enceinte</a:t>
            </a:r>
          </a:p>
          <a:p>
            <a:r>
              <a:rPr lang="fr-FR" sz="1200" b="1" dirty="0"/>
              <a:t>Risque induit : </a:t>
            </a:r>
            <a:r>
              <a:rPr lang="fr-FR" sz="1200" dirty="0"/>
              <a:t>faible car les anticorps sont robustes (cf. recommandations OMS</a:t>
            </a:r>
            <a:r>
              <a:rPr lang="fr-FR" sz="1200" dirty="0" smtClean="0"/>
              <a:t>).</a:t>
            </a:r>
          </a:p>
          <a:p>
            <a:pPr hangingPunct="0"/>
            <a:r>
              <a:rPr lang="fr-FR" sz="1200" b="1" dirty="0"/>
              <a:t>Analyse d’impact</a:t>
            </a:r>
            <a:endParaRPr lang="fr-FR" sz="1200" dirty="0"/>
          </a:p>
          <a:p>
            <a:pPr hangingPunct="0"/>
            <a:r>
              <a:rPr lang="fr-FR" sz="1200" dirty="0"/>
              <a:t>Absence d’impact sur la qualité des résultats d’examens de biologie médicale pour les autoanticorps. </a:t>
            </a:r>
          </a:p>
          <a:p>
            <a:r>
              <a:rPr lang="fr-FR" sz="1200" dirty="0"/>
              <a:t>Cette donnée est confortée par les recommandations de l’OMS qui stipule une stabilité des Immunoglobulines G à température ambiante de 11 jours dans le sang total, de 4 mois dans le sérum/plasma WHO/DIL/LAB/99.1 rev.2 page 35 (réf 191, 202, 216 du doc) et de 7 jours dans le LCR (Am J Clin </a:t>
            </a:r>
            <a:r>
              <a:rPr lang="fr-FR" sz="1200" dirty="0" err="1"/>
              <a:t>Pathol</a:t>
            </a:r>
            <a:r>
              <a:rPr lang="fr-FR" sz="1200" dirty="0"/>
              <a:t> 2003;120:672-675).</a:t>
            </a:r>
          </a:p>
        </p:txBody>
      </p:sp>
      <p:sp>
        <p:nvSpPr>
          <p:cNvPr id="4" name="Espace réservé du contenu 3"/>
          <p:cNvSpPr>
            <a:spLocks noGrp="1"/>
          </p:cNvSpPr>
          <p:nvPr>
            <p:ph sz="half" idx="2"/>
          </p:nvPr>
        </p:nvSpPr>
        <p:spPr/>
        <p:txBody>
          <a:bodyPr>
            <a:noAutofit/>
          </a:bodyPr>
          <a:lstStyle/>
          <a:p>
            <a:r>
              <a:rPr lang="fr-FR" sz="1200" b="1" dirty="0" smtClean="0"/>
              <a:t>Réponse : </a:t>
            </a:r>
          </a:p>
          <a:p>
            <a:pPr hangingPunct="0"/>
            <a:r>
              <a:rPr lang="fr-FR" sz="1200" dirty="0"/>
              <a:t>Discussion avec les membres du GEAI (Groupe d’Etude de l’Auto-immunité) de l’utilité de la rédaction d’une publication de consensus concernant les </a:t>
            </a:r>
            <a:r>
              <a:rPr lang="fr-FR" sz="1200" b="1" dirty="0">
                <a:solidFill>
                  <a:srgbClr val="FF0000"/>
                </a:solidFill>
              </a:rPr>
              <a:t>exigences des modalités d’acheminement et de conservation des prélèvements pour analyse des autoanticorps</a:t>
            </a:r>
          </a:p>
          <a:p>
            <a:pPr hangingPunct="0"/>
            <a:r>
              <a:rPr lang="fr-FR" sz="1200" dirty="0"/>
              <a:t> </a:t>
            </a:r>
          </a:p>
          <a:p>
            <a:pPr hangingPunct="0"/>
            <a:r>
              <a:rPr lang="fr-FR" sz="1200" dirty="0"/>
              <a:t>Achat du matériel : Acquisition de sonde étalonnée </a:t>
            </a:r>
            <a:r>
              <a:rPr lang="fr-FR" sz="1200" dirty="0" err="1"/>
              <a:t>Cofrac</a:t>
            </a:r>
            <a:r>
              <a:rPr lang="fr-FR" sz="1200" dirty="0"/>
              <a:t> </a:t>
            </a:r>
          </a:p>
          <a:p>
            <a:pPr hangingPunct="0"/>
            <a:r>
              <a:rPr lang="fr-FR" sz="1200" dirty="0"/>
              <a:t> </a:t>
            </a:r>
          </a:p>
          <a:p>
            <a:pPr hangingPunct="0"/>
            <a:r>
              <a:rPr lang="fr-FR" sz="1200" dirty="0"/>
              <a:t>Cartographie de cette enceinte </a:t>
            </a:r>
            <a:r>
              <a:rPr lang="fr-FR" sz="1200" dirty="0" smtClean="0"/>
              <a:t>critique</a:t>
            </a:r>
            <a:endParaRPr lang="fr-FR" sz="1200" dirty="0"/>
          </a:p>
          <a:p>
            <a:pPr hangingPunct="0"/>
            <a:r>
              <a:rPr lang="fr-FR" sz="1200" dirty="0"/>
              <a:t> </a:t>
            </a:r>
          </a:p>
          <a:p>
            <a:pPr hangingPunct="0"/>
            <a:r>
              <a:rPr lang="fr-FR" sz="1200" dirty="0"/>
              <a:t>Sensibilisation du personnel en charge de la métrologie pour s’assurer que la définition des équipements critiques est bien comprise  </a:t>
            </a:r>
          </a:p>
          <a:p>
            <a:r>
              <a:rPr lang="fr-FR" sz="1200" dirty="0"/>
              <a:t>Archivage des éléments preuves sur le serveur commun Y dans le dossier « groupe qualité »</a:t>
            </a:r>
          </a:p>
        </p:txBody>
      </p:sp>
    </p:spTree>
    <p:extLst>
      <p:ext uri="{BB962C8B-B14F-4D97-AF65-F5344CB8AC3E}">
        <p14:creationId xmlns:p14="http://schemas.microsoft.com/office/powerpoint/2010/main" val="3917508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Ecart EEQ</a:t>
            </a:r>
          </a:p>
        </p:txBody>
      </p:sp>
      <p:sp>
        <p:nvSpPr>
          <p:cNvPr id="3" name="Espace réservé du contenu 2"/>
          <p:cNvSpPr>
            <a:spLocks noGrp="1"/>
          </p:cNvSpPr>
          <p:nvPr>
            <p:ph sz="half" idx="1"/>
          </p:nvPr>
        </p:nvSpPr>
        <p:spPr/>
        <p:txBody>
          <a:bodyPr>
            <a:noAutofit/>
          </a:bodyPr>
          <a:lstStyle/>
          <a:p>
            <a:r>
              <a:rPr lang="fr-FR" sz="1100" b="1" dirty="0"/>
              <a:t>5.6</a:t>
            </a:r>
          </a:p>
          <a:p>
            <a:r>
              <a:rPr lang="fr-FR" sz="1100" b="1" dirty="0"/>
              <a:t>Disposition</a:t>
            </a:r>
          </a:p>
          <a:p>
            <a:pPr hangingPunct="0"/>
            <a:r>
              <a:rPr lang="fr-FR" sz="1100" b="1" dirty="0"/>
              <a:t>Constat(s)</a:t>
            </a:r>
            <a:r>
              <a:rPr lang="fr-FR" sz="1100" dirty="0"/>
              <a:t> : </a:t>
            </a:r>
            <a:endParaRPr lang="fr-FR" sz="1100" b="1" dirty="0"/>
          </a:p>
          <a:p>
            <a:pPr hangingPunct="0"/>
            <a:r>
              <a:rPr lang="fr-FR" sz="1100" dirty="0"/>
              <a:t>Le laboratoire a mis en place une procédure générale de gestion des EEQ des analyses quantitatives. Dans le cas de l’auto-immunité, la procédure ne peut pas s’appliquer du fait de la transformation du signal quantitatif en donnée qualitative.</a:t>
            </a:r>
          </a:p>
          <a:p>
            <a:pPr hangingPunct="0"/>
            <a:r>
              <a:rPr lang="fr-FR" sz="1100" dirty="0"/>
              <a:t>Cependant, un projet de procédure spécifique est en cours de rédaction. Et en pratique, les résultats sont examinés par le biologiste. Tous les résultats observes sont satisfaisants.</a:t>
            </a:r>
          </a:p>
          <a:p>
            <a:r>
              <a:rPr lang="fr-FR" sz="1100" b="1" dirty="0"/>
              <a:t>Conséquence avérée : </a:t>
            </a:r>
            <a:r>
              <a:rPr lang="fr-FR" sz="1100" b="1" dirty="0">
                <a:solidFill>
                  <a:srgbClr val="FF0000"/>
                </a:solidFill>
              </a:rPr>
              <a:t>défaut de formalisation</a:t>
            </a:r>
          </a:p>
          <a:p>
            <a:r>
              <a:rPr lang="fr-FR" sz="1100" b="1" dirty="0"/>
              <a:t>Risque induit : </a:t>
            </a:r>
            <a:r>
              <a:rPr lang="fr-FR" sz="1100" dirty="0"/>
              <a:t>hétérogénéité des pratiques, non constatée à ce jour.</a:t>
            </a:r>
          </a:p>
          <a:p>
            <a:pPr hangingPunct="0"/>
            <a:r>
              <a:rPr lang="fr-FR" sz="1100" b="1" dirty="0"/>
              <a:t>Analyse des causes : </a:t>
            </a:r>
            <a:r>
              <a:rPr lang="fr-FR" sz="1100" dirty="0"/>
              <a:t>Il s’agit d’un défaut de formalisation de la gestion des EEQ, cependant, les résultats d’EEQ sont conformes depuis janvier 2012. Cet écart n’a donc pas d’impact sur les résultats d’examens de biologie médicale </a:t>
            </a:r>
          </a:p>
          <a:p>
            <a:pPr hangingPunct="0"/>
            <a:r>
              <a:rPr lang="fr-FR" sz="1100" dirty="0"/>
              <a:t>Cette situation n’a pas été envisagée dans la procédure générale de gestion des EEQ d’examens de biologie médicale réalisés par méthode quantitative. Une instruction de la gestion des EEQ spécifique à notre unité médicale a été rédigée. Cette instruction n’est pas encore intégrée dans notre système de gestion documentaire car cette instruction est en cours de finalisation. </a:t>
            </a:r>
          </a:p>
          <a:p>
            <a:pPr hangingPunct="0"/>
            <a:r>
              <a:rPr lang="fr-FR" sz="1100" dirty="0"/>
              <a:t>Il est nécessaire de formaliser ce cas de gestion des EEQ afin d’homogénéiser les pratiques au sein du LBMMS.</a:t>
            </a:r>
          </a:p>
          <a:p>
            <a:endParaRPr lang="fr-FR" sz="1100" dirty="0"/>
          </a:p>
        </p:txBody>
      </p:sp>
      <p:sp>
        <p:nvSpPr>
          <p:cNvPr id="4" name="Espace réservé du contenu 3"/>
          <p:cNvSpPr>
            <a:spLocks noGrp="1"/>
          </p:cNvSpPr>
          <p:nvPr>
            <p:ph sz="half" idx="2"/>
          </p:nvPr>
        </p:nvSpPr>
        <p:spPr/>
        <p:txBody>
          <a:bodyPr>
            <a:normAutofit/>
          </a:bodyPr>
          <a:lstStyle/>
          <a:p>
            <a:r>
              <a:rPr lang="fr-FR" sz="1100" b="1" dirty="0" smtClean="0"/>
              <a:t>Réponse :</a:t>
            </a:r>
          </a:p>
          <a:p>
            <a:pPr hangingPunct="0"/>
            <a:r>
              <a:rPr lang="fr-FR" sz="1100" dirty="0"/>
              <a:t>Finalisation et diffusion de l’instruction de gestion des EEQ spécifique à notre unité médicale</a:t>
            </a:r>
          </a:p>
          <a:p>
            <a:pPr hangingPunct="0"/>
            <a:r>
              <a:rPr lang="fr-FR" sz="1100" dirty="0"/>
              <a:t> </a:t>
            </a:r>
          </a:p>
          <a:p>
            <a:pPr hangingPunct="0"/>
            <a:r>
              <a:rPr lang="fr-FR" sz="1100" dirty="0"/>
              <a:t>Compléter la  procédure MU-ANA-PG-005 LBMMS PROCEDURE GENERALE DE GESTION DES CONTROLES DE QUALITE afin de formaliser la gestion des EEQ d’examens de biologie médicale réalisés par méthode quantitative exploités après transformation du signal en données qualitatives en précisant la possibilité le cas échéant d'apporter des précisions dans une instruction spécifique</a:t>
            </a:r>
          </a:p>
          <a:p>
            <a:pPr hangingPunct="0"/>
            <a:r>
              <a:rPr lang="fr-FR" sz="1100" dirty="0"/>
              <a:t> </a:t>
            </a:r>
          </a:p>
          <a:p>
            <a:pPr hangingPunct="0"/>
            <a:r>
              <a:rPr lang="fr-FR" sz="1100"/>
              <a:t>Archivage des éléments preuves sur le serveur commun Y dans le dossier « groupe qualité »</a:t>
            </a:r>
          </a:p>
          <a:p>
            <a:endParaRPr lang="fr-FR" sz="1100" b="1" dirty="0"/>
          </a:p>
        </p:txBody>
      </p:sp>
    </p:spTree>
    <p:extLst>
      <p:ext uri="{BB962C8B-B14F-4D97-AF65-F5344CB8AC3E}">
        <p14:creationId xmlns:p14="http://schemas.microsoft.com/office/powerpoint/2010/main" val="4247206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Autres </a:t>
            </a:r>
            <a:endParaRPr lang="fr-FR" dirty="0"/>
          </a:p>
        </p:txBody>
      </p:sp>
      <p:sp>
        <p:nvSpPr>
          <p:cNvPr id="6" name="Espace réservé du contenu 5"/>
          <p:cNvSpPr>
            <a:spLocks noGrp="1"/>
          </p:cNvSpPr>
          <p:nvPr>
            <p:ph idx="1"/>
          </p:nvPr>
        </p:nvSpPr>
        <p:spPr/>
        <p:txBody>
          <a:bodyPr>
            <a:normAutofit fontScale="92500"/>
          </a:bodyPr>
          <a:lstStyle/>
          <a:p>
            <a:r>
              <a:rPr lang="fr-FR" u="sng" dirty="0" smtClean="0"/>
              <a:t>Habilitation technicien </a:t>
            </a:r>
            <a:r>
              <a:rPr lang="fr-FR" dirty="0" smtClean="0"/>
              <a:t>: EEQ dans maintien des compétences tous les 6 mois, …mais résultats communiqués 1 fois/an en revue de direction</a:t>
            </a:r>
          </a:p>
          <a:p>
            <a:r>
              <a:rPr lang="fr-FR" u="sng" dirty="0" smtClean="0"/>
              <a:t>2 automates </a:t>
            </a:r>
            <a:r>
              <a:rPr lang="fr-FR" dirty="0" smtClean="0"/>
              <a:t>préparateurs d’IFI : et pas de procédure pour comparer les résultats des deux</a:t>
            </a:r>
          </a:p>
          <a:p>
            <a:r>
              <a:rPr lang="fr-FR" u="sng" dirty="0" smtClean="0"/>
              <a:t>Réception centralisée et 24/24 </a:t>
            </a:r>
            <a:r>
              <a:rPr lang="fr-FR" dirty="0" smtClean="0"/>
              <a:t>: gestion du </a:t>
            </a:r>
            <a:r>
              <a:rPr lang="fr-FR" dirty="0" err="1" smtClean="0"/>
              <a:t>préanalytique</a:t>
            </a:r>
            <a:r>
              <a:rPr lang="fr-FR" dirty="0" smtClean="0"/>
              <a:t> hors heures d’ouverture labo de spécialité (immunologie): risque d’écart critique!!!</a:t>
            </a:r>
            <a:endParaRPr lang="fr-FR" dirty="0"/>
          </a:p>
        </p:txBody>
      </p:sp>
    </p:spTree>
    <p:extLst>
      <p:ext uri="{BB962C8B-B14F-4D97-AF65-F5344CB8AC3E}">
        <p14:creationId xmlns:p14="http://schemas.microsoft.com/office/powerpoint/2010/main" val="3024772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fr-FR" dirty="0"/>
          </a:p>
        </p:txBody>
      </p:sp>
      <p:sp>
        <p:nvSpPr>
          <p:cNvPr id="4" name="Espace réservé du contenu 3"/>
          <p:cNvSpPr>
            <a:spLocks noGrp="1"/>
          </p:cNvSpPr>
          <p:nvPr>
            <p:ph sz="half" idx="1"/>
          </p:nvPr>
        </p:nvSpPr>
        <p:spPr/>
        <p:txBody>
          <a:bodyPr/>
          <a:lstStyle/>
          <a:p>
            <a:r>
              <a:rPr lang="fr-FR" dirty="0" smtClean="0"/>
              <a:t>La norme, rien que la norme …mais pas </a:t>
            </a:r>
            <a:r>
              <a:rPr lang="fr-FR" dirty="0" smtClean="0"/>
              <a:t>plus</a:t>
            </a:r>
          </a:p>
          <a:p>
            <a:r>
              <a:rPr lang="fr-FR" dirty="0" smtClean="0"/>
              <a:t>Écrire ce que l’on fait </a:t>
            </a:r>
            <a:r>
              <a:rPr lang="fr-FR" dirty="0" smtClean="0">
                <a:sym typeface="Wingdings 3"/>
              </a:rPr>
              <a:t>faire ce que l’on écrit</a:t>
            </a:r>
            <a:endParaRPr lang="fr-FR" dirty="0" smtClean="0"/>
          </a:p>
          <a:p>
            <a:r>
              <a:rPr lang="fr-FR" dirty="0" smtClean="0"/>
              <a:t>Ne pas mettre la barre plus haut que le </a:t>
            </a:r>
            <a:r>
              <a:rPr lang="fr-FR" dirty="0" smtClean="0"/>
              <a:t>COFRAC = ne pas donner des verges pour se faire battre</a:t>
            </a:r>
            <a:endParaRPr lang="fr-FR" dirty="0" smtClean="0"/>
          </a:p>
        </p:txBody>
      </p:sp>
      <p:pic>
        <p:nvPicPr>
          <p:cNvPr id="5" name="Espace réservé du contenu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364088" y="1412776"/>
            <a:ext cx="3306424" cy="2474974"/>
          </a:xfrm>
        </p:spPr>
      </p:pic>
      <p:pic>
        <p:nvPicPr>
          <p:cNvPr id="2050" name="Picture 2" descr="Résultat de recherche d'images pour &quot;fouet dessin&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4005064"/>
            <a:ext cx="2719388" cy="2738438"/>
          </a:xfrm>
          <a:prstGeom prst="rect">
            <a:avLst/>
          </a:prstGeom>
          <a:noFill/>
          <a:extLst>
            <a:ext uri="{909E8E84-426E-40DD-AFC4-6F175D3DCCD1}">
              <a14:hiddenFill xmlns:a14="http://schemas.microsoft.com/office/drawing/2010/main">
                <a:solidFill>
                  <a:srgbClr val="FFFFFF"/>
                </a:solidFill>
              </a14:hiddenFill>
            </a:ext>
          </a:extLst>
        </p:spPr>
      </p:pic>
      <p:cxnSp>
        <p:nvCxnSpPr>
          <p:cNvPr id="7" name="Connecteur droit 6"/>
          <p:cNvCxnSpPr/>
          <p:nvPr/>
        </p:nvCxnSpPr>
        <p:spPr>
          <a:xfrm flipV="1">
            <a:off x="5868144" y="1772816"/>
            <a:ext cx="2232248" cy="936104"/>
          </a:xfrm>
          <a:prstGeom prst="line">
            <a:avLst/>
          </a:prstGeom>
        </p:spPr>
        <p:style>
          <a:lnRef idx="3">
            <a:schemeClr val="accent4"/>
          </a:lnRef>
          <a:fillRef idx="0">
            <a:schemeClr val="accent4"/>
          </a:fillRef>
          <a:effectRef idx="2">
            <a:schemeClr val="accent4"/>
          </a:effectRef>
          <a:fontRef idx="minor">
            <a:schemeClr val="tx1"/>
          </a:fontRef>
        </p:style>
      </p:cxnSp>
      <p:sp>
        <p:nvSpPr>
          <p:cNvPr id="8" name="ZoneTexte 7"/>
          <p:cNvSpPr txBox="1"/>
          <p:nvPr/>
        </p:nvSpPr>
        <p:spPr>
          <a:xfrm>
            <a:off x="8100392" y="1484784"/>
            <a:ext cx="614271" cy="369332"/>
          </a:xfrm>
          <a:prstGeom prst="rect">
            <a:avLst/>
          </a:prstGeom>
          <a:noFill/>
        </p:spPr>
        <p:txBody>
          <a:bodyPr wrap="none" rtlCol="0">
            <a:spAutoFit/>
          </a:bodyPr>
          <a:lstStyle/>
          <a:p>
            <a:r>
              <a:rPr lang="fr-FR" b="1" dirty="0" smtClean="0">
                <a:solidFill>
                  <a:schemeClr val="accent4">
                    <a:lumMod val="75000"/>
                  </a:schemeClr>
                </a:solidFill>
              </a:rPr>
              <a:t>LBM</a:t>
            </a:r>
            <a:endParaRPr lang="fr-FR" b="1" dirty="0">
              <a:solidFill>
                <a:schemeClr val="accent4">
                  <a:lumMod val="75000"/>
                </a:schemeClr>
              </a:solidFill>
            </a:endParaRPr>
          </a:p>
        </p:txBody>
      </p:sp>
      <p:sp>
        <p:nvSpPr>
          <p:cNvPr id="9" name="ZoneTexte 8"/>
          <p:cNvSpPr txBox="1"/>
          <p:nvPr/>
        </p:nvSpPr>
        <p:spPr>
          <a:xfrm>
            <a:off x="5292080" y="3030736"/>
            <a:ext cx="954557" cy="369332"/>
          </a:xfrm>
          <a:prstGeom prst="rect">
            <a:avLst/>
          </a:prstGeom>
          <a:noFill/>
        </p:spPr>
        <p:txBody>
          <a:bodyPr wrap="none" rtlCol="0">
            <a:spAutoFit/>
          </a:bodyPr>
          <a:lstStyle/>
          <a:p>
            <a:r>
              <a:rPr lang="fr-FR" b="1" dirty="0" smtClean="0">
                <a:solidFill>
                  <a:srgbClr val="FF0000"/>
                </a:solidFill>
              </a:rPr>
              <a:t>COFRAC</a:t>
            </a:r>
            <a:endParaRPr lang="fr-FR" b="1" dirty="0">
              <a:solidFill>
                <a:srgbClr val="FF0000"/>
              </a:solidFill>
            </a:endParaRPr>
          </a:p>
        </p:txBody>
      </p:sp>
    </p:spTree>
    <p:extLst>
      <p:ext uri="{BB962C8B-B14F-4D97-AF65-F5344CB8AC3E}">
        <p14:creationId xmlns:p14="http://schemas.microsoft.com/office/powerpoint/2010/main" val="2252994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Comment lire un écart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612440664"/>
              </p:ext>
            </p:extLst>
          </p:nvPr>
        </p:nvGraphicFramePr>
        <p:xfrm>
          <a:off x="467546" y="1700808"/>
          <a:ext cx="8208911" cy="4752527"/>
        </p:xfrm>
        <a:graphic>
          <a:graphicData uri="http://schemas.openxmlformats.org/drawingml/2006/table">
            <a:tbl>
              <a:tblPr>
                <a:tableStyleId>{5C22544A-7EE6-4342-B048-85BDC9FD1C3A}</a:tableStyleId>
              </a:tblPr>
              <a:tblGrid>
                <a:gridCol w="425529"/>
                <a:gridCol w="2308060"/>
                <a:gridCol w="859202"/>
                <a:gridCol w="2308060"/>
                <a:gridCol w="2308060"/>
              </a:tblGrid>
              <a:tr h="419533">
                <a:tc rowSpan="7">
                  <a:txBody>
                    <a:bodyPr/>
                    <a:lstStyle/>
                    <a:p>
                      <a:pPr algn="ctr" hangingPunct="0">
                        <a:spcBef>
                          <a:spcPts val="100"/>
                        </a:spcBef>
                        <a:spcAft>
                          <a:spcPts val="0"/>
                        </a:spcAft>
                      </a:pPr>
                      <a:r>
                        <a:rPr lang="en-GB" sz="800" cap="all" dirty="0">
                          <a:effectLst/>
                        </a:rPr>
                        <a:t>c</a:t>
                      </a:r>
                      <a:endParaRPr lang="fr-FR" sz="800" dirty="0">
                        <a:effectLst/>
                      </a:endParaRPr>
                    </a:p>
                    <a:p>
                      <a:pPr algn="ctr" hangingPunct="0">
                        <a:spcBef>
                          <a:spcPts val="100"/>
                        </a:spcBef>
                        <a:spcAft>
                          <a:spcPts val="0"/>
                        </a:spcAft>
                      </a:pPr>
                      <a:r>
                        <a:rPr lang="en-GB" sz="800" cap="all" dirty="0">
                          <a:effectLst/>
                        </a:rPr>
                        <a:t>o</a:t>
                      </a:r>
                      <a:endParaRPr lang="fr-FR" sz="800" dirty="0">
                        <a:effectLst/>
                      </a:endParaRPr>
                    </a:p>
                    <a:p>
                      <a:pPr algn="ctr" hangingPunct="0">
                        <a:spcBef>
                          <a:spcPts val="100"/>
                        </a:spcBef>
                        <a:spcAft>
                          <a:spcPts val="0"/>
                        </a:spcAft>
                      </a:pPr>
                      <a:r>
                        <a:rPr lang="en-GB" sz="800" cap="all" dirty="0">
                          <a:effectLst/>
                        </a:rPr>
                        <a:t>f</a:t>
                      </a:r>
                      <a:endParaRPr lang="fr-FR" sz="800" dirty="0">
                        <a:effectLst/>
                      </a:endParaRPr>
                    </a:p>
                    <a:p>
                      <a:pPr algn="ctr" hangingPunct="0">
                        <a:spcBef>
                          <a:spcPts val="100"/>
                        </a:spcBef>
                        <a:spcAft>
                          <a:spcPts val="0"/>
                        </a:spcAft>
                      </a:pPr>
                      <a:r>
                        <a:rPr lang="en-GB" sz="800" cap="all" dirty="0">
                          <a:effectLst/>
                        </a:rPr>
                        <a:t>r</a:t>
                      </a:r>
                      <a:endParaRPr lang="fr-FR" sz="800" dirty="0">
                        <a:effectLst/>
                      </a:endParaRPr>
                    </a:p>
                    <a:p>
                      <a:pPr algn="ctr" hangingPunct="0">
                        <a:spcBef>
                          <a:spcPts val="100"/>
                        </a:spcBef>
                        <a:spcAft>
                          <a:spcPts val="0"/>
                        </a:spcAft>
                      </a:pPr>
                      <a:r>
                        <a:rPr lang="en-GB" sz="800" cap="all" dirty="0">
                          <a:effectLst/>
                        </a:rPr>
                        <a:t>a</a:t>
                      </a:r>
                      <a:endParaRPr lang="fr-FR" sz="800" dirty="0">
                        <a:effectLst/>
                      </a:endParaRPr>
                    </a:p>
                    <a:p>
                      <a:pPr algn="ctr" hangingPunct="0">
                        <a:spcBef>
                          <a:spcPts val="100"/>
                        </a:spcBef>
                        <a:spcAft>
                          <a:spcPts val="0"/>
                        </a:spcAft>
                      </a:pPr>
                      <a:r>
                        <a:rPr lang="en-GB" sz="800" cap="all" dirty="0">
                          <a:effectLst/>
                        </a:rPr>
                        <a:t>c</a:t>
                      </a:r>
                      <a:endParaRPr lang="fr-FR" sz="800" dirty="0">
                        <a:effectLst/>
                        <a:latin typeface="Arial"/>
                        <a:ea typeface="Times New Roman"/>
                        <a:cs typeface="Times New Roman"/>
                      </a:endParaRPr>
                    </a:p>
                  </a:txBody>
                  <a:tcPr marL="44450" marR="44450" marT="0" marB="0" anchor="ctr"/>
                </a:tc>
                <a:tc gridSpan="3">
                  <a:txBody>
                    <a:bodyPr/>
                    <a:lstStyle/>
                    <a:p>
                      <a:pPr hangingPunct="0">
                        <a:spcAft>
                          <a:spcPts val="0"/>
                        </a:spcAft>
                        <a:tabLst>
                          <a:tab pos="3291205" algn="l"/>
                          <a:tab pos="6438900" algn="r"/>
                        </a:tabLst>
                      </a:pPr>
                      <a:r>
                        <a:rPr lang="fr-FR" sz="800" cap="small">
                          <a:effectLst/>
                        </a:rPr>
                        <a:t>Domaine(s) : Immunologie - </a:t>
                      </a:r>
                      <a:r>
                        <a:rPr lang="fr-FR" sz="1000">
                          <a:effectLst/>
                        </a:rPr>
                        <a:t>Auto immunité</a:t>
                      </a:r>
                      <a:endParaRPr lang="fr-FR" sz="800">
                        <a:effectLst/>
                        <a:latin typeface="Times New Roman"/>
                        <a:ea typeface="Times New Roman"/>
                      </a:endParaRPr>
                    </a:p>
                  </a:txBody>
                  <a:tcPr marL="44450" marR="44450" marT="0" marB="0" anchor="ctr"/>
                </a:tc>
                <a:tc hMerge="1">
                  <a:txBody>
                    <a:bodyPr/>
                    <a:lstStyle/>
                    <a:p>
                      <a:endParaRPr lang="fr-FR"/>
                    </a:p>
                  </a:txBody>
                  <a:tcPr/>
                </a:tc>
                <a:tc hMerge="1">
                  <a:txBody>
                    <a:bodyPr/>
                    <a:lstStyle/>
                    <a:p>
                      <a:endParaRPr lang="fr-FR"/>
                    </a:p>
                  </a:txBody>
                  <a:tcPr/>
                </a:tc>
                <a:tc>
                  <a:txBody>
                    <a:bodyPr/>
                    <a:lstStyle/>
                    <a:p>
                      <a:pPr hangingPunct="0">
                        <a:spcAft>
                          <a:spcPts val="0"/>
                        </a:spcAft>
                        <a:tabLst>
                          <a:tab pos="861060" algn="l"/>
                          <a:tab pos="2167890" algn="l"/>
                          <a:tab pos="3337560" algn="l"/>
                          <a:tab pos="4777740" algn="l"/>
                        </a:tabLst>
                      </a:pPr>
                      <a:r>
                        <a:rPr lang="fr-FR" sz="800" cap="small">
                          <a:effectLst/>
                        </a:rPr>
                        <a:t>Lieu(x) de Constat </a:t>
                      </a:r>
                      <a:r>
                        <a:rPr lang="fr-FR" sz="600">
                          <a:effectLst/>
                        </a:rPr>
                        <a:t>(si évaluation multi sites)</a:t>
                      </a:r>
                      <a:r>
                        <a:rPr lang="fr-FR" sz="800" cap="small">
                          <a:effectLst/>
                        </a:rPr>
                        <a:t> : Neurobiologie</a:t>
                      </a:r>
                      <a:endParaRPr lang="fr-FR" sz="800">
                        <a:effectLst/>
                        <a:latin typeface="Times New Roman"/>
                        <a:ea typeface="Times New Roman"/>
                      </a:endParaRPr>
                    </a:p>
                  </a:txBody>
                  <a:tcPr marL="44450" marR="44450" marT="0" marB="0" anchor="ctr"/>
                </a:tc>
              </a:tr>
              <a:tr h="524417">
                <a:tc vMerge="1">
                  <a:txBody>
                    <a:bodyPr/>
                    <a:lstStyle/>
                    <a:p>
                      <a:endParaRPr lang="fr-FR"/>
                    </a:p>
                  </a:txBody>
                  <a:tcPr/>
                </a:tc>
                <a:tc gridSpan="3">
                  <a:txBody>
                    <a:bodyPr/>
                    <a:lstStyle/>
                    <a:p>
                      <a:pPr hangingPunct="0">
                        <a:spcAft>
                          <a:spcPts val="0"/>
                        </a:spcAft>
                        <a:tabLst>
                          <a:tab pos="861060" algn="l"/>
                          <a:tab pos="2167890" algn="l"/>
                          <a:tab pos="3337560" algn="l"/>
                          <a:tab pos="4777740" algn="l"/>
                        </a:tabLst>
                      </a:pPr>
                      <a:r>
                        <a:rPr lang="fr-FR" sz="800" cap="small">
                          <a:effectLst/>
                        </a:rPr>
                        <a:t>écart aux exigences de </a:t>
                      </a:r>
                      <a:r>
                        <a:rPr lang="fr-FR" sz="800" cap="small" baseline="30000">
                          <a:effectLst/>
                        </a:rPr>
                        <a:t>(1)</a:t>
                      </a:r>
                      <a:r>
                        <a:rPr lang="fr-FR" sz="800">
                          <a:effectLst/>
                        </a:rPr>
                        <a:t> : </a:t>
                      </a:r>
                      <a:r>
                        <a:rPr lang="fr-FR" sz="1000">
                          <a:effectLst/>
                        </a:rPr>
                        <a:t>Norme NF EN ISO 15189</a:t>
                      </a:r>
                      <a:endParaRPr lang="fr-FR" sz="800">
                        <a:effectLst/>
                        <a:latin typeface="Arial"/>
                        <a:ea typeface="Times New Roman"/>
                        <a:cs typeface="Times New Roman"/>
                      </a:endParaRPr>
                    </a:p>
                  </a:txBody>
                  <a:tcPr marL="44450" marR="44450" marT="0" marB="0" anchor="ctr"/>
                </a:tc>
                <a:tc hMerge="1">
                  <a:txBody>
                    <a:bodyPr/>
                    <a:lstStyle/>
                    <a:p>
                      <a:endParaRPr lang="fr-FR"/>
                    </a:p>
                  </a:txBody>
                  <a:tcPr/>
                </a:tc>
                <a:tc hMerge="1">
                  <a:txBody>
                    <a:bodyPr/>
                    <a:lstStyle/>
                    <a:p>
                      <a:endParaRPr lang="fr-FR"/>
                    </a:p>
                  </a:txBody>
                  <a:tcPr/>
                </a:tc>
                <a:tc>
                  <a:txBody>
                    <a:bodyPr/>
                    <a:lstStyle/>
                    <a:p>
                      <a:pPr hangingPunct="0">
                        <a:spcAft>
                          <a:spcPts val="0"/>
                        </a:spcAft>
                        <a:tabLst>
                          <a:tab pos="3291205" algn="l"/>
                          <a:tab pos="6438900" algn="r"/>
                        </a:tabLst>
                      </a:pPr>
                      <a:r>
                        <a:rPr lang="fr-FR" sz="800" cap="small">
                          <a:effectLst/>
                        </a:rPr>
                        <a:t>Paragraphe(s) du Référentiel : </a:t>
                      </a:r>
                      <a:r>
                        <a:rPr lang="fr-FR" sz="1000">
                          <a:effectLst/>
                        </a:rPr>
                        <a:t>5.6.1 et 5.7.1</a:t>
                      </a:r>
                      <a:endParaRPr lang="fr-FR" sz="800">
                        <a:effectLst/>
                        <a:latin typeface="Arial"/>
                        <a:ea typeface="Times New Roman"/>
                        <a:cs typeface="Times New Roman"/>
                      </a:endParaRPr>
                    </a:p>
                  </a:txBody>
                  <a:tcPr marL="44450" marR="44450" marT="0" marB="0" anchor="ctr"/>
                </a:tc>
              </a:tr>
              <a:tr h="158418">
                <a:tc vMerge="1">
                  <a:txBody>
                    <a:bodyPr/>
                    <a:lstStyle/>
                    <a:p>
                      <a:endParaRPr lang="fr-FR"/>
                    </a:p>
                  </a:txBody>
                  <a:tcPr/>
                </a:tc>
                <a:tc gridSpan="4">
                  <a:txBody>
                    <a:bodyPr/>
                    <a:lstStyle/>
                    <a:p>
                      <a:pPr hangingPunct="0">
                        <a:spcAft>
                          <a:spcPts val="0"/>
                        </a:spcAft>
                        <a:tabLst>
                          <a:tab pos="3291205" algn="l"/>
                          <a:tab pos="6438900" algn="r"/>
                        </a:tabLst>
                      </a:pPr>
                      <a:r>
                        <a:rPr lang="fr-FR" sz="600" cap="small" baseline="30000" dirty="0">
                          <a:effectLst/>
                        </a:rPr>
                        <a:t>(1)</a:t>
                      </a:r>
                      <a:r>
                        <a:rPr lang="fr-FR" sz="600" cap="small" dirty="0">
                          <a:effectLst/>
                        </a:rPr>
                        <a:t> </a:t>
                      </a:r>
                      <a:r>
                        <a:rPr lang="fr-FR" sz="600" dirty="0">
                          <a:effectLst/>
                        </a:rPr>
                        <a:t>Indiquer au regard de quel référentiel (norme, programme, etc.) porte l’écart</a:t>
                      </a:r>
                      <a:endParaRPr lang="fr-FR" sz="800" dirty="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r h="293892">
                <a:tc vMerge="1">
                  <a:txBody>
                    <a:bodyPr/>
                    <a:lstStyle/>
                    <a:p>
                      <a:endParaRPr lang="fr-FR"/>
                    </a:p>
                  </a:txBody>
                  <a:tcPr/>
                </a:tc>
                <a:tc>
                  <a:txBody>
                    <a:bodyPr/>
                    <a:lstStyle/>
                    <a:p>
                      <a:pPr hangingPunct="0">
                        <a:spcAft>
                          <a:spcPts val="0"/>
                        </a:spcAft>
                        <a:tabLst>
                          <a:tab pos="861060" algn="l"/>
                          <a:tab pos="2167890" algn="l"/>
                          <a:tab pos="3337560" algn="l"/>
                          <a:tab pos="4777740" algn="l"/>
                        </a:tabLst>
                      </a:pPr>
                      <a:r>
                        <a:rPr lang="fr-FR" sz="800" cap="small" dirty="0">
                          <a:effectLst/>
                        </a:rPr>
                        <a:t>Concerne :</a:t>
                      </a:r>
                      <a:endParaRPr lang="fr-FR" sz="800" dirty="0">
                        <a:effectLst/>
                        <a:latin typeface="Times New Roman"/>
                        <a:ea typeface="Times New Roman"/>
                      </a:endParaRPr>
                    </a:p>
                  </a:txBody>
                  <a:tcPr marL="44450" marR="44450" marT="0" marB="0" anchor="ctr"/>
                </a:tc>
                <a:tc>
                  <a:txBody>
                    <a:bodyPr/>
                    <a:lstStyle/>
                    <a:p>
                      <a:pPr hangingPunct="0">
                        <a:spcAft>
                          <a:spcPts val="0"/>
                        </a:spcAft>
                        <a:tabLst>
                          <a:tab pos="861060" algn="l"/>
                          <a:tab pos="2167890" algn="l"/>
                          <a:tab pos="3337560" algn="l"/>
                          <a:tab pos="4777740" algn="l"/>
                        </a:tabLst>
                      </a:pPr>
                      <a:r>
                        <a:rPr lang="fr-FR" sz="800" cap="small" dirty="0">
                          <a:effectLst/>
                        </a:rPr>
                        <a:t>les dispositions </a:t>
                      </a:r>
                      <a:r>
                        <a:rPr lang="fr-FR" sz="800" dirty="0" smtClean="0">
                          <a:sym typeface="Wingdings"/>
                        </a:rPr>
                        <a:t></a:t>
                      </a:r>
                      <a:endParaRPr lang="fr-FR" sz="800" dirty="0">
                        <a:effectLst/>
                        <a:latin typeface="Arial"/>
                        <a:ea typeface="Times New Roman"/>
                        <a:cs typeface="Times New Roman"/>
                      </a:endParaRPr>
                    </a:p>
                  </a:txBody>
                  <a:tcPr marL="44450" marR="44450" marT="0" marB="0" anchor="ctr"/>
                </a:tc>
                <a:tc>
                  <a:txBody>
                    <a:bodyPr/>
                    <a:lstStyle/>
                    <a:p>
                      <a:pPr hangingPunct="0">
                        <a:spcAft>
                          <a:spcPts val="0"/>
                        </a:spcAft>
                        <a:tabLst>
                          <a:tab pos="861060" algn="l"/>
                          <a:tab pos="2167890" algn="l"/>
                          <a:tab pos="3337560" algn="l"/>
                          <a:tab pos="4777740" algn="l"/>
                        </a:tabLst>
                      </a:pPr>
                      <a:r>
                        <a:rPr lang="fr-FR" sz="800" cap="small">
                          <a:effectLst/>
                        </a:rPr>
                        <a:t>l'application </a:t>
                      </a:r>
                      <a:endParaRPr lang="fr-FR" sz="800">
                        <a:effectLst/>
                        <a:latin typeface="Arial"/>
                        <a:ea typeface="Times New Roman"/>
                        <a:cs typeface="Times New Roman"/>
                      </a:endParaRPr>
                    </a:p>
                  </a:txBody>
                  <a:tcPr marL="44450" marR="44450" marT="0" marB="0" anchor="ctr"/>
                </a:tc>
                <a:tc>
                  <a:txBody>
                    <a:bodyPr/>
                    <a:lstStyle/>
                    <a:p>
                      <a:pPr hangingPunct="0">
                        <a:spcAft>
                          <a:spcPts val="0"/>
                        </a:spcAft>
                        <a:tabLst>
                          <a:tab pos="3291205" algn="l"/>
                          <a:tab pos="6438900" algn="r"/>
                        </a:tabLst>
                      </a:pPr>
                      <a:r>
                        <a:rPr lang="fr-FR" sz="800" cap="small">
                          <a:effectLst/>
                        </a:rPr>
                        <a:t>Concerne une demande d’extension   </a:t>
                      </a:r>
                      <a:endParaRPr lang="fr-FR" sz="800">
                        <a:effectLst/>
                        <a:latin typeface="Times New Roman"/>
                        <a:ea typeface="Times New Roman"/>
                      </a:endParaRPr>
                    </a:p>
                  </a:txBody>
                  <a:tcPr marL="44450" marR="44450" marT="0" marB="0" anchor="ctr"/>
                </a:tc>
              </a:tr>
              <a:tr h="2104222">
                <a:tc vMerge="1">
                  <a:txBody>
                    <a:bodyPr/>
                    <a:lstStyle/>
                    <a:p>
                      <a:endParaRPr lang="fr-FR"/>
                    </a:p>
                  </a:txBody>
                  <a:tcPr/>
                </a:tc>
                <a:tc gridSpan="4">
                  <a:txBody>
                    <a:bodyPr/>
                    <a:lstStyle/>
                    <a:p>
                      <a:pPr hangingPunct="0">
                        <a:spcBef>
                          <a:spcPts val="200"/>
                        </a:spcBef>
                        <a:spcAft>
                          <a:spcPts val="0"/>
                        </a:spcAft>
                      </a:pPr>
                      <a:r>
                        <a:rPr lang="fr-FR" sz="800" dirty="0">
                          <a:effectLst/>
                        </a:rPr>
                        <a:t>Constat(s) : </a:t>
                      </a:r>
                      <a:r>
                        <a:rPr lang="fr-FR" sz="1000" dirty="0">
                          <a:effectLst/>
                        </a:rPr>
                        <a:t>L’UF du  laboratoire a défini sa stratégie d’utilisation des CIQ en qualitatif et quantitatif. Cependant cette stratégie se limite à entrainer un rejet de la série si les CIQ ne sont pas conformes aux attendus. L’UF n’a pas défini formellement les cas de récurrence de rejet , d’étude d’impact, de réclamation client auprès des fournisseurs…</a:t>
                      </a:r>
                      <a:endParaRPr lang="fr-FR" sz="800" dirty="0">
                        <a:effectLst/>
                      </a:endParaRPr>
                    </a:p>
                    <a:p>
                      <a:pPr marL="101600" indent="-101600" hangingPunct="0">
                        <a:spcAft>
                          <a:spcPts val="0"/>
                        </a:spcAft>
                      </a:pPr>
                      <a:r>
                        <a:rPr lang="fr-FR" sz="1000" dirty="0">
                          <a:effectLst/>
                        </a:rPr>
                        <a:t>                     De la même manière lors de la validation des séries d’analyse, l’UF n’ a pas formalisée sa conduite à tenir (CAT) selon les situations qui se présentent les plus fréquemment et de façon cliniquement </a:t>
                      </a:r>
                      <a:r>
                        <a:rPr lang="fr-FR" sz="1000" dirty="0" err="1">
                          <a:effectLst/>
                        </a:rPr>
                        <a:t>relevante</a:t>
                      </a:r>
                      <a:r>
                        <a:rPr lang="fr-FR" sz="1000" dirty="0">
                          <a:effectLst/>
                        </a:rPr>
                        <a:t> lors de l’utilisation de plusieurs tousses en parallèle ou successivement , alors que cette CAT existe ( voir dossier de validation de méthode)</a:t>
                      </a:r>
                      <a:endParaRPr lang="fr-FR" sz="1000" dirty="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r h="629300">
                <a:tc vMerge="1">
                  <a:txBody>
                    <a:bodyPr/>
                    <a:lstStyle/>
                    <a:p>
                      <a:endParaRPr lang="fr-FR"/>
                    </a:p>
                  </a:txBody>
                  <a:tcPr/>
                </a:tc>
                <a:tc gridSpan="4">
                  <a:txBody>
                    <a:bodyPr/>
                    <a:lstStyle/>
                    <a:p>
                      <a:pPr hangingPunct="0">
                        <a:spcBef>
                          <a:spcPts val="200"/>
                        </a:spcBef>
                        <a:spcAft>
                          <a:spcPts val="0"/>
                        </a:spcAft>
                      </a:pPr>
                      <a:r>
                        <a:rPr lang="fr-FR" sz="800">
                          <a:effectLst/>
                        </a:rPr>
                        <a:t>Conséquence avérée :</a:t>
                      </a:r>
                      <a:r>
                        <a:rPr lang="fr-FR" sz="1000">
                          <a:effectLst/>
                        </a:rPr>
                        <a:t>CAT incomplète, </a:t>
                      </a:r>
                      <a:endParaRPr lang="fr-FR" sz="80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r h="622745">
                <a:tc vMerge="1">
                  <a:txBody>
                    <a:bodyPr/>
                    <a:lstStyle/>
                    <a:p>
                      <a:endParaRPr lang="fr-FR"/>
                    </a:p>
                  </a:txBody>
                  <a:tcPr/>
                </a:tc>
                <a:tc gridSpan="4">
                  <a:txBody>
                    <a:bodyPr/>
                    <a:lstStyle/>
                    <a:p>
                      <a:pPr hangingPunct="0">
                        <a:spcBef>
                          <a:spcPts val="200"/>
                        </a:spcBef>
                        <a:spcAft>
                          <a:spcPts val="0"/>
                        </a:spcAft>
                      </a:pPr>
                      <a:r>
                        <a:rPr lang="fr-FR" sz="800" dirty="0">
                          <a:effectLst/>
                        </a:rPr>
                        <a:t>Risque induit : </a:t>
                      </a:r>
                      <a:r>
                        <a:rPr lang="fr-FR" sz="1000" dirty="0">
                          <a:effectLst/>
                        </a:rPr>
                        <a:t>ne pas avoir une attitude identique et harmonisée, cependant  l’UF est une petite unité où la communication est facile</a:t>
                      </a:r>
                      <a:endParaRPr lang="fr-FR" sz="800" dirty="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cxnSp>
        <p:nvCxnSpPr>
          <p:cNvPr id="8" name="Connecteur droit 7"/>
          <p:cNvCxnSpPr/>
          <p:nvPr/>
        </p:nvCxnSpPr>
        <p:spPr>
          <a:xfrm>
            <a:off x="7668344" y="2492896"/>
            <a:ext cx="648072"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Connecteur droit 8"/>
          <p:cNvCxnSpPr/>
          <p:nvPr/>
        </p:nvCxnSpPr>
        <p:spPr>
          <a:xfrm>
            <a:off x="3275856" y="3068960"/>
            <a:ext cx="648072" cy="0"/>
          </a:xfrm>
          <a:prstGeom prst="line">
            <a:avLst/>
          </a:prstGeom>
        </p:spPr>
        <p:style>
          <a:lnRef idx="3">
            <a:schemeClr val="accent2"/>
          </a:lnRef>
          <a:fillRef idx="0">
            <a:schemeClr val="accent2"/>
          </a:fillRef>
          <a:effectRef idx="2">
            <a:schemeClr val="accent2"/>
          </a:effectRef>
          <a:fontRef idx="minor">
            <a:schemeClr val="tx1"/>
          </a:fontRef>
        </p:style>
      </p:cxnSp>
      <p:sp>
        <p:nvSpPr>
          <p:cNvPr id="10" name="Flèche droite rayée 9"/>
          <p:cNvSpPr/>
          <p:nvPr/>
        </p:nvSpPr>
        <p:spPr>
          <a:xfrm>
            <a:off x="5220072" y="2369906"/>
            <a:ext cx="978408" cy="1211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11" name="Flèche droite rayée 10"/>
          <p:cNvSpPr/>
          <p:nvPr/>
        </p:nvSpPr>
        <p:spPr>
          <a:xfrm>
            <a:off x="2123728" y="2945749"/>
            <a:ext cx="978408" cy="12115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2067200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 dit la norme?</a:t>
            </a:r>
            <a:endParaRPr lang="fr-FR" dirty="0"/>
          </a:p>
        </p:txBody>
      </p:sp>
      <p:sp>
        <p:nvSpPr>
          <p:cNvPr id="3" name="Espace réservé du contenu 2"/>
          <p:cNvSpPr>
            <a:spLocks noGrp="1"/>
          </p:cNvSpPr>
          <p:nvPr>
            <p:ph sz="half" idx="1"/>
          </p:nvPr>
        </p:nvSpPr>
        <p:spPr/>
        <p:txBody>
          <a:bodyPr>
            <a:normAutofit fontScale="62500" lnSpcReduction="20000"/>
          </a:bodyPr>
          <a:lstStyle/>
          <a:p>
            <a:r>
              <a:rPr lang="fr-FR" b="1" dirty="0"/>
              <a:t>5.6 Garantie de qualité des résultats</a:t>
            </a:r>
          </a:p>
          <a:p>
            <a:r>
              <a:rPr lang="fr-FR" b="1" dirty="0"/>
              <a:t>5.6.1 Généralités</a:t>
            </a:r>
          </a:p>
          <a:p>
            <a:r>
              <a:rPr lang="fr-FR" dirty="0"/>
              <a:t>Le laboratoire doit garantir la qualité des examens en les réalisant dans des conditions définies.</a:t>
            </a:r>
          </a:p>
          <a:p>
            <a:r>
              <a:rPr lang="fr-FR" dirty="0"/>
              <a:t>Les processus </a:t>
            </a:r>
            <a:r>
              <a:rPr lang="fr-FR" dirty="0" err="1"/>
              <a:t>préanalytiques</a:t>
            </a:r>
            <a:r>
              <a:rPr lang="fr-FR" dirty="0"/>
              <a:t> et post-analytiques appropriés doivent être mis en </a:t>
            </a:r>
            <a:r>
              <a:rPr lang="fr-FR" dirty="0" err="1"/>
              <a:t>oeuvre</a:t>
            </a:r>
            <a:r>
              <a:rPr lang="fr-FR" dirty="0"/>
              <a:t> (voir 4.14.7, 5.4, 5.7 et 5.8).</a:t>
            </a:r>
          </a:p>
          <a:p>
            <a:r>
              <a:rPr lang="fr-FR" dirty="0"/>
              <a:t>Le laboratoire ne doit fabriquer aucun résultat.</a:t>
            </a:r>
          </a:p>
        </p:txBody>
      </p:sp>
      <p:sp>
        <p:nvSpPr>
          <p:cNvPr id="4" name="Espace réservé du contenu 3"/>
          <p:cNvSpPr>
            <a:spLocks noGrp="1"/>
          </p:cNvSpPr>
          <p:nvPr>
            <p:ph sz="half" idx="2"/>
          </p:nvPr>
        </p:nvSpPr>
        <p:spPr/>
        <p:txBody>
          <a:bodyPr>
            <a:normAutofit fontScale="62500" lnSpcReduction="20000"/>
          </a:bodyPr>
          <a:lstStyle/>
          <a:p>
            <a:r>
              <a:rPr lang="fr-FR" b="1" dirty="0"/>
              <a:t>5.7 Processus post-analytiques</a:t>
            </a:r>
          </a:p>
          <a:p>
            <a:r>
              <a:rPr lang="fr-FR" b="1" dirty="0"/>
              <a:t>5.7.1 Revue des résultats</a:t>
            </a:r>
          </a:p>
          <a:p>
            <a:r>
              <a:rPr lang="fr-FR" dirty="0"/>
              <a:t>Le laboratoire doit disposer de procédures visant à garantir que le personnel autorisé consulte les résultats </a:t>
            </a:r>
            <a:r>
              <a:rPr lang="fr-FR" dirty="0" smtClean="0"/>
              <a:t>des analyses </a:t>
            </a:r>
            <a:r>
              <a:rPr lang="fr-FR" dirty="0"/>
              <a:t>avant de les diffuser, et qu’il les évalue par rapport au contrôle interne de la qualité et, si </a:t>
            </a:r>
            <a:r>
              <a:rPr lang="fr-FR" dirty="0" smtClean="0"/>
              <a:t>approprié, aux </a:t>
            </a:r>
            <a:r>
              <a:rPr lang="fr-FR" dirty="0"/>
              <a:t>informations cliniques disponibles et aux résultats des analyses précédentes.</a:t>
            </a:r>
          </a:p>
          <a:p>
            <a:r>
              <a:rPr lang="fr-FR" dirty="0"/>
              <a:t>Lorsque la procédure permettant de revoir les résultats implique la sélection et le compte rendu </a:t>
            </a:r>
            <a:r>
              <a:rPr lang="fr-FR" dirty="0" smtClean="0"/>
              <a:t>automatiques, les </a:t>
            </a:r>
            <a:r>
              <a:rPr lang="fr-FR" dirty="0"/>
              <a:t>critères de revue doivent être établis, approuvés et documentés (voir 5.8.4).</a:t>
            </a:r>
          </a:p>
        </p:txBody>
      </p:sp>
    </p:spTree>
    <p:extLst>
      <p:ext uri="{BB962C8B-B14F-4D97-AF65-F5344CB8AC3E}">
        <p14:creationId xmlns:p14="http://schemas.microsoft.com/office/powerpoint/2010/main" val="3737460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Comment lire un écart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5658929"/>
              </p:ext>
            </p:extLst>
          </p:nvPr>
        </p:nvGraphicFramePr>
        <p:xfrm>
          <a:off x="467546" y="1700808"/>
          <a:ext cx="8208911" cy="4752527"/>
        </p:xfrm>
        <a:graphic>
          <a:graphicData uri="http://schemas.openxmlformats.org/drawingml/2006/table">
            <a:tbl>
              <a:tblPr>
                <a:tableStyleId>{5C22544A-7EE6-4342-B048-85BDC9FD1C3A}</a:tableStyleId>
              </a:tblPr>
              <a:tblGrid>
                <a:gridCol w="425529"/>
                <a:gridCol w="2308060"/>
                <a:gridCol w="859202"/>
                <a:gridCol w="2308060"/>
                <a:gridCol w="2308060"/>
              </a:tblGrid>
              <a:tr h="419533">
                <a:tc rowSpan="7">
                  <a:txBody>
                    <a:bodyPr/>
                    <a:lstStyle/>
                    <a:p>
                      <a:pPr algn="ctr" hangingPunct="0">
                        <a:spcBef>
                          <a:spcPts val="100"/>
                        </a:spcBef>
                        <a:spcAft>
                          <a:spcPts val="0"/>
                        </a:spcAft>
                      </a:pPr>
                      <a:r>
                        <a:rPr lang="en-GB" sz="800" cap="all" dirty="0">
                          <a:effectLst/>
                        </a:rPr>
                        <a:t>c</a:t>
                      </a:r>
                      <a:endParaRPr lang="fr-FR" sz="800" dirty="0">
                        <a:effectLst/>
                      </a:endParaRPr>
                    </a:p>
                    <a:p>
                      <a:pPr algn="ctr" hangingPunct="0">
                        <a:spcBef>
                          <a:spcPts val="100"/>
                        </a:spcBef>
                        <a:spcAft>
                          <a:spcPts val="0"/>
                        </a:spcAft>
                      </a:pPr>
                      <a:r>
                        <a:rPr lang="en-GB" sz="800" cap="all" dirty="0">
                          <a:effectLst/>
                        </a:rPr>
                        <a:t>o</a:t>
                      </a:r>
                      <a:endParaRPr lang="fr-FR" sz="800" dirty="0">
                        <a:effectLst/>
                      </a:endParaRPr>
                    </a:p>
                    <a:p>
                      <a:pPr algn="ctr" hangingPunct="0">
                        <a:spcBef>
                          <a:spcPts val="100"/>
                        </a:spcBef>
                        <a:spcAft>
                          <a:spcPts val="0"/>
                        </a:spcAft>
                      </a:pPr>
                      <a:r>
                        <a:rPr lang="en-GB" sz="800" cap="all" dirty="0">
                          <a:effectLst/>
                        </a:rPr>
                        <a:t>f</a:t>
                      </a:r>
                      <a:endParaRPr lang="fr-FR" sz="800" dirty="0">
                        <a:effectLst/>
                      </a:endParaRPr>
                    </a:p>
                    <a:p>
                      <a:pPr algn="ctr" hangingPunct="0">
                        <a:spcBef>
                          <a:spcPts val="100"/>
                        </a:spcBef>
                        <a:spcAft>
                          <a:spcPts val="0"/>
                        </a:spcAft>
                      </a:pPr>
                      <a:r>
                        <a:rPr lang="en-GB" sz="800" cap="all" dirty="0">
                          <a:effectLst/>
                        </a:rPr>
                        <a:t>r</a:t>
                      </a:r>
                      <a:endParaRPr lang="fr-FR" sz="800" dirty="0">
                        <a:effectLst/>
                      </a:endParaRPr>
                    </a:p>
                    <a:p>
                      <a:pPr algn="ctr" hangingPunct="0">
                        <a:spcBef>
                          <a:spcPts val="100"/>
                        </a:spcBef>
                        <a:spcAft>
                          <a:spcPts val="0"/>
                        </a:spcAft>
                      </a:pPr>
                      <a:r>
                        <a:rPr lang="en-GB" sz="800" cap="all" dirty="0">
                          <a:effectLst/>
                        </a:rPr>
                        <a:t>a</a:t>
                      </a:r>
                      <a:endParaRPr lang="fr-FR" sz="800" dirty="0">
                        <a:effectLst/>
                      </a:endParaRPr>
                    </a:p>
                    <a:p>
                      <a:pPr algn="ctr" hangingPunct="0">
                        <a:spcBef>
                          <a:spcPts val="100"/>
                        </a:spcBef>
                        <a:spcAft>
                          <a:spcPts val="0"/>
                        </a:spcAft>
                      </a:pPr>
                      <a:r>
                        <a:rPr lang="en-GB" sz="800" cap="all" dirty="0">
                          <a:effectLst/>
                        </a:rPr>
                        <a:t>c</a:t>
                      </a:r>
                      <a:endParaRPr lang="fr-FR" sz="800" dirty="0">
                        <a:effectLst/>
                        <a:latin typeface="Arial"/>
                        <a:ea typeface="Times New Roman"/>
                        <a:cs typeface="Times New Roman"/>
                      </a:endParaRPr>
                    </a:p>
                  </a:txBody>
                  <a:tcPr marL="44450" marR="44450" marT="0" marB="0" anchor="ctr"/>
                </a:tc>
                <a:tc gridSpan="3">
                  <a:txBody>
                    <a:bodyPr/>
                    <a:lstStyle/>
                    <a:p>
                      <a:pPr hangingPunct="0">
                        <a:spcAft>
                          <a:spcPts val="0"/>
                        </a:spcAft>
                        <a:tabLst>
                          <a:tab pos="3291205" algn="l"/>
                          <a:tab pos="6438900" algn="r"/>
                        </a:tabLst>
                      </a:pPr>
                      <a:r>
                        <a:rPr lang="fr-FR" sz="800" cap="small">
                          <a:effectLst/>
                        </a:rPr>
                        <a:t>Domaine(s) : Immunologie - </a:t>
                      </a:r>
                      <a:r>
                        <a:rPr lang="fr-FR" sz="1000">
                          <a:effectLst/>
                        </a:rPr>
                        <a:t>Auto immunité</a:t>
                      </a:r>
                      <a:endParaRPr lang="fr-FR" sz="800">
                        <a:effectLst/>
                        <a:latin typeface="Times New Roman"/>
                        <a:ea typeface="Times New Roman"/>
                      </a:endParaRPr>
                    </a:p>
                  </a:txBody>
                  <a:tcPr marL="44450" marR="44450" marT="0" marB="0" anchor="ctr"/>
                </a:tc>
                <a:tc hMerge="1">
                  <a:txBody>
                    <a:bodyPr/>
                    <a:lstStyle/>
                    <a:p>
                      <a:endParaRPr lang="fr-FR"/>
                    </a:p>
                  </a:txBody>
                  <a:tcPr/>
                </a:tc>
                <a:tc hMerge="1">
                  <a:txBody>
                    <a:bodyPr/>
                    <a:lstStyle/>
                    <a:p>
                      <a:endParaRPr lang="fr-FR"/>
                    </a:p>
                  </a:txBody>
                  <a:tcPr/>
                </a:tc>
                <a:tc>
                  <a:txBody>
                    <a:bodyPr/>
                    <a:lstStyle/>
                    <a:p>
                      <a:pPr hangingPunct="0">
                        <a:spcAft>
                          <a:spcPts val="0"/>
                        </a:spcAft>
                        <a:tabLst>
                          <a:tab pos="861060" algn="l"/>
                          <a:tab pos="2167890" algn="l"/>
                          <a:tab pos="3337560" algn="l"/>
                          <a:tab pos="4777740" algn="l"/>
                        </a:tabLst>
                      </a:pPr>
                      <a:r>
                        <a:rPr lang="fr-FR" sz="800" cap="small">
                          <a:effectLst/>
                        </a:rPr>
                        <a:t>Lieu(x) de Constat </a:t>
                      </a:r>
                      <a:r>
                        <a:rPr lang="fr-FR" sz="600">
                          <a:effectLst/>
                        </a:rPr>
                        <a:t>(si évaluation multi sites)</a:t>
                      </a:r>
                      <a:r>
                        <a:rPr lang="fr-FR" sz="800" cap="small">
                          <a:effectLst/>
                        </a:rPr>
                        <a:t> : Neurobiologie</a:t>
                      </a:r>
                      <a:endParaRPr lang="fr-FR" sz="800">
                        <a:effectLst/>
                        <a:latin typeface="Times New Roman"/>
                        <a:ea typeface="Times New Roman"/>
                      </a:endParaRPr>
                    </a:p>
                  </a:txBody>
                  <a:tcPr marL="44450" marR="44450" marT="0" marB="0" anchor="ctr"/>
                </a:tc>
              </a:tr>
              <a:tr h="524417">
                <a:tc vMerge="1">
                  <a:txBody>
                    <a:bodyPr/>
                    <a:lstStyle/>
                    <a:p>
                      <a:endParaRPr lang="fr-FR"/>
                    </a:p>
                  </a:txBody>
                  <a:tcPr/>
                </a:tc>
                <a:tc gridSpan="3">
                  <a:txBody>
                    <a:bodyPr/>
                    <a:lstStyle/>
                    <a:p>
                      <a:pPr hangingPunct="0">
                        <a:spcAft>
                          <a:spcPts val="0"/>
                        </a:spcAft>
                        <a:tabLst>
                          <a:tab pos="861060" algn="l"/>
                          <a:tab pos="2167890" algn="l"/>
                          <a:tab pos="3337560" algn="l"/>
                          <a:tab pos="4777740" algn="l"/>
                        </a:tabLst>
                      </a:pPr>
                      <a:r>
                        <a:rPr lang="fr-FR" sz="800" cap="small">
                          <a:effectLst/>
                        </a:rPr>
                        <a:t>écart aux exigences de </a:t>
                      </a:r>
                      <a:r>
                        <a:rPr lang="fr-FR" sz="800" cap="small" baseline="30000">
                          <a:effectLst/>
                        </a:rPr>
                        <a:t>(1)</a:t>
                      </a:r>
                      <a:r>
                        <a:rPr lang="fr-FR" sz="800">
                          <a:effectLst/>
                        </a:rPr>
                        <a:t> : </a:t>
                      </a:r>
                      <a:r>
                        <a:rPr lang="fr-FR" sz="1000">
                          <a:effectLst/>
                        </a:rPr>
                        <a:t>Norme NF EN ISO 15189</a:t>
                      </a:r>
                      <a:endParaRPr lang="fr-FR" sz="800">
                        <a:effectLst/>
                        <a:latin typeface="Arial"/>
                        <a:ea typeface="Times New Roman"/>
                        <a:cs typeface="Times New Roman"/>
                      </a:endParaRPr>
                    </a:p>
                  </a:txBody>
                  <a:tcPr marL="44450" marR="44450" marT="0" marB="0" anchor="ctr"/>
                </a:tc>
                <a:tc hMerge="1">
                  <a:txBody>
                    <a:bodyPr/>
                    <a:lstStyle/>
                    <a:p>
                      <a:endParaRPr lang="fr-FR"/>
                    </a:p>
                  </a:txBody>
                  <a:tcPr/>
                </a:tc>
                <a:tc hMerge="1">
                  <a:txBody>
                    <a:bodyPr/>
                    <a:lstStyle/>
                    <a:p>
                      <a:endParaRPr lang="fr-FR"/>
                    </a:p>
                  </a:txBody>
                  <a:tcPr/>
                </a:tc>
                <a:tc>
                  <a:txBody>
                    <a:bodyPr/>
                    <a:lstStyle/>
                    <a:p>
                      <a:pPr hangingPunct="0">
                        <a:spcAft>
                          <a:spcPts val="0"/>
                        </a:spcAft>
                        <a:tabLst>
                          <a:tab pos="3291205" algn="l"/>
                          <a:tab pos="6438900" algn="r"/>
                        </a:tabLst>
                      </a:pPr>
                      <a:r>
                        <a:rPr lang="fr-FR" sz="800" cap="small">
                          <a:effectLst/>
                        </a:rPr>
                        <a:t>Paragraphe(s) du Référentiel : </a:t>
                      </a:r>
                      <a:r>
                        <a:rPr lang="fr-FR" sz="1000">
                          <a:effectLst/>
                        </a:rPr>
                        <a:t>5.6.1 et 5.7.1</a:t>
                      </a:r>
                      <a:endParaRPr lang="fr-FR" sz="800">
                        <a:effectLst/>
                        <a:latin typeface="Arial"/>
                        <a:ea typeface="Times New Roman"/>
                        <a:cs typeface="Times New Roman"/>
                      </a:endParaRPr>
                    </a:p>
                  </a:txBody>
                  <a:tcPr marL="44450" marR="44450" marT="0" marB="0" anchor="ctr"/>
                </a:tc>
              </a:tr>
              <a:tr h="158418">
                <a:tc vMerge="1">
                  <a:txBody>
                    <a:bodyPr/>
                    <a:lstStyle/>
                    <a:p>
                      <a:endParaRPr lang="fr-FR"/>
                    </a:p>
                  </a:txBody>
                  <a:tcPr/>
                </a:tc>
                <a:tc gridSpan="4">
                  <a:txBody>
                    <a:bodyPr/>
                    <a:lstStyle/>
                    <a:p>
                      <a:pPr hangingPunct="0">
                        <a:spcAft>
                          <a:spcPts val="0"/>
                        </a:spcAft>
                        <a:tabLst>
                          <a:tab pos="3291205" algn="l"/>
                          <a:tab pos="6438900" algn="r"/>
                        </a:tabLst>
                      </a:pPr>
                      <a:r>
                        <a:rPr lang="fr-FR" sz="600" cap="small" baseline="30000" dirty="0">
                          <a:effectLst/>
                        </a:rPr>
                        <a:t>(1)</a:t>
                      </a:r>
                      <a:r>
                        <a:rPr lang="fr-FR" sz="600" cap="small" dirty="0">
                          <a:effectLst/>
                        </a:rPr>
                        <a:t> </a:t>
                      </a:r>
                      <a:r>
                        <a:rPr lang="fr-FR" sz="600" dirty="0">
                          <a:effectLst/>
                        </a:rPr>
                        <a:t>Indiquer au regard de quel référentiel (norme, programme, etc.) porte l’écart</a:t>
                      </a:r>
                      <a:endParaRPr lang="fr-FR" sz="800" dirty="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r h="293892">
                <a:tc vMerge="1">
                  <a:txBody>
                    <a:bodyPr/>
                    <a:lstStyle/>
                    <a:p>
                      <a:endParaRPr lang="fr-FR"/>
                    </a:p>
                  </a:txBody>
                  <a:tcPr/>
                </a:tc>
                <a:tc>
                  <a:txBody>
                    <a:bodyPr/>
                    <a:lstStyle/>
                    <a:p>
                      <a:pPr hangingPunct="0">
                        <a:spcAft>
                          <a:spcPts val="0"/>
                        </a:spcAft>
                        <a:tabLst>
                          <a:tab pos="861060" algn="l"/>
                          <a:tab pos="2167890" algn="l"/>
                          <a:tab pos="3337560" algn="l"/>
                          <a:tab pos="4777740" algn="l"/>
                        </a:tabLst>
                      </a:pPr>
                      <a:r>
                        <a:rPr lang="fr-FR" sz="800" cap="small" dirty="0">
                          <a:effectLst/>
                        </a:rPr>
                        <a:t>Concerne :</a:t>
                      </a:r>
                      <a:endParaRPr lang="fr-FR" sz="800" dirty="0">
                        <a:effectLst/>
                        <a:latin typeface="Times New Roman"/>
                        <a:ea typeface="Times New Roman"/>
                      </a:endParaRPr>
                    </a:p>
                  </a:txBody>
                  <a:tcPr marL="44450" marR="44450" marT="0" marB="0" anchor="ctr"/>
                </a:tc>
                <a:tc>
                  <a:txBody>
                    <a:bodyPr/>
                    <a:lstStyle/>
                    <a:p>
                      <a:pPr hangingPunct="0">
                        <a:spcAft>
                          <a:spcPts val="0"/>
                        </a:spcAft>
                        <a:tabLst>
                          <a:tab pos="861060" algn="l"/>
                          <a:tab pos="2167890" algn="l"/>
                          <a:tab pos="3337560" algn="l"/>
                          <a:tab pos="4777740" algn="l"/>
                        </a:tabLst>
                      </a:pPr>
                      <a:r>
                        <a:rPr lang="fr-FR" sz="800" cap="small" dirty="0">
                          <a:effectLst/>
                        </a:rPr>
                        <a:t>les dispositions </a:t>
                      </a:r>
                      <a:r>
                        <a:rPr lang="fr-FR" sz="800" dirty="0" smtClean="0">
                          <a:sym typeface="Wingdings"/>
                        </a:rPr>
                        <a:t></a:t>
                      </a:r>
                      <a:endParaRPr lang="fr-FR" sz="800" dirty="0">
                        <a:effectLst/>
                        <a:latin typeface="Arial"/>
                        <a:ea typeface="Times New Roman"/>
                        <a:cs typeface="Times New Roman"/>
                      </a:endParaRPr>
                    </a:p>
                  </a:txBody>
                  <a:tcPr marL="44450" marR="44450" marT="0" marB="0" anchor="ctr"/>
                </a:tc>
                <a:tc>
                  <a:txBody>
                    <a:bodyPr/>
                    <a:lstStyle/>
                    <a:p>
                      <a:pPr hangingPunct="0">
                        <a:spcAft>
                          <a:spcPts val="0"/>
                        </a:spcAft>
                        <a:tabLst>
                          <a:tab pos="861060" algn="l"/>
                          <a:tab pos="2167890" algn="l"/>
                          <a:tab pos="3337560" algn="l"/>
                          <a:tab pos="4777740" algn="l"/>
                        </a:tabLst>
                      </a:pPr>
                      <a:r>
                        <a:rPr lang="fr-FR" sz="800" cap="small">
                          <a:effectLst/>
                        </a:rPr>
                        <a:t>l'application </a:t>
                      </a:r>
                      <a:endParaRPr lang="fr-FR" sz="800">
                        <a:effectLst/>
                        <a:latin typeface="Arial"/>
                        <a:ea typeface="Times New Roman"/>
                        <a:cs typeface="Times New Roman"/>
                      </a:endParaRPr>
                    </a:p>
                  </a:txBody>
                  <a:tcPr marL="44450" marR="44450" marT="0" marB="0" anchor="ctr"/>
                </a:tc>
                <a:tc>
                  <a:txBody>
                    <a:bodyPr/>
                    <a:lstStyle/>
                    <a:p>
                      <a:pPr hangingPunct="0">
                        <a:spcAft>
                          <a:spcPts val="0"/>
                        </a:spcAft>
                        <a:tabLst>
                          <a:tab pos="3291205" algn="l"/>
                          <a:tab pos="6438900" algn="r"/>
                        </a:tabLst>
                      </a:pPr>
                      <a:r>
                        <a:rPr lang="fr-FR" sz="800" cap="small">
                          <a:effectLst/>
                        </a:rPr>
                        <a:t>Concerne une demande d’extension   </a:t>
                      </a:r>
                      <a:endParaRPr lang="fr-FR" sz="800">
                        <a:effectLst/>
                        <a:latin typeface="Times New Roman"/>
                        <a:ea typeface="Times New Roman"/>
                      </a:endParaRPr>
                    </a:p>
                  </a:txBody>
                  <a:tcPr marL="44450" marR="44450" marT="0" marB="0" anchor="ctr"/>
                </a:tc>
              </a:tr>
              <a:tr h="2104222">
                <a:tc vMerge="1">
                  <a:txBody>
                    <a:bodyPr/>
                    <a:lstStyle/>
                    <a:p>
                      <a:endParaRPr lang="fr-FR"/>
                    </a:p>
                  </a:txBody>
                  <a:tcPr/>
                </a:tc>
                <a:tc gridSpan="4">
                  <a:txBody>
                    <a:bodyPr/>
                    <a:lstStyle/>
                    <a:p>
                      <a:pPr hangingPunct="0">
                        <a:spcBef>
                          <a:spcPts val="200"/>
                        </a:spcBef>
                        <a:spcAft>
                          <a:spcPts val="0"/>
                        </a:spcAft>
                      </a:pPr>
                      <a:r>
                        <a:rPr lang="fr-FR" sz="800" dirty="0">
                          <a:effectLst/>
                        </a:rPr>
                        <a:t>Constat(s) : </a:t>
                      </a:r>
                      <a:r>
                        <a:rPr lang="fr-FR" sz="1000" dirty="0">
                          <a:effectLst/>
                        </a:rPr>
                        <a:t>L’UF du  laboratoire a défini sa stratégie d’utilisation des CIQ en qualitatif et quantitatif. Cependant cette stratégie se limite à entrainer un rejet de la série si les CIQ ne sont pas conformes aux attendus. L’UF n’a pas défini formellement les cas de récurrence de rejet , d’étude d’impact, de réclamation client auprès des fournisseurs…</a:t>
                      </a:r>
                      <a:endParaRPr lang="fr-FR" sz="800" dirty="0">
                        <a:effectLst/>
                      </a:endParaRPr>
                    </a:p>
                    <a:p>
                      <a:pPr marL="101600" indent="-101600" hangingPunct="0">
                        <a:spcAft>
                          <a:spcPts val="0"/>
                        </a:spcAft>
                      </a:pPr>
                      <a:r>
                        <a:rPr lang="fr-FR" sz="1000" dirty="0">
                          <a:effectLst/>
                        </a:rPr>
                        <a:t>                     De la même manière lors de la validation des séries d’analyse, l’UF n’ a pas formalisée sa conduite à tenir (CAT) selon les situations qui se présentent les plus fréquemment et de façon cliniquement </a:t>
                      </a:r>
                      <a:r>
                        <a:rPr lang="fr-FR" sz="1000" dirty="0" err="1">
                          <a:effectLst/>
                        </a:rPr>
                        <a:t>relevante</a:t>
                      </a:r>
                      <a:r>
                        <a:rPr lang="fr-FR" sz="1000" dirty="0">
                          <a:effectLst/>
                        </a:rPr>
                        <a:t> lors de l’utilisation de plusieurs tousses en parallèle ou successivement , alors que cette CAT existe ( voir dossier de validation de méthode)</a:t>
                      </a:r>
                      <a:endParaRPr lang="fr-FR" sz="1000" dirty="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r h="629300">
                <a:tc vMerge="1">
                  <a:txBody>
                    <a:bodyPr/>
                    <a:lstStyle/>
                    <a:p>
                      <a:endParaRPr lang="fr-FR"/>
                    </a:p>
                  </a:txBody>
                  <a:tcPr/>
                </a:tc>
                <a:tc gridSpan="4">
                  <a:txBody>
                    <a:bodyPr/>
                    <a:lstStyle/>
                    <a:p>
                      <a:pPr hangingPunct="0">
                        <a:spcBef>
                          <a:spcPts val="200"/>
                        </a:spcBef>
                        <a:spcAft>
                          <a:spcPts val="0"/>
                        </a:spcAft>
                      </a:pPr>
                      <a:r>
                        <a:rPr lang="fr-FR" sz="800">
                          <a:effectLst/>
                        </a:rPr>
                        <a:t>Conséquence avérée :</a:t>
                      </a:r>
                      <a:r>
                        <a:rPr lang="fr-FR" sz="1000">
                          <a:effectLst/>
                        </a:rPr>
                        <a:t>CAT incomplète, </a:t>
                      </a:r>
                      <a:endParaRPr lang="fr-FR" sz="80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r h="622745">
                <a:tc vMerge="1">
                  <a:txBody>
                    <a:bodyPr/>
                    <a:lstStyle/>
                    <a:p>
                      <a:endParaRPr lang="fr-FR"/>
                    </a:p>
                  </a:txBody>
                  <a:tcPr/>
                </a:tc>
                <a:tc gridSpan="4">
                  <a:txBody>
                    <a:bodyPr/>
                    <a:lstStyle/>
                    <a:p>
                      <a:pPr hangingPunct="0">
                        <a:spcBef>
                          <a:spcPts val="200"/>
                        </a:spcBef>
                        <a:spcAft>
                          <a:spcPts val="0"/>
                        </a:spcAft>
                      </a:pPr>
                      <a:r>
                        <a:rPr lang="fr-FR" sz="800" dirty="0">
                          <a:effectLst/>
                        </a:rPr>
                        <a:t>Risque induit : </a:t>
                      </a:r>
                      <a:r>
                        <a:rPr lang="fr-FR" sz="1000" dirty="0">
                          <a:effectLst/>
                        </a:rPr>
                        <a:t>ne pas avoir une attitude identique et harmonisée, cependant  l’UF est une petite unité où la communication est facile</a:t>
                      </a:r>
                      <a:endParaRPr lang="fr-FR" sz="800" dirty="0">
                        <a:effectLst/>
                        <a:latin typeface="Arial"/>
                        <a:ea typeface="Times New Roman"/>
                        <a:cs typeface="Times New Roman"/>
                      </a:endParaRPr>
                    </a:p>
                  </a:txBody>
                  <a:tcPr marL="44450" marR="44450" marT="0" marB="0"/>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cxnSp>
        <p:nvCxnSpPr>
          <p:cNvPr id="12" name="Connecteur droit 11"/>
          <p:cNvCxnSpPr/>
          <p:nvPr/>
        </p:nvCxnSpPr>
        <p:spPr>
          <a:xfrm>
            <a:off x="2356955" y="3221360"/>
            <a:ext cx="648072"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3" name="Connecteur droit 12"/>
          <p:cNvCxnSpPr/>
          <p:nvPr/>
        </p:nvCxnSpPr>
        <p:spPr>
          <a:xfrm>
            <a:off x="971600" y="3429000"/>
            <a:ext cx="648072" cy="0"/>
          </a:xfrm>
          <a:prstGeom prst="line">
            <a:avLst/>
          </a:prstGeom>
        </p:spPr>
        <p:style>
          <a:lnRef idx="3">
            <a:schemeClr val="accent2"/>
          </a:lnRef>
          <a:fillRef idx="0">
            <a:schemeClr val="accent2"/>
          </a:fillRef>
          <a:effectRef idx="2">
            <a:schemeClr val="accent2"/>
          </a:effectRef>
          <a:fontRef idx="minor">
            <a:schemeClr val="tx1"/>
          </a:fontRef>
        </p:style>
      </p:cxnSp>
      <p:sp>
        <p:nvSpPr>
          <p:cNvPr id="2" name="Explosion 2 1"/>
          <p:cNvSpPr/>
          <p:nvPr/>
        </p:nvSpPr>
        <p:spPr>
          <a:xfrm>
            <a:off x="3347864" y="4077072"/>
            <a:ext cx="4968552" cy="177849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Réponse stricto sensu à la norme</a:t>
            </a:r>
          </a:p>
          <a:p>
            <a:pPr algn="ctr"/>
            <a:r>
              <a:rPr lang="fr-FR" sz="1400" dirty="0" smtClean="0"/>
              <a:t>Exigence de moyens : hors norme</a:t>
            </a:r>
            <a:endParaRPr lang="fr-FR" sz="1400" dirty="0"/>
          </a:p>
        </p:txBody>
      </p:sp>
    </p:spTree>
    <p:extLst>
      <p:ext uri="{BB962C8B-B14F-4D97-AF65-F5344CB8AC3E}">
        <p14:creationId xmlns:p14="http://schemas.microsoft.com/office/powerpoint/2010/main" val="2392129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Écart informatique</a:t>
            </a:r>
            <a:endParaRPr lang="fr-FR" dirty="0"/>
          </a:p>
        </p:txBody>
      </p:sp>
      <p:sp>
        <p:nvSpPr>
          <p:cNvPr id="11" name="Espace réservé du contenu 10"/>
          <p:cNvSpPr>
            <a:spLocks noGrp="1"/>
          </p:cNvSpPr>
          <p:nvPr>
            <p:ph sz="half" idx="1"/>
          </p:nvPr>
        </p:nvSpPr>
        <p:spPr/>
        <p:txBody>
          <a:bodyPr>
            <a:normAutofit fontScale="55000" lnSpcReduction="20000"/>
          </a:bodyPr>
          <a:lstStyle/>
          <a:p>
            <a:r>
              <a:rPr lang="fr-FR" b="1" dirty="0" smtClean="0"/>
              <a:t>5.3.1.1</a:t>
            </a:r>
          </a:p>
          <a:p>
            <a:r>
              <a:rPr lang="fr-FR" b="1" dirty="0" smtClean="0"/>
              <a:t>Disposition et application</a:t>
            </a:r>
          </a:p>
          <a:p>
            <a:r>
              <a:rPr lang="fr-FR" b="1" dirty="0"/>
              <a:t>Constat(s) : </a:t>
            </a:r>
            <a:r>
              <a:rPr lang="fr-FR" dirty="0"/>
              <a:t>Lors du </a:t>
            </a:r>
            <a:r>
              <a:rPr lang="fr-FR" b="1" dirty="0">
                <a:solidFill>
                  <a:srgbClr val="FF0000"/>
                </a:solidFill>
              </a:rPr>
              <a:t>changement du PC </a:t>
            </a:r>
            <a:r>
              <a:rPr lang="fr-FR" dirty="0"/>
              <a:t>de l’automate UNICAP (ID 557430) le 26/02/2014 suite à la panne de l’ancien PC par le fournisseur </a:t>
            </a:r>
            <a:r>
              <a:rPr lang="fr-FR" dirty="0" err="1"/>
              <a:t>Phadia</a:t>
            </a:r>
            <a:r>
              <a:rPr lang="fr-FR" dirty="0"/>
              <a:t>, il n’existe pas de procédure pour vérifier la </a:t>
            </a:r>
            <a:r>
              <a:rPr lang="fr-FR" b="1" dirty="0">
                <a:solidFill>
                  <a:srgbClr val="FF0000"/>
                </a:solidFill>
              </a:rPr>
              <a:t>bonne transmission </a:t>
            </a:r>
            <a:r>
              <a:rPr lang="fr-FR" dirty="0"/>
              <a:t>des données de l’automate vers SIL (GLIMS) et la vérification n’a pas lieu.</a:t>
            </a:r>
            <a:r>
              <a:rPr lang="fr-FR" dirty="0" smtClean="0"/>
              <a:t>.</a:t>
            </a:r>
          </a:p>
          <a:p>
            <a:r>
              <a:rPr lang="fr-FR" b="1" dirty="0"/>
              <a:t>Conséquence avérée : </a:t>
            </a:r>
            <a:r>
              <a:rPr lang="fr-FR" dirty="0"/>
              <a:t>Pas d’impact, vérification lors de </a:t>
            </a:r>
            <a:r>
              <a:rPr lang="fr-FR" dirty="0" smtClean="0"/>
              <a:t>l’audit </a:t>
            </a:r>
            <a:r>
              <a:rPr lang="fr-FR" dirty="0"/>
              <a:t>sur les </a:t>
            </a:r>
            <a:r>
              <a:rPr lang="fr-FR" dirty="0" smtClean="0"/>
              <a:t>dossiers</a:t>
            </a:r>
          </a:p>
          <a:p>
            <a:r>
              <a:rPr lang="fr-FR" b="1" dirty="0"/>
              <a:t>Risque induit :</a:t>
            </a:r>
            <a:r>
              <a:rPr lang="fr-FR" dirty="0"/>
              <a:t> Possibilité de transmission des résultats erronés sur SIL. L’écart est classé non critique car le risque est non avéré</a:t>
            </a:r>
            <a:r>
              <a:rPr lang="fr-FR" dirty="0" smtClean="0"/>
              <a:t>.</a:t>
            </a:r>
          </a:p>
          <a:p>
            <a:r>
              <a:rPr lang="fr-FR" b="1" dirty="0" smtClean="0"/>
              <a:t>Analyse des causes : </a:t>
            </a:r>
            <a:r>
              <a:rPr lang="fr-FR" dirty="0"/>
              <a:t>Manque d’application d’une procédure transversale existante (BIOL-INF-MO-029), la procédure n’ayant pas été diffusée à l’ensemble des </a:t>
            </a:r>
            <a:r>
              <a:rPr lang="fr-FR" dirty="0" err="1"/>
              <a:t>RAQs</a:t>
            </a:r>
            <a:r>
              <a:rPr lang="fr-FR" dirty="0"/>
              <a:t>.</a:t>
            </a:r>
          </a:p>
        </p:txBody>
      </p:sp>
      <p:sp>
        <p:nvSpPr>
          <p:cNvPr id="14" name="Espace réservé du contenu 13"/>
          <p:cNvSpPr>
            <a:spLocks noGrp="1"/>
          </p:cNvSpPr>
          <p:nvPr>
            <p:ph sz="half" idx="2"/>
          </p:nvPr>
        </p:nvSpPr>
        <p:spPr/>
        <p:txBody>
          <a:bodyPr>
            <a:normAutofit fontScale="55000" lnSpcReduction="20000"/>
          </a:bodyPr>
          <a:lstStyle/>
          <a:p>
            <a:r>
              <a:rPr lang="fr-FR" b="1" dirty="0" smtClean="0"/>
              <a:t>Réponse : </a:t>
            </a:r>
          </a:p>
          <a:p>
            <a:pPr hangingPunct="0"/>
            <a:r>
              <a:rPr lang="fr-FR" dirty="0"/>
              <a:t>Action Curative :</a:t>
            </a:r>
          </a:p>
          <a:p>
            <a:pPr lvl="0" hangingPunct="0"/>
            <a:r>
              <a:rPr lang="fr-FR" dirty="0"/>
              <a:t>Recensement des pannes de PC liés aux automates en 2014, </a:t>
            </a:r>
            <a:r>
              <a:rPr lang="fr-FR" dirty="0" err="1"/>
              <a:t>verification</a:t>
            </a:r>
            <a:r>
              <a:rPr lang="fr-FR" dirty="0"/>
              <a:t> des connexions pour les PC remplacés cette année.</a:t>
            </a:r>
          </a:p>
          <a:p>
            <a:pPr hangingPunct="0"/>
            <a:r>
              <a:rPr lang="fr-FR" dirty="0"/>
              <a:t> </a:t>
            </a:r>
          </a:p>
          <a:p>
            <a:pPr hangingPunct="0"/>
            <a:r>
              <a:rPr lang="fr-FR" dirty="0"/>
              <a:t>Action Corrective :</a:t>
            </a:r>
          </a:p>
          <a:p>
            <a:r>
              <a:rPr lang="fr-FR" dirty="0"/>
              <a:t>Correction de la procédure BIOL-INF-MO-029, diffusion auprès de tous les </a:t>
            </a:r>
            <a:r>
              <a:rPr lang="fr-FR" dirty="0" err="1"/>
              <a:t>RAQs</a:t>
            </a:r>
            <a:r>
              <a:rPr lang="fr-FR" dirty="0"/>
              <a:t> pour mises en application dans l’ensemble des secteurs.</a:t>
            </a:r>
          </a:p>
        </p:txBody>
      </p:sp>
    </p:spTree>
    <p:extLst>
      <p:ext uri="{BB962C8B-B14F-4D97-AF65-F5344CB8AC3E}">
        <p14:creationId xmlns:p14="http://schemas.microsoft.com/office/powerpoint/2010/main" val="4071377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informatique</a:t>
            </a:r>
            <a:endParaRPr lang="fr-FR" dirty="0"/>
          </a:p>
        </p:txBody>
      </p:sp>
      <p:sp>
        <p:nvSpPr>
          <p:cNvPr id="3" name="Espace réservé du contenu 2"/>
          <p:cNvSpPr>
            <a:spLocks noGrp="1"/>
          </p:cNvSpPr>
          <p:nvPr>
            <p:ph sz="half" idx="1"/>
          </p:nvPr>
        </p:nvSpPr>
        <p:spPr/>
        <p:txBody>
          <a:bodyPr>
            <a:normAutofit fontScale="47500" lnSpcReduction="20000"/>
          </a:bodyPr>
          <a:lstStyle/>
          <a:p>
            <a:r>
              <a:rPr lang="fr-FR" b="1" dirty="0" smtClean="0"/>
              <a:t>5.3.1.1</a:t>
            </a:r>
          </a:p>
          <a:p>
            <a:r>
              <a:rPr lang="fr-FR" b="1" dirty="0" smtClean="0"/>
              <a:t>Disposition</a:t>
            </a:r>
          </a:p>
          <a:p>
            <a:r>
              <a:rPr lang="fr-FR" b="1" dirty="0"/>
              <a:t>Constat(s) : </a:t>
            </a:r>
            <a:r>
              <a:rPr lang="fr-FR" dirty="0"/>
              <a:t>Il n’existe pas de procédure pour la </a:t>
            </a:r>
            <a:r>
              <a:rPr lang="fr-FR" b="1" dirty="0">
                <a:solidFill>
                  <a:srgbClr val="FF0000"/>
                </a:solidFill>
              </a:rPr>
              <a:t>vérification</a:t>
            </a:r>
            <a:r>
              <a:rPr lang="fr-FR" dirty="0"/>
              <a:t> des paramétrages effectués lors de la demande de </a:t>
            </a:r>
            <a:r>
              <a:rPr lang="fr-FR" b="1" dirty="0">
                <a:solidFill>
                  <a:srgbClr val="FF0000"/>
                </a:solidFill>
              </a:rPr>
              <a:t>changement de paramètres </a:t>
            </a:r>
            <a:r>
              <a:rPr lang="fr-FR" dirty="0"/>
              <a:t>dans le compte rendu des résultats</a:t>
            </a:r>
            <a:r>
              <a:rPr lang="fr-FR" dirty="0" smtClean="0"/>
              <a:t>.</a:t>
            </a:r>
          </a:p>
          <a:p>
            <a:r>
              <a:rPr lang="fr-FR" b="1" dirty="0"/>
              <a:t>Conséquence avérée : </a:t>
            </a:r>
            <a:r>
              <a:rPr lang="fr-FR" dirty="0"/>
              <a:t>Pas de traces de vérification entre les demandes du laboratoire et les corrections effectuées par le service d’informatique avant la mise en </a:t>
            </a:r>
            <a:r>
              <a:rPr lang="fr-FR" dirty="0" smtClean="0"/>
              <a:t>production.</a:t>
            </a:r>
          </a:p>
          <a:p>
            <a:r>
              <a:rPr lang="fr-FR" b="1" dirty="0"/>
              <a:t>Risque induit :  </a:t>
            </a:r>
            <a:r>
              <a:rPr lang="fr-FR" dirty="0"/>
              <a:t>Possibilité de produire des comptes rendus non conformes à l’attente du demandeur</a:t>
            </a:r>
            <a:r>
              <a:rPr lang="fr-FR" dirty="0" smtClean="0"/>
              <a:t>.</a:t>
            </a:r>
          </a:p>
          <a:p>
            <a:r>
              <a:rPr lang="fr-FR" b="1" dirty="0" smtClean="0"/>
              <a:t>Analyse des causes : </a:t>
            </a:r>
            <a:r>
              <a:rPr lang="fr-FR" dirty="0"/>
              <a:t>Cet écart s’explique par le manque de formalisation des pratiques dans le domaine du </a:t>
            </a:r>
            <a:r>
              <a:rPr lang="fr-FR" dirty="0" err="1"/>
              <a:t>paramètrage</a:t>
            </a:r>
            <a:r>
              <a:rPr lang="fr-FR" dirty="0"/>
              <a:t> du système d’information du laboratoire (SIL). La plupart des modifications sont effectués par l’ingénieur robotique ou les référents GLIMS directement avec le biologiste demandeur. De ce fait, les corrections et validations des </a:t>
            </a:r>
            <a:r>
              <a:rPr lang="fr-FR" dirty="0" err="1"/>
              <a:t>paramètrages</a:t>
            </a:r>
            <a:r>
              <a:rPr lang="fr-FR" dirty="0"/>
              <a:t> réalisés sont effectués </a:t>
            </a:r>
            <a:r>
              <a:rPr lang="fr-FR" b="1" dirty="0">
                <a:solidFill>
                  <a:srgbClr val="FF0000"/>
                </a:solidFill>
              </a:rPr>
              <a:t>en direct et à l’oral </a:t>
            </a:r>
            <a:r>
              <a:rPr lang="fr-FR" dirty="0"/>
              <a:t>mais </a:t>
            </a:r>
            <a:r>
              <a:rPr lang="fr-FR" b="1" dirty="0">
                <a:solidFill>
                  <a:srgbClr val="FF0000"/>
                </a:solidFill>
              </a:rPr>
              <a:t>aucune trace </a:t>
            </a:r>
            <a:r>
              <a:rPr lang="fr-FR" dirty="0"/>
              <a:t>n’est conservée de ces étapes. Il sera nécessaire de corriger la procédure de gestion de l’informatique du laboratoire afin d’y inclure les dispositions concernant les demandes de </a:t>
            </a:r>
            <a:r>
              <a:rPr lang="fr-FR" dirty="0" err="1"/>
              <a:t>paramètrage</a:t>
            </a:r>
            <a:r>
              <a:rPr lang="fr-FR" dirty="0"/>
              <a:t> pour éviter la reproduction de cet écart.</a:t>
            </a:r>
          </a:p>
        </p:txBody>
      </p:sp>
      <p:sp>
        <p:nvSpPr>
          <p:cNvPr id="4" name="Espace réservé du contenu 3"/>
          <p:cNvSpPr>
            <a:spLocks noGrp="1"/>
          </p:cNvSpPr>
          <p:nvPr>
            <p:ph sz="half" idx="2"/>
          </p:nvPr>
        </p:nvSpPr>
        <p:spPr/>
        <p:txBody>
          <a:bodyPr>
            <a:normAutofit fontScale="47500" lnSpcReduction="20000"/>
          </a:bodyPr>
          <a:lstStyle/>
          <a:p>
            <a:r>
              <a:rPr lang="fr-FR" b="1" dirty="0" smtClean="0"/>
              <a:t>Réponses :</a:t>
            </a:r>
          </a:p>
          <a:p>
            <a:pPr hangingPunct="0"/>
            <a:r>
              <a:rPr lang="fr-FR" b="1" dirty="0"/>
              <a:t>Action Curative:</a:t>
            </a:r>
          </a:p>
          <a:p>
            <a:r>
              <a:rPr lang="fr-FR" dirty="0"/>
              <a:t>Modification de la procédure de gestion de l’informatique du laboratoire BIOL-INF-PR-002 pour y inclure les dispositions en matière de </a:t>
            </a:r>
            <a:r>
              <a:rPr lang="fr-FR" b="1" dirty="0">
                <a:solidFill>
                  <a:srgbClr val="FF0000"/>
                </a:solidFill>
              </a:rPr>
              <a:t>demande d’évolution du SIL</a:t>
            </a:r>
          </a:p>
        </p:txBody>
      </p:sp>
    </p:spTree>
    <p:extLst>
      <p:ext uri="{BB962C8B-B14F-4D97-AF65-F5344CB8AC3E}">
        <p14:creationId xmlns:p14="http://schemas.microsoft.com/office/powerpoint/2010/main" val="2195293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matériel</a:t>
            </a:r>
            <a:endParaRPr lang="fr-FR" dirty="0"/>
          </a:p>
        </p:txBody>
      </p:sp>
      <p:sp>
        <p:nvSpPr>
          <p:cNvPr id="3" name="Espace réservé du contenu 2"/>
          <p:cNvSpPr>
            <a:spLocks noGrp="1"/>
          </p:cNvSpPr>
          <p:nvPr>
            <p:ph sz="half" idx="1"/>
          </p:nvPr>
        </p:nvSpPr>
        <p:spPr/>
        <p:txBody>
          <a:bodyPr>
            <a:normAutofit fontScale="55000" lnSpcReduction="20000"/>
          </a:bodyPr>
          <a:lstStyle/>
          <a:p>
            <a:r>
              <a:rPr lang="fr-FR" b="1" dirty="0" smtClean="0"/>
              <a:t>5.3.4.1</a:t>
            </a:r>
          </a:p>
          <a:p>
            <a:r>
              <a:rPr lang="fr-FR" b="1" dirty="0" smtClean="0"/>
              <a:t>Disposition, application</a:t>
            </a:r>
          </a:p>
          <a:p>
            <a:r>
              <a:rPr lang="fr-FR" b="1" dirty="0" smtClean="0"/>
              <a:t>Constat(s</a:t>
            </a:r>
            <a:r>
              <a:rPr lang="fr-FR" b="1" dirty="0"/>
              <a:t>) : </a:t>
            </a:r>
            <a:r>
              <a:rPr lang="fr-FR" dirty="0"/>
              <a:t>La </a:t>
            </a:r>
            <a:r>
              <a:rPr lang="fr-FR" b="1" dirty="0">
                <a:solidFill>
                  <a:srgbClr val="FF0000"/>
                </a:solidFill>
              </a:rPr>
              <a:t>maintenance semestrielle </a:t>
            </a:r>
            <a:r>
              <a:rPr lang="fr-FR" dirty="0"/>
              <a:t>de l’automate UNICAP a été réalisée le 2/10/13. La suivante a été faite le 17/04/14 avec un </a:t>
            </a:r>
            <a:r>
              <a:rPr lang="fr-FR" b="1" dirty="0">
                <a:solidFill>
                  <a:srgbClr val="FF0000"/>
                </a:solidFill>
              </a:rPr>
              <a:t>retard de 15 jours</a:t>
            </a:r>
            <a:r>
              <a:rPr lang="fr-FR" dirty="0"/>
              <a:t>. Or il n’y a aucune disposition prévue pour la dérogation du retard dans le calendrier de la maintenance ni un contact avec le fournisseur pour programmer l’intervention</a:t>
            </a:r>
            <a:r>
              <a:rPr lang="fr-FR" dirty="0" smtClean="0"/>
              <a:t>.</a:t>
            </a:r>
          </a:p>
          <a:p>
            <a:r>
              <a:rPr lang="fr-FR" b="1" dirty="0"/>
              <a:t>Conséquence avérée : </a:t>
            </a:r>
            <a:r>
              <a:rPr lang="fr-FR" dirty="0"/>
              <a:t>Sans conséquence car </a:t>
            </a:r>
            <a:r>
              <a:rPr lang="fr-FR" b="1" dirty="0">
                <a:solidFill>
                  <a:srgbClr val="FF0000"/>
                </a:solidFill>
              </a:rPr>
              <a:t>pas de dérive des résultats CQI </a:t>
            </a:r>
            <a:r>
              <a:rPr lang="fr-FR" dirty="0"/>
              <a:t>durant cette période de </a:t>
            </a:r>
            <a:r>
              <a:rPr lang="fr-FR" dirty="0" smtClean="0"/>
              <a:t>retard</a:t>
            </a:r>
          </a:p>
          <a:p>
            <a:r>
              <a:rPr lang="fr-FR" b="1" dirty="0"/>
              <a:t>Risque induit : </a:t>
            </a:r>
            <a:r>
              <a:rPr lang="fr-FR" dirty="0"/>
              <a:t>Risque de réduire la performance de </a:t>
            </a:r>
            <a:r>
              <a:rPr lang="fr-FR" dirty="0" smtClean="0"/>
              <a:t>l’automate</a:t>
            </a:r>
          </a:p>
          <a:p>
            <a:r>
              <a:rPr lang="fr-FR" b="1" dirty="0" smtClean="0"/>
              <a:t>Analyse des causes : </a:t>
            </a:r>
            <a:r>
              <a:rPr lang="fr-FR" dirty="0"/>
              <a:t>Non respect de la procédure de gestion des non-conformités qui prévoit la déclaration d’un évènement indésirable pour ce type de non-conformité</a:t>
            </a:r>
          </a:p>
        </p:txBody>
      </p:sp>
      <p:sp>
        <p:nvSpPr>
          <p:cNvPr id="4" name="Espace réservé du contenu 3"/>
          <p:cNvSpPr>
            <a:spLocks noGrp="1"/>
          </p:cNvSpPr>
          <p:nvPr>
            <p:ph sz="half" idx="2"/>
          </p:nvPr>
        </p:nvSpPr>
        <p:spPr/>
        <p:txBody>
          <a:bodyPr>
            <a:normAutofit fontScale="55000" lnSpcReduction="20000"/>
          </a:bodyPr>
          <a:lstStyle/>
          <a:p>
            <a:r>
              <a:rPr lang="fr-FR" b="1" dirty="0" smtClean="0"/>
              <a:t>Réponse :</a:t>
            </a:r>
          </a:p>
          <a:p>
            <a:pPr lvl="0" hangingPunct="0"/>
            <a:r>
              <a:rPr lang="fr-FR" dirty="0"/>
              <a:t>Modification de la procédure des </a:t>
            </a:r>
            <a:r>
              <a:rPr lang="fr-FR" b="1" dirty="0">
                <a:solidFill>
                  <a:srgbClr val="FF0000"/>
                </a:solidFill>
              </a:rPr>
              <a:t>non-conformités</a:t>
            </a:r>
            <a:r>
              <a:rPr lang="fr-FR" dirty="0"/>
              <a:t> afin de la rendre plus simple à appliquer dans ce cas de figure.</a:t>
            </a:r>
          </a:p>
          <a:p>
            <a:pPr lvl="0" hangingPunct="0"/>
            <a:r>
              <a:rPr lang="fr-FR" dirty="0"/>
              <a:t>Modification de IMM-MAT-MO-004 « Automate </a:t>
            </a:r>
            <a:r>
              <a:rPr lang="fr-FR" dirty="0" err="1"/>
              <a:t>Unicap</a:t>
            </a:r>
            <a:r>
              <a:rPr lang="fr-FR" dirty="0"/>
              <a:t> 250 » par le rajout </a:t>
            </a:r>
            <a:r>
              <a:rPr lang="fr-FR" dirty="0" smtClean="0"/>
              <a:t>d’un </a:t>
            </a:r>
            <a:r>
              <a:rPr lang="fr-FR" dirty="0"/>
              <a:t>chapitre : 4.8 Maintenance semestrielle </a:t>
            </a:r>
            <a:r>
              <a:rPr lang="fr-FR" dirty="0" smtClean="0"/>
              <a:t>en </a:t>
            </a:r>
            <a:r>
              <a:rPr lang="fr-FR" dirty="0"/>
              <a:t>annexe du document envoyé par le </a:t>
            </a:r>
            <a:r>
              <a:rPr lang="fr-FR" b="1" dirty="0">
                <a:solidFill>
                  <a:srgbClr val="FF0000"/>
                </a:solidFill>
              </a:rPr>
              <a:t>fournisseur</a:t>
            </a:r>
            <a:r>
              <a:rPr lang="fr-FR" dirty="0"/>
              <a:t> </a:t>
            </a:r>
            <a:r>
              <a:rPr lang="fr-FR" dirty="0" err="1"/>
              <a:t>Phadia</a:t>
            </a:r>
            <a:r>
              <a:rPr lang="fr-FR" dirty="0"/>
              <a:t> certifiant une </a:t>
            </a:r>
            <a:r>
              <a:rPr lang="fr-FR" b="1" dirty="0">
                <a:solidFill>
                  <a:srgbClr val="FF0000"/>
                </a:solidFill>
              </a:rPr>
              <a:t>tolérance d’un mois supplémentaire </a:t>
            </a:r>
            <a:r>
              <a:rPr lang="fr-FR" dirty="0"/>
              <a:t>par rapport à l’échéance de maintenance semestrielle préventive. »</a:t>
            </a:r>
          </a:p>
          <a:p>
            <a:endParaRPr lang="fr-FR" dirty="0"/>
          </a:p>
        </p:txBody>
      </p:sp>
    </p:spTree>
    <p:extLst>
      <p:ext uri="{BB962C8B-B14F-4D97-AF65-F5344CB8AC3E}">
        <p14:creationId xmlns:p14="http://schemas.microsoft.com/office/powerpoint/2010/main" val="1714147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matériel</a:t>
            </a:r>
            <a:endParaRPr lang="fr-FR" dirty="0"/>
          </a:p>
        </p:txBody>
      </p:sp>
      <p:sp>
        <p:nvSpPr>
          <p:cNvPr id="3" name="Espace réservé du contenu 2"/>
          <p:cNvSpPr>
            <a:spLocks noGrp="1"/>
          </p:cNvSpPr>
          <p:nvPr>
            <p:ph sz="half" idx="1"/>
          </p:nvPr>
        </p:nvSpPr>
        <p:spPr/>
        <p:txBody>
          <a:bodyPr>
            <a:normAutofit fontScale="55000" lnSpcReduction="20000"/>
          </a:bodyPr>
          <a:lstStyle/>
          <a:p>
            <a:r>
              <a:rPr lang="fr-FR" b="1" dirty="0" smtClean="0"/>
              <a:t>5.6.1</a:t>
            </a:r>
          </a:p>
          <a:p>
            <a:r>
              <a:rPr lang="fr-FR" b="1" dirty="0" smtClean="0"/>
              <a:t>application</a:t>
            </a:r>
            <a:endParaRPr lang="fr-FR" b="1" dirty="0"/>
          </a:p>
          <a:p>
            <a:r>
              <a:rPr lang="fr-FR" b="1" dirty="0"/>
              <a:t>Constat(s) : </a:t>
            </a:r>
            <a:r>
              <a:rPr lang="fr-FR" dirty="0"/>
              <a:t>Le CQI utilisé dans UNICAP est un CQI fournisseur. Mais le laboratoire utilise les données du fournisseur pour calculer les écart-types</a:t>
            </a:r>
            <a:r>
              <a:rPr lang="fr-FR" dirty="0" smtClean="0"/>
              <a:t>.</a:t>
            </a:r>
          </a:p>
          <a:p>
            <a:r>
              <a:rPr lang="fr-FR" b="1" dirty="0"/>
              <a:t>Conséquence avérée : </a:t>
            </a:r>
            <a:r>
              <a:rPr lang="fr-FR" dirty="0"/>
              <a:t>Tous les CQI sont conformes du fait que les écart-types fournis par le fournisseur ont une grande valeur donc on ne pourra pas observer les </a:t>
            </a:r>
            <a:r>
              <a:rPr lang="fr-FR" dirty="0" smtClean="0"/>
              <a:t>dérives.</a:t>
            </a:r>
          </a:p>
          <a:p>
            <a:r>
              <a:rPr lang="fr-FR" b="1" dirty="0"/>
              <a:t>Risque induit :</a:t>
            </a:r>
            <a:r>
              <a:rPr lang="fr-FR" dirty="0"/>
              <a:t> On ne pourra pas vérifier la performance des analyses</a:t>
            </a:r>
            <a:r>
              <a:rPr lang="fr-FR" dirty="0" smtClean="0"/>
              <a:t>.</a:t>
            </a:r>
          </a:p>
          <a:p>
            <a:r>
              <a:rPr lang="fr-FR" b="1" dirty="0" smtClean="0"/>
              <a:t>Analyse des causes : </a:t>
            </a:r>
            <a:r>
              <a:rPr lang="fr-FR" dirty="0"/>
              <a:t>Les dispositions en la matière n’étaient pas clairement établies par le laboratoire, il sera nécessaire d’indiquer dans une procédure transversale les </a:t>
            </a:r>
            <a:r>
              <a:rPr lang="fr-FR" b="1" dirty="0">
                <a:solidFill>
                  <a:srgbClr val="FF0000"/>
                </a:solidFill>
              </a:rPr>
              <a:t>modalités de choix des limites tolérés </a:t>
            </a:r>
            <a:r>
              <a:rPr lang="fr-FR" dirty="0"/>
              <a:t>pour le suivi dans le temps des CIQ.</a:t>
            </a:r>
            <a:r>
              <a:rPr lang="fr-FR" dirty="0" smtClean="0"/>
              <a:t> </a:t>
            </a:r>
            <a:endParaRPr lang="fr-FR" dirty="0"/>
          </a:p>
        </p:txBody>
      </p:sp>
      <p:sp>
        <p:nvSpPr>
          <p:cNvPr id="4" name="Espace réservé du contenu 3"/>
          <p:cNvSpPr>
            <a:spLocks noGrp="1"/>
          </p:cNvSpPr>
          <p:nvPr>
            <p:ph sz="half" idx="2"/>
          </p:nvPr>
        </p:nvSpPr>
        <p:spPr/>
        <p:txBody>
          <a:bodyPr>
            <a:normAutofit fontScale="55000" lnSpcReduction="20000"/>
          </a:bodyPr>
          <a:lstStyle/>
          <a:p>
            <a:r>
              <a:rPr lang="fr-FR" b="1" dirty="0" smtClean="0"/>
              <a:t>Réponse : </a:t>
            </a:r>
          </a:p>
          <a:p>
            <a:pPr hangingPunct="0"/>
            <a:r>
              <a:rPr lang="fr-FR" b="1" dirty="0"/>
              <a:t>Action </a:t>
            </a:r>
            <a:r>
              <a:rPr lang="fr-FR" b="1" dirty="0" err="1"/>
              <a:t>Currative</a:t>
            </a:r>
            <a:r>
              <a:rPr lang="fr-FR" b="1" dirty="0"/>
              <a:t> :</a:t>
            </a:r>
          </a:p>
          <a:p>
            <a:pPr lvl="0" hangingPunct="0"/>
            <a:r>
              <a:rPr lang="fr-FR" dirty="0"/>
              <a:t>Correction des limites tolérés pour les CQI dans les secteurs concernés (</a:t>
            </a:r>
            <a:r>
              <a:rPr lang="fr-FR" b="1" dirty="0"/>
              <a:t>Elément de preuve : </a:t>
            </a:r>
            <a:r>
              <a:rPr lang="fr-FR" b="1" dirty="0" err="1"/>
              <a:t>reparamètrage</a:t>
            </a:r>
            <a:r>
              <a:rPr lang="fr-FR" b="1" dirty="0"/>
              <a:t> des CQI de l’automate </a:t>
            </a:r>
            <a:r>
              <a:rPr lang="fr-FR" b="1" dirty="0" err="1"/>
              <a:t>Unicap</a:t>
            </a:r>
            <a:r>
              <a:rPr lang="fr-FR" dirty="0"/>
              <a:t>)</a:t>
            </a:r>
          </a:p>
          <a:p>
            <a:pPr hangingPunct="0"/>
            <a:r>
              <a:rPr lang="fr-FR" dirty="0"/>
              <a:t> </a:t>
            </a:r>
          </a:p>
          <a:p>
            <a:pPr hangingPunct="0"/>
            <a:r>
              <a:rPr lang="fr-FR" b="1" dirty="0"/>
              <a:t>Action correctives :</a:t>
            </a:r>
          </a:p>
          <a:p>
            <a:r>
              <a:rPr lang="fr-FR" dirty="0"/>
              <a:t>Création d’une </a:t>
            </a:r>
            <a:r>
              <a:rPr lang="fr-FR" b="1" dirty="0">
                <a:solidFill>
                  <a:srgbClr val="FF0000"/>
                </a:solidFill>
              </a:rPr>
              <a:t>procédure globale de gestion des CQI </a:t>
            </a:r>
            <a:r>
              <a:rPr lang="fr-FR" dirty="0"/>
              <a:t>fixant les dispositions à suivre pour l’ensemble du laboratoire en terme de suivi des CQI</a:t>
            </a:r>
            <a:r>
              <a:rPr lang="fr-FR" dirty="0" smtClean="0"/>
              <a:t> </a:t>
            </a:r>
            <a:endParaRPr lang="fr-FR" dirty="0"/>
          </a:p>
        </p:txBody>
      </p:sp>
      <p:sp>
        <p:nvSpPr>
          <p:cNvPr id="5" name="Explosion 2 4"/>
          <p:cNvSpPr/>
          <p:nvPr/>
        </p:nvSpPr>
        <p:spPr>
          <a:xfrm>
            <a:off x="3923928" y="3861048"/>
            <a:ext cx="5040560" cy="285861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CQI : fournisseur, LBM, tierce</a:t>
            </a:r>
          </a:p>
          <a:p>
            <a:pPr algn="ctr"/>
            <a:r>
              <a:rPr lang="fr-FR" sz="1200" dirty="0" smtClean="0"/>
              <a:t>Validation de méthode  : bornes LBM &lt; bornes fournisseur</a:t>
            </a:r>
          </a:p>
          <a:p>
            <a:pPr algn="ctr"/>
            <a:r>
              <a:rPr lang="fr-FR" sz="1200" dirty="0" smtClean="0"/>
              <a:t>Routine : bornes </a:t>
            </a:r>
            <a:r>
              <a:rPr lang="fr-FR" sz="1200" dirty="0" smtClean="0"/>
              <a:t>fournisseur</a:t>
            </a:r>
            <a:endParaRPr lang="fr-FR" sz="1200" dirty="0"/>
          </a:p>
        </p:txBody>
      </p:sp>
    </p:spTree>
    <p:extLst>
      <p:ext uri="{BB962C8B-B14F-4D97-AF65-F5344CB8AC3E}">
        <p14:creationId xmlns:p14="http://schemas.microsoft.com/office/powerpoint/2010/main" val="2853674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Ecart métrologique</a:t>
            </a:r>
            <a:endParaRPr lang="fr-FR" dirty="0"/>
          </a:p>
        </p:txBody>
      </p:sp>
      <p:sp>
        <p:nvSpPr>
          <p:cNvPr id="3" name="Espace réservé du contenu 2"/>
          <p:cNvSpPr>
            <a:spLocks noGrp="1"/>
          </p:cNvSpPr>
          <p:nvPr>
            <p:ph sz="half" idx="1"/>
          </p:nvPr>
        </p:nvSpPr>
        <p:spPr/>
        <p:txBody>
          <a:bodyPr>
            <a:normAutofit fontScale="55000" lnSpcReduction="20000"/>
          </a:bodyPr>
          <a:lstStyle/>
          <a:p>
            <a:r>
              <a:rPr lang="fr-FR" b="1" dirty="0" smtClean="0"/>
              <a:t>5.2.5</a:t>
            </a:r>
          </a:p>
          <a:p>
            <a:r>
              <a:rPr lang="fr-FR" b="1" dirty="0" smtClean="0"/>
              <a:t>Disposition, application</a:t>
            </a:r>
          </a:p>
          <a:p>
            <a:pPr hangingPunct="0"/>
            <a:r>
              <a:rPr lang="fr-FR" b="1" dirty="0"/>
              <a:t>Constat(s)</a:t>
            </a:r>
            <a:r>
              <a:rPr lang="fr-FR" dirty="0"/>
              <a:t> : </a:t>
            </a:r>
            <a:endParaRPr lang="fr-FR" b="1" dirty="0"/>
          </a:p>
          <a:p>
            <a:pPr hangingPunct="0"/>
            <a:r>
              <a:rPr lang="fr-FR" dirty="0" smtClean="0"/>
              <a:t>…</a:t>
            </a:r>
            <a:endParaRPr lang="fr-FR" dirty="0">
              <a:solidFill>
                <a:srgbClr val="FF0000"/>
              </a:solidFill>
            </a:endParaRPr>
          </a:p>
          <a:p>
            <a:pPr hangingPunct="0"/>
            <a:r>
              <a:rPr lang="fr-FR" sz="2700" dirty="0"/>
              <a:t>3- Il n’y pas de </a:t>
            </a:r>
            <a:r>
              <a:rPr lang="fr-FR" b="1" dirty="0">
                <a:solidFill>
                  <a:srgbClr val="FF0000"/>
                </a:solidFill>
              </a:rPr>
              <a:t>surveillance de la température </a:t>
            </a:r>
            <a:r>
              <a:rPr lang="fr-FR" dirty="0"/>
              <a:t>dans la pièce où se trouve l’automate UNICAP</a:t>
            </a:r>
          </a:p>
          <a:p>
            <a:pPr hangingPunct="0"/>
            <a:r>
              <a:rPr lang="fr-FR" b="1" dirty="0"/>
              <a:t>Conséquence avérée :</a:t>
            </a:r>
            <a:endParaRPr lang="fr-FR" dirty="0"/>
          </a:p>
          <a:p>
            <a:pPr hangingPunct="0"/>
            <a:r>
              <a:rPr lang="fr-FR" dirty="0" smtClean="0"/>
              <a:t>…</a:t>
            </a:r>
            <a:endParaRPr lang="fr-FR" dirty="0"/>
          </a:p>
          <a:p>
            <a:pPr hangingPunct="0"/>
            <a:r>
              <a:rPr lang="fr-FR" dirty="0"/>
              <a:t>3- Absence de gestion de la température prévue pour le bon fonctionnement de l’automate UNICAP</a:t>
            </a:r>
          </a:p>
          <a:p>
            <a:pPr hangingPunct="0"/>
            <a:r>
              <a:rPr lang="fr-FR" b="1" dirty="0"/>
              <a:t>Risque induit :</a:t>
            </a:r>
            <a:endParaRPr lang="fr-FR" dirty="0"/>
          </a:p>
          <a:p>
            <a:pPr hangingPunct="0"/>
            <a:r>
              <a:rPr lang="fr-FR" dirty="0" smtClean="0"/>
              <a:t>…</a:t>
            </a:r>
            <a:endParaRPr lang="fr-FR" dirty="0"/>
          </a:p>
          <a:p>
            <a:pPr hangingPunct="0"/>
            <a:r>
              <a:rPr lang="fr-FR" dirty="0"/>
              <a:t>3- Panne de l’automate UNICAP</a:t>
            </a:r>
          </a:p>
          <a:p>
            <a:r>
              <a:rPr lang="fr-FR" b="1" dirty="0" smtClean="0"/>
              <a:t>Analyse des causes : </a:t>
            </a:r>
            <a:r>
              <a:rPr lang="fr-FR" dirty="0"/>
              <a:t>Système de </a:t>
            </a:r>
            <a:r>
              <a:rPr lang="fr-FR" b="1" dirty="0">
                <a:solidFill>
                  <a:srgbClr val="FF0000"/>
                </a:solidFill>
              </a:rPr>
              <a:t>climatisation non suffisant </a:t>
            </a:r>
            <a:r>
              <a:rPr lang="fr-FR" dirty="0"/>
              <a:t>dans les zones techniques car besoins évalués sur des automates moins récent que ceux utilisés actuellement</a:t>
            </a:r>
            <a:br>
              <a:rPr lang="fr-FR" dirty="0"/>
            </a:br>
            <a:endParaRPr lang="fr-FR" dirty="0"/>
          </a:p>
        </p:txBody>
      </p:sp>
      <p:sp>
        <p:nvSpPr>
          <p:cNvPr id="4" name="Espace réservé du contenu 3"/>
          <p:cNvSpPr>
            <a:spLocks noGrp="1"/>
          </p:cNvSpPr>
          <p:nvPr>
            <p:ph sz="half" idx="2"/>
          </p:nvPr>
        </p:nvSpPr>
        <p:spPr/>
        <p:txBody>
          <a:bodyPr>
            <a:normAutofit fontScale="55000" lnSpcReduction="20000"/>
          </a:bodyPr>
          <a:lstStyle/>
          <a:p>
            <a:r>
              <a:rPr lang="fr-FR" dirty="0" smtClean="0"/>
              <a:t>Réponse : </a:t>
            </a:r>
          </a:p>
          <a:p>
            <a:pPr hangingPunct="0"/>
            <a:r>
              <a:rPr lang="fr-FR" b="1" dirty="0"/>
              <a:t>Actions curatives</a:t>
            </a:r>
          </a:p>
          <a:p>
            <a:pPr lvl="0" hangingPunct="0"/>
            <a:r>
              <a:rPr lang="fr-FR" dirty="0" smtClean="0"/>
              <a:t>….</a:t>
            </a:r>
            <a:endParaRPr lang="fr-FR" dirty="0"/>
          </a:p>
          <a:p>
            <a:pPr lvl="0" hangingPunct="0"/>
            <a:r>
              <a:rPr lang="fr-FR" dirty="0"/>
              <a:t>Installation d’une </a:t>
            </a:r>
            <a:r>
              <a:rPr lang="fr-FR" b="1" dirty="0">
                <a:solidFill>
                  <a:srgbClr val="FF0000"/>
                </a:solidFill>
              </a:rPr>
              <a:t>sonde de température </a:t>
            </a:r>
            <a:r>
              <a:rPr lang="fr-FR" dirty="0"/>
              <a:t>ambiante dans la pièce de l’</a:t>
            </a:r>
            <a:r>
              <a:rPr lang="fr-FR" dirty="0" err="1"/>
              <a:t>Unicap</a:t>
            </a:r>
            <a:endParaRPr lang="fr-FR" dirty="0"/>
          </a:p>
          <a:p>
            <a:pPr hangingPunct="0"/>
            <a:r>
              <a:rPr lang="fr-FR" dirty="0"/>
              <a:t> </a:t>
            </a:r>
          </a:p>
          <a:p>
            <a:pPr hangingPunct="0"/>
            <a:r>
              <a:rPr lang="fr-FR" b="1" dirty="0"/>
              <a:t>Actions correctives :</a:t>
            </a:r>
          </a:p>
          <a:p>
            <a:pPr lvl="0" hangingPunct="0"/>
            <a:r>
              <a:rPr lang="fr-FR" dirty="0" smtClean="0"/>
              <a:t>... </a:t>
            </a:r>
            <a:endParaRPr lang="fr-FR" dirty="0"/>
          </a:p>
          <a:p>
            <a:pPr lvl="0" hangingPunct="0"/>
            <a:r>
              <a:rPr lang="fr-FR" dirty="0"/>
              <a:t>Etude des travaux à réaliser pour améliorer la régulation du flux de température dans les pièces concernées. Puis, soumission à la direction générale du CHU de XXXX pour accord (élément de preuve : fiche de demande de travaux </a:t>
            </a:r>
            <a:r>
              <a:rPr lang="fr-FR" dirty="0" smtClean="0"/>
              <a:t>institutionnelle</a:t>
            </a:r>
            <a:r>
              <a:rPr lang="fr-FR" dirty="0"/>
              <a:t>)</a:t>
            </a:r>
          </a:p>
          <a:p>
            <a:r>
              <a:rPr lang="fr-FR" dirty="0"/>
              <a:t>Réalisation des travaux  et réintégration des réactifs dans les pièces d’origine.</a:t>
            </a:r>
          </a:p>
        </p:txBody>
      </p:sp>
    </p:spTree>
    <p:extLst>
      <p:ext uri="{BB962C8B-B14F-4D97-AF65-F5344CB8AC3E}">
        <p14:creationId xmlns:p14="http://schemas.microsoft.com/office/powerpoint/2010/main" val="1039369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796</Words>
  <Application>Microsoft Office PowerPoint</Application>
  <PresentationFormat>Affichage à l'écran (4:3)</PresentationFormat>
  <Paragraphs>205</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Bourses aux écarts COFRAC</vt:lpstr>
      <vt:lpstr>Comment lire un écart</vt:lpstr>
      <vt:lpstr>Que dit la norme?</vt:lpstr>
      <vt:lpstr>Comment lire un écart</vt:lpstr>
      <vt:lpstr>Écart informatique</vt:lpstr>
      <vt:lpstr>Ecart informatique</vt:lpstr>
      <vt:lpstr>Ecart matériel</vt:lpstr>
      <vt:lpstr>Ecart matériel</vt:lpstr>
      <vt:lpstr>Ecart métrologique</vt:lpstr>
      <vt:lpstr>Ecart métrologie</vt:lpstr>
      <vt:lpstr>Ecart métrologique</vt:lpstr>
      <vt:lpstr>Ecart pré-analytique</vt:lpstr>
      <vt:lpstr>Ecart EEQ</vt:lpstr>
      <vt:lpstr>Autres </vt:lpstr>
      <vt:lpstr>Conclusion </vt:lpstr>
    </vt:vector>
  </TitlesOfParts>
  <Company>Centre Hospitalier Universitaire d'Angers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lire un écart</dc:title>
  <dc:creator>CHEVAILLER ALAIN</dc:creator>
  <cp:lastModifiedBy>CHEVAILLER ALAIN</cp:lastModifiedBy>
  <cp:revision>21</cp:revision>
  <dcterms:created xsi:type="dcterms:W3CDTF">2018-06-18T05:21:20Z</dcterms:created>
  <dcterms:modified xsi:type="dcterms:W3CDTF">2018-06-19T07:43:45Z</dcterms:modified>
</cp:coreProperties>
</file>