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63" r:id="rId3"/>
    <p:sldId id="256" r:id="rId4"/>
    <p:sldId id="262" r:id="rId5"/>
    <p:sldId id="264" r:id="rId6"/>
    <p:sldId id="266" r:id="rId7"/>
    <p:sldId id="257" r:id="rId8"/>
    <p:sldId id="258" r:id="rId9"/>
    <p:sldId id="265" r:id="rId10"/>
    <p:sldId id="259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84" d="100"/>
          <a:sy n="84" d="100"/>
        </p:scale>
        <p:origin x="14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270F9-E5CB-4E30-9363-1CB7C817AB52}" type="datetimeFigureOut">
              <a:rPr lang="fr-FR" smtClean="0"/>
              <a:t>22/06/2018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38E51-E7D7-4A09-A09C-3A6FAA40C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24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38E51-E7D7-4A09-A09C-3A6FAA40C86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749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92FF-D56A-4F86-B1AE-B6CDE4112B9D}" type="datetime1">
              <a:rPr lang="fr-FR" smtClean="0"/>
              <a:t>22/06/2018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colloque du GEAI - Paris - 25-26 Juin 2018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80C8-624F-4485-A5B1-732E672D26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921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6EA2-2495-46DE-BB89-42588484335A}" type="datetime1">
              <a:rPr lang="fr-FR" smtClean="0"/>
              <a:t>22/06/2018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colloque du GEAI - Paris - 25-26 Juin 2018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80C8-624F-4485-A5B1-732E672D26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39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4683-9FDF-431F-809A-F926665E73D3}" type="datetime1">
              <a:rPr lang="fr-FR" smtClean="0"/>
              <a:t>22/06/2018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colloque du GEAI - Paris - 25-26 Juin 2018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80C8-624F-4485-A5B1-732E672D26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35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28C2-4171-4B9B-90C7-D37086849F61}" type="datetime1">
              <a:rPr lang="fr-FR" smtClean="0"/>
              <a:t>22/06/2018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colloque du GEAI - Paris - 25-26 Juin 2018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80C8-624F-4485-A5B1-732E672D26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702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40B6-AE5C-4CAB-96D7-1EF599B35B3E}" type="datetime1">
              <a:rPr lang="fr-FR" smtClean="0"/>
              <a:t>22/06/2018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colloque du GEAI - Paris - 25-26 Juin 2018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80C8-624F-4485-A5B1-732E672D26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88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D42F-E752-49BD-968C-698FE581691D}" type="datetime1">
              <a:rPr lang="fr-FR" smtClean="0"/>
              <a:t>22/06/2018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colloque du GEAI - Paris - 25-26 Juin 2018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80C8-624F-4485-A5B1-732E672D26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499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A6F0-18F2-476C-A44A-F3ABDBAD7559}" type="datetime1">
              <a:rPr lang="fr-FR" smtClean="0"/>
              <a:t>22/06/2018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colloque du GEAI - Paris - 25-26 Juin 2018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80C8-624F-4485-A5B1-732E672D26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262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B675-1623-4066-97E6-4FA6A12CB171}" type="datetime1">
              <a:rPr lang="fr-FR" smtClean="0"/>
              <a:t>22/06/2018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colloque du GEAI - Paris - 25-26 Juin 2018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80C8-624F-4485-A5B1-732E672D26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867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A2AAB-7FA3-4581-91E6-0EB18040FA09}" type="datetime1">
              <a:rPr lang="fr-FR" smtClean="0"/>
              <a:t>22/06/2018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colloque du GEAI - Paris - 25-26 Juin 2018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80C8-624F-4485-A5B1-732E672D26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52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5E357-823B-4435-9AC6-CB3233563C8F}" type="datetime1">
              <a:rPr lang="fr-FR" smtClean="0"/>
              <a:t>22/06/2018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colloque du GEAI - Paris - 25-26 Juin 2018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80C8-624F-4485-A5B1-732E672D26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95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089A-B1A0-4AF2-87E8-075DECF3BFBB}" type="datetime1">
              <a:rPr lang="fr-FR" smtClean="0"/>
              <a:t>22/06/2018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colloque du GEAI - Paris - 25-26 Juin 2018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080C8-624F-4485-A5B1-732E672D26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693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2FF37-4547-40E0-920E-FE8EEF2C3236}" type="datetime1">
              <a:rPr lang="fr-FR" smtClean="0"/>
              <a:t>22/06/2018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10ème colloque du GEAI - Paris - 25-26 Juin 2018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080C8-624F-4485-A5B1-732E672D26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61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24297" y="1618488"/>
            <a:ext cx="60111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Maitrise de la prescription: </a:t>
            </a:r>
          </a:p>
          <a:p>
            <a:pPr algn="ctr"/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 propos de trois exemples</a:t>
            </a:r>
          </a:p>
          <a:p>
            <a:endParaRPr lang="fr-F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Dialogue clinicien biologiste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Indications et conditions de prélèvement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Gestion des analyses redondantes</a:t>
            </a: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448"/>
            <a:ext cx="3565978" cy="233172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346691" y="4581144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  <a:t>Sophie DESPLAT-JEGO</a:t>
            </a:r>
          </a:p>
          <a:p>
            <a:pPr algn="ctr"/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  <a:t>CHU de Marseille</a:t>
            </a:r>
            <a:endParaRPr lang="fr-F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310" y="6099199"/>
            <a:ext cx="4114800" cy="365125"/>
          </a:xfrm>
        </p:spPr>
        <p:txBody>
          <a:bodyPr/>
          <a:lstStyle/>
          <a:p>
            <a:r>
              <a:rPr lang="fr-FR" sz="1400" b="1" dirty="0" smtClean="0">
                <a:solidFill>
                  <a:schemeClr val="tx1"/>
                </a:solidFill>
              </a:rPr>
              <a:t>10</a:t>
            </a:r>
            <a:r>
              <a:rPr lang="fr-FR" sz="1400" b="1" baseline="30000" dirty="0" smtClean="0">
                <a:solidFill>
                  <a:schemeClr val="tx1"/>
                </a:solidFill>
              </a:rPr>
              <a:t>ème</a:t>
            </a:r>
            <a:r>
              <a:rPr lang="fr-FR" sz="1400" b="1" dirty="0" smtClean="0">
                <a:solidFill>
                  <a:schemeClr val="tx1"/>
                </a:solidFill>
              </a:rPr>
              <a:t> colloque du GEAI - Paris - 25-26 Juin 2018</a:t>
            </a:r>
            <a:endParaRPr lang="fr-FR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65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21792" y="338328"/>
            <a:ext cx="1053388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Code saisi à la réception pour dosage répété certains auto-anticorps &lt;3 semaines, dossier saisi, tube gardé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 Analyse non réalisée car antérieur récent pour la même analyse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Instauré dans traçabilité des non-conformités, audité par le COFRAC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2017: n=657 dans le service d’immunologie  soit environ 30 000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 de réclamation des cliniciens  et dialogue clinicien biologiste si contexte particulier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colloque du GEAI - Paris - 25-26 Juin 2018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281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colloque du GEAI - Paris - 25-26 Juin 2018</a:t>
            </a: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576824" y="2622542"/>
            <a:ext cx="6745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l’intérêt du dialogue </a:t>
            </a: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clinicien biologiste</a:t>
            </a:r>
          </a:p>
        </p:txBody>
      </p:sp>
    </p:spTree>
    <p:extLst>
      <p:ext uri="{BB962C8B-B14F-4D97-AF65-F5344CB8AC3E}">
        <p14:creationId xmlns:p14="http://schemas.microsoft.com/office/powerpoint/2010/main" val="1553488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359992" y="1318510"/>
            <a:ext cx="88620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Femme de 47 ans, </a:t>
            </a:r>
          </a:p>
          <a:p>
            <a:pPr algn="ctr"/>
            <a:r>
              <a:rPr lang="fr-F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hospitalisée pour douleur abdominale, vomissements et ictère</a:t>
            </a:r>
          </a:p>
          <a:p>
            <a:pPr algn="ctr"/>
            <a:r>
              <a:rPr lang="fr-F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Cytolyse 10xN + cholestase</a:t>
            </a:r>
          </a:p>
          <a:p>
            <a:pPr algn="ctr"/>
            <a:r>
              <a:rPr lang="fr-F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 de cause médicamenteuse, toxique ou virale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760912" y="3484426"/>
            <a:ext cx="80602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Envoi </a:t>
            </a:r>
            <a:r>
              <a:rPr lang="fr-FR" sz="20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prélèvement sanguin </a:t>
            </a:r>
            <a:r>
              <a:rPr lang="fr-FR" sz="20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 laboratoire d’immunologie </a:t>
            </a:r>
          </a:p>
          <a:p>
            <a:pPr algn="ctr"/>
            <a:r>
              <a:rPr lang="fr-FR" sz="20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Prescription: « anti-nucléaires + muscle lisse </a:t>
            </a:r>
            <a:r>
              <a:rPr lang="fr-FR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</a:t>
            </a:r>
            <a:r>
              <a:rPr lang="fr-FR" sz="20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LKM »</a:t>
            </a:r>
            <a:endParaRPr lang="fr-FR" sz="20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FR" sz="20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 de données </a:t>
            </a:r>
            <a:r>
              <a:rPr lang="fr-FR" sz="20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clinico</a:t>
            </a:r>
            <a:r>
              <a:rPr lang="fr-FR" sz="20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-biologiques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786514" y="5439749"/>
            <a:ext cx="6009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IFI sur cellules Hep2 et triple substrat de rat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80" y="1254348"/>
            <a:ext cx="2025035" cy="129602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58" y="2761863"/>
            <a:ext cx="1555757" cy="184746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198" y="5075815"/>
            <a:ext cx="1412423" cy="13034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6571" y="1007706"/>
            <a:ext cx="11700588" cy="54677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>
            <a:off x="6679055" y="2808514"/>
            <a:ext cx="223935" cy="31724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e bas 12"/>
          <p:cNvSpPr/>
          <p:nvPr/>
        </p:nvSpPr>
        <p:spPr>
          <a:xfrm>
            <a:off x="6679055" y="4771053"/>
            <a:ext cx="223935" cy="31724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1851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913459" y="2099950"/>
            <a:ext cx="7867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Tél </a:t>
            </a:r>
            <a:r>
              <a:rPr lang="fr-FR" sz="20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clinicien: </a:t>
            </a:r>
            <a:endParaRPr lang="fr-FR" sz="2000" dirty="0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FR" sz="20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PBH</a:t>
            </a:r>
            <a:r>
              <a:rPr lang="fr-FR" sz="20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hépatite active compatible avec HAI. </a:t>
            </a:r>
            <a:endParaRPr lang="fr-FR" sz="2000" dirty="0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FR" sz="20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HAI </a:t>
            </a:r>
            <a:r>
              <a:rPr lang="fr-FR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séronégative ? </a:t>
            </a:r>
            <a:r>
              <a:rPr lang="fr-FR" sz="20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LC1 non prescrits …..mais </a:t>
            </a:r>
            <a:r>
              <a:rPr lang="fr-FR" sz="20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IFI TS </a:t>
            </a:r>
            <a:r>
              <a:rPr lang="fr-FR" sz="20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</a:t>
            </a:r>
            <a:endParaRPr lang="fr-FR" sz="20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807602" y="3693058"/>
            <a:ext cx="6022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Biologiste </a:t>
            </a:r>
            <a:r>
              <a:rPr lang="fr-FR" sz="2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ajoute </a:t>
            </a:r>
            <a:r>
              <a:rPr lang="fr-FR" sz="20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recherche </a:t>
            </a:r>
            <a:r>
              <a:rPr lang="fr-FR" sz="2000" dirty="0" err="1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</a:t>
            </a:r>
            <a:r>
              <a:rPr lang="fr-FR" sz="20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anti-SLA </a:t>
            </a:r>
          </a:p>
          <a:p>
            <a:pPr algn="ctr"/>
            <a:r>
              <a:rPr lang="fr-FR" sz="20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fr-FR" sz="2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 donne aucun aspect sur triple substrat): </a:t>
            </a:r>
            <a:r>
              <a:rPr lang="fr-FR" sz="20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</a:t>
            </a:r>
            <a:r>
              <a:rPr lang="fr-FR" sz="20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 en dot revient </a:t>
            </a:r>
            <a:r>
              <a:rPr lang="fr-FR" sz="20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positif</a:t>
            </a:r>
            <a:endParaRPr lang="fr-FR" sz="20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67" y="655344"/>
            <a:ext cx="1412423" cy="13034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6571" y="393192"/>
            <a:ext cx="11700588" cy="60822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>
            <a:off x="6514463" y="1628938"/>
            <a:ext cx="223935" cy="31724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e bas 12"/>
          <p:cNvSpPr/>
          <p:nvPr/>
        </p:nvSpPr>
        <p:spPr>
          <a:xfrm>
            <a:off x="6569327" y="3298869"/>
            <a:ext cx="223935" cy="31724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648545" y="651963"/>
            <a:ext cx="6009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IFI sur cellules Hep2 et triple substrat de rat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567" y="976639"/>
            <a:ext cx="1278355" cy="90503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188" y="997104"/>
            <a:ext cx="1278355" cy="90503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043" y="2517985"/>
            <a:ext cx="1513973" cy="183309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227576" y="5428411"/>
            <a:ext cx="5126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Mise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sous corticoïdes + </a:t>
            </a:r>
            <a:r>
              <a:rPr lang="fr-FR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Cellcept</a:t>
            </a: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Flèche vers le bas 18"/>
          <p:cNvSpPr/>
          <p:nvPr/>
        </p:nvSpPr>
        <p:spPr>
          <a:xfrm>
            <a:off x="6657719" y="4896021"/>
            <a:ext cx="223935" cy="31724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338" y="4562856"/>
            <a:ext cx="1886953" cy="174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54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colloque du GEAI - Paris - 25-26 Juin 2018</a:t>
            </a: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696792" y="2622542"/>
            <a:ext cx="6505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Indications </a:t>
            </a: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conditions de </a:t>
            </a: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prélèvement</a:t>
            </a:r>
            <a:endParaRPr lang="fr-F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colloque du GEAI - Paris - 25-26 Juin 2018</a:t>
            </a:r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17" y="615820"/>
            <a:ext cx="2910317" cy="463120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58847" y="5306547"/>
            <a:ext cx="4170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14 jours de régime sans gluten …</a:t>
            </a:r>
            <a:endParaRPr lang="fr-FR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fr-FR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Exploration d’une MC ?</a:t>
            </a:r>
            <a:endParaRPr lang="fr-FR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074118" y="1225110"/>
            <a:ext cx="679604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La mode du régime sans gluten …..</a:t>
            </a:r>
          </a:p>
          <a:p>
            <a:endParaRPr lang="fr-FR" sz="2800" dirty="0"/>
          </a:p>
          <a:p>
            <a:endParaRPr lang="fr-FR" sz="2800" dirty="0" smtClean="0"/>
          </a:p>
          <a:p>
            <a:r>
              <a:rPr lang="fr-FR" sz="2800" dirty="0" smtClean="0"/>
              <a:t>Serait suivie par environ 5 000 000 de français ! </a:t>
            </a:r>
          </a:p>
          <a:p>
            <a:endParaRPr lang="fr-FR" sz="2800" dirty="0" smtClean="0"/>
          </a:p>
          <a:p>
            <a:endParaRPr lang="fr-FR" sz="2800" dirty="0"/>
          </a:p>
          <a:p>
            <a:r>
              <a:rPr lang="fr-FR" sz="2800" dirty="0" smtClean="0"/>
              <a:t>Alors que seulement 600 000 environ sont atteints de maladie </a:t>
            </a:r>
            <a:r>
              <a:rPr lang="fr-FR" sz="2800" dirty="0" err="1" smtClean="0"/>
              <a:t>coeliaque</a:t>
            </a:r>
            <a:endParaRPr lang="fr-FR" sz="2800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/>
              <a:t> 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1725" y="363271"/>
            <a:ext cx="2174095" cy="145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6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84" y="327192"/>
            <a:ext cx="4165576" cy="5886996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4572001" y="0"/>
            <a:ext cx="7156579" cy="5911358"/>
            <a:chOff x="4245429" y="60234"/>
            <a:chExt cx="7156579" cy="5911358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3"/>
            <a:srcRect l="1571" t="72" r="-1571" b="47552"/>
            <a:stretch/>
          </p:blipFill>
          <p:spPr>
            <a:xfrm>
              <a:off x="4245429" y="60234"/>
              <a:ext cx="7156579" cy="5911358"/>
            </a:xfrm>
            <a:prstGeom prst="rect">
              <a:avLst/>
            </a:prstGeom>
          </p:spPr>
        </p:pic>
        <p:grpSp>
          <p:nvGrpSpPr>
            <p:cNvPr id="3" name="Groupe 2"/>
            <p:cNvGrpSpPr/>
            <p:nvPr/>
          </p:nvGrpSpPr>
          <p:grpSpPr>
            <a:xfrm>
              <a:off x="4564860" y="2065628"/>
              <a:ext cx="2397643" cy="1358395"/>
              <a:chOff x="4564860" y="2065628"/>
              <a:chExt cx="2397643" cy="135839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564860" y="2065628"/>
                <a:ext cx="1014224" cy="3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936075" y="2790819"/>
                <a:ext cx="1026428" cy="6332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colloque du GEAI - Paris - 25-26 Juin 2018</a:t>
            </a: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598367" y="4857563"/>
            <a:ext cx="5001209" cy="111771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91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colloque du GEAI - Paris - 25-26 Juin 2018</a:t>
            </a:r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67" y="737677"/>
            <a:ext cx="10291839" cy="553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30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10ème colloque du GEAI - Paris - 25-26 Juin 2018</a:t>
            </a: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236638" y="2713982"/>
            <a:ext cx="5480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Gestion </a:t>
            </a:r>
            <a:r>
              <a:rPr lang="fr-F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analyses </a:t>
            </a: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redondantes</a:t>
            </a:r>
            <a:endParaRPr lang="fr-F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9608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282</Words>
  <Application>Microsoft Office PowerPoint</Application>
  <PresentationFormat>Grand écran</PresentationFormat>
  <Paragraphs>62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Segoe UI Semilight</vt:lpstr>
      <vt:lpstr>Verdana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APHM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ap</dc:creator>
  <cp:lastModifiedBy>ap</cp:lastModifiedBy>
  <cp:revision>19</cp:revision>
  <dcterms:created xsi:type="dcterms:W3CDTF">2018-04-03T13:23:32Z</dcterms:created>
  <dcterms:modified xsi:type="dcterms:W3CDTF">2018-06-22T12:54:56Z</dcterms:modified>
</cp:coreProperties>
</file>