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5" r:id="rId9"/>
    <p:sldId id="278" r:id="rId10"/>
    <p:sldId id="274" r:id="rId11"/>
    <p:sldId id="266" r:id="rId12"/>
    <p:sldId id="275" r:id="rId13"/>
    <p:sldId id="267" r:id="rId14"/>
    <p:sldId id="276" r:id="rId15"/>
    <p:sldId id="277" r:id="rId16"/>
    <p:sldId id="269" r:id="rId17"/>
    <p:sldId id="270" r:id="rId18"/>
    <p:sldId id="268" r:id="rId19"/>
    <p:sldId id="273" r:id="rId20"/>
    <p:sldId id="272" r:id="rId21"/>
    <p:sldId id="271" r:id="rId22"/>
    <p:sldId id="279" r:id="rId23"/>
    <p:sldId id="280"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FFFF"/>
    <a:srgbClr val="4472C4"/>
    <a:srgbClr val="D8E4BC"/>
    <a:srgbClr val="FCD5B4"/>
    <a:srgbClr val="417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3" autoAdjust="0"/>
    <p:restoredTop sz="94660"/>
  </p:normalViewPr>
  <p:slideViewPr>
    <p:cSldViewPr snapToGrid="0">
      <p:cViewPr varScale="1">
        <p:scale>
          <a:sx n="128" d="100"/>
          <a:sy n="128" d="100"/>
        </p:scale>
        <p:origin x="73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dubu\Documents\Asus%20WebStorage\Immuno\extractions%20molis\dot%202017%20(4).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ASUS%20WebStorage\dubucquoi\Immuno\extractions%20molis\dot%202017%20(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[dot 2017 (3).xlsx]Feuil2!Tableau croisé dynamique1</c:name>
    <c:fmtId val="-1"/>
  </c:pivotSource>
  <c:chart>
    <c:autoTitleDeleted val="0"/>
    <c:pivotFmts>
      <c:pivotFmt>
        <c:idx val="0"/>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4.3495452748121791E-2"/>
          <c:y val="2.7465667915106119E-2"/>
          <c:w val="0.86446963257706666"/>
          <c:h val="0.86364111789397113"/>
        </c:manualLayout>
      </c:layout>
      <c:barChart>
        <c:barDir val="col"/>
        <c:grouping val="clustered"/>
        <c:varyColors val="0"/>
        <c:ser>
          <c:idx val="0"/>
          <c:order val="0"/>
          <c:tx>
            <c:strRef>
              <c:f>Feuil2!$B$4</c:f>
              <c:strCache>
                <c:ptCount val="1"/>
                <c:pt idx="0">
                  <c:v> Dots MYOSITE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Feuil2!$A$5:$A$9</c:f>
              <c:strCache>
                <c:ptCount val="4"/>
                <c:pt idx="0">
                  <c:v>2014</c:v>
                </c:pt>
                <c:pt idx="1">
                  <c:v>2015</c:v>
                </c:pt>
                <c:pt idx="2">
                  <c:v>2016</c:v>
                </c:pt>
                <c:pt idx="3">
                  <c:v>2017</c:v>
                </c:pt>
              </c:strCache>
            </c:strRef>
          </c:cat>
          <c:val>
            <c:numRef>
              <c:f>Feuil2!$B$5:$B$9</c:f>
              <c:numCache>
                <c:formatCode>General</c:formatCode>
                <c:ptCount val="4"/>
                <c:pt idx="0">
                  <c:v>550</c:v>
                </c:pt>
                <c:pt idx="1">
                  <c:v>582</c:v>
                </c:pt>
                <c:pt idx="2">
                  <c:v>593</c:v>
                </c:pt>
                <c:pt idx="3">
                  <c:v>1024</c:v>
                </c:pt>
              </c:numCache>
            </c:numRef>
          </c:val>
          <c:extLst>
            <c:ext xmlns:c16="http://schemas.microsoft.com/office/drawing/2014/chart" uri="{C3380CC4-5D6E-409C-BE32-E72D297353CC}">
              <c16:uniqueId val="{00000000-C09F-4902-9AE3-ED1C91B57C25}"/>
            </c:ext>
          </c:extLst>
        </c:ser>
        <c:ser>
          <c:idx val="1"/>
          <c:order val="1"/>
          <c:tx>
            <c:strRef>
              <c:f>Feuil2!$C$4</c:f>
              <c:strCache>
                <c:ptCount val="1"/>
                <c:pt idx="0">
                  <c:v>Dots SSc</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Feuil2!$A$5:$A$9</c:f>
              <c:strCache>
                <c:ptCount val="4"/>
                <c:pt idx="0">
                  <c:v>2014</c:v>
                </c:pt>
                <c:pt idx="1">
                  <c:v>2015</c:v>
                </c:pt>
                <c:pt idx="2">
                  <c:v>2016</c:v>
                </c:pt>
                <c:pt idx="3">
                  <c:v>2017</c:v>
                </c:pt>
              </c:strCache>
            </c:strRef>
          </c:cat>
          <c:val>
            <c:numRef>
              <c:f>Feuil2!$C$5:$C$9</c:f>
              <c:numCache>
                <c:formatCode>General</c:formatCode>
                <c:ptCount val="4"/>
                <c:pt idx="0">
                  <c:v>123</c:v>
                </c:pt>
                <c:pt idx="1">
                  <c:v>180</c:v>
                </c:pt>
                <c:pt idx="2">
                  <c:v>197</c:v>
                </c:pt>
                <c:pt idx="3">
                  <c:v>427</c:v>
                </c:pt>
              </c:numCache>
            </c:numRef>
          </c:val>
          <c:extLst>
            <c:ext xmlns:c16="http://schemas.microsoft.com/office/drawing/2014/chart" uri="{C3380CC4-5D6E-409C-BE32-E72D297353CC}">
              <c16:uniqueId val="{00000001-C09F-4902-9AE3-ED1C91B57C25}"/>
            </c:ext>
          </c:extLst>
        </c:ser>
        <c:dLbls>
          <c:dLblPos val="inEnd"/>
          <c:showLegendKey val="0"/>
          <c:showVal val="1"/>
          <c:showCatName val="0"/>
          <c:showSerName val="0"/>
          <c:showPercent val="0"/>
          <c:showBubbleSize val="0"/>
        </c:dLbls>
        <c:gapWidth val="65"/>
        <c:axId val="146854824"/>
        <c:axId val="147221784"/>
      </c:barChart>
      <c:catAx>
        <c:axId val="1468548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dk1">
                    <a:lumMod val="75000"/>
                    <a:lumOff val="25000"/>
                  </a:schemeClr>
                </a:solidFill>
                <a:latin typeface="+mn-lt"/>
                <a:ea typeface="+mn-ea"/>
                <a:cs typeface="+mn-cs"/>
              </a:defRPr>
            </a:pPr>
            <a:endParaRPr lang="fr-FR"/>
          </a:p>
        </c:txPr>
        <c:crossAx val="147221784"/>
        <c:crosses val="autoZero"/>
        <c:auto val="1"/>
        <c:lblAlgn val="ctr"/>
        <c:lblOffset val="100"/>
        <c:noMultiLvlLbl val="0"/>
      </c:catAx>
      <c:valAx>
        <c:axId val="1472217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46854824"/>
        <c:crosses val="autoZero"/>
        <c:crossBetween val="between"/>
      </c:valAx>
      <c:spPr>
        <a:noFill/>
        <a:ln>
          <a:noFill/>
        </a:ln>
        <a:effectLst/>
      </c:spPr>
    </c:plotArea>
    <c:legend>
      <c:legendPos val="r"/>
      <c:layout>
        <c:manualLayout>
          <c:xMode val="edge"/>
          <c:yMode val="edge"/>
          <c:x val="0.11230342203665826"/>
          <c:y val="0.14325813205933527"/>
          <c:w val="0.36113804279803108"/>
          <c:h val="0.26654241253551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64669787898133"/>
          <c:y val="3.3524904214559385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finale'!$B$72</c:f>
              <c:strCache>
                <c:ptCount val="1"/>
                <c:pt idx="0">
                  <c:v>MDA5</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finale'!$C$72:$F$72</c:f>
              <c:numCache>
                <c:formatCode>0</c:formatCode>
                <c:ptCount val="4"/>
                <c:pt idx="0">
                  <c:v>0.5</c:v>
                </c:pt>
                <c:pt idx="1">
                  <c:v>0</c:v>
                </c:pt>
                <c:pt idx="2">
                  <c:v>3.3333333333333335</c:v>
                </c:pt>
                <c:pt idx="3">
                  <c:v>5.9523809523809548E-2</c:v>
                </c:pt>
              </c:numCache>
            </c:numRef>
          </c:val>
          <c:extLst>
            <c:ext xmlns:c16="http://schemas.microsoft.com/office/drawing/2014/chart" uri="{C3380CC4-5D6E-409C-BE32-E72D297353CC}">
              <c16:uniqueId val="{00000000-D0D2-4357-9CFE-774761D7F3B1}"/>
            </c:ext>
          </c:extLst>
        </c:ser>
        <c:dLbls>
          <c:showLegendKey val="0"/>
          <c:showVal val="0"/>
          <c:showCatName val="0"/>
          <c:showSerName val="0"/>
          <c:showPercent val="0"/>
          <c:showBubbleSize val="0"/>
        </c:dLbls>
        <c:axId val="147766032"/>
        <c:axId val="147766424"/>
      </c:radarChart>
      <c:catAx>
        <c:axId val="147766032"/>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766424"/>
        <c:crosses val="autoZero"/>
        <c:auto val="1"/>
        <c:lblAlgn val="ctr"/>
        <c:lblOffset val="100"/>
        <c:noMultiLvlLbl val="0"/>
      </c:catAx>
      <c:valAx>
        <c:axId val="147766424"/>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766032"/>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9744094488188982E-2"/>
          <c:y val="3.170289855072464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finale'!$B$73</c:f>
              <c:strCache>
                <c:ptCount val="1"/>
                <c:pt idx="0">
                  <c:v>MI2A</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finale'!$C$73:$F$73</c:f>
              <c:numCache>
                <c:formatCode>0</c:formatCode>
                <c:ptCount val="4"/>
                <c:pt idx="0">
                  <c:v>0</c:v>
                </c:pt>
                <c:pt idx="1">
                  <c:v>0</c:v>
                </c:pt>
                <c:pt idx="2">
                  <c:v>3.3333333333333335</c:v>
                </c:pt>
                <c:pt idx="3">
                  <c:v>0.37037037037037041</c:v>
                </c:pt>
              </c:numCache>
            </c:numRef>
          </c:val>
          <c:extLst>
            <c:ext xmlns:c16="http://schemas.microsoft.com/office/drawing/2014/chart" uri="{C3380CC4-5D6E-409C-BE32-E72D297353CC}">
              <c16:uniqueId val="{00000000-D9C5-40E2-87C4-25126D72C54B}"/>
            </c:ext>
          </c:extLst>
        </c:ser>
        <c:dLbls>
          <c:showLegendKey val="0"/>
          <c:showVal val="0"/>
          <c:showCatName val="0"/>
          <c:showSerName val="0"/>
          <c:showPercent val="0"/>
          <c:showBubbleSize val="0"/>
        </c:dLbls>
        <c:axId val="147767208"/>
        <c:axId val="147767600"/>
      </c:radarChart>
      <c:catAx>
        <c:axId val="147767208"/>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767600"/>
        <c:crosses val="autoZero"/>
        <c:auto val="1"/>
        <c:lblAlgn val="ctr"/>
        <c:lblOffset val="100"/>
        <c:noMultiLvlLbl val="0"/>
      </c:catAx>
      <c:valAx>
        <c:axId val="147767600"/>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767208"/>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64669787898133"/>
          <c:y val="3.3524904214559385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manualLayout>
          <c:layoutTarget val="inner"/>
          <c:xMode val="edge"/>
          <c:yMode val="edge"/>
          <c:x val="0.25076383627919796"/>
          <c:y val="0.23627713662087799"/>
          <c:w val="0.5134295917697359"/>
          <c:h val="0.65117919552183912"/>
        </c:manualLayout>
      </c:layout>
      <c:radarChart>
        <c:radarStyle val="marker"/>
        <c:varyColors val="0"/>
        <c:ser>
          <c:idx val="0"/>
          <c:order val="0"/>
          <c:tx>
            <c:strRef>
              <c:f>'Sth finale'!$B$74</c:f>
              <c:strCache>
                <c:ptCount val="1"/>
                <c:pt idx="0">
                  <c:v>MI2B</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finale'!$C$74:$F$74</c:f>
              <c:numCache>
                <c:formatCode>0</c:formatCode>
                <c:ptCount val="4"/>
                <c:pt idx="0">
                  <c:v>1</c:v>
                </c:pt>
                <c:pt idx="1">
                  <c:v>0.29411764705882348</c:v>
                </c:pt>
                <c:pt idx="2">
                  <c:v>3.3333333333333335</c:v>
                </c:pt>
                <c:pt idx="3">
                  <c:v>4.9019607843137254E-2</c:v>
                </c:pt>
              </c:numCache>
            </c:numRef>
          </c:val>
          <c:extLst>
            <c:ext xmlns:c16="http://schemas.microsoft.com/office/drawing/2014/chart" uri="{C3380CC4-5D6E-409C-BE32-E72D297353CC}">
              <c16:uniqueId val="{00000000-755B-4FC7-8033-2232189B2957}"/>
            </c:ext>
          </c:extLst>
        </c:ser>
        <c:dLbls>
          <c:showLegendKey val="0"/>
          <c:showVal val="0"/>
          <c:showCatName val="0"/>
          <c:showSerName val="0"/>
          <c:showPercent val="0"/>
          <c:showBubbleSize val="0"/>
        </c:dLbls>
        <c:axId val="147768384"/>
        <c:axId val="147768776"/>
      </c:radarChart>
      <c:catAx>
        <c:axId val="147768384"/>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768776"/>
        <c:crosses val="autoZero"/>
        <c:auto val="1"/>
        <c:lblAlgn val="ctr"/>
        <c:lblOffset val="100"/>
        <c:noMultiLvlLbl val="0"/>
      </c:catAx>
      <c:valAx>
        <c:axId val="147768776"/>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768384"/>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64669787898133"/>
          <c:y val="3.3524904214559385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finale'!$B$75</c:f>
              <c:strCache>
                <c:ptCount val="1"/>
                <c:pt idx="0">
                  <c:v>OJ</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finale'!$C$75:$F$75</c:f>
              <c:numCache>
                <c:formatCode>0</c:formatCode>
                <c:ptCount val="4"/>
                <c:pt idx="0">
                  <c:v>2.6666666666666674</c:v>
                </c:pt>
                <c:pt idx="1">
                  <c:v>0.45454545454545459</c:v>
                </c:pt>
                <c:pt idx="2">
                  <c:v>3.3333333333333335</c:v>
                </c:pt>
                <c:pt idx="3">
                  <c:v>8.3333333333333343E-2</c:v>
                </c:pt>
              </c:numCache>
            </c:numRef>
          </c:val>
          <c:extLst>
            <c:ext xmlns:c16="http://schemas.microsoft.com/office/drawing/2014/chart" uri="{C3380CC4-5D6E-409C-BE32-E72D297353CC}">
              <c16:uniqueId val="{00000000-42E8-481D-A70A-F5193DE05E9F}"/>
            </c:ext>
          </c:extLst>
        </c:ser>
        <c:dLbls>
          <c:showLegendKey val="0"/>
          <c:showVal val="0"/>
          <c:showCatName val="0"/>
          <c:showSerName val="0"/>
          <c:showPercent val="0"/>
          <c:showBubbleSize val="0"/>
        </c:dLbls>
        <c:axId val="147871080"/>
        <c:axId val="147871472"/>
      </c:radarChart>
      <c:catAx>
        <c:axId val="147871080"/>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871472"/>
        <c:crosses val="autoZero"/>
        <c:auto val="1"/>
        <c:lblAlgn val="ctr"/>
        <c:lblOffset val="100"/>
        <c:noMultiLvlLbl val="0"/>
      </c:catAx>
      <c:valAx>
        <c:axId val="147871472"/>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871080"/>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8.005810929039274E-2"/>
          <c:y val="3.3524904214559385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finale'!$B$77</c:f>
              <c:strCache>
                <c:ptCount val="1"/>
                <c:pt idx="0">
                  <c:v>PL7</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finale'!$C$77:$F$77</c:f>
              <c:numCache>
                <c:formatCode>0</c:formatCode>
                <c:ptCount val="4"/>
                <c:pt idx="0">
                  <c:v>0.52173913043478259</c:v>
                </c:pt>
                <c:pt idx="1">
                  <c:v>1.1764705882352939</c:v>
                </c:pt>
                <c:pt idx="2">
                  <c:v>3.3333333333333335</c:v>
                </c:pt>
                <c:pt idx="3">
                  <c:v>0.28846153846153844</c:v>
                </c:pt>
              </c:numCache>
            </c:numRef>
          </c:val>
          <c:extLst>
            <c:ext xmlns:c16="http://schemas.microsoft.com/office/drawing/2014/chart" uri="{C3380CC4-5D6E-409C-BE32-E72D297353CC}">
              <c16:uniqueId val="{00000000-9158-479C-81CB-955966251B8E}"/>
            </c:ext>
          </c:extLst>
        </c:ser>
        <c:dLbls>
          <c:showLegendKey val="0"/>
          <c:showVal val="0"/>
          <c:showCatName val="0"/>
          <c:showSerName val="0"/>
          <c:showPercent val="0"/>
          <c:showBubbleSize val="0"/>
        </c:dLbls>
        <c:axId val="147872256"/>
        <c:axId val="147872648"/>
      </c:radarChart>
      <c:catAx>
        <c:axId val="147872256"/>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872648"/>
        <c:crosses val="autoZero"/>
        <c:auto val="1"/>
        <c:lblAlgn val="ctr"/>
        <c:lblOffset val="100"/>
        <c:noMultiLvlLbl val="0"/>
      </c:catAx>
      <c:valAx>
        <c:axId val="147872648"/>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872256"/>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5.60227272727273E-2"/>
          <c:y val="2.717391304347826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finale'!$B$83</c:f>
              <c:strCache>
                <c:ptCount val="1"/>
                <c:pt idx="0">
                  <c:v>TIF1</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finale'!$C$83:$F$83</c:f>
              <c:numCache>
                <c:formatCode>0</c:formatCode>
                <c:ptCount val="4"/>
                <c:pt idx="0">
                  <c:v>0.2608695652173913</c:v>
                </c:pt>
                <c:pt idx="1">
                  <c:v>0.86206896551724144</c:v>
                </c:pt>
                <c:pt idx="2">
                  <c:v>3.3333333333333335</c:v>
                </c:pt>
                <c:pt idx="3">
                  <c:v>9.6153846153846145E-2</c:v>
                </c:pt>
              </c:numCache>
            </c:numRef>
          </c:val>
          <c:extLst>
            <c:ext xmlns:c16="http://schemas.microsoft.com/office/drawing/2014/chart" uri="{C3380CC4-5D6E-409C-BE32-E72D297353CC}">
              <c16:uniqueId val="{00000000-8A3C-488C-94D3-10837D49A26D}"/>
            </c:ext>
          </c:extLst>
        </c:ser>
        <c:dLbls>
          <c:showLegendKey val="0"/>
          <c:showVal val="0"/>
          <c:showCatName val="0"/>
          <c:showSerName val="0"/>
          <c:showPercent val="0"/>
          <c:showBubbleSize val="0"/>
        </c:dLbls>
        <c:axId val="147873432"/>
        <c:axId val="147873824"/>
      </c:radarChart>
      <c:catAx>
        <c:axId val="147873432"/>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873824"/>
        <c:crosses val="autoZero"/>
        <c:auto val="1"/>
        <c:lblAlgn val="ctr"/>
        <c:lblOffset val="100"/>
        <c:noMultiLvlLbl val="0"/>
      </c:catAx>
      <c:valAx>
        <c:axId val="147873824"/>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873432"/>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64669787898133"/>
          <c:y val="3.3524904214559385E-2"/>
        </c:manualLayout>
      </c:layout>
      <c:overlay val="0"/>
      <c:spPr>
        <a:noFill/>
        <a:ln>
          <a:noFill/>
        </a:ln>
        <a:effectLst/>
      </c:spPr>
      <c:txPr>
        <a:bodyPr rot="0" spcFirstLastPara="1" vertOverflow="ellipsis" vert="horz" wrap="square" anchor="ctr" anchorCtr="1"/>
        <a:lstStyle/>
        <a:p>
          <a:pPr>
            <a:defRPr sz="1400" b="0" i="0" u="none" strike="noStrike" kern="1200" cap="none" spc="50" baseline="0">
              <a:solidFill>
                <a:schemeClr val="lt1">
                  <a:lumMod val="85000"/>
                </a:schemeClr>
              </a:solidFill>
              <a:latin typeface="+mn-lt"/>
              <a:ea typeface="+mn-ea"/>
              <a:cs typeface="+mn-cs"/>
            </a:defRPr>
          </a:pPr>
          <a:endParaRPr lang="fr-FR"/>
        </a:p>
      </c:txPr>
    </c:title>
    <c:autoTitleDeleted val="0"/>
    <c:plotArea>
      <c:layout>
        <c:manualLayout>
          <c:layoutTarget val="inner"/>
          <c:xMode val="edge"/>
          <c:yMode val="edge"/>
          <c:x val="0.25076383627919796"/>
          <c:y val="0.23627713662087799"/>
          <c:w val="0.5134295917697359"/>
          <c:h val="0.65117919552183912"/>
        </c:manualLayout>
      </c:layout>
      <c:radarChart>
        <c:radarStyle val="marker"/>
        <c:varyColors val="0"/>
        <c:ser>
          <c:idx val="0"/>
          <c:order val="0"/>
          <c:tx>
            <c:strRef>
              <c:f>'Sth finale'!$B$78</c:f>
              <c:strCache>
                <c:ptCount val="1"/>
                <c:pt idx="0">
                  <c:v>PM10</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finale'!$C$78:$F$78</c:f>
              <c:numCache>
                <c:formatCode>0</c:formatCode>
                <c:ptCount val="4"/>
                <c:pt idx="0">
                  <c:v>0.40624999999999994</c:v>
                </c:pt>
                <c:pt idx="1">
                  <c:v>0.71428571428571419</c:v>
                </c:pt>
                <c:pt idx="2">
                  <c:v>3.3333333333333335</c:v>
                </c:pt>
                <c:pt idx="3">
                  <c:v>0.15350877192982454</c:v>
                </c:pt>
              </c:numCache>
            </c:numRef>
          </c:val>
          <c:extLst>
            <c:ext xmlns:c16="http://schemas.microsoft.com/office/drawing/2014/chart" uri="{C3380CC4-5D6E-409C-BE32-E72D297353CC}">
              <c16:uniqueId val="{00000000-633D-45FA-9C04-FB6DD193DFF4}"/>
            </c:ext>
          </c:extLst>
        </c:ser>
        <c:dLbls>
          <c:showLegendKey val="0"/>
          <c:showVal val="0"/>
          <c:showCatName val="0"/>
          <c:showSerName val="0"/>
          <c:showPercent val="0"/>
          <c:showBubbleSize val="0"/>
        </c:dLbls>
        <c:axId val="148542512"/>
        <c:axId val="148542904"/>
      </c:radarChart>
      <c:catAx>
        <c:axId val="148542512"/>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8542904"/>
        <c:crosses val="autoZero"/>
        <c:auto val="1"/>
        <c:lblAlgn val="ctr"/>
        <c:lblOffset val="100"/>
        <c:noMultiLvlLbl val="0"/>
      </c:catAx>
      <c:valAx>
        <c:axId val="148542904"/>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148542512"/>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64669787898133"/>
          <c:y val="3.3524904214559385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finale'!$B$79</c:f>
              <c:strCache>
                <c:ptCount val="1"/>
                <c:pt idx="0">
                  <c:v>PM75</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finale'!$C$79:$F$79</c:f>
              <c:numCache>
                <c:formatCode>0</c:formatCode>
                <c:ptCount val="4"/>
                <c:pt idx="0">
                  <c:v>0.55555555555555547</c:v>
                </c:pt>
                <c:pt idx="1">
                  <c:v>0.49382716049382713</c:v>
                </c:pt>
                <c:pt idx="2">
                  <c:v>3.3333333333333335</c:v>
                </c:pt>
                <c:pt idx="3">
                  <c:v>4.1666666666666664E-2</c:v>
                </c:pt>
              </c:numCache>
            </c:numRef>
          </c:val>
          <c:extLst>
            <c:ext xmlns:c16="http://schemas.microsoft.com/office/drawing/2014/chart" uri="{C3380CC4-5D6E-409C-BE32-E72D297353CC}">
              <c16:uniqueId val="{00000000-A56F-4E04-B6F0-4ECB5471EB02}"/>
            </c:ext>
          </c:extLst>
        </c:ser>
        <c:dLbls>
          <c:showLegendKey val="0"/>
          <c:showVal val="0"/>
          <c:showCatName val="0"/>
          <c:showSerName val="0"/>
          <c:showPercent val="0"/>
          <c:showBubbleSize val="0"/>
        </c:dLbls>
        <c:axId val="148543688"/>
        <c:axId val="148544080"/>
      </c:radarChart>
      <c:catAx>
        <c:axId val="148543688"/>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8544080"/>
        <c:crosses val="autoZero"/>
        <c:auto val="1"/>
        <c:lblAlgn val="ctr"/>
        <c:lblOffset val="100"/>
        <c:noMultiLvlLbl val="0"/>
      </c:catAx>
      <c:valAx>
        <c:axId val="148544080"/>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8543688"/>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64669787898133"/>
          <c:y val="3.3524904214559385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manualLayout>
          <c:layoutTarget val="inner"/>
          <c:xMode val="edge"/>
          <c:yMode val="edge"/>
          <c:x val="0.25076383627919796"/>
          <c:y val="0.23627713662087799"/>
          <c:w val="0.5134295917697359"/>
          <c:h val="0.65117919552183912"/>
        </c:manualLayout>
      </c:layout>
      <c:radarChart>
        <c:radarStyle val="marker"/>
        <c:varyColors val="0"/>
        <c:ser>
          <c:idx val="0"/>
          <c:order val="0"/>
          <c:tx>
            <c:strRef>
              <c:f>'Sth finale'!$B$81</c:f>
              <c:strCache>
                <c:ptCount val="1"/>
                <c:pt idx="0">
                  <c:v>SAE1</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finale'!$C$81:$F$81</c:f>
              <c:numCache>
                <c:formatCode>0</c:formatCode>
                <c:ptCount val="4"/>
                <c:pt idx="0">
                  <c:v>0.1875</c:v>
                </c:pt>
                <c:pt idx="1">
                  <c:v>1.0526315789473684</c:v>
                </c:pt>
                <c:pt idx="2">
                  <c:v>3.3333333333333335</c:v>
                </c:pt>
                <c:pt idx="3">
                  <c:v>4.6296296296296301E-2</c:v>
                </c:pt>
              </c:numCache>
            </c:numRef>
          </c:val>
          <c:extLst>
            <c:ext xmlns:c16="http://schemas.microsoft.com/office/drawing/2014/chart" uri="{C3380CC4-5D6E-409C-BE32-E72D297353CC}">
              <c16:uniqueId val="{00000000-A441-412F-93BF-F573FC90678D}"/>
            </c:ext>
          </c:extLst>
        </c:ser>
        <c:dLbls>
          <c:showLegendKey val="0"/>
          <c:showVal val="0"/>
          <c:showCatName val="0"/>
          <c:showSerName val="0"/>
          <c:showPercent val="0"/>
          <c:showBubbleSize val="0"/>
        </c:dLbls>
        <c:axId val="148544864"/>
        <c:axId val="148545256"/>
      </c:radarChart>
      <c:catAx>
        <c:axId val="148544864"/>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8545256"/>
        <c:crosses val="autoZero"/>
        <c:auto val="1"/>
        <c:lblAlgn val="ctr"/>
        <c:lblOffset val="100"/>
        <c:noMultiLvlLbl val="0"/>
      </c:catAx>
      <c:valAx>
        <c:axId val="148545256"/>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8544864"/>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64669787898133"/>
          <c:y val="3.3524904214559385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finale'!$B$82</c:f>
              <c:strCache>
                <c:ptCount val="1"/>
                <c:pt idx="0">
                  <c:v>SRP</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finale'!$C$82:$F$82</c:f>
              <c:numCache>
                <c:formatCode>0</c:formatCode>
                <c:ptCount val="4"/>
                <c:pt idx="0">
                  <c:v>0.26190476190476192</c:v>
                </c:pt>
                <c:pt idx="1">
                  <c:v>1.1320754716981134</c:v>
                </c:pt>
                <c:pt idx="2">
                  <c:v>3.3333333333333335</c:v>
                </c:pt>
                <c:pt idx="3">
                  <c:v>5.0000000000000017E-2</c:v>
                </c:pt>
              </c:numCache>
            </c:numRef>
          </c:val>
          <c:extLst>
            <c:ext xmlns:c16="http://schemas.microsoft.com/office/drawing/2014/chart" uri="{C3380CC4-5D6E-409C-BE32-E72D297353CC}">
              <c16:uniqueId val="{00000000-70A0-477F-8F8B-8876481B6407}"/>
            </c:ext>
          </c:extLst>
        </c:ser>
        <c:dLbls>
          <c:showLegendKey val="0"/>
          <c:showVal val="0"/>
          <c:showCatName val="0"/>
          <c:showSerName val="0"/>
          <c:showPercent val="0"/>
          <c:showBubbleSize val="0"/>
        </c:dLbls>
        <c:axId val="148546040"/>
        <c:axId val="191738752"/>
      </c:radarChart>
      <c:catAx>
        <c:axId val="148546040"/>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91738752"/>
        <c:crosses val="autoZero"/>
        <c:auto val="1"/>
        <c:lblAlgn val="ctr"/>
        <c:lblOffset val="100"/>
        <c:noMultiLvlLbl val="0"/>
      </c:catAx>
      <c:valAx>
        <c:axId val="191738752"/>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8546040"/>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Dots </a:t>
            </a:r>
            <a:r>
              <a:rPr lang="en-US" dirty="0" err="1"/>
              <a:t>Myosite</a:t>
            </a:r>
            <a:r>
              <a:rPr lang="en-US" dirty="0"/>
              <a:t> </a:t>
            </a:r>
            <a:r>
              <a:rPr lang="en-US" sz="1400" dirty="0"/>
              <a:t>(n= 1031)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'Sth finale'!$AM$77</c:f>
              <c:strCache>
                <c:ptCount val="1"/>
                <c:pt idx="0">
                  <c:v>Dots Myosite (n= 1031)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BD8-49EB-829E-61B38864D850}"/>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BD8-49EB-829E-61B38864D85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BD8-49EB-829E-61B38864D850}"/>
              </c:ext>
            </c:extLst>
          </c:dPt>
          <c:dLbls>
            <c:dLbl>
              <c:idx val="0"/>
              <c:layout>
                <c:manualLayout>
                  <c:x val="-2.8606186964754022E-2"/>
                  <c:y val="1.942652445419772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D8-49EB-829E-61B38864D850}"/>
                </c:ext>
              </c:extLst>
            </c:dLbl>
            <c:dLbl>
              <c:idx val="1"/>
              <c:layout>
                <c:manualLayout>
                  <c:x val="-6.7660006738096065E-2"/>
                  <c:y val="-4.639181579074773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BD8-49EB-829E-61B38864D85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'Sth finale'!$AL$78:$AL$80</c:f>
              <c:strCache>
                <c:ptCount val="3"/>
                <c:pt idx="0">
                  <c:v>Médecine Interne</c:v>
                </c:pt>
                <c:pt idx="1">
                  <c:v>Pneumologie</c:v>
                </c:pt>
                <c:pt idx="2">
                  <c:v>Autres </c:v>
                </c:pt>
              </c:strCache>
            </c:strRef>
          </c:cat>
          <c:val>
            <c:numRef>
              <c:f>'Sth finale'!$AM$78:$AM$80</c:f>
              <c:numCache>
                <c:formatCode>0.0</c:formatCode>
                <c:ptCount val="3"/>
                <c:pt idx="0">
                  <c:v>22.211445198836081</c:v>
                </c:pt>
                <c:pt idx="1">
                  <c:v>32.589718719689621</c:v>
                </c:pt>
                <c:pt idx="2">
                  <c:v>45.198836081474298</c:v>
                </c:pt>
              </c:numCache>
            </c:numRef>
          </c:val>
          <c:extLst>
            <c:ext xmlns:c16="http://schemas.microsoft.com/office/drawing/2014/chart" uri="{C3380CC4-5D6E-409C-BE32-E72D297353CC}">
              <c16:uniqueId val="{00000006-5BD8-49EB-829E-61B38864D850}"/>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9744094488188982E-2"/>
          <c:y val="3.170289855072464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finale'!$B$76</c:f>
              <c:strCache>
                <c:ptCount val="1"/>
                <c:pt idx="0">
                  <c:v>PL12</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finale'!$C$76:$F$76</c:f>
              <c:numCache>
                <c:formatCode>0</c:formatCode>
                <c:ptCount val="4"/>
                <c:pt idx="0">
                  <c:v>0.88461538461538458</c:v>
                </c:pt>
                <c:pt idx="1">
                  <c:v>1.5555555555555556</c:v>
                </c:pt>
                <c:pt idx="2">
                  <c:v>3.3333333333333335</c:v>
                </c:pt>
                <c:pt idx="3">
                  <c:v>0.48387096774193555</c:v>
                </c:pt>
              </c:numCache>
            </c:numRef>
          </c:val>
          <c:extLst>
            <c:ext xmlns:c16="http://schemas.microsoft.com/office/drawing/2014/chart" uri="{C3380CC4-5D6E-409C-BE32-E72D297353CC}">
              <c16:uniqueId val="{00000000-928C-4343-A1C5-7A13C9207854}"/>
            </c:ext>
          </c:extLst>
        </c:ser>
        <c:dLbls>
          <c:showLegendKey val="0"/>
          <c:showVal val="0"/>
          <c:showCatName val="0"/>
          <c:showSerName val="0"/>
          <c:showPercent val="0"/>
          <c:showBubbleSize val="0"/>
        </c:dLbls>
        <c:axId val="191739536"/>
        <c:axId val="191739928"/>
      </c:radarChart>
      <c:catAx>
        <c:axId val="191739536"/>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91739928"/>
        <c:crosses val="autoZero"/>
        <c:auto val="1"/>
        <c:lblAlgn val="ctr"/>
        <c:lblOffset val="100"/>
        <c:noMultiLvlLbl val="0"/>
      </c:catAx>
      <c:valAx>
        <c:axId val="191739928"/>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91739536"/>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Dots </a:t>
            </a:r>
            <a:r>
              <a:rPr lang="en-US" dirty="0" err="1"/>
              <a:t>SSc</a:t>
            </a:r>
            <a:r>
              <a:rPr lang="en-US" dirty="0"/>
              <a:t> </a:t>
            </a:r>
            <a:r>
              <a:rPr lang="en-US" sz="1400" dirty="0"/>
              <a:t>(n=433)</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'Sth finale'!$AN$77</c:f>
              <c:strCache>
                <c:ptCount val="1"/>
                <c:pt idx="0">
                  <c:v>Dots SSc (n=433)</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9BF-4590-ABF9-F1BD2E09B4C0}"/>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9BF-4590-ABF9-F1BD2E09B4C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9BF-4590-ABF9-F1BD2E09B4C0}"/>
              </c:ext>
            </c:extLst>
          </c:dPt>
          <c:dLbls>
            <c:dLbl>
              <c:idx val="0"/>
              <c:layout>
                <c:manualLayout>
                  <c:x val="-0.11261320052162456"/>
                  <c:y val="1.413348789513576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BF-4590-ABF9-F1BD2E09B4C0}"/>
                </c:ext>
              </c:extLst>
            </c:dLbl>
            <c:dLbl>
              <c:idx val="1"/>
              <c:layout>
                <c:manualLayout>
                  <c:x val="2.1591042448344807E-2"/>
                  <c:y val="0.1123209306632552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BF-4590-ABF9-F1BD2E09B4C0}"/>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'Sth finale'!$AL$78:$AL$80</c:f>
              <c:strCache>
                <c:ptCount val="3"/>
                <c:pt idx="0">
                  <c:v>Médecine Interne</c:v>
                </c:pt>
                <c:pt idx="1">
                  <c:v>Pneumologie</c:v>
                </c:pt>
                <c:pt idx="2">
                  <c:v>Autres </c:v>
                </c:pt>
              </c:strCache>
            </c:strRef>
          </c:cat>
          <c:val>
            <c:numRef>
              <c:f>'Sth finale'!$AN$78:$AN$80</c:f>
              <c:numCache>
                <c:formatCode>0.0</c:formatCode>
                <c:ptCount val="3"/>
                <c:pt idx="0">
                  <c:v>8.9233753637245385</c:v>
                </c:pt>
                <c:pt idx="1">
                  <c:v>22.114451988360813</c:v>
                </c:pt>
                <c:pt idx="2">
                  <c:v>68.962172647914656</c:v>
                </c:pt>
              </c:numCache>
            </c:numRef>
          </c:val>
          <c:extLst>
            <c:ext xmlns:c16="http://schemas.microsoft.com/office/drawing/2014/chart" uri="{C3380CC4-5D6E-409C-BE32-E72D297353CC}">
              <c16:uniqueId val="{00000006-A9BF-4590-ABF9-F1BD2E09B4C0}"/>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dirty="0"/>
              <a:t>Les 2 dots* </a:t>
            </a:r>
            <a:r>
              <a:rPr lang="fr-FR" sz="1400" dirty="0"/>
              <a:t>(n= 229)</a:t>
            </a:r>
          </a:p>
        </c:rich>
      </c:tx>
      <c:layout>
        <c:manualLayout>
          <c:xMode val="edge"/>
          <c:yMode val="edge"/>
          <c:x val="0.26554084290107288"/>
          <c:y val="7.0937514662281573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'Sth finale'!$AO$77</c:f>
              <c:strCache>
                <c:ptCount val="1"/>
                <c:pt idx="0">
                  <c:v>Les 2 dots (n= 229)</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534-4F48-8D08-1C8CB48332A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534-4F48-8D08-1C8CB48332A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534-4F48-8D08-1C8CB48332A6}"/>
              </c:ext>
            </c:extLst>
          </c:dPt>
          <c:dLbls>
            <c:dLbl>
              <c:idx val="0"/>
              <c:layout>
                <c:manualLayout>
                  <c:x val="2.5352393732221989E-2"/>
                  <c:y val="1.12656593167208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34-4F48-8D08-1C8CB48332A6}"/>
                </c:ext>
              </c:extLst>
            </c:dLbl>
            <c:dLbl>
              <c:idx val="2"/>
              <c:layout>
                <c:manualLayout>
                  <c:x val="1.8274646351612824E-2"/>
                  <c:y val="-8.2421572154065103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534-4F48-8D08-1C8CB48332A6}"/>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'Sth finale'!$AL$78:$AL$80</c:f>
              <c:strCache>
                <c:ptCount val="3"/>
                <c:pt idx="0">
                  <c:v>Médecine Interne</c:v>
                </c:pt>
                <c:pt idx="1">
                  <c:v>Pneumologie</c:v>
                </c:pt>
                <c:pt idx="2">
                  <c:v>Autres </c:v>
                </c:pt>
              </c:strCache>
            </c:strRef>
          </c:cat>
          <c:val>
            <c:numRef>
              <c:f>'Sth finale'!$AO$78:$AO$80</c:f>
              <c:numCache>
                <c:formatCode>0.0</c:formatCode>
                <c:ptCount val="3"/>
                <c:pt idx="0">
                  <c:v>6.2761506276150625</c:v>
                </c:pt>
                <c:pt idx="1">
                  <c:v>87.44769874476988</c:v>
                </c:pt>
                <c:pt idx="2">
                  <c:v>6.2761506276150527</c:v>
                </c:pt>
              </c:numCache>
            </c:numRef>
          </c:val>
          <c:extLst>
            <c:ext xmlns:c16="http://schemas.microsoft.com/office/drawing/2014/chart" uri="{C3380CC4-5D6E-409C-BE32-E72D297353CC}">
              <c16:uniqueId val="{00000006-0534-4F48-8D08-1C8CB48332A6}"/>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6381742500598953"/>
          <c:y val="0.39619469102448646"/>
          <c:w val="0.41975734973864348"/>
          <c:h val="0.4035651614563231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9744094488188982E-2"/>
          <c:y val="3.170289855072464E-2"/>
        </c:manualLayout>
      </c:layout>
      <c:overlay val="0"/>
      <c:spPr>
        <a:noFill/>
        <a:ln>
          <a:noFill/>
        </a:ln>
        <a:effectLst/>
      </c:spPr>
      <c:txPr>
        <a:bodyPr rot="0" spcFirstLastPara="1" vertOverflow="ellipsis" vert="horz" wrap="square" anchor="ctr" anchorCtr="1"/>
        <a:lstStyle/>
        <a:p>
          <a:pPr>
            <a:defRPr sz="14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'[dot 2017 (4).xlsx]Sth finale'!$B$97</c:f>
              <c:strCache>
                <c:ptCount val="1"/>
                <c:pt idx="0">
                  <c:v>IDEAL</c:v>
                </c:pt>
              </c:strCache>
            </c:strRef>
          </c:tx>
          <c:spPr>
            <a:ln w="28575" cap="rnd">
              <a:solidFill>
                <a:schemeClr val="accent1"/>
              </a:solidFill>
            </a:ln>
            <a:effectLst>
              <a:glow rad="76200">
                <a:schemeClr val="accent1">
                  <a:satMod val="175000"/>
                  <a:alpha val="34000"/>
                </a:schemeClr>
              </a:glow>
            </a:effectLst>
          </c:spPr>
          <c:marker>
            <c:symbol val="none"/>
          </c:marker>
          <c:cat>
            <c:strRef>
              <c:f>'[dot 2017 (4).xlsx]Sth finale'!$C$67:$F$67</c:f>
              <c:strCache>
                <c:ptCount val="4"/>
                <c:pt idx="0">
                  <c:v>Rapport Forte/faible réactivité</c:v>
                </c:pt>
                <c:pt idx="1">
                  <c:v>HEp2 compatible </c:v>
                </c:pt>
                <c:pt idx="2">
                  <c:v>Absence HEp2 négative </c:v>
                </c:pt>
                <c:pt idx="3">
                  <c:v>Expertise du biologiste </c:v>
                </c:pt>
              </c:strCache>
            </c:strRef>
          </c:cat>
          <c:val>
            <c:numRef>
              <c:f>'[dot 2017 (4).xlsx]Sth finale'!$C$97:$F$97</c:f>
              <c:numCache>
                <c:formatCode>0</c:formatCode>
                <c:ptCount val="4"/>
                <c:pt idx="0">
                  <c:v>0.15789473684210525</c:v>
                </c:pt>
                <c:pt idx="1">
                  <c:v>0.15789473684210525</c:v>
                </c:pt>
                <c:pt idx="2">
                  <c:v>0.15789473684210525</c:v>
                </c:pt>
                <c:pt idx="3">
                  <c:v>0.15789473684210525</c:v>
                </c:pt>
              </c:numCache>
            </c:numRef>
          </c:val>
          <c:extLst>
            <c:ext xmlns:c16="http://schemas.microsoft.com/office/drawing/2014/chart" uri="{C3380CC4-5D6E-409C-BE32-E72D297353CC}">
              <c16:uniqueId val="{00000000-73C9-43F4-9FE2-226AF06ED361}"/>
            </c:ext>
          </c:extLst>
        </c:ser>
        <c:dLbls>
          <c:showLegendKey val="0"/>
          <c:showVal val="0"/>
          <c:showCatName val="0"/>
          <c:showSerName val="0"/>
          <c:showPercent val="0"/>
          <c:showBubbleSize val="0"/>
        </c:dLbls>
        <c:axId val="741884128"/>
        <c:axId val="741875112"/>
      </c:radarChart>
      <c:catAx>
        <c:axId val="741884128"/>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741875112"/>
        <c:crosses val="autoZero"/>
        <c:auto val="1"/>
        <c:lblAlgn val="ctr"/>
        <c:lblOffset val="100"/>
        <c:noMultiLvlLbl val="0"/>
      </c:catAx>
      <c:valAx>
        <c:axId val="741875112"/>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741884128"/>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8.005810929039274E-2"/>
          <c:y val="3.3524904214559385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finale'!$B$68</c:f>
              <c:strCache>
                <c:ptCount val="1"/>
                <c:pt idx="0">
                  <c:v>NXP2</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finale'!$C$68:$F$68</c:f>
              <c:numCache>
                <c:formatCode>0</c:formatCode>
                <c:ptCount val="4"/>
                <c:pt idx="0">
                  <c:v>0.25</c:v>
                </c:pt>
                <c:pt idx="1">
                  <c:v>1.3333333333333335</c:v>
                </c:pt>
                <c:pt idx="2">
                  <c:v>3.3333333333333335</c:v>
                </c:pt>
                <c:pt idx="3">
                  <c:v>0</c:v>
                </c:pt>
              </c:numCache>
            </c:numRef>
          </c:val>
          <c:extLst>
            <c:ext xmlns:c16="http://schemas.microsoft.com/office/drawing/2014/chart" uri="{C3380CC4-5D6E-409C-BE32-E72D297353CC}">
              <c16:uniqueId val="{00000000-A6E4-4B9B-83BA-C308B4192E3D}"/>
            </c:ext>
          </c:extLst>
        </c:ser>
        <c:dLbls>
          <c:showLegendKey val="0"/>
          <c:showVal val="0"/>
          <c:showCatName val="0"/>
          <c:showSerName val="0"/>
          <c:showPercent val="0"/>
          <c:showBubbleSize val="0"/>
        </c:dLbls>
        <c:axId val="147523864"/>
        <c:axId val="147524256"/>
      </c:radarChart>
      <c:catAx>
        <c:axId val="147523864"/>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524256"/>
        <c:crosses val="autoZero"/>
        <c:auto val="1"/>
        <c:lblAlgn val="ctr"/>
        <c:lblOffset val="100"/>
        <c:noMultiLvlLbl val="0"/>
      </c:catAx>
      <c:valAx>
        <c:axId val="147524256"/>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523864"/>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5.60227272727273E-2"/>
          <c:y val="2.717391304347826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finale'!$B$69</c:f>
              <c:strCache>
                <c:ptCount val="1"/>
                <c:pt idx="0">
                  <c:v>EJ</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finale'!$C$69:$F$69</c:f>
              <c:numCache>
                <c:formatCode>0</c:formatCode>
                <c:ptCount val="4"/>
                <c:pt idx="0">
                  <c:v>2.5000000000000004</c:v>
                </c:pt>
                <c:pt idx="1">
                  <c:v>3.333333333333333</c:v>
                </c:pt>
                <c:pt idx="2">
                  <c:v>3.3333333333333335</c:v>
                </c:pt>
                <c:pt idx="3">
                  <c:v>2.0833333333333339</c:v>
                </c:pt>
              </c:numCache>
            </c:numRef>
          </c:val>
          <c:extLst>
            <c:ext xmlns:c16="http://schemas.microsoft.com/office/drawing/2014/chart" uri="{C3380CC4-5D6E-409C-BE32-E72D297353CC}">
              <c16:uniqueId val="{00000000-EAB5-4FB7-B394-13644D37DBD0}"/>
            </c:ext>
          </c:extLst>
        </c:ser>
        <c:dLbls>
          <c:showLegendKey val="0"/>
          <c:showVal val="0"/>
          <c:showCatName val="0"/>
          <c:showSerName val="0"/>
          <c:showPercent val="0"/>
          <c:showBubbleSize val="0"/>
        </c:dLbls>
        <c:axId val="147525040"/>
        <c:axId val="147525432"/>
      </c:radarChart>
      <c:catAx>
        <c:axId val="147525040"/>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525432"/>
        <c:crosses val="autoZero"/>
        <c:auto val="1"/>
        <c:lblAlgn val="ctr"/>
        <c:lblOffset val="100"/>
        <c:noMultiLvlLbl val="0"/>
      </c:catAx>
      <c:valAx>
        <c:axId val="147525432"/>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525040"/>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64669787898133"/>
          <c:y val="3.3524904214559385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manualLayout>
          <c:layoutTarget val="inner"/>
          <c:xMode val="edge"/>
          <c:yMode val="edge"/>
          <c:x val="0.25076383627919796"/>
          <c:y val="0.23627713662087799"/>
          <c:w val="0.5134295917697359"/>
          <c:h val="0.65117919552183912"/>
        </c:manualLayout>
      </c:layout>
      <c:radarChart>
        <c:radarStyle val="marker"/>
        <c:varyColors val="0"/>
        <c:ser>
          <c:idx val="0"/>
          <c:order val="0"/>
          <c:tx>
            <c:strRef>
              <c:f>'Sth finale'!$B$70</c:f>
              <c:strCache>
                <c:ptCount val="1"/>
                <c:pt idx="0">
                  <c:v>JO1</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finale'!$C$70:$F$70</c:f>
              <c:numCache>
                <c:formatCode>0</c:formatCode>
                <c:ptCount val="4"/>
                <c:pt idx="0">
                  <c:v>3.3750000000000004</c:v>
                </c:pt>
                <c:pt idx="1">
                  <c:v>1.6666666666666665</c:v>
                </c:pt>
                <c:pt idx="2">
                  <c:v>3.3333333333333335</c:v>
                </c:pt>
                <c:pt idx="3">
                  <c:v>1.5972222222222223</c:v>
                </c:pt>
              </c:numCache>
            </c:numRef>
          </c:val>
          <c:extLst>
            <c:ext xmlns:c16="http://schemas.microsoft.com/office/drawing/2014/chart" uri="{C3380CC4-5D6E-409C-BE32-E72D297353CC}">
              <c16:uniqueId val="{00000000-4391-4A57-9078-A90A68F6E921}"/>
            </c:ext>
          </c:extLst>
        </c:ser>
        <c:dLbls>
          <c:showLegendKey val="0"/>
          <c:showVal val="0"/>
          <c:showCatName val="0"/>
          <c:showSerName val="0"/>
          <c:showPercent val="0"/>
          <c:showBubbleSize val="0"/>
        </c:dLbls>
        <c:axId val="147526216"/>
        <c:axId val="147526608"/>
      </c:radarChart>
      <c:catAx>
        <c:axId val="147526216"/>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526608"/>
        <c:crosses val="autoZero"/>
        <c:auto val="1"/>
        <c:lblAlgn val="ctr"/>
        <c:lblOffset val="100"/>
        <c:noMultiLvlLbl val="0"/>
      </c:catAx>
      <c:valAx>
        <c:axId val="147526608"/>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526216"/>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9744094488188982E-2"/>
          <c:y val="3.170289855072464E-2"/>
        </c:manualLayout>
      </c:layout>
      <c:overlay val="0"/>
      <c:spPr>
        <a:noFill/>
        <a:ln>
          <a:noFill/>
        </a:ln>
        <a:effectLst/>
      </c:spPr>
      <c:txPr>
        <a:bodyPr rot="0" spcFirstLastPara="1" vertOverflow="ellipsis" vert="horz" wrap="square" anchor="ctr" anchorCtr="1"/>
        <a:lstStyle/>
        <a:p>
          <a:pPr>
            <a:defRPr sz="1200" b="0" i="0" u="none" strike="noStrike" kern="1200" cap="none" spc="50" baseline="0">
              <a:solidFill>
                <a:schemeClr val="lt1">
                  <a:lumMod val="85000"/>
                </a:schemeClr>
              </a:solidFill>
              <a:latin typeface="+mn-lt"/>
              <a:ea typeface="+mn-ea"/>
              <a:cs typeface="+mn-cs"/>
            </a:defRPr>
          </a:pPr>
          <a:endParaRPr lang="fr-FR"/>
        </a:p>
      </c:txPr>
    </c:title>
    <c:autoTitleDeleted val="0"/>
    <c:plotArea>
      <c:layout/>
      <c:radarChart>
        <c:radarStyle val="marker"/>
        <c:varyColors val="0"/>
        <c:ser>
          <c:idx val="0"/>
          <c:order val="0"/>
          <c:tx>
            <c:strRef>
              <c:f>'Sth finale'!$B$71</c:f>
              <c:strCache>
                <c:ptCount val="1"/>
                <c:pt idx="0">
                  <c:v>KU</c:v>
                </c:pt>
              </c:strCache>
            </c:strRef>
          </c:tx>
          <c:spPr>
            <a:ln w="28575" cap="rnd">
              <a:solidFill>
                <a:schemeClr val="accent1"/>
              </a:solidFill>
            </a:ln>
            <a:effectLst>
              <a:glow rad="76200">
                <a:schemeClr val="accent1">
                  <a:satMod val="175000"/>
                  <a:alpha val="34000"/>
                </a:schemeClr>
              </a:glow>
            </a:effectLst>
          </c:spPr>
          <c:marker>
            <c:symbol val="none"/>
          </c:marker>
          <c:cat>
            <c:strRef>
              <c:f>'Sth finale'!$C$67:$F$67</c:f>
              <c:strCache>
                <c:ptCount val="4"/>
                <c:pt idx="0">
                  <c:v>Rapport Forte/faible réactivité</c:v>
                </c:pt>
                <c:pt idx="1">
                  <c:v>HEp2 compatible </c:v>
                </c:pt>
                <c:pt idx="2">
                  <c:v>Absence HEp2 négative </c:v>
                </c:pt>
                <c:pt idx="3">
                  <c:v>Expertise du biologiste </c:v>
                </c:pt>
              </c:strCache>
            </c:strRef>
          </c:cat>
          <c:val>
            <c:numRef>
              <c:f>'Sth finale'!$C$71:$F$71</c:f>
              <c:numCache>
                <c:formatCode>0</c:formatCode>
                <c:ptCount val="4"/>
                <c:pt idx="0">
                  <c:v>0.91304347826086951</c:v>
                </c:pt>
                <c:pt idx="1">
                  <c:v>1.2790697674418605</c:v>
                </c:pt>
                <c:pt idx="2">
                  <c:v>3.3333333333333335</c:v>
                </c:pt>
                <c:pt idx="3">
                  <c:v>0.34946236559139782</c:v>
                </c:pt>
              </c:numCache>
            </c:numRef>
          </c:val>
          <c:extLst>
            <c:ext xmlns:c16="http://schemas.microsoft.com/office/drawing/2014/chart" uri="{C3380CC4-5D6E-409C-BE32-E72D297353CC}">
              <c16:uniqueId val="{00000000-FD19-49B1-A5C6-92A274D2BC3B}"/>
            </c:ext>
          </c:extLst>
        </c:ser>
        <c:dLbls>
          <c:showLegendKey val="0"/>
          <c:showVal val="0"/>
          <c:showCatName val="0"/>
          <c:showSerName val="0"/>
          <c:showPercent val="0"/>
          <c:showBubbleSize val="0"/>
        </c:dLbls>
        <c:axId val="147527392"/>
        <c:axId val="147765248"/>
      </c:radarChart>
      <c:catAx>
        <c:axId val="147527392"/>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765248"/>
        <c:crosses val="autoZero"/>
        <c:auto val="1"/>
        <c:lblAlgn val="ctr"/>
        <c:lblOffset val="100"/>
        <c:noMultiLvlLbl val="0"/>
      </c:catAx>
      <c:valAx>
        <c:axId val="147765248"/>
        <c:scaling>
          <c:orientation val="minMax"/>
          <c:max val="5"/>
        </c:scaling>
        <c:delete val="0"/>
        <c:axPos val="l"/>
        <c:majorGridlines>
          <c:spPr>
            <a:ln w="9525" cap="flat" cmpd="sng" algn="ctr">
              <a:solidFill>
                <a:schemeClr val="lt1">
                  <a:alpha val="20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fr-FR"/>
          </a:p>
        </c:txPr>
        <c:crossAx val="147527392"/>
        <c:crosses val="autoZero"/>
        <c:crossBetween val="between"/>
        <c:majorUnit val="1"/>
        <c:minorUnit val="1"/>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0.46407</cdr:x>
      <cdr:y>0.51663</cdr:y>
    </cdr:from>
    <cdr:to>
      <cdr:x>0.53443</cdr:x>
      <cdr:y>0.59106</cdr:y>
    </cdr:to>
    <cdr:sp macro="" textlink="">
      <cdr:nvSpPr>
        <cdr:cNvPr id="2" name="Forme libre : forme 1">
          <a:extLst xmlns:a="http://schemas.openxmlformats.org/drawingml/2006/main">
            <a:ext uri="{FF2B5EF4-FFF2-40B4-BE49-F238E27FC236}">
              <a16:creationId xmlns:a16="http://schemas.microsoft.com/office/drawing/2014/main" id="{14F7DD84-4218-4514-BAAD-CB3AEBF4E503}"/>
            </a:ext>
          </a:extLst>
        </cdr:cNvPr>
        <cdr:cNvSpPr/>
      </cdr:nvSpPr>
      <cdr:spPr>
        <a:xfrm xmlns:a="http://schemas.openxmlformats.org/drawingml/2006/main">
          <a:off x="1609924" y="1578496"/>
          <a:ext cx="244078" cy="227409"/>
        </a:xfrm>
        <a:custGeom xmlns:a="http://schemas.openxmlformats.org/drawingml/2006/main">
          <a:avLst/>
          <a:gdLst>
            <a:gd name="connsiteX0" fmla="*/ 115490 w 244078"/>
            <a:gd name="connsiteY0" fmla="*/ 0 h 227409"/>
            <a:gd name="connsiteX1" fmla="*/ 0 w 244078"/>
            <a:gd name="connsiteY1" fmla="*/ 111919 h 227409"/>
            <a:gd name="connsiteX2" fmla="*/ 117871 w 244078"/>
            <a:gd name="connsiteY2" fmla="*/ 227409 h 227409"/>
            <a:gd name="connsiteX3" fmla="*/ 244078 w 244078"/>
            <a:gd name="connsiteY3" fmla="*/ 102394 h 227409"/>
            <a:gd name="connsiteX4" fmla="*/ 115490 w 244078"/>
            <a:gd name="connsiteY4" fmla="*/ 0 h 22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 h="227409">
              <a:moveTo>
                <a:pt x="115490" y="0"/>
              </a:moveTo>
              <a:lnTo>
                <a:pt x="0" y="111919"/>
              </a:lnTo>
              <a:lnTo>
                <a:pt x="117871" y="227409"/>
              </a:lnTo>
              <a:lnTo>
                <a:pt x="244078" y="102394"/>
              </a:lnTo>
              <a:lnTo>
                <a:pt x="115490" y="0"/>
              </a:lnTo>
              <a:close/>
            </a:path>
          </a:pathLst>
        </a:custGeom>
        <a:solidFill xmlns:a="http://schemas.openxmlformats.org/drawingml/2006/main">
          <a:srgbClr val="40404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9A21852-E515-42D0-BD47-68C54E9F8469}" type="datetimeFigureOut">
              <a:rPr lang="fr-FR" smtClean="0"/>
              <a:t>24/06/2018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403701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A21852-E515-42D0-BD47-68C54E9F8469}" type="datetimeFigureOut">
              <a:rPr lang="fr-FR" smtClean="0"/>
              <a:t>24/06/2018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412525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7" y="365125"/>
            <a:ext cx="1478756"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8" y="365125"/>
            <a:ext cx="4321969"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A21852-E515-42D0-BD47-68C54E9F8469}" type="datetimeFigureOut">
              <a:rPr lang="fr-FR" smtClean="0"/>
              <a:t>24/06/2018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29246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A21852-E515-42D0-BD47-68C54E9F8469}" type="datetimeFigureOut">
              <a:rPr lang="fr-FR" smtClean="0"/>
              <a:t>24/06/2018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374627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9A21852-E515-42D0-BD47-68C54E9F8469}" type="datetimeFigureOut">
              <a:rPr lang="fr-FR" smtClean="0"/>
              <a:t>24/06/2018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332409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7" y="1825625"/>
            <a:ext cx="2900363"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86150" y="1825625"/>
            <a:ext cx="2900363"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9A21852-E515-42D0-BD47-68C54E9F8469}" type="datetimeFigureOut">
              <a:rPr lang="fr-FR" smtClean="0"/>
              <a:t>24/06/2018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199886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9A21852-E515-42D0-BD47-68C54E9F8469}" type="datetimeFigureOut">
              <a:rPr lang="fr-FR" smtClean="0"/>
              <a:t>24/06/2018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194352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9A21852-E515-42D0-BD47-68C54E9F8469}" type="datetimeFigureOut">
              <a:rPr lang="fr-FR" smtClean="0"/>
              <a:t>24/06/2018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30092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A21852-E515-42D0-BD47-68C54E9F8469}" type="datetimeFigureOut">
              <a:rPr lang="fr-FR" smtClean="0"/>
              <a:t>24/06/2018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294926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9A21852-E515-42D0-BD47-68C54E9F8469}" type="datetimeFigureOut">
              <a:rPr lang="fr-FR" smtClean="0"/>
              <a:t>24/06/2018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376506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9A21852-E515-42D0-BD47-68C54E9F8469}" type="datetimeFigureOut">
              <a:rPr lang="fr-FR" smtClean="0"/>
              <a:t>24/06/2018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E96FDD-6EA0-4CCD-AB4F-1E44C92A1F31}" type="slidenum">
              <a:rPr lang="fr-FR" smtClean="0"/>
              <a:t>‹N°›</a:t>
            </a:fld>
            <a:endParaRPr lang="fr-FR"/>
          </a:p>
        </p:txBody>
      </p:sp>
    </p:spTree>
    <p:extLst>
      <p:ext uri="{BB962C8B-B14F-4D97-AF65-F5344CB8AC3E}">
        <p14:creationId xmlns:p14="http://schemas.microsoft.com/office/powerpoint/2010/main" val="59244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A21852-E515-42D0-BD47-68C54E9F8469}" type="datetimeFigureOut">
              <a:rPr lang="fr-FR" smtClean="0"/>
              <a:t>24/06/2018</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E96FDD-6EA0-4CCD-AB4F-1E44C92A1F31}" type="slidenum">
              <a:rPr lang="fr-FR" smtClean="0"/>
              <a:t>‹N°›</a:t>
            </a:fld>
            <a:endParaRPr lang="fr-FR"/>
          </a:p>
        </p:txBody>
      </p:sp>
    </p:spTree>
    <p:extLst>
      <p:ext uri="{BB962C8B-B14F-4D97-AF65-F5344CB8AC3E}">
        <p14:creationId xmlns:p14="http://schemas.microsoft.com/office/powerpoint/2010/main" val="385601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fr.tintin.com/news/index/rub/100/id/3845/0/mieux-vivre-tintin-milou-et-freud" TargetMode="External"/><Relationship Id="rId5" Type="http://schemas.openxmlformats.org/officeDocument/2006/relationships/image" Target="../media/image18.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hyperlink" Target="https://fr.tintin.com/news/index/rub/100/id/3845/0/mieux-vivre-tintin-milou-et-freu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12.xml"/><Relationship Id="rId13" Type="http://schemas.openxmlformats.org/officeDocument/2006/relationships/chart" Target="../charts/chart17.xml"/><Relationship Id="rId3" Type="http://schemas.openxmlformats.org/officeDocument/2006/relationships/chart" Target="../charts/chart7.xml"/><Relationship Id="rId7" Type="http://schemas.openxmlformats.org/officeDocument/2006/relationships/chart" Target="../charts/chart11.xml"/><Relationship Id="rId12" Type="http://schemas.openxmlformats.org/officeDocument/2006/relationships/chart" Target="../charts/chart16.xml"/><Relationship Id="rId2" Type="http://schemas.openxmlformats.org/officeDocument/2006/relationships/chart" Target="../charts/chart6.xml"/><Relationship Id="rId16" Type="http://schemas.openxmlformats.org/officeDocument/2006/relationships/chart" Target="../charts/chart20.xml"/><Relationship Id="rId1" Type="http://schemas.openxmlformats.org/officeDocument/2006/relationships/slideLayout" Target="../slideLayouts/slideLayout7.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5" Type="http://schemas.openxmlformats.org/officeDocument/2006/relationships/chart" Target="../charts/chart1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 Id="rId14" Type="http://schemas.openxmlformats.org/officeDocument/2006/relationships/chart" Target="../charts/char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8.jp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011" y="1077916"/>
            <a:ext cx="3177024" cy="830997"/>
          </a:xfrm>
          <a:prstGeom prst="rect">
            <a:avLst/>
          </a:prstGeom>
          <a:noFill/>
        </p:spPr>
        <p:txBody>
          <a:bodyPr wrap="none" rtlCol="0">
            <a:spAutoFit/>
          </a:bodyPr>
          <a:lstStyle/>
          <a:p>
            <a:r>
              <a:rPr lang="fr-FR" sz="2400" b="1" dirty="0"/>
              <a:t>10</a:t>
            </a:r>
            <a:r>
              <a:rPr lang="fr-FR" sz="2400" b="1" baseline="30000" dirty="0"/>
              <a:t>ème</a:t>
            </a:r>
            <a:r>
              <a:rPr lang="fr-FR" sz="2400" b="1" dirty="0"/>
              <a:t> colloque du GEAI </a:t>
            </a:r>
          </a:p>
          <a:p>
            <a:r>
              <a:rPr lang="fr-FR" sz="2400" b="1" dirty="0"/>
              <a:t>25-26 Juin 18 - Paris</a:t>
            </a:r>
          </a:p>
        </p:txBody>
      </p:sp>
      <p:pic>
        <p:nvPicPr>
          <p:cNvPr id="5" name="Image 4"/>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300723" y="137272"/>
            <a:ext cx="1809727" cy="1183344"/>
          </a:xfrm>
          <a:prstGeom prst="rect">
            <a:avLst/>
          </a:prstGeom>
        </p:spPr>
      </p:pic>
      <p:sp>
        <p:nvSpPr>
          <p:cNvPr id="6" name="Titre 1"/>
          <p:cNvSpPr txBox="1">
            <a:spLocks/>
          </p:cNvSpPr>
          <p:nvPr/>
        </p:nvSpPr>
        <p:spPr>
          <a:xfrm>
            <a:off x="534557" y="3162325"/>
            <a:ext cx="8091283" cy="90682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800" dirty="0">
                <a:ln w="19050"/>
                <a:effectLst>
                  <a:outerShdw blurRad="38100" dist="19050" dir="2700000" algn="tl" rotWithShape="0">
                    <a:schemeClr val="dk1">
                      <a:alpha val="40000"/>
                    </a:schemeClr>
                  </a:outerShdw>
                </a:effectLst>
                <a:latin typeface="+mn-lt"/>
              </a:rPr>
              <a:t>Recherche des « spécificités rares » d’auto-anticorps </a:t>
            </a:r>
            <a:br>
              <a:rPr lang="fr-FR" sz="2800" dirty="0">
                <a:ln w="19050"/>
                <a:effectLst>
                  <a:outerShdw blurRad="38100" dist="19050" dir="2700000" algn="tl" rotWithShape="0">
                    <a:schemeClr val="dk1">
                      <a:alpha val="40000"/>
                    </a:schemeClr>
                  </a:outerShdw>
                </a:effectLst>
                <a:latin typeface="+mn-lt"/>
              </a:rPr>
            </a:br>
            <a:br>
              <a:rPr lang="fr-FR" sz="2800" dirty="0">
                <a:ln w="19050"/>
                <a:effectLst>
                  <a:outerShdw blurRad="38100" dist="19050" dir="2700000" algn="tl" rotWithShape="0">
                    <a:schemeClr val="dk1">
                      <a:alpha val="40000"/>
                    </a:schemeClr>
                  </a:outerShdw>
                </a:effectLst>
                <a:latin typeface="+mn-lt"/>
              </a:rPr>
            </a:br>
            <a:r>
              <a:rPr lang="fr-FR" sz="2800" dirty="0">
                <a:ln w="19050"/>
                <a:solidFill>
                  <a:schemeClr val="tx1">
                    <a:lumMod val="50000"/>
                    <a:lumOff val="50000"/>
                  </a:schemeClr>
                </a:solidFill>
                <a:effectLst>
                  <a:outerShdw blurRad="38100" dist="19050" dir="2700000" algn="tl" rotWithShape="0">
                    <a:schemeClr val="dk1">
                      <a:alpha val="40000"/>
                    </a:schemeClr>
                  </a:outerShdw>
                </a:effectLst>
                <a:latin typeface="+mn-lt"/>
              </a:rPr>
              <a:t>Qu’attendre des </a:t>
            </a:r>
            <a:r>
              <a:rPr lang="fr-FR" sz="2800" dirty="0" err="1">
                <a:ln w="19050"/>
                <a:solidFill>
                  <a:schemeClr val="tx1">
                    <a:lumMod val="50000"/>
                    <a:lumOff val="50000"/>
                  </a:schemeClr>
                </a:solidFill>
                <a:effectLst>
                  <a:outerShdw blurRad="38100" dist="19050" dir="2700000" algn="tl" rotWithShape="0">
                    <a:schemeClr val="dk1">
                      <a:alpha val="40000"/>
                    </a:schemeClr>
                  </a:outerShdw>
                </a:effectLst>
                <a:latin typeface="+mn-lt"/>
              </a:rPr>
              <a:t>immunodots</a:t>
            </a:r>
            <a:r>
              <a:rPr lang="fr-FR" sz="2800" dirty="0">
                <a:ln w="19050"/>
                <a:solidFill>
                  <a:schemeClr val="tx1">
                    <a:lumMod val="50000"/>
                    <a:lumOff val="50000"/>
                  </a:schemeClr>
                </a:solidFill>
                <a:effectLst>
                  <a:outerShdw blurRad="38100" dist="19050" dir="2700000" algn="tl" rotWithShape="0">
                    <a:schemeClr val="dk1">
                      <a:alpha val="40000"/>
                    </a:schemeClr>
                  </a:outerShdw>
                </a:effectLst>
                <a:latin typeface="+mn-lt"/>
              </a:rPr>
              <a:t> aujourd’hui ?</a:t>
            </a:r>
          </a:p>
        </p:txBody>
      </p:sp>
      <p:sp>
        <p:nvSpPr>
          <p:cNvPr id="7" name="ZoneTexte 6"/>
          <p:cNvSpPr txBox="1"/>
          <p:nvPr/>
        </p:nvSpPr>
        <p:spPr>
          <a:xfrm>
            <a:off x="1656574" y="5692616"/>
            <a:ext cx="5378075" cy="923330"/>
          </a:xfrm>
          <a:prstGeom prst="rect">
            <a:avLst/>
          </a:prstGeom>
          <a:noFill/>
        </p:spPr>
        <p:txBody>
          <a:bodyPr wrap="none" rtlCol="0">
            <a:spAutoFit/>
          </a:bodyPr>
          <a:lstStyle/>
          <a:p>
            <a:r>
              <a:rPr lang="fr-FR" dirty="0"/>
              <a:t>Institut d’Immunologie – Centre de Biologie Pathologie </a:t>
            </a:r>
          </a:p>
          <a:p>
            <a:endParaRPr lang="fr-FR" i="1" dirty="0"/>
          </a:p>
          <a:p>
            <a:r>
              <a:rPr lang="fr-FR" i="1" dirty="0"/>
              <a:t>sylvain.dubucquoi@chru-lille.fr </a:t>
            </a:r>
          </a:p>
        </p:txBody>
      </p:sp>
      <p:pic>
        <p:nvPicPr>
          <p:cNvPr id="8" name="Image 7"/>
          <p:cNvPicPr>
            <a:picLocks noChangeAspect="1"/>
          </p:cNvPicPr>
          <p:nvPr/>
        </p:nvPicPr>
        <p:blipFill>
          <a:blip r:embed="rId3"/>
          <a:stretch>
            <a:fillRect/>
          </a:stretch>
        </p:blipFill>
        <p:spPr>
          <a:xfrm>
            <a:off x="251011" y="5322563"/>
            <a:ext cx="1222683" cy="1240150"/>
          </a:xfrm>
          <a:prstGeom prst="rect">
            <a:avLst/>
          </a:prstGeom>
        </p:spPr>
      </p:pic>
    </p:spTree>
    <p:extLst>
      <p:ext uri="{BB962C8B-B14F-4D97-AF65-F5344CB8AC3E}">
        <p14:creationId xmlns:p14="http://schemas.microsoft.com/office/powerpoint/2010/main" val="29699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E63DA64-2C63-4470-87A4-F577A24EF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3486149"/>
            <a:ext cx="1905000" cy="1133475"/>
          </a:xfrm>
          <a:prstGeom prst="rect">
            <a:avLst/>
          </a:prstGeom>
        </p:spPr>
      </p:pic>
      <p:pic>
        <p:nvPicPr>
          <p:cNvPr id="5" name="Image 4">
            <a:extLst>
              <a:ext uri="{FF2B5EF4-FFF2-40B4-BE49-F238E27FC236}">
                <a16:creationId xmlns:a16="http://schemas.microsoft.com/office/drawing/2014/main" id="{470A28FD-CFA7-4A77-BDE5-7EEB97873330}"/>
              </a:ext>
            </a:extLst>
          </p:cNvPr>
          <p:cNvPicPr>
            <a:picLocks noChangeAspect="1"/>
          </p:cNvPicPr>
          <p:nvPr/>
        </p:nvPicPr>
        <p:blipFill>
          <a:blip r:embed="rId3">
            <a:clrChange>
              <a:clrFrom>
                <a:srgbClr val="D2C8AD"/>
              </a:clrFrom>
              <a:clrTo>
                <a:srgbClr val="D2C8AD">
                  <a:alpha val="0"/>
                </a:srgbClr>
              </a:clrTo>
            </a:clrChang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382327" y="2780347"/>
            <a:ext cx="4839157" cy="2047875"/>
          </a:xfrm>
          <a:prstGeom prst="rect">
            <a:avLst/>
          </a:prstGeom>
        </p:spPr>
      </p:pic>
      <p:pic>
        <p:nvPicPr>
          <p:cNvPr id="6" name="Image 5">
            <a:extLst>
              <a:ext uri="{FF2B5EF4-FFF2-40B4-BE49-F238E27FC236}">
                <a16:creationId xmlns:a16="http://schemas.microsoft.com/office/drawing/2014/main" id="{B217F132-1B0C-4DF1-BD47-14A2EA811CE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74992">
            <a:off x="109819" y="5075659"/>
            <a:ext cx="2667000" cy="1647825"/>
          </a:xfrm>
          <a:prstGeom prst="rect">
            <a:avLst/>
          </a:prstGeom>
        </p:spPr>
      </p:pic>
      <p:sp>
        <p:nvSpPr>
          <p:cNvPr id="7" name="ZoneTexte 6">
            <a:extLst>
              <a:ext uri="{FF2B5EF4-FFF2-40B4-BE49-F238E27FC236}">
                <a16:creationId xmlns:a16="http://schemas.microsoft.com/office/drawing/2014/main" id="{F17CCB4C-7EB3-4741-B6DC-92459969530E}"/>
              </a:ext>
            </a:extLst>
          </p:cNvPr>
          <p:cNvSpPr txBox="1"/>
          <p:nvPr/>
        </p:nvSpPr>
        <p:spPr>
          <a:xfrm>
            <a:off x="5769063" y="4952085"/>
            <a:ext cx="2488374" cy="584775"/>
          </a:xfrm>
          <a:prstGeom prst="rect">
            <a:avLst/>
          </a:prstGeom>
          <a:noFill/>
        </p:spPr>
        <p:txBody>
          <a:bodyPr wrap="none" rtlCol="0">
            <a:spAutoFit/>
          </a:bodyPr>
          <a:lstStyle/>
          <a:p>
            <a:r>
              <a:rPr lang="fr-FR" sz="3200" i="1" dirty="0"/>
              <a:t>Y’a un « os » !</a:t>
            </a:r>
          </a:p>
        </p:txBody>
      </p:sp>
      <p:sp>
        <p:nvSpPr>
          <p:cNvPr id="2" name="Rectangle 1">
            <a:extLst>
              <a:ext uri="{FF2B5EF4-FFF2-40B4-BE49-F238E27FC236}">
                <a16:creationId xmlns:a16="http://schemas.microsoft.com/office/drawing/2014/main" id="{52AEF7EF-642D-49FB-9BB9-81CA7F4C877C}"/>
              </a:ext>
            </a:extLst>
          </p:cNvPr>
          <p:cNvSpPr/>
          <p:nvPr/>
        </p:nvSpPr>
        <p:spPr>
          <a:xfrm>
            <a:off x="71039" y="56619"/>
            <a:ext cx="9116678" cy="246221"/>
          </a:xfrm>
          <a:prstGeom prst="rect">
            <a:avLst/>
          </a:prstGeom>
        </p:spPr>
        <p:txBody>
          <a:bodyPr wrap="square">
            <a:spAutoFit/>
          </a:bodyPr>
          <a:lstStyle/>
          <a:p>
            <a:r>
              <a:rPr lang="fr-FR" sz="1000" dirty="0"/>
              <a:t>Crédit : </a:t>
            </a:r>
            <a:r>
              <a:rPr lang="fr-FR" sz="1000" dirty="0">
                <a:hlinkClick r:id="rId6"/>
              </a:rPr>
              <a:t>https://fr.tintin.com/news/index/rub/100/id/3845/0/mieux-vivre-tintin-milou-et-freud</a:t>
            </a:r>
            <a:r>
              <a:rPr lang="fr-FR" sz="1000" dirty="0"/>
              <a:t> </a:t>
            </a:r>
          </a:p>
        </p:txBody>
      </p:sp>
    </p:spTree>
    <p:extLst>
      <p:ext uri="{BB962C8B-B14F-4D97-AF65-F5344CB8AC3E}">
        <p14:creationId xmlns:p14="http://schemas.microsoft.com/office/powerpoint/2010/main" val="32410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810" y="1678380"/>
            <a:ext cx="5419600" cy="3961584"/>
          </a:xfrm>
          <a:prstGeom prst="rect">
            <a:avLst/>
          </a:prstGeom>
          <a:ln>
            <a:noFill/>
          </a:ln>
          <a:effectLst>
            <a:outerShdw blurRad="292100" dist="139700" dir="2700000" algn="tl" rotWithShape="0">
              <a:srgbClr val="333333">
                <a:alpha val="65000"/>
              </a:srgbClr>
            </a:outerShdw>
          </a:effectLst>
        </p:spPr>
      </p:pic>
      <p:sp>
        <p:nvSpPr>
          <p:cNvPr id="3" name="Rectangle à coins arrondis 2"/>
          <p:cNvSpPr/>
          <p:nvPr/>
        </p:nvSpPr>
        <p:spPr>
          <a:xfrm>
            <a:off x="1443319" y="674196"/>
            <a:ext cx="2712720" cy="644322"/>
          </a:xfrm>
          <a:prstGeom prst="wedgeRoundRectCallout">
            <a:avLst>
              <a:gd name="adj1" fmla="val 34223"/>
              <a:gd name="adj2" fmla="val 122508"/>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Bon sens, tu garderas !</a:t>
            </a:r>
          </a:p>
        </p:txBody>
      </p:sp>
      <p:sp>
        <p:nvSpPr>
          <p:cNvPr id="4" name="Rectangle à coins arrondis 3"/>
          <p:cNvSpPr/>
          <p:nvPr/>
        </p:nvSpPr>
        <p:spPr>
          <a:xfrm>
            <a:off x="5532120" y="575310"/>
            <a:ext cx="2712720" cy="1103070"/>
          </a:xfrm>
          <a:prstGeom prst="wedgeRoundRectCallout">
            <a:avLst>
              <a:gd name="adj1" fmla="val -40496"/>
              <a:gd name="adj2" fmla="val 84417"/>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anti-PL-7 ?</a:t>
            </a:r>
          </a:p>
          <a:p>
            <a:pPr algn="ctr"/>
            <a:r>
              <a:rPr lang="fr-FR" dirty="0"/>
              <a:t>C’est pas fréquent…et si </a:t>
            </a:r>
            <a:r>
              <a:rPr lang="fr-FR" b="1" dirty="0"/>
              <a:t>c ’était un vrai ?</a:t>
            </a:r>
          </a:p>
        </p:txBody>
      </p:sp>
      <p:sp>
        <p:nvSpPr>
          <p:cNvPr id="5" name="Rectangle à coins arrondis 4"/>
          <p:cNvSpPr/>
          <p:nvPr/>
        </p:nvSpPr>
        <p:spPr>
          <a:xfrm>
            <a:off x="146050" y="2035122"/>
            <a:ext cx="2712720" cy="897297"/>
          </a:xfrm>
          <a:prstGeom prst="wedgeRoundRectCallout">
            <a:avLst>
              <a:gd name="adj1" fmla="val 71301"/>
              <a:gd name="adj2" fmla="val -18322"/>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a:t>
            </a:r>
            <a:r>
              <a:rPr lang="fr-FR" b="1" dirty="0"/>
              <a:t>fluorescence sur HEp2</a:t>
            </a:r>
            <a:r>
              <a:rPr lang="fr-FR" dirty="0"/>
              <a:t>, tu privilégieras</a:t>
            </a:r>
          </a:p>
        </p:txBody>
      </p:sp>
      <p:sp>
        <p:nvSpPr>
          <p:cNvPr id="6" name="Rectangle à coins arrondis 5"/>
          <p:cNvSpPr/>
          <p:nvPr/>
        </p:nvSpPr>
        <p:spPr>
          <a:xfrm>
            <a:off x="146050" y="3614442"/>
            <a:ext cx="2712720" cy="773105"/>
          </a:xfrm>
          <a:prstGeom prst="wedgeRoundRectCallout">
            <a:avLst>
              <a:gd name="adj1" fmla="val 64559"/>
              <a:gd name="adj2" fmla="val -95034"/>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Aux </a:t>
            </a:r>
            <a:r>
              <a:rPr lang="fr-FR" b="1" dirty="0"/>
              <a:t>faibles réactivités </a:t>
            </a:r>
            <a:r>
              <a:rPr lang="fr-FR" dirty="0"/>
              <a:t>tu ne t’attarderas !</a:t>
            </a:r>
          </a:p>
        </p:txBody>
      </p:sp>
      <p:sp>
        <p:nvSpPr>
          <p:cNvPr id="7" name="Rectangle à coins arrondis 6"/>
          <p:cNvSpPr/>
          <p:nvPr/>
        </p:nvSpPr>
        <p:spPr>
          <a:xfrm>
            <a:off x="6303265" y="2019366"/>
            <a:ext cx="2712720" cy="913053"/>
          </a:xfrm>
          <a:prstGeom prst="wedgeRoundRectCallout">
            <a:avLst>
              <a:gd name="adj1" fmla="val -67462"/>
              <a:gd name="adj2" fmla="val 33732"/>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Mais non la fluo, c’est « </a:t>
            </a:r>
            <a:r>
              <a:rPr lang="fr-FR" b="1" dirty="0"/>
              <a:t>has-been</a:t>
            </a:r>
            <a:r>
              <a:rPr lang="fr-FR" dirty="0"/>
              <a:t> »</a:t>
            </a:r>
          </a:p>
        </p:txBody>
      </p:sp>
      <p:sp>
        <p:nvSpPr>
          <p:cNvPr id="8" name="Rectangle à coins arrondis 7"/>
          <p:cNvSpPr/>
          <p:nvPr/>
        </p:nvSpPr>
        <p:spPr>
          <a:xfrm>
            <a:off x="6312410" y="3427260"/>
            <a:ext cx="2712720" cy="743391"/>
          </a:xfrm>
          <a:prstGeom prst="wedgeRoundRectCallout">
            <a:avLst>
              <a:gd name="adj1" fmla="val -64091"/>
              <a:gd name="adj2" fmla="val -71747"/>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Et à quoi y sert le </a:t>
            </a:r>
            <a:r>
              <a:rPr lang="fr-FR" b="1" dirty="0" err="1"/>
              <a:t>cut</a:t>
            </a:r>
            <a:r>
              <a:rPr lang="fr-FR" b="1" dirty="0"/>
              <a:t>-off</a:t>
            </a:r>
            <a:r>
              <a:rPr lang="fr-FR" dirty="0"/>
              <a:t> alors ?</a:t>
            </a:r>
          </a:p>
        </p:txBody>
      </p:sp>
      <p:sp>
        <p:nvSpPr>
          <p:cNvPr id="9" name="Rectangle à coins arrondis 8"/>
          <p:cNvSpPr/>
          <p:nvPr/>
        </p:nvSpPr>
        <p:spPr>
          <a:xfrm>
            <a:off x="5519930" y="5343311"/>
            <a:ext cx="2712720" cy="791494"/>
          </a:xfrm>
          <a:prstGeom prst="wedgeRoundRectCallout">
            <a:avLst>
              <a:gd name="adj1" fmla="val -50046"/>
              <a:gd name="adj2" fmla="val -175857"/>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Et puis… </a:t>
            </a:r>
            <a:r>
              <a:rPr lang="fr-FR" b="1" dirty="0"/>
              <a:t>qu’est-ce que t’en sais toi ?</a:t>
            </a:r>
          </a:p>
        </p:txBody>
      </p:sp>
      <p:pic>
        <p:nvPicPr>
          <p:cNvPr id="11" name="Image 10">
            <a:extLst>
              <a:ext uri="{FF2B5EF4-FFF2-40B4-BE49-F238E27FC236}">
                <a16:creationId xmlns:a16="http://schemas.microsoft.com/office/drawing/2014/main" id="{85E2167C-12B3-4C72-9982-D80BB008B79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74992">
            <a:off x="109819" y="5075659"/>
            <a:ext cx="2667000" cy="1647825"/>
          </a:xfrm>
          <a:prstGeom prst="rect">
            <a:avLst/>
          </a:prstGeom>
        </p:spPr>
      </p:pic>
      <p:sp>
        <p:nvSpPr>
          <p:cNvPr id="12" name="Rectangle 11">
            <a:extLst>
              <a:ext uri="{FF2B5EF4-FFF2-40B4-BE49-F238E27FC236}">
                <a16:creationId xmlns:a16="http://schemas.microsoft.com/office/drawing/2014/main" id="{EFA44ECC-7411-40BC-B3DD-34B29CAF351D}"/>
              </a:ext>
            </a:extLst>
          </p:cNvPr>
          <p:cNvSpPr/>
          <p:nvPr/>
        </p:nvSpPr>
        <p:spPr>
          <a:xfrm>
            <a:off x="71039" y="56619"/>
            <a:ext cx="9116678" cy="246221"/>
          </a:xfrm>
          <a:prstGeom prst="rect">
            <a:avLst/>
          </a:prstGeom>
        </p:spPr>
        <p:txBody>
          <a:bodyPr wrap="square">
            <a:spAutoFit/>
          </a:bodyPr>
          <a:lstStyle/>
          <a:p>
            <a:r>
              <a:rPr lang="fr-FR" sz="1000" dirty="0"/>
              <a:t>Crédit : </a:t>
            </a:r>
            <a:r>
              <a:rPr lang="fr-FR" sz="1000" dirty="0">
                <a:hlinkClick r:id="rId4"/>
              </a:rPr>
              <a:t>https://fr.tintin.com/news/index/rub/100/id/3845/0/mieux-vivre-tintin-milou-et-freud</a:t>
            </a:r>
            <a:r>
              <a:rPr lang="fr-FR" sz="1000" dirty="0"/>
              <a:t> </a:t>
            </a:r>
          </a:p>
        </p:txBody>
      </p:sp>
      <p:pic>
        <p:nvPicPr>
          <p:cNvPr id="13" name="Image 12">
            <a:extLst>
              <a:ext uri="{FF2B5EF4-FFF2-40B4-BE49-F238E27FC236}">
                <a16:creationId xmlns:a16="http://schemas.microsoft.com/office/drawing/2014/main" id="{470A28FD-CFA7-4A77-BDE5-7EEB97873330}"/>
              </a:ext>
            </a:extLst>
          </p:cNvPr>
          <p:cNvPicPr>
            <a:picLocks noChangeAspect="1"/>
          </p:cNvPicPr>
          <p:nvPr/>
        </p:nvPicPr>
        <p:blipFill rotWithShape="1">
          <a:blip r:embed="rId5">
            <a:clrChange>
              <a:clrFrom>
                <a:srgbClr val="D2C8AD"/>
              </a:clrFrom>
              <a:clrTo>
                <a:srgbClr val="D2C8AD">
                  <a:alpha val="0"/>
                </a:srgbClr>
              </a:clrTo>
            </a:clrChang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72769" r="1092" b="4326"/>
          <a:stretch/>
        </p:blipFill>
        <p:spPr>
          <a:xfrm>
            <a:off x="7761497" y="5150096"/>
            <a:ext cx="967722" cy="1498949"/>
          </a:xfrm>
          <a:prstGeom prst="rect">
            <a:avLst/>
          </a:prstGeom>
        </p:spPr>
      </p:pic>
    </p:spTree>
    <p:extLst>
      <p:ext uri="{BB962C8B-B14F-4D97-AF65-F5344CB8AC3E}">
        <p14:creationId xmlns:p14="http://schemas.microsoft.com/office/powerpoint/2010/main" val="37340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5C04E14-BA57-49C5-BE25-6B1B1D13E29D}"/>
              </a:ext>
            </a:extLst>
          </p:cNvPr>
          <p:cNvSpPr txBox="1"/>
          <p:nvPr/>
        </p:nvSpPr>
        <p:spPr>
          <a:xfrm>
            <a:off x="354330" y="1624525"/>
            <a:ext cx="8614411" cy="3970318"/>
          </a:xfrm>
          <a:prstGeom prst="rect">
            <a:avLst/>
          </a:prstGeom>
          <a:noFill/>
        </p:spPr>
        <p:txBody>
          <a:bodyPr wrap="square" rtlCol="0">
            <a:spAutoFit/>
          </a:bodyPr>
          <a:lstStyle/>
          <a:p>
            <a:r>
              <a:rPr lang="fr-FR" dirty="0"/>
              <a:t>… une question/problème fréquent(e) ?</a:t>
            </a:r>
          </a:p>
          <a:p>
            <a:endParaRPr lang="fr-FR" b="1" dirty="0"/>
          </a:p>
          <a:p>
            <a:r>
              <a:rPr lang="fr-FR" b="1" dirty="0"/>
              <a:t>A-t-on les moyens de « trancher » (conclure « vrais » ou « faux » positifs) </a:t>
            </a:r>
          </a:p>
          <a:p>
            <a:endParaRPr lang="fr-FR" dirty="0"/>
          </a:p>
          <a:p>
            <a:r>
              <a:rPr lang="fr-FR" dirty="0"/>
              <a:t>- Qu’apportent les CQI ?</a:t>
            </a:r>
          </a:p>
          <a:p>
            <a:endParaRPr lang="fr-FR" dirty="0"/>
          </a:p>
          <a:p>
            <a:r>
              <a:rPr lang="fr-FR" dirty="0"/>
              <a:t>- Quelle est la fréquence des réactivités faibles ? (pour chaque spécificité)</a:t>
            </a:r>
          </a:p>
          <a:p>
            <a:endParaRPr lang="fr-FR" dirty="0"/>
          </a:p>
          <a:p>
            <a:r>
              <a:rPr lang="fr-FR" dirty="0"/>
              <a:t>- Quelle fréquence de positivité pour ces spécificités alors que la fluorescence sur HEp2 est « </a:t>
            </a:r>
            <a:r>
              <a:rPr lang="fr-FR" b="1" dirty="0"/>
              <a:t>négative</a:t>
            </a:r>
            <a:r>
              <a:rPr lang="fr-FR" dirty="0"/>
              <a:t> » / ou « </a:t>
            </a:r>
            <a:r>
              <a:rPr lang="fr-FR" b="1" dirty="0"/>
              <a:t>compatible</a:t>
            </a:r>
            <a:r>
              <a:rPr lang="fr-FR" dirty="0"/>
              <a:t> »</a:t>
            </a:r>
          </a:p>
          <a:p>
            <a:endParaRPr lang="fr-FR" dirty="0"/>
          </a:p>
          <a:p>
            <a:r>
              <a:rPr lang="fr-FR" dirty="0"/>
              <a:t>- Au vu de ces éléments et de la consultation des dossiers cliniques </a:t>
            </a:r>
            <a:r>
              <a:rPr lang="fr-FR" sz="1400" dirty="0"/>
              <a:t>(quand accessibles)</a:t>
            </a:r>
            <a:r>
              <a:rPr lang="fr-FR" dirty="0"/>
              <a:t>, quelle est en général la conclusion du biologiste (vrais/ faux positifs ou ???) pour chacune de ces spécificités ?</a:t>
            </a:r>
          </a:p>
        </p:txBody>
      </p:sp>
      <p:sp>
        <p:nvSpPr>
          <p:cNvPr id="3" name="ZoneTexte 2">
            <a:extLst>
              <a:ext uri="{FF2B5EF4-FFF2-40B4-BE49-F238E27FC236}">
                <a16:creationId xmlns:a16="http://schemas.microsoft.com/office/drawing/2014/main" id="{91975848-2018-4174-BD56-35C2FC6E802D}"/>
              </a:ext>
            </a:extLst>
          </p:cNvPr>
          <p:cNvSpPr txBox="1"/>
          <p:nvPr/>
        </p:nvSpPr>
        <p:spPr>
          <a:xfrm>
            <a:off x="354330" y="861060"/>
            <a:ext cx="184731" cy="369332"/>
          </a:xfrm>
          <a:prstGeom prst="rect">
            <a:avLst/>
          </a:prstGeom>
          <a:noFill/>
        </p:spPr>
        <p:txBody>
          <a:bodyPr wrap="none" rtlCol="0">
            <a:spAutoFit/>
          </a:bodyPr>
          <a:lstStyle/>
          <a:p>
            <a:endParaRPr lang="fr-FR" dirty="0"/>
          </a:p>
        </p:txBody>
      </p:sp>
      <p:sp>
        <p:nvSpPr>
          <p:cNvPr id="4" name="ZoneTexte 3"/>
          <p:cNvSpPr txBox="1"/>
          <p:nvPr/>
        </p:nvSpPr>
        <p:spPr>
          <a:xfrm>
            <a:off x="216555" y="5816455"/>
            <a:ext cx="8927445" cy="415498"/>
          </a:xfrm>
          <a:prstGeom prst="rect">
            <a:avLst/>
          </a:prstGeom>
          <a:noFill/>
        </p:spPr>
        <p:txBody>
          <a:bodyPr wrap="square" rtlCol="0">
            <a:spAutoFit/>
          </a:bodyPr>
          <a:lstStyle/>
          <a:p>
            <a:r>
              <a:rPr lang="fr-FR" sz="2100" b="1" i="1" dirty="0"/>
              <a:t>Analyse des résultats des dots « Myosites » </a:t>
            </a:r>
            <a:r>
              <a:rPr lang="fr-FR" b="1" i="1" strike="sngStrike" dirty="0"/>
              <a:t>(et « </a:t>
            </a:r>
            <a:r>
              <a:rPr lang="fr-FR" b="1" i="1" strike="sngStrike" dirty="0" err="1"/>
              <a:t>SSc</a:t>
            </a:r>
            <a:r>
              <a:rPr lang="fr-FR" b="1" i="1" strike="sngStrike" dirty="0"/>
              <a:t> »)</a:t>
            </a:r>
            <a:r>
              <a:rPr lang="fr-FR" b="1" i="1" dirty="0"/>
              <a:t> </a:t>
            </a:r>
            <a:r>
              <a:rPr lang="fr-FR" sz="2100" b="1" i="1" dirty="0"/>
              <a:t>en 2017, CHU de Lille</a:t>
            </a:r>
            <a:endParaRPr lang="fr-FR" sz="1350" dirty="0"/>
          </a:p>
        </p:txBody>
      </p:sp>
    </p:spTree>
    <p:extLst>
      <p:ext uri="{BB962C8B-B14F-4D97-AF65-F5344CB8AC3E}">
        <p14:creationId xmlns:p14="http://schemas.microsoft.com/office/powerpoint/2010/main" val="27566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2127598804"/>
              </p:ext>
            </p:extLst>
          </p:nvPr>
        </p:nvGraphicFramePr>
        <p:xfrm>
          <a:off x="213995" y="696277"/>
          <a:ext cx="4817745" cy="3814763"/>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p:cNvSpPr txBox="1"/>
          <p:nvPr/>
        </p:nvSpPr>
        <p:spPr>
          <a:xfrm>
            <a:off x="270413" y="808599"/>
            <a:ext cx="2780826" cy="300082"/>
          </a:xfrm>
          <a:prstGeom prst="rect">
            <a:avLst/>
          </a:prstGeom>
          <a:noFill/>
        </p:spPr>
        <p:txBody>
          <a:bodyPr wrap="none" rtlCol="0">
            <a:spAutoFit/>
          </a:bodyPr>
          <a:lstStyle/>
          <a:p>
            <a:r>
              <a:rPr lang="fr-FR" sz="1350" b="1" i="1" dirty="0"/>
              <a:t>Nombre de prescriptions 2014-2017 </a:t>
            </a:r>
          </a:p>
        </p:txBody>
      </p:sp>
      <p:graphicFrame>
        <p:nvGraphicFramePr>
          <p:cNvPr id="5" name="Graphique 4"/>
          <p:cNvGraphicFramePr>
            <a:graphicFrameLocks/>
          </p:cNvGraphicFramePr>
          <p:nvPr>
            <p:extLst>
              <p:ext uri="{D42A27DB-BD31-4B8C-83A1-F6EECF244321}">
                <p14:modId xmlns:p14="http://schemas.microsoft.com/office/powerpoint/2010/main" val="3464193270"/>
              </p:ext>
            </p:extLst>
          </p:nvPr>
        </p:nvGraphicFramePr>
        <p:xfrm>
          <a:off x="7142568" y="969085"/>
          <a:ext cx="1953074" cy="1549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3906944547"/>
              </p:ext>
            </p:extLst>
          </p:nvPr>
        </p:nvGraphicFramePr>
        <p:xfrm>
          <a:off x="5145290" y="972066"/>
          <a:ext cx="1954800" cy="15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p:cNvGraphicFramePr>
            <a:graphicFrameLocks/>
          </p:cNvGraphicFramePr>
          <p:nvPr>
            <p:extLst>
              <p:ext uri="{D42A27DB-BD31-4B8C-83A1-F6EECF244321}">
                <p14:modId xmlns:p14="http://schemas.microsoft.com/office/powerpoint/2010/main" val="4041057299"/>
              </p:ext>
            </p:extLst>
          </p:nvPr>
        </p:nvGraphicFramePr>
        <p:xfrm>
          <a:off x="5433246" y="2587012"/>
          <a:ext cx="3347534" cy="1790308"/>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52754" y="4616621"/>
            <a:ext cx="4956126" cy="1754326"/>
          </a:xfrm>
          <a:prstGeom prst="rect">
            <a:avLst/>
          </a:prstGeom>
        </p:spPr>
        <p:txBody>
          <a:bodyPr wrap="square">
            <a:spAutoFit/>
          </a:bodyPr>
          <a:lstStyle/>
          <a:p>
            <a:r>
              <a:rPr lang="fr-FR" sz="1350" dirty="0"/>
              <a:t>En 2017 : 1451 dots réalisés (« tous service confondus ») </a:t>
            </a:r>
          </a:p>
          <a:p>
            <a:r>
              <a:rPr lang="fr-FR" sz="1350" dirty="0"/>
              <a:t>- 1024 dots « myosite »</a:t>
            </a:r>
          </a:p>
          <a:p>
            <a:pPr marL="0" lvl="1"/>
            <a:r>
              <a:rPr lang="fr-FR" sz="1350" dirty="0"/>
              <a:t>- 427 dots « </a:t>
            </a:r>
            <a:r>
              <a:rPr lang="fr-FR" sz="1350" dirty="0" err="1"/>
              <a:t>SSc</a:t>
            </a:r>
            <a:r>
              <a:rPr lang="fr-FR" sz="1350" dirty="0"/>
              <a:t> » </a:t>
            </a:r>
          </a:p>
          <a:p>
            <a:endParaRPr lang="fr-FR" sz="1350" dirty="0"/>
          </a:p>
          <a:p>
            <a:pPr marL="0" lvl="1"/>
            <a:r>
              <a:rPr lang="fr-FR" sz="1350" dirty="0"/>
              <a:t>- 222 dots « myosite » demandés </a:t>
            </a:r>
            <a:r>
              <a:rPr lang="fr-FR" sz="1350" u="sng" dirty="0"/>
              <a:t>2 fois dans l’année</a:t>
            </a:r>
            <a:r>
              <a:rPr lang="fr-FR" sz="1350" dirty="0"/>
              <a:t> </a:t>
            </a:r>
          </a:p>
          <a:p>
            <a:r>
              <a:rPr lang="fr-FR" sz="1350" dirty="0"/>
              <a:t>- 112 dots « SSc »</a:t>
            </a:r>
          </a:p>
          <a:p>
            <a:endParaRPr lang="fr-FR" sz="1350" dirty="0"/>
          </a:p>
          <a:p>
            <a:r>
              <a:rPr lang="fr-FR" sz="1350" dirty="0"/>
              <a:t>- 240 dots « myosite » et « </a:t>
            </a:r>
            <a:r>
              <a:rPr lang="fr-FR" sz="1350" dirty="0" err="1"/>
              <a:t>SSc</a:t>
            </a:r>
            <a:r>
              <a:rPr lang="fr-FR" sz="1350" dirty="0"/>
              <a:t> » prescrits </a:t>
            </a:r>
            <a:r>
              <a:rPr lang="fr-FR" sz="1350" u="sng" dirty="0"/>
              <a:t>dans le même temps</a:t>
            </a:r>
          </a:p>
        </p:txBody>
      </p:sp>
      <p:sp>
        <p:nvSpPr>
          <p:cNvPr id="8" name="ZoneTexte 7"/>
          <p:cNvSpPr txBox="1"/>
          <p:nvPr/>
        </p:nvSpPr>
        <p:spPr>
          <a:xfrm>
            <a:off x="105508" y="154716"/>
            <a:ext cx="8836269" cy="415498"/>
          </a:xfrm>
          <a:prstGeom prst="rect">
            <a:avLst/>
          </a:prstGeom>
          <a:noFill/>
        </p:spPr>
        <p:txBody>
          <a:bodyPr wrap="square" rtlCol="0">
            <a:spAutoFit/>
          </a:bodyPr>
          <a:lstStyle/>
          <a:p>
            <a:r>
              <a:rPr lang="fr-FR" sz="2100" b="1" i="1" dirty="0"/>
              <a:t>Une question/problème fréquent(e) ?</a:t>
            </a:r>
          </a:p>
        </p:txBody>
      </p:sp>
      <p:sp>
        <p:nvSpPr>
          <p:cNvPr id="9" name="Rectangle 8"/>
          <p:cNvSpPr/>
          <p:nvPr/>
        </p:nvSpPr>
        <p:spPr>
          <a:xfrm>
            <a:off x="4826800" y="4625349"/>
            <a:ext cx="4572000" cy="646331"/>
          </a:xfrm>
          <a:prstGeom prst="rect">
            <a:avLst/>
          </a:prstGeom>
        </p:spPr>
        <p:txBody>
          <a:bodyPr>
            <a:spAutoFit/>
          </a:bodyPr>
          <a:lstStyle/>
          <a:p>
            <a:r>
              <a:rPr lang="fr-FR" dirty="0">
                <a:sym typeface="Wingdings" panose="05000000000000000000" pitchFamily="2" charset="2"/>
              </a:rPr>
              <a:t></a:t>
            </a:r>
            <a:r>
              <a:rPr lang="fr-FR" dirty="0"/>
              <a:t> 536 dots </a:t>
            </a:r>
            <a:r>
              <a:rPr lang="fr-FR" u="sng" dirty="0"/>
              <a:t>en l’absence de fluorescence </a:t>
            </a:r>
            <a:r>
              <a:rPr lang="fr-FR" dirty="0"/>
              <a:t>	(« HEp2 négative »)</a:t>
            </a:r>
          </a:p>
        </p:txBody>
      </p:sp>
      <p:sp>
        <p:nvSpPr>
          <p:cNvPr id="10" name="Rectangle 9"/>
          <p:cNvSpPr/>
          <p:nvPr/>
        </p:nvSpPr>
        <p:spPr>
          <a:xfrm>
            <a:off x="4826800" y="5378440"/>
            <a:ext cx="3497239" cy="369332"/>
          </a:xfrm>
          <a:prstGeom prst="rect">
            <a:avLst/>
          </a:prstGeom>
        </p:spPr>
        <p:txBody>
          <a:bodyPr wrap="none">
            <a:spAutoFit/>
          </a:bodyPr>
          <a:lstStyle/>
          <a:p>
            <a:r>
              <a:rPr lang="fr-FR" dirty="0">
                <a:sym typeface="Wingdings" panose="05000000000000000000" pitchFamily="2" charset="2"/>
              </a:rPr>
              <a:t></a:t>
            </a:r>
            <a:r>
              <a:rPr lang="fr-FR" dirty="0"/>
              <a:t> dont 96 avec « HEp2 négative »</a:t>
            </a:r>
          </a:p>
        </p:txBody>
      </p:sp>
      <p:sp>
        <p:nvSpPr>
          <p:cNvPr id="11" name="Rectangle 10"/>
          <p:cNvSpPr/>
          <p:nvPr/>
        </p:nvSpPr>
        <p:spPr>
          <a:xfrm>
            <a:off x="4826800" y="5681407"/>
            <a:ext cx="3407471" cy="369332"/>
          </a:xfrm>
          <a:prstGeom prst="rect">
            <a:avLst/>
          </a:prstGeom>
        </p:spPr>
        <p:txBody>
          <a:bodyPr wrap="none">
            <a:spAutoFit/>
          </a:bodyPr>
          <a:lstStyle/>
          <a:p>
            <a:r>
              <a:rPr lang="fr-FR" dirty="0">
                <a:sym typeface="Wingdings" panose="05000000000000000000" pitchFamily="2" charset="2"/>
              </a:rPr>
              <a:t></a:t>
            </a:r>
            <a:r>
              <a:rPr lang="fr-FR" dirty="0"/>
              <a:t> dont 40 avec « HEp2 négative »</a:t>
            </a:r>
          </a:p>
        </p:txBody>
      </p:sp>
      <p:sp>
        <p:nvSpPr>
          <p:cNvPr id="12" name="Rectangle 11"/>
          <p:cNvSpPr/>
          <p:nvPr/>
        </p:nvSpPr>
        <p:spPr>
          <a:xfrm>
            <a:off x="4826800" y="6063362"/>
            <a:ext cx="3513269" cy="369332"/>
          </a:xfrm>
          <a:prstGeom prst="rect">
            <a:avLst/>
          </a:prstGeom>
        </p:spPr>
        <p:txBody>
          <a:bodyPr wrap="none">
            <a:spAutoFit/>
          </a:bodyPr>
          <a:lstStyle/>
          <a:p>
            <a:r>
              <a:rPr lang="fr-FR" dirty="0">
                <a:sym typeface="Wingdings" panose="05000000000000000000" pitchFamily="2" charset="2"/>
              </a:rPr>
              <a:t></a:t>
            </a:r>
            <a:r>
              <a:rPr lang="fr-FR" dirty="0"/>
              <a:t>  dont 48 avec « HEp2 négative » </a:t>
            </a:r>
          </a:p>
        </p:txBody>
      </p:sp>
      <p:sp>
        <p:nvSpPr>
          <p:cNvPr id="13" name="ZoneTexte 12">
            <a:extLst>
              <a:ext uri="{FF2B5EF4-FFF2-40B4-BE49-F238E27FC236}">
                <a16:creationId xmlns:a16="http://schemas.microsoft.com/office/drawing/2014/main" id="{2F87D3FF-D236-4E1F-AB33-1E556D25D21D}"/>
              </a:ext>
            </a:extLst>
          </p:cNvPr>
          <p:cNvSpPr txBox="1"/>
          <p:nvPr/>
        </p:nvSpPr>
        <p:spPr>
          <a:xfrm>
            <a:off x="6736080" y="4101576"/>
            <a:ext cx="2109360" cy="307777"/>
          </a:xfrm>
          <a:prstGeom prst="rect">
            <a:avLst/>
          </a:prstGeom>
          <a:noFill/>
        </p:spPr>
        <p:txBody>
          <a:bodyPr wrap="none" rtlCol="0">
            <a:spAutoFit/>
          </a:bodyPr>
          <a:lstStyle/>
          <a:p>
            <a:r>
              <a:rPr lang="fr-FR" sz="1400" dirty="0"/>
              <a:t>* Pour les mêmes patients</a:t>
            </a:r>
          </a:p>
        </p:txBody>
      </p:sp>
    </p:spTree>
    <p:extLst>
      <p:ext uri="{BB962C8B-B14F-4D97-AF65-F5344CB8AC3E}">
        <p14:creationId xmlns:p14="http://schemas.microsoft.com/office/powerpoint/2010/main" val="263594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2" grpId="0" uiExpand="1" build="p"/>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75031" y="272562"/>
            <a:ext cx="4975951" cy="457200"/>
          </a:xfrm>
          <a:prstGeom prst="rect">
            <a:avLst/>
          </a:prstGeom>
        </p:spPr>
      </p:pic>
      <p:pic>
        <p:nvPicPr>
          <p:cNvPr id="3" name="Image 2"/>
          <p:cNvPicPr>
            <a:picLocks noChangeAspect="1"/>
          </p:cNvPicPr>
          <p:nvPr/>
        </p:nvPicPr>
        <p:blipFill>
          <a:blip r:embed="rId3"/>
          <a:stretch>
            <a:fillRect/>
          </a:stretch>
        </p:blipFill>
        <p:spPr>
          <a:xfrm rot="416658">
            <a:off x="982247" y="1097839"/>
            <a:ext cx="6622170" cy="8792177"/>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a:blip r:embed="rId4"/>
          <a:stretch>
            <a:fillRect/>
          </a:stretch>
        </p:blipFill>
        <p:spPr>
          <a:xfrm>
            <a:off x="2547035" y="501162"/>
            <a:ext cx="6194599" cy="6229889"/>
          </a:xfrm>
          <a:prstGeom prst="rect">
            <a:avLst/>
          </a:prstGeom>
          <a:ln>
            <a:noFill/>
          </a:ln>
          <a:effectLst>
            <a:outerShdw blurRad="292100" dist="139700" dir="2700000" algn="tl" rotWithShape="0">
              <a:srgbClr val="333333">
                <a:alpha val="65000"/>
              </a:srgbClr>
            </a:outerShdw>
          </a:effectLst>
        </p:spPr>
      </p:pic>
      <p:sp>
        <p:nvSpPr>
          <p:cNvPr id="11" name="Rectangle à coins arrondis 10"/>
          <p:cNvSpPr/>
          <p:nvPr/>
        </p:nvSpPr>
        <p:spPr>
          <a:xfrm>
            <a:off x="2743200" y="1569720"/>
            <a:ext cx="5368434" cy="2194560"/>
          </a:xfrm>
          <a:prstGeom prst="roundRect">
            <a:avLst>
              <a:gd name="adj" fmla="val 5258"/>
            </a:avLst>
          </a:prstGeom>
          <a:noFill/>
          <a:ln>
            <a:solidFill>
              <a:srgbClr val="FFC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196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30347" y="3381940"/>
            <a:ext cx="8836269" cy="415498"/>
          </a:xfrm>
          <a:prstGeom prst="rect">
            <a:avLst/>
          </a:prstGeom>
          <a:noFill/>
        </p:spPr>
        <p:txBody>
          <a:bodyPr wrap="square" rtlCol="0">
            <a:spAutoFit/>
          </a:bodyPr>
          <a:lstStyle/>
          <a:p>
            <a:r>
              <a:rPr lang="fr-FR" sz="2100" b="1" i="1" dirty="0"/>
              <a:t>Que nous apprennent les contrôles de qualité (CQI) ? </a:t>
            </a:r>
            <a:endParaRPr lang="fr-FR" sz="1350" dirty="0"/>
          </a:p>
        </p:txBody>
      </p:sp>
    </p:spTree>
    <p:extLst>
      <p:ext uri="{BB962C8B-B14F-4D97-AF65-F5344CB8AC3E}">
        <p14:creationId xmlns:p14="http://schemas.microsoft.com/office/powerpoint/2010/main" val="86970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86043139"/>
              </p:ext>
            </p:extLst>
          </p:nvPr>
        </p:nvGraphicFramePr>
        <p:xfrm>
          <a:off x="158255" y="922152"/>
          <a:ext cx="8783522" cy="3784573"/>
        </p:xfrm>
        <a:graphic>
          <a:graphicData uri="http://schemas.openxmlformats.org/drawingml/2006/table">
            <a:tbl>
              <a:tblPr>
                <a:tableStyleId>{8FD4443E-F989-4FC4-A0C8-D5A2AF1F390B}</a:tableStyleId>
              </a:tblPr>
              <a:tblGrid>
                <a:gridCol w="1268820">
                  <a:extLst>
                    <a:ext uri="{9D8B030D-6E8A-4147-A177-3AD203B41FA5}">
                      <a16:colId xmlns:a16="http://schemas.microsoft.com/office/drawing/2014/main" val="20000"/>
                    </a:ext>
                  </a:extLst>
                </a:gridCol>
                <a:gridCol w="916825">
                  <a:extLst>
                    <a:ext uri="{9D8B030D-6E8A-4147-A177-3AD203B41FA5}">
                      <a16:colId xmlns:a16="http://schemas.microsoft.com/office/drawing/2014/main" val="20001"/>
                    </a:ext>
                  </a:extLst>
                </a:gridCol>
                <a:gridCol w="507529">
                  <a:extLst>
                    <a:ext uri="{9D8B030D-6E8A-4147-A177-3AD203B41FA5}">
                      <a16:colId xmlns:a16="http://schemas.microsoft.com/office/drawing/2014/main" val="20002"/>
                    </a:ext>
                  </a:extLst>
                </a:gridCol>
                <a:gridCol w="507529">
                  <a:extLst>
                    <a:ext uri="{9D8B030D-6E8A-4147-A177-3AD203B41FA5}">
                      <a16:colId xmlns:a16="http://schemas.microsoft.com/office/drawing/2014/main" val="20003"/>
                    </a:ext>
                  </a:extLst>
                </a:gridCol>
                <a:gridCol w="507529">
                  <a:extLst>
                    <a:ext uri="{9D8B030D-6E8A-4147-A177-3AD203B41FA5}">
                      <a16:colId xmlns:a16="http://schemas.microsoft.com/office/drawing/2014/main" val="20004"/>
                    </a:ext>
                  </a:extLst>
                </a:gridCol>
                <a:gridCol w="507529">
                  <a:extLst>
                    <a:ext uri="{9D8B030D-6E8A-4147-A177-3AD203B41FA5}">
                      <a16:colId xmlns:a16="http://schemas.microsoft.com/office/drawing/2014/main" val="20005"/>
                    </a:ext>
                  </a:extLst>
                </a:gridCol>
                <a:gridCol w="507529">
                  <a:extLst>
                    <a:ext uri="{9D8B030D-6E8A-4147-A177-3AD203B41FA5}">
                      <a16:colId xmlns:a16="http://schemas.microsoft.com/office/drawing/2014/main" val="20006"/>
                    </a:ext>
                  </a:extLst>
                </a:gridCol>
                <a:gridCol w="507529">
                  <a:extLst>
                    <a:ext uri="{9D8B030D-6E8A-4147-A177-3AD203B41FA5}">
                      <a16:colId xmlns:a16="http://schemas.microsoft.com/office/drawing/2014/main" val="20007"/>
                    </a:ext>
                  </a:extLst>
                </a:gridCol>
                <a:gridCol w="507529">
                  <a:extLst>
                    <a:ext uri="{9D8B030D-6E8A-4147-A177-3AD203B41FA5}">
                      <a16:colId xmlns:a16="http://schemas.microsoft.com/office/drawing/2014/main" val="20008"/>
                    </a:ext>
                  </a:extLst>
                </a:gridCol>
                <a:gridCol w="507529">
                  <a:extLst>
                    <a:ext uri="{9D8B030D-6E8A-4147-A177-3AD203B41FA5}">
                      <a16:colId xmlns:a16="http://schemas.microsoft.com/office/drawing/2014/main" val="20009"/>
                    </a:ext>
                  </a:extLst>
                </a:gridCol>
                <a:gridCol w="507529">
                  <a:extLst>
                    <a:ext uri="{9D8B030D-6E8A-4147-A177-3AD203B41FA5}">
                      <a16:colId xmlns:a16="http://schemas.microsoft.com/office/drawing/2014/main" val="20010"/>
                    </a:ext>
                  </a:extLst>
                </a:gridCol>
                <a:gridCol w="507529">
                  <a:extLst>
                    <a:ext uri="{9D8B030D-6E8A-4147-A177-3AD203B41FA5}">
                      <a16:colId xmlns:a16="http://schemas.microsoft.com/office/drawing/2014/main" val="20011"/>
                    </a:ext>
                  </a:extLst>
                </a:gridCol>
                <a:gridCol w="507529">
                  <a:extLst>
                    <a:ext uri="{9D8B030D-6E8A-4147-A177-3AD203B41FA5}">
                      <a16:colId xmlns:a16="http://schemas.microsoft.com/office/drawing/2014/main" val="20012"/>
                    </a:ext>
                  </a:extLst>
                </a:gridCol>
                <a:gridCol w="507529">
                  <a:extLst>
                    <a:ext uri="{9D8B030D-6E8A-4147-A177-3AD203B41FA5}">
                      <a16:colId xmlns:a16="http://schemas.microsoft.com/office/drawing/2014/main" val="20013"/>
                    </a:ext>
                  </a:extLst>
                </a:gridCol>
                <a:gridCol w="507529">
                  <a:extLst>
                    <a:ext uri="{9D8B030D-6E8A-4147-A177-3AD203B41FA5}">
                      <a16:colId xmlns:a16="http://schemas.microsoft.com/office/drawing/2014/main" val="20014"/>
                    </a:ext>
                  </a:extLst>
                </a:gridCol>
              </a:tblGrid>
              <a:tr h="168896">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Constitution du pool</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0"/>
                  </a:ext>
                </a:extLst>
              </a:tr>
              <a:tr h="168896">
                <a:tc>
                  <a:txBody>
                    <a:bodyPr/>
                    <a:lstStyle/>
                    <a:p>
                      <a:pPr algn="l" fontAlgn="ctr"/>
                      <a:r>
                        <a:rPr lang="fr-FR" sz="1100" u="none" strike="noStrike">
                          <a:effectLst/>
                        </a:rPr>
                        <a:t>Date de passage</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000" u="none" strike="noStrike" kern="1200" dirty="0">
                          <a:effectLst/>
                        </a:rPr>
                        <a:t>21/05/15</a:t>
                      </a:r>
                      <a:endParaRPr lang="fr-FR" sz="1000" b="1" u="none" strike="noStrike" kern="1200" dirty="0">
                        <a:solidFill>
                          <a:schemeClr val="dk1"/>
                        </a:solidFill>
                        <a:effectLst/>
                        <a:latin typeface="+mn-lt"/>
                        <a:ea typeface="+mn-ea"/>
                        <a:cs typeface="+mn-cs"/>
                      </a:endParaRPr>
                    </a:p>
                  </a:txBody>
                  <a:tcPr marL="4410" marR="4410" marT="4410" marB="0" anchor="ctr"/>
                </a:tc>
                <a:tc>
                  <a:txBody>
                    <a:bodyPr/>
                    <a:lstStyle/>
                    <a:p>
                      <a:pPr algn="ctr" fontAlgn="ctr"/>
                      <a:r>
                        <a:rPr lang="fr-FR" sz="900" u="none" strike="noStrike" dirty="0">
                          <a:effectLst/>
                        </a:rPr>
                        <a:t>28/07/15</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03/08/15</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09/11/15</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07/03/16</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26/09/16</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10/11/16</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24/01/17</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13/03/17</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09/05/17</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03/07/17</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31/08/17</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21/09/17</a:t>
                      </a:r>
                      <a:endParaRPr lang="fr-FR" sz="9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900" u="none" strike="noStrike" dirty="0">
                          <a:effectLst/>
                        </a:rPr>
                        <a:t>05/12/17</a:t>
                      </a:r>
                      <a:endParaRPr lang="fr-FR" sz="9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1"/>
                  </a:ext>
                </a:extLst>
              </a:tr>
              <a:tr h="175933">
                <a:tc>
                  <a:txBody>
                    <a:bodyPr/>
                    <a:lstStyle/>
                    <a:p>
                      <a:pPr algn="l" fontAlgn="ctr"/>
                      <a:r>
                        <a:rPr lang="fr-FR" sz="800" u="none" strike="noStrike" dirty="0">
                          <a:effectLst/>
                        </a:rPr>
                        <a:t>N° de lot/identification kit</a:t>
                      </a:r>
                      <a:endParaRPr lang="fr-FR" sz="8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D131213AD</a:t>
                      </a:r>
                      <a:endParaRPr lang="fr-FR" sz="8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a:effectLst/>
                        </a:rPr>
                        <a:t>D150309AD</a:t>
                      </a:r>
                      <a:endParaRPr lang="fr-FR" sz="8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D150423AS</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a:effectLst/>
                        </a:rPr>
                        <a:t>D150616AD</a:t>
                      </a:r>
                      <a:endParaRPr lang="fr-FR" sz="8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D160125AF</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D160804AD</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D160919AA</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D161121AE</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D161121AE</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D1707AG</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D170404AE</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D170612AB</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D170705AD</a:t>
                      </a:r>
                      <a:endParaRPr lang="fr-FR" sz="8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800" u="none" strike="noStrike" dirty="0">
                          <a:effectLst/>
                        </a:rPr>
                        <a:t>D170922AH</a:t>
                      </a:r>
                      <a:endParaRPr lang="fr-FR" sz="8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2"/>
                  </a:ext>
                </a:extLst>
              </a:tr>
              <a:tr h="168896">
                <a:tc>
                  <a:txBody>
                    <a:bodyPr/>
                    <a:lstStyle/>
                    <a:p>
                      <a:pPr algn="l" fontAlgn="ctr"/>
                      <a:r>
                        <a:rPr lang="fr-FR" sz="1100" u="sng" strike="noStrike">
                          <a:effectLst/>
                        </a:rPr>
                        <a:t>Spécificités</a:t>
                      </a:r>
                      <a:endParaRPr lang="fr-FR" sz="1100" b="1" i="0" u="sng"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3"/>
                  </a:ext>
                </a:extLst>
              </a:tr>
              <a:tr h="168896">
                <a:tc>
                  <a:txBody>
                    <a:bodyPr/>
                    <a:lstStyle/>
                    <a:p>
                      <a:pPr algn="l" fontAlgn="ctr"/>
                      <a:r>
                        <a:rPr lang="fr-FR" sz="1100" u="none" strike="noStrike" dirty="0">
                          <a:effectLst/>
                        </a:rPr>
                        <a:t>Contrôle</a:t>
                      </a:r>
                      <a:r>
                        <a:rPr lang="fr-FR" sz="1100" u="none" strike="noStrike" baseline="0" dirty="0">
                          <a:effectLst/>
                        </a:rPr>
                        <a:t> </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4"/>
                  </a:ext>
                </a:extLst>
              </a:tr>
              <a:tr h="168896">
                <a:tc>
                  <a:txBody>
                    <a:bodyPr/>
                    <a:lstStyle/>
                    <a:p>
                      <a:pPr algn="l" fontAlgn="ctr"/>
                      <a:r>
                        <a:rPr lang="fr-FR" sz="1100" u="none" strike="noStrike">
                          <a:effectLst/>
                        </a:rPr>
                        <a:t>Ro-52</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5"/>
                  </a:ext>
                </a:extLst>
              </a:tr>
              <a:tr h="168896">
                <a:tc>
                  <a:txBody>
                    <a:bodyPr/>
                    <a:lstStyle/>
                    <a:p>
                      <a:pPr algn="l" fontAlgn="ctr"/>
                      <a:r>
                        <a:rPr lang="fr-FR" sz="1100" u="none" strike="noStrike" dirty="0">
                          <a:effectLst/>
                        </a:rPr>
                        <a:t>Jo-1</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6"/>
                  </a:ext>
                </a:extLst>
              </a:tr>
              <a:tr h="168896">
                <a:tc>
                  <a:txBody>
                    <a:bodyPr/>
                    <a:lstStyle/>
                    <a:p>
                      <a:pPr algn="l" fontAlgn="ctr"/>
                      <a:r>
                        <a:rPr lang="fr-FR" sz="1100" u="none" strike="noStrike" dirty="0">
                          <a:effectLst/>
                        </a:rPr>
                        <a:t>PL-12</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7"/>
                  </a:ext>
                </a:extLst>
              </a:tr>
              <a:tr h="168896">
                <a:tc>
                  <a:txBody>
                    <a:bodyPr/>
                    <a:lstStyle/>
                    <a:p>
                      <a:pPr algn="l" fontAlgn="ctr"/>
                      <a:r>
                        <a:rPr lang="fr-FR" sz="1100" u="none" strike="noStrike">
                          <a:effectLst/>
                        </a:rPr>
                        <a:t>PL-7</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8"/>
                  </a:ext>
                </a:extLst>
              </a:tr>
              <a:tr h="168896">
                <a:tc>
                  <a:txBody>
                    <a:bodyPr/>
                    <a:lstStyle/>
                    <a:p>
                      <a:pPr algn="l" fontAlgn="ctr"/>
                      <a:r>
                        <a:rPr lang="fr-FR" sz="1100" u="none" strike="noStrike">
                          <a:effectLst/>
                        </a:rPr>
                        <a:t>OJ</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9"/>
                  </a:ext>
                </a:extLst>
              </a:tr>
              <a:tr h="168896">
                <a:tc>
                  <a:txBody>
                    <a:bodyPr/>
                    <a:lstStyle/>
                    <a:p>
                      <a:pPr algn="l" fontAlgn="ctr"/>
                      <a:r>
                        <a:rPr lang="fr-FR" sz="1100" u="none" strike="noStrike">
                          <a:effectLst/>
                        </a:rPr>
                        <a:t>EJ</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0"/>
                  </a:ext>
                </a:extLst>
              </a:tr>
              <a:tr h="168896">
                <a:tc>
                  <a:txBody>
                    <a:bodyPr/>
                    <a:lstStyle/>
                    <a:p>
                      <a:pPr algn="l" fontAlgn="ctr"/>
                      <a:r>
                        <a:rPr lang="fr-FR" sz="1100" u="none" strike="noStrike" dirty="0">
                          <a:effectLst/>
                        </a:rPr>
                        <a:t>SRP</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1"/>
                  </a:ext>
                </a:extLst>
              </a:tr>
              <a:tr h="168896">
                <a:tc>
                  <a:txBody>
                    <a:bodyPr/>
                    <a:lstStyle/>
                    <a:p>
                      <a:pPr algn="l" fontAlgn="ctr"/>
                      <a:r>
                        <a:rPr lang="fr-FR" sz="1100" u="none" strike="noStrike" dirty="0">
                          <a:effectLst/>
                        </a:rPr>
                        <a:t>Ku</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2"/>
                  </a:ext>
                </a:extLst>
              </a:tr>
              <a:tr h="168896">
                <a:tc>
                  <a:txBody>
                    <a:bodyPr/>
                    <a:lstStyle/>
                    <a:p>
                      <a:pPr algn="l" fontAlgn="ctr"/>
                      <a:r>
                        <a:rPr lang="fr-FR" sz="1100" u="none" strike="noStrike" dirty="0">
                          <a:effectLst/>
                        </a:rPr>
                        <a:t>Mi-2b</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3"/>
                  </a:ext>
                </a:extLst>
              </a:tr>
              <a:tr h="168896">
                <a:tc>
                  <a:txBody>
                    <a:bodyPr/>
                    <a:lstStyle/>
                    <a:p>
                      <a:pPr algn="l" fontAlgn="ctr"/>
                      <a:r>
                        <a:rPr lang="fr-FR" sz="1100" u="none" strike="noStrike">
                          <a:effectLst/>
                        </a:rPr>
                        <a:t>Mi-2a</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4"/>
                  </a:ext>
                </a:extLst>
              </a:tr>
              <a:tr h="168896">
                <a:tc>
                  <a:txBody>
                    <a:bodyPr/>
                    <a:lstStyle/>
                    <a:p>
                      <a:pPr algn="l" fontAlgn="ctr"/>
                      <a:r>
                        <a:rPr lang="fr-FR" sz="1100" u="none" strike="noStrike" dirty="0">
                          <a:effectLst/>
                        </a:rPr>
                        <a:t>PM100</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5"/>
                  </a:ext>
                </a:extLst>
              </a:tr>
              <a:tr h="168896">
                <a:tc>
                  <a:txBody>
                    <a:bodyPr/>
                    <a:lstStyle/>
                    <a:p>
                      <a:pPr algn="l" fontAlgn="ctr"/>
                      <a:r>
                        <a:rPr lang="fr-FR" sz="1100" u="none" strike="noStrike" dirty="0">
                          <a:effectLst/>
                        </a:rPr>
                        <a:t>PM75</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6"/>
                  </a:ext>
                </a:extLst>
              </a:tr>
              <a:tr h="168896">
                <a:tc>
                  <a:txBody>
                    <a:bodyPr/>
                    <a:lstStyle/>
                    <a:p>
                      <a:pPr algn="l" fontAlgn="ctr"/>
                      <a:r>
                        <a:rPr lang="fr-FR" sz="1100" u="none" strike="noStrike" dirty="0">
                          <a:effectLst/>
                        </a:rPr>
                        <a:t>SAE1</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0</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7"/>
                  </a:ext>
                </a:extLst>
              </a:tr>
              <a:tr h="168896">
                <a:tc>
                  <a:txBody>
                    <a:bodyPr/>
                    <a:lstStyle/>
                    <a:p>
                      <a:pPr algn="l" fontAlgn="ctr"/>
                      <a:r>
                        <a:rPr lang="fr-FR" sz="1100" u="none" strike="noStrike" dirty="0">
                          <a:effectLst/>
                        </a:rPr>
                        <a:t>TIF1g</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a:effectLst/>
                        </a:rPr>
                        <a:t>+</a:t>
                      </a: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r>
                        <a:rPr lang="fr-FR" sz="1100" u="none" strike="noStrike" dirty="0">
                          <a:effectLst/>
                        </a:rPr>
                        <a:t>++</a:t>
                      </a: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8"/>
                  </a:ext>
                </a:extLst>
              </a:tr>
              <a:tr h="168896">
                <a:tc>
                  <a:txBody>
                    <a:bodyPr/>
                    <a:lstStyle/>
                    <a:p>
                      <a:pPr algn="l" fontAlgn="ctr"/>
                      <a:r>
                        <a:rPr lang="fr-FR" sz="1100" u="none" strike="noStrike" dirty="0">
                          <a:effectLst/>
                        </a:rPr>
                        <a:t>NXP2</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19"/>
                  </a:ext>
                </a:extLst>
              </a:tr>
              <a:tr h="168896">
                <a:tc>
                  <a:txBody>
                    <a:bodyPr/>
                    <a:lstStyle/>
                    <a:p>
                      <a:pPr algn="l" fontAlgn="ctr"/>
                      <a:r>
                        <a:rPr lang="fr-FR" sz="1100" u="none" strike="noStrike">
                          <a:effectLst/>
                        </a:rPr>
                        <a:t>MDA5</a:t>
                      </a:r>
                      <a:endParaRPr lang="fr-FR" sz="1100" b="1"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20"/>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495520503"/>
              </p:ext>
            </p:extLst>
          </p:nvPr>
        </p:nvGraphicFramePr>
        <p:xfrm>
          <a:off x="158255" y="4770114"/>
          <a:ext cx="8783522" cy="1924650"/>
        </p:xfrm>
        <a:graphic>
          <a:graphicData uri="http://schemas.openxmlformats.org/drawingml/2006/table">
            <a:tbl>
              <a:tblPr>
                <a:tableStyleId>{8FD4443E-F989-4FC4-A0C8-D5A2AF1F390B}</a:tableStyleId>
              </a:tblPr>
              <a:tblGrid>
                <a:gridCol w="1268820">
                  <a:extLst>
                    <a:ext uri="{9D8B030D-6E8A-4147-A177-3AD203B41FA5}">
                      <a16:colId xmlns:a16="http://schemas.microsoft.com/office/drawing/2014/main" val="20000"/>
                    </a:ext>
                  </a:extLst>
                </a:gridCol>
                <a:gridCol w="916825">
                  <a:extLst>
                    <a:ext uri="{9D8B030D-6E8A-4147-A177-3AD203B41FA5}">
                      <a16:colId xmlns:a16="http://schemas.microsoft.com/office/drawing/2014/main" val="20001"/>
                    </a:ext>
                  </a:extLst>
                </a:gridCol>
                <a:gridCol w="507529">
                  <a:extLst>
                    <a:ext uri="{9D8B030D-6E8A-4147-A177-3AD203B41FA5}">
                      <a16:colId xmlns:a16="http://schemas.microsoft.com/office/drawing/2014/main" val="20002"/>
                    </a:ext>
                  </a:extLst>
                </a:gridCol>
                <a:gridCol w="507529">
                  <a:extLst>
                    <a:ext uri="{9D8B030D-6E8A-4147-A177-3AD203B41FA5}">
                      <a16:colId xmlns:a16="http://schemas.microsoft.com/office/drawing/2014/main" val="20003"/>
                    </a:ext>
                  </a:extLst>
                </a:gridCol>
                <a:gridCol w="507529">
                  <a:extLst>
                    <a:ext uri="{9D8B030D-6E8A-4147-A177-3AD203B41FA5}">
                      <a16:colId xmlns:a16="http://schemas.microsoft.com/office/drawing/2014/main" val="20004"/>
                    </a:ext>
                  </a:extLst>
                </a:gridCol>
                <a:gridCol w="507529">
                  <a:extLst>
                    <a:ext uri="{9D8B030D-6E8A-4147-A177-3AD203B41FA5}">
                      <a16:colId xmlns:a16="http://schemas.microsoft.com/office/drawing/2014/main" val="20005"/>
                    </a:ext>
                  </a:extLst>
                </a:gridCol>
                <a:gridCol w="507529">
                  <a:extLst>
                    <a:ext uri="{9D8B030D-6E8A-4147-A177-3AD203B41FA5}">
                      <a16:colId xmlns:a16="http://schemas.microsoft.com/office/drawing/2014/main" val="20006"/>
                    </a:ext>
                  </a:extLst>
                </a:gridCol>
                <a:gridCol w="507529">
                  <a:extLst>
                    <a:ext uri="{9D8B030D-6E8A-4147-A177-3AD203B41FA5}">
                      <a16:colId xmlns:a16="http://schemas.microsoft.com/office/drawing/2014/main" val="20007"/>
                    </a:ext>
                  </a:extLst>
                </a:gridCol>
                <a:gridCol w="507529">
                  <a:extLst>
                    <a:ext uri="{9D8B030D-6E8A-4147-A177-3AD203B41FA5}">
                      <a16:colId xmlns:a16="http://schemas.microsoft.com/office/drawing/2014/main" val="20008"/>
                    </a:ext>
                  </a:extLst>
                </a:gridCol>
                <a:gridCol w="507529">
                  <a:extLst>
                    <a:ext uri="{9D8B030D-6E8A-4147-A177-3AD203B41FA5}">
                      <a16:colId xmlns:a16="http://schemas.microsoft.com/office/drawing/2014/main" val="20009"/>
                    </a:ext>
                  </a:extLst>
                </a:gridCol>
                <a:gridCol w="507529">
                  <a:extLst>
                    <a:ext uri="{9D8B030D-6E8A-4147-A177-3AD203B41FA5}">
                      <a16:colId xmlns:a16="http://schemas.microsoft.com/office/drawing/2014/main" val="20010"/>
                    </a:ext>
                  </a:extLst>
                </a:gridCol>
                <a:gridCol w="507529">
                  <a:extLst>
                    <a:ext uri="{9D8B030D-6E8A-4147-A177-3AD203B41FA5}">
                      <a16:colId xmlns:a16="http://schemas.microsoft.com/office/drawing/2014/main" val="20011"/>
                    </a:ext>
                  </a:extLst>
                </a:gridCol>
                <a:gridCol w="507529">
                  <a:extLst>
                    <a:ext uri="{9D8B030D-6E8A-4147-A177-3AD203B41FA5}">
                      <a16:colId xmlns:a16="http://schemas.microsoft.com/office/drawing/2014/main" val="20012"/>
                    </a:ext>
                  </a:extLst>
                </a:gridCol>
                <a:gridCol w="507529">
                  <a:extLst>
                    <a:ext uri="{9D8B030D-6E8A-4147-A177-3AD203B41FA5}">
                      <a16:colId xmlns:a16="http://schemas.microsoft.com/office/drawing/2014/main" val="20013"/>
                    </a:ext>
                  </a:extLst>
                </a:gridCol>
                <a:gridCol w="507529">
                  <a:extLst>
                    <a:ext uri="{9D8B030D-6E8A-4147-A177-3AD203B41FA5}">
                      <a16:colId xmlns:a16="http://schemas.microsoft.com/office/drawing/2014/main" val="20014"/>
                    </a:ext>
                  </a:extLst>
                </a:gridCol>
              </a:tblGrid>
              <a:tr h="168896">
                <a:tc>
                  <a:txBody>
                    <a:bodyPr/>
                    <a:lstStyle/>
                    <a:p>
                      <a:pPr algn="l" fontAlgn="ctr"/>
                      <a:endParaRPr lang="fr-FR" sz="1100" b="1" i="0" u="sng"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4410" marR="4410" marT="4410" marB="0" anchor="ctr"/>
                </a:tc>
                <a:extLst>
                  <a:ext uri="{0D108BD9-81ED-4DB2-BD59-A6C34878D82A}">
                    <a16:rowId xmlns:a16="http://schemas.microsoft.com/office/drawing/2014/main" val="10000"/>
                  </a:ext>
                </a:extLst>
              </a:tr>
              <a:tr h="168896">
                <a:tc>
                  <a:txBody>
                    <a:bodyPr/>
                    <a:lstStyle/>
                    <a:p>
                      <a:pPr algn="l" fontAlgn="ctr"/>
                      <a:r>
                        <a:rPr lang="fr-FR" sz="1100" u="none" strike="noStrike">
                          <a:effectLst/>
                        </a:rPr>
                        <a:t>Contrôle</a:t>
                      </a:r>
                      <a:r>
                        <a:rPr lang="fr-FR" sz="1100" u="none" strike="noStrike" baseline="0">
                          <a:effectLst/>
                        </a:rPr>
                        <a:t> </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178</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178</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200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166</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177</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204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180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178</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152</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164</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170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198</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201</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176</a:t>
                      </a:r>
                    </a:p>
                  </a:txBody>
                  <a:tcPr marL="7620" marR="7620" marT="7620" marB="0" anchor="ctr"/>
                </a:tc>
                <a:extLst>
                  <a:ext uri="{0D108BD9-81ED-4DB2-BD59-A6C34878D82A}">
                    <a16:rowId xmlns:a16="http://schemas.microsoft.com/office/drawing/2014/main" val="10001"/>
                  </a:ext>
                </a:extLst>
              </a:tr>
              <a:tr h="168896">
                <a:tc>
                  <a:txBody>
                    <a:bodyPr/>
                    <a:lstStyle/>
                    <a:p>
                      <a:pPr algn="l" fontAlgn="ctr"/>
                      <a:r>
                        <a:rPr lang="fr-FR" sz="1100" u="none" strike="noStrike">
                          <a:effectLst/>
                        </a:rPr>
                        <a:t>Ro-52</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172</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180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195</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180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166</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184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160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177</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154</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170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186</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174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184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184</a:t>
                      </a:r>
                    </a:p>
                  </a:txBody>
                  <a:tcPr marL="7620" marR="7620" marT="7620" marB="0" anchor="ctr"/>
                </a:tc>
                <a:extLst>
                  <a:ext uri="{0D108BD9-81ED-4DB2-BD59-A6C34878D82A}">
                    <a16:rowId xmlns:a16="http://schemas.microsoft.com/office/drawing/2014/main" val="10002"/>
                  </a:ext>
                </a:extLst>
              </a:tr>
              <a:tr h="168896">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fr-FR" sz="1100" u="none" strike="noStrike" dirty="0">
                          <a:effectLst/>
                        </a:rPr>
                        <a:t>Jo-1</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149</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136</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150</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143</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135</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155</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141</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148</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150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144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160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155</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159</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142</a:t>
                      </a:r>
                    </a:p>
                  </a:txBody>
                  <a:tcPr marL="7620" marR="7620" marT="7620" marB="0" anchor="ctr"/>
                </a:tc>
                <a:extLst>
                  <a:ext uri="{0D108BD9-81ED-4DB2-BD59-A6C34878D82A}">
                    <a16:rowId xmlns:a16="http://schemas.microsoft.com/office/drawing/2014/main" val="10003"/>
                  </a:ext>
                </a:extLst>
              </a:tr>
              <a:tr h="168896">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fr-FR" sz="1100" u="none" strike="noStrike" dirty="0">
                          <a:effectLst/>
                        </a:rPr>
                        <a:t>PL-12</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10</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5</a:t>
                      </a:r>
                    </a:p>
                  </a:txBody>
                  <a:tcPr marL="7620" marR="7620" marT="7620" marB="0" anchor="ctr"/>
                </a:tc>
                <a:tc>
                  <a:txBody>
                    <a:bodyPr/>
                    <a:lstStyle/>
                    <a:p>
                      <a:pPr marL="0" algn="ctr" defTabSz="685800" rtl="0" eaLnBrk="1" fontAlgn="ctr" latinLnBrk="0" hangingPunct="1"/>
                      <a:r>
                        <a:rPr lang="fr-FR" sz="1100" u="none" strike="noStrike" kern="1200" dirty="0">
                          <a:solidFill>
                            <a:schemeClr val="tx1"/>
                          </a:solidFill>
                          <a:effectLst/>
                          <a:latin typeface="+mn-lt"/>
                          <a:ea typeface="+mn-ea"/>
                          <a:cs typeface="+mn-cs"/>
                        </a:rPr>
                        <a:t>4</a:t>
                      </a:r>
                    </a:p>
                  </a:txBody>
                  <a:tcPr marL="7620" marR="7620" marT="7620" marB="0" anchor="ctr">
                    <a:solidFill>
                      <a:srgbClr val="FFFF00"/>
                    </a:solidFill>
                  </a:tcP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5</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16</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17</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18</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20</a:t>
                      </a:r>
                    </a:p>
                  </a:txBody>
                  <a:tcPr marL="7620" marR="7620" marT="7620" marB="0" anchor="ctr"/>
                </a:tc>
                <a:tc>
                  <a:txBody>
                    <a:bodyPr/>
                    <a:lstStyle/>
                    <a:p>
                      <a:pPr marL="0" algn="ctr" defTabSz="685800" rtl="0" eaLnBrk="1" fontAlgn="ctr" latinLnBrk="0" hangingPunct="1"/>
                      <a:r>
                        <a:rPr lang="fr-FR" sz="1100" u="none" strike="noStrike" kern="1200" dirty="0">
                          <a:solidFill>
                            <a:schemeClr val="tx1"/>
                          </a:solidFill>
                          <a:effectLst/>
                          <a:latin typeface="+mn-lt"/>
                          <a:ea typeface="+mn-ea"/>
                          <a:cs typeface="+mn-cs"/>
                        </a:rPr>
                        <a:t>30</a:t>
                      </a:r>
                    </a:p>
                  </a:txBody>
                  <a:tcPr marL="7620" marR="7620" marT="7620" marB="0" anchor="ctr">
                    <a:solidFill>
                      <a:srgbClr val="FFFF00"/>
                    </a:solidFill>
                  </a:tcP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13</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16</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10</a:t>
                      </a:r>
                    </a:p>
                  </a:txBody>
                  <a:tcPr marL="7620" marR="7620" marT="7620" marB="0" anchor="ctr"/>
                </a:tc>
                <a:extLst>
                  <a:ext uri="{0D108BD9-81ED-4DB2-BD59-A6C34878D82A}">
                    <a16:rowId xmlns:a16="http://schemas.microsoft.com/office/drawing/2014/main" val="10004"/>
                  </a:ext>
                </a:extLst>
              </a:tr>
              <a:tr h="168896">
                <a:tc>
                  <a:txBody>
                    <a:bodyPr/>
                    <a:lstStyle/>
                    <a:p>
                      <a:pPr algn="l" fontAlgn="ctr"/>
                      <a:r>
                        <a:rPr lang="fr-FR" sz="1100" u="none" strike="noStrike" dirty="0">
                          <a:effectLst/>
                        </a:rPr>
                        <a:t>OJ</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4</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2</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3</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2</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2</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2</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3</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4</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2</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2</a:t>
                      </a:r>
                    </a:p>
                  </a:txBody>
                  <a:tcPr marL="7620" marR="7620" marT="7620" marB="0" anchor="ctr"/>
                </a:tc>
                <a:extLst>
                  <a:ext uri="{0D108BD9-81ED-4DB2-BD59-A6C34878D82A}">
                    <a16:rowId xmlns:a16="http://schemas.microsoft.com/office/drawing/2014/main" val="10005"/>
                  </a:ext>
                </a:extLst>
              </a:tr>
              <a:tr h="168896">
                <a:tc>
                  <a:txBody>
                    <a:bodyPr/>
                    <a:lstStyle/>
                    <a:p>
                      <a:pPr algn="l" fontAlgn="ctr"/>
                      <a:r>
                        <a:rPr lang="fr-FR" sz="1100" u="none" strike="noStrike" kern="1200" dirty="0">
                          <a:solidFill>
                            <a:schemeClr val="lt1"/>
                          </a:solidFill>
                          <a:effectLst/>
                          <a:latin typeface="+mn-lt"/>
                          <a:ea typeface="+mn-ea"/>
                          <a:cs typeface="+mn-cs"/>
                        </a:rPr>
                        <a:t>EJ</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42</a:t>
                      </a:r>
                    </a:p>
                  </a:txBody>
                  <a:tcPr marL="7620" marR="7620" marT="7620" marB="0" anchor="ctr"/>
                </a:tc>
                <a:tc>
                  <a:txBody>
                    <a:bodyPr/>
                    <a:lstStyle/>
                    <a:p>
                      <a:pPr marL="0" algn="ctr" defTabSz="685800" rtl="0" eaLnBrk="1" fontAlgn="ctr" latinLnBrk="0" hangingPunct="1"/>
                      <a:r>
                        <a:rPr lang="fr-FR" sz="1100" u="none" strike="noStrike" kern="1200" dirty="0">
                          <a:solidFill>
                            <a:schemeClr val="tx1"/>
                          </a:solidFill>
                          <a:effectLst/>
                          <a:latin typeface="+mn-lt"/>
                          <a:ea typeface="+mn-ea"/>
                          <a:cs typeface="+mn-cs"/>
                        </a:rPr>
                        <a:t>28</a:t>
                      </a:r>
                    </a:p>
                  </a:txBody>
                  <a:tcPr marL="7620" marR="7620" marT="7620" marB="0" anchor="ctr">
                    <a:solidFill>
                      <a:srgbClr val="FFFF00"/>
                    </a:solidFill>
                  </a:tcP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30</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30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38</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47</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60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50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52</a:t>
                      </a:r>
                    </a:p>
                  </a:txBody>
                  <a:tcPr marL="7620" marR="7620" marT="7620" marB="0" anchor="ctr"/>
                </a:tc>
                <a:tc>
                  <a:txBody>
                    <a:bodyPr/>
                    <a:lstStyle/>
                    <a:p>
                      <a:pPr marL="0" algn="ctr" defTabSz="685800" rtl="0" eaLnBrk="1" fontAlgn="ctr" latinLnBrk="0" hangingPunct="1"/>
                      <a:r>
                        <a:rPr lang="fr-FR" sz="1100" u="none" strike="noStrike" kern="1200" dirty="0">
                          <a:solidFill>
                            <a:schemeClr val="tx1"/>
                          </a:solidFill>
                          <a:effectLst/>
                          <a:latin typeface="+mn-lt"/>
                          <a:ea typeface="+mn-ea"/>
                          <a:cs typeface="+mn-cs"/>
                        </a:rPr>
                        <a:t>62</a:t>
                      </a:r>
                    </a:p>
                  </a:txBody>
                  <a:tcPr marL="7620" marR="7620" marT="7620" marB="0" anchor="ctr">
                    <a:solidFill>
                      <a:srgbClr val="FFFF00"/>
                    </a:solidFill>
                  </a:tcP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61</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54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56</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54</a:t>
                      </a:r>
                    </a:p>
                  </a:txBody>
                  <a:tcPr marL="7620" marR="7620" marT="7620" marB="0" anchor="ctr"/>
                </a:tc>
                <a:extLst>
                  <a:ext uri="{0D108BD9-81ED-4DB2-BD59-A6C34878D82A}">
                    <a16:rowId xmlns:a16="http://schemas.microsoft.com/office/drawing/2014/main" val="10006"/>
                  </a:ext>
                </a:extLst>
              </a:tr>
              <a:tr h="168896">
                <a:tc>
                  <a:txBody>
                    <a:bodyPr/>
                    <a:lstStyle/>
                    <a:p>
                      <a:pPr algn="l" fontAlgn="ctr"/>
                      <a:r>
                        <a:rPr lang="fr-FR" sz="1100" u="none" strike="noStrike" dirty="0">
                          <a:effectLst/>
                        </a:rPr>
                        <a:t>PM100 </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25</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25</a:t>
                      </a:r>
                    </a:p>
                  </a:txBody>
                  <a:tcPr marL="7620" marR="7620" marT="7620" marB="0" anchor="ctr"/>
                </a:tc>
                <a:tc>
                  <a:txBody>
                    <a:bodyPr/>
                    <a:lstStyle/>
                    <a:p>
                      <a:pPr marL="0" algn="ctr" defTabSz="685800" rtl="0" eaLnBrk="1" fontAlgn="ctr" latinLnBrk="0" hangingPunct="1"/>
                      <a:r>
                        <a:rPr lang="fr-FR" sz="1100" u="none" strike="noStrike" kern="1200" dirty="0">
                          <a:solidFill>
                            <a:schemeClr val="tx1"/>
                          </a:solidFill>
                          <a:effectLst/>
                          <a:latin typeface="+mn-lt"/>
                          <a:ea typeface="+mn-ea"/>
                          <a:cs typeface="+mn-cs"/>
                        </a:rPr>
                        <a:t>230</a:t>
                      </a:r>
                    </a:p>
                  </a:txBody>
                  <a:tcPr marL="7620" marR="7620" marT="7620" marB="0" anchor="ctr">
                    <a:solidFill>
                      <a:srgbClr val="FFFF00"/>
                    </a:solidFill>
                  </a:tcP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18</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36</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30</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30</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26</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28</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32</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32</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35</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26</a:t>
                      </a:r>
                    </a:p>
                  </a:txBody>
                  <a:tcPr marL="7620" marR="7620" marT="7620" marB="0" anchor="ctr"/>
                </a:tc>
                <a:extLst>
                  <a:ext uri="{0D108BD9-81ED-4DB2-BD59-A6C34878D82A}">
                    <a16:rowId xmlns:a16="http://schemas.microsoft.com/office/drawing/2014/main" val="10007"/>
                  </a:ext>
                </a:extLst>
              </a:tr>
              <a:tr h="168896">
                <a:tc>
                  <a:txBody>
                    <a:bodyPr/>
                    <a:lstStyle/>
                    <a:p>
                      <a:pPr algn="l" fontAlgn="ctr"/>
                      <a:r>
                        <a:rPr lang="fr-FR" sz="1100" u="none" strike="noStrike" dirty="0">
                          <a:effectLst/>
                        </a:rPr>
                        <a:t>PM75</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54</a:t>
                      </a:r>
                    </a:p>
                  </a:txBody>
                  <a:tcPr marL="7620" marR="7620" marT="7620" marB="0" anchor="ctr"/>
                </a:tc>
                <a:tc>
                  <a:txBody>
                    <a:bodyPr/>
                    <a:lstStyle/>
                    <a:p>
                      <a:pPr marL="0" algn="ctr" defTabSz="685800" rtl="0" eaLnBrk="1" fontAlgn="ctr" latinLnBrk="0" hangingPunct="1"/>
                      <a:r>
                        <a:rPr lang="fr-FR" sz="1100" u="none" strike="noStrike" kern="1200" dirty="0">
                          <a:solidFill>
                            <a:schemeClr val="tx1"/>
                          </a:solidFill>
                          <a:effectLst/>
                          <a:latin typeface="+mn-lt"/>
                          <a:ea typeface="+mn-ea"/>
                          <a:cs typeface="+mn-cs"/>
                        </a:rPr>
                        <a:t>230</a:t>
                      </a:r>
                    </a:p>
                  </a:txBody>
                  <a:tcPr marL="7620" marR="7620" marT="7620" marB="0" anchor="ctr">
                    <a:solidFill>
                      <a:srgbClr val="FFFF00"/>
                    </a:solidFill>
                  </a:tcP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42</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36</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48</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48</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46</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43</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45</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26</a:t>
                      </a:r>
                    </a:p>
                  </a:txBody>
                  <a:tcPr marL="7620" marR="7620" marT="7620" marB="0" anchor="ctr"/>
                </a:tc>
                <a:extLst>
                  <a:ext uri="{0D108BD9-81ED-4DB2-BD59-A6C34878D82A}">
                    <a16:rowId xmlns:a16="http://schemas.microsoft.com/office/drawing/2014/main" val="10008"/>
                  </a:ext>
                </a:extLst>
              </a:tr>
              <a:tr h="168896">
                <a:tc>
                  <a:txBody>
                    <a:bodyPr/>
                    <a:lstStyle/>
                    <a:p>
                      <a:pPr algn="l" fontAlgn="ct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dirty="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tc>
                  <a:txBody>
                    <a:bodyPr/>
                    <a:lstStyle/>
                    <a:p>
                      <a:pPr marL="0" algn="ctr" defTabSz="685800" rtl="0" eaLnBrk="1" fontAlgn="ctr" latinLnBrk="0" hangingPunct="1"/>
                      <a:endParaRPr lang="fr-FR" sz="1100" u="none" strike="noStrike" kern="1200">
                        <a:solidFill>
                          <a:schemeClr val="lt1"/>
                        </a:solidFill>
                        <a:effectLst/>
                        <a:latin typeface="+mn-lt"/>
                        <a:ea typeface="+mn-ea"/>
                        <a:cs typeface="+mn-cs"/>
                      </a:endParaRPr>
                    </a:p>
                  </a:txBody>
                  <a:tcPr marL="7620" marR="7620" marT="7620" marB="0" anchor="ctr"/>
                </a:tc>
                <a:extLst>
                  <a:ext uri="{0D108BD9-81ED-4DB2-BD59-A6C34878D82A}">
                    <a16:rowId xmlns:a16="http://schemas.microsoft.com/office/drawing/2014/main" val="10009"/>
                  </a:ext>
                </a:extLst>
              </a:tr>
              <a:tr h="168896">
                <a:tc>
                  <a:txBody>
                    <a:bodyPr/>
                    <a:lstStyle/>
                    <a:p>
                      <a:pPr algn="l" fontAlgn="ctr"/>
                      <a:r>
                        <a:rPr lang="fr-FR" sz="1100" u="none" strike="noStrike" dirty="0">
                          <a:effectLst/>
                        </a:rPr>
                        <a:t>TIF1g</a:t>
                      </a:r>
                      <a:endParaRPr lang="fr-FR" sz="1100" b="1" i="0" u="none" strike="noStrike" dirty="0">
                        <a:solidFill>
                          <a:srgbClr val="000000"/>
                        </a:solidFill>
                        <a:effectLst/>
                        <a:latin typeface="Calibri" panose="020F0502020204030204" pitchFamily="34" charset="0"/>
                      </a:endParaRPr>
                    </a:p>
                  </a:txBody>
                  <a:tcPr marL="4410" marR="4410" marT="441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42</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24</a:t>
                      </a:r>
                    </a:p>
                  </a:txBody>
                  <a:tcPr marL="7620" marR="7620" marT="7620" marB="0" anchor="ct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26</a:t>
                      </a:r>
                    </a:p>
                  </a:txBody>
                  <a:tcPr marL="7620" marR="7620" marT="7620" marB="0" anchor="ctr"/>
                </a:tc>
                <a:tc>
                  <a:txBody>
                    <a:bodyPr/>
                    <a:lstStyle/>
                    <a:p>
                      <a:pPr marL="0" algn="ctr" defTabSz="685800" rtl="0" eaLnBrk="1" fontAlgn="ctr" latinLnBrk="0" hangingPunct="1"/>
                      <a:r>
                        <a:rPr lang="fr-FR" sz="1100" u="none" strike="noStrike" kern="1200" dirty="0">
                          <a:solidFill>
                            <a:schemeClr val="tx1"/>
                          </a:solidFill>
                          <a:effectLst/>
                          <a:latin typeface="+mn-lt"/>
                          <a:ea typeface="+mn-ea"/>
                          <a:cs typeface="+mn-cs"/>
                        </a:rPr>
                        <a:t>22</a:t>
                      </a:r>
                    </a:p>
                  </a:txBody>
                  <a:tcPr marL="7620" marR="7620" marT="7620" marB="0" anchor="ctr">
                    <a:solidFill>
                      <a:srgbClr val="FFFF00"/>
                    </a:solidFill>
                  </a:tcPr>
                </a:tc>
                <a:tc>
                  <a:txBody>
                    <a:bodyPr/>
                    <a:lstStyle/>
                    <a:p>
                      <a:pPr marL="0" algn="ctr" defTabSz="685800" rtl="0" eaLnBrk="1" fontAlgn="ctr" latinLnBrk="0" hangingPunct="1"/>
                      <a:r>
                        <a:rPr lang="fr-FR" sz="1100" u="none" strike="noStrike" kern="1200">
                          <a:solidFill>
                            <a:schemeClr val="lt1"/>
                          </a:solidFill>
                          <a:effectLst/>
                          <a:latin typeface="+mn-lt"/>
                          <a:ea typeface="+mn-ea"/>
                          <a:cs typeface="+mn-cs"/>
                        </a:rPr>
                        <a:t>45</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36</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28</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34</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38</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42</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34</a:t>
                      </a:r>
                    </a:p>
                  </a:txBody>
                  <a:tcPr marL="7620" marR="7620" marT="7620" marB="0" anchor="ct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50</a:t>
                      </a:r>
                    </a:p>
                  </a:txBody>
                  <a:tcPr marL="7620" marR="7620" marT="7620" marB="0" anchor="ctr"/>
                </a:tc>
                <a:tc>
                  <a:txBody>
                    <a:bodyPr/>
                    <a:lstStyle/>
                    <a:p>
                      <a:pPr marL="0" algn="ctr" defTabSz="685800" rtl="0" eaLnBrk="1" fontAlgn="ctr" latinLnBrk="0" hangingPunct="1"/>
                      <a:r>
                        <a:rPr lang="fr-FR" sz="1100" u="none" strike="noStrike" kern="1200" dirty="0">
                          <a:solidFill>
                            <a:schemeClr val="tx1"/>
                          </a:solidFill>
                          <a:effectLst/>
                          <a:latin typeface="+mn-lt"/>
                          <a:ea typeface="+mn-ea"/>
                          <a:cs typeface="+mn-cs"/>
                        </a:rPr>
                        <a:t>52</a:t>
                      </a:r>
                    </a:p>
                  </a:txBody>
                  <a:tcPr marL="7620" marR="7620" marT="7620" marB="0" anchor="ctr">
                    <a:solidFill>
                      <a:srgbClr val="FFFF00"/>
                    </a:solidFill>
                  </a:tcPr>
                </a:tc>
                <a:tc>
                  <a:txBody>
                    <a:bodyPr/>
                    <a:lstStyle/>
                    <a:p>
                      <a:pPr marL="0" algn="ctr" defTabSz="685800" rtl="0" eaLnBrk="1" fontAlgn="ctr" latinLnBrk="0" hangingPunct="1"/>
                      <a:r>
                        <a:rPr lang="fr-FR" sz="1100" u="none" strike="noStrike" kern="1200" dirty="0">
                          <a:solidFill>
                            <a:schemeClr val="lt1"/>
                          </a:solidFill>
                          <a:effectLst/>
                          <a:latin typeface="+mn-lt"/>
                          <a:ea typeface="+mn-ea"/>
                          <a:cs typeface="+mn-cs"/>
                        </a:rPr>
                        <a:t>42</a:t>
                      </a:r>
                    </a:p>
                  </a:txBody>
                  <a:tcPr marL="7620" marR="7620" marT="7620" marB="0" anchor="ctr"/>
                </a:tc>
                <a:extLst>
                  <a:ext uri="{0D108BD9-81ED-4DB2-BD59-A6C34878D82A}">
                    <a16:rowId xmlns:a16="http://schemas.microsoft.com/office/drawing/2014/main" val="10010"/>
                  </a:ext>
                </a:extLst>
              </a:tr>
            </a:tbl>
          </a:graphicData>
        </a:graphic>
      </p:graphicFrame>
      <p:sp>
        <p:nvSpPr>
          <p:cNvPr id="6" name="Rectangle à coins arrondis 5"/>
          <p:cNvSpPr/>
          <p:nvPr/>
        </p:nvSpPr>
        <p:spPr>
          <a:xfrm>
            <a:off x="2587608" y="490358"/>
            <a:ext cx="1983592" cy="751839"/>
          </a:xfrm>
          <a:custGeom>
            <a:avLst/>
            <a:gdLst>
              <a:gd name="connsiteX0" fmla="*/ 0 w 1076960"/>
              <a:gd name="connsiteY0" fmla="*/ 47414 h 284480"/>
              <a:gd name="connsiteX1" fmla="*/ 47414 w 1076960"/>
              <a:gd name="connsiteY1" fmla="*/ 0 h 284480"/>
              <a:gd name="connsiteX2" fmla="*/ 179493 w 1076960"/>
              <a:gd name="connsiteY2" fmla="*/ 0 h 284480"/>
              <a:gd name="connsiteX3" fmla="*/ 179493 w 1076960"/>
              <a:gd name="connsiteY3" fmla="*/ 0 h 284480"/>
              <a:gd name="connsiteX4" fmla="*/ 448733 w 1076960"/>
              <a:gd name="connsiteY4" fmla="*/ 0 h 284480"/>
              <a:gd name="connsiteX5" fmla="*/ 1029546 w 1076960"/>
              <a:gd name="connsiteY5" fmla="*/ 0 h 284480"/>
              <a:gd name="connsiteX6" fmla="*/ 1076960 w 1076960"/>
              <a:gd name="connsiteY6" fmla="*/ 47414 h 284480"/>
              <a:gd name="connsiteX7" fmla="*/ 1076960 w 1076960"/>
              <a:gd name="connsiteY7" fmla="*/ 47413 h 284480"/>
              <a:gd name="connsiteX8" fmla="*/ 1076960 w 1076960"/>
              <a:gd name="connsiteY8" fmla="*/ 47413 h 284480"/>
              <a:gd name="connsiteX9" fmla="*/ 1076960 w 1076960"/>
              <a:gd name="connsiteY9" fmla="*/ 118533 h 284480"/>
              <a:gd name="connsiteX10" fmla="*/ 1076960 w 1076960"/>
              <a:gd name="connsiteY10" fmla="*/ 237066 h 284480"/>
              <a:gd name="connsiteX11" fmla="*/ 1029546 w 1076960"/>
              <a:gd name="connsiteY11" fmla="*/ 284480 h 284480"/>
              <a:gd name="connsiteX12" fmla="*/ 448733 w 1076960"/>
              <a:gd name="connsiteY12" fmla="*/ 284480 h 284480"/>
              <a:gd name="connsiteX13" fmla="*/ 179493 w 1076960"/>
              <a:gd name="connsiteY13" fmla="*/ 284480 h 284480"/>
              <a:gd name="connsiteX14" fmla="*/ 179493 w 1076960"/>
              <a:gd name="connsiteY14" fmla="*/ 284480 h 284480"/>
              <a:gd name="connsiteX15" fmla="*/ 47414 w 1076960"/>
              <a:gd name="connsiteY15" fmla="*/ 284480 h 284480"/>
              <a:gd name="connsiteX16" fmla="*/ 0 w 1076960"/>
              <a:gd name="connsiteY16" fmla="*/ 237066 h 284480"/>
              <a:gd name="connsiteX17" fmla="*/ 0 w 1076960"/>
              <a:gd name="connsiteY17" fmla="*/ 118533 h 284480"/>
              <a:gd name="connsiteX18" fmla="*/ -346286 w 1076960"/>
              <a:gd name="connsiteY18" fmla="*/ 137159 h 284480"/>
              <a:gd name="connsiteX19" fmla="*/ 0 w 1076960"/>
              <a:gd name="connsiteY19" fmla="*/ 47413 h 284480"/>
              <a:gd name="connsiteX20" fmla="*/ 0 w 1076960"/>
              <a:gd name="connsiteY20" fmla="*/ 47414 h 284480"/>
              <a:gd name="connsiteX0" fmla="*/ 346286 w 1423246"/>
              <a:gd name="connsiteY0" fmla="*/ 47414 h 284480"/>
              <a:gd name="connsiteX1" fmla="*/ 393700 w 1423246"/>
              <a:gd name="connsiteY1" fmla="*/ 0 h 284480"/>
              <a:gd name="connsiteX2" fmla="*/ 525779 w 1423246"/>
              <a:gd name="connsiteY2" fmla="*/ 0 h 284480"/>
              <a:gd name="connsiteX3" fmla="*/ 525779 w 1423246"/>
              <a:gd name="connsiteY3" fmla="*/ 0 h 284480"/>
              <a:gd name="connsiteX4" fmla="*/ 795019 w 1423246"/>
              <a:gd name="connsiteY4" fmla="*/ 0 h 284480"/>
              <a:gd name="connsiteX5" fmla="*/ 1375832 w 1423246"/>
              <a:gd name="connsiteY5" fmla="*/ 0 h 284480"/>
              <a:gd name="connsiteX6" fmla="*/ 1423246 w 1423246"/>
              <a:gd name="connsiteY6" fmla="*/ 47414 h 284480"/>
              <a:gd name="connsiteX7" fmla="*/ 1423246 w 1423246"/>
              <a:gd name="connsiteY7" fmla="*/ 47413 h 284480"/>
              <a:gd name="connsiteX8" fmla="*/ 1423246 w 1423246"/>
              <a:gd name="connsiteY8" fmla="*/ 47413 h 284480"/>
              <a:gd name="connsiteX9" fmla="*/ 1423246 w 1423246"/>
              <a:gd name="connsiteY9" fmla="*/ 118533 h 284480"/>
              <a:gd name="connsiteX10" fmla="*/ 1423246 w 1423246"/>
              <a:gd name="connsiteY10" fmla="*/ 237066 h 284480"/>
              <a:gd name="connsiteX11" fmla="*/ 1375832 w 1423246"/>
              <a:gd name="connsiteY11" fmla="*/ 284480 h 284480"/>
              <a:gd name="connsiteX12" fmla="*/ 795019 w 1423246"/>
              <a:gd name="connsiteY12" fmla="*/ 284480 h 284480"/>
              <a:gd name="connsiteX13" fmla="*/ 525779 w 1423246"/>
              <a:gd name="connsiteY13" fmla="*/ 284480 h 284480"/>
              <a:gd name="connsiteX14" fmla="*/ 525779 w 1423246"/>
              <a:gd name="connsiteY14" fmla="*/ 284480 h 284480"/>
              <a:gd name="connsiteX15" fmla="*/ 393700 w 1423246"/>
              <a:gd name="connsiteY15" fmla="*/ 284480 h 284480"/>
              <a:gd name="connsiteX16" fmla="*/ 346286 w 1423246"/>
              <a:gd name="connsiteY16" fmla="*/ 237066 h 284480"/>
              <a:gd name="connsiteX17" fmla="*/ 346286 w 1423246"/>
              <a:gd name="connsiteY17" fmla="*/ 118533 h 284480"/>
              <a:gd name="connsiteX18" fmla="*/ 0 w 1423246"/>
              <a:gd name="connsiteY18" fmla="*/ 137159 h 284480"/>
              <a:gd name="connsiteX19" fmla="*/ 163406 w 1423246"/>
              <a:gd name="connsiteY19" fmla="*/ 81280 h 284480"/>
              <a:gd name="connsiteX20" fmla="*/ 346286 w 1423246"/>
              <a:gd name="connsiteY20" fmla="*/ 47413 h 284480"/>
              <a:gd name="connsiteX21" fmla="*/ 346286 w 1423246"/>
              <a:gd name="connsiteY21" fmla="*/ 47414 h 284480"/>
              <a:gd name="connsiteX0" fmla="*/ 452966 w 1529926"/>
              <a:gd name="connsiteY0" fmla="*/ 47414 h 1209039"/>
              <a:gd name="connsiteX1" fmla="*/ 500380 w 1529926"/>
              <a:gd name="connsiteY1" fmla="*/ 0 h 1209039"/>
              <a:gd name="connsiteX2" fmla="*/ 632459 w 1529926"/>
              <a:gd name="connsiteY2" fmla="*/ 0 h 1209039"/>
              <a:gd name="connsiteX3" fmla="*/ 632459 w 1529926"/>
              <a:gd name="connsiteY3" fmla="*/ 0 h 1209039"/>
              <a:gd name="connsiteX4" fmla="*/ 901699 w 1529926"/>
              <a:gd name="connsiteY4" fmla="*/ 0 h 1209039"/>
              <a:gd name="connsiteX5" fmla="*/ 1482512 w 1529926"/>
              <a:gd name="connsiteY5" fmla="*/ 0 h 1209039"/>
              <a:gd name="connsiteX6" fmla="*/ 1529926 w 1529926"/>
              <a:gd name="connsiteY6" fmla="*/ 47414 h 1209039"/>
              <a:gd name="connsiteX7" fmla="*/ 1529926 w 1529926"/>
              <a:gd name="connsiteY7" fmla="*/ 47413 h 1209039"/>
              <a:gd name="connsiteX8" fmla="*/ 1529926 w 1529926"/>
              <a:gd name="connsiteY8" fmla="*/ 47413 h 1209039"/>
              <a:gd name="connsiteX9" fmla="*/ 1529926 w 1529926"/>
              <a:gd name="connsiteY9" fmla="*/ 118533 h 1209039"/>
              <a:gd name="connsiteX10" fmla="*/ 1529926 w 1529926"/>
              <a:gd name="connsiteY10" fmla="*/ 237066 h 1209039"/>
              <a:gd name="connsiteX11" fmla="*/ 1482512 w 1529926"/>
              <a:gd name="connsiteY11" fmla="*/ 284480 h 1209039"/>
              <a:gd name="connsiteX12" fmla="*/ 901699 w 1529926"/>
              <a:gd name="connsiteY12" fmla="*/ 284480 h 1209039"/>
              <a:gd name="connsiteX13" fmla="*/ 632459 w 1529926"/>
              <a:gd name="connsiteY13" fmla="*/ 284480 h 1209039"/>
              <a:gd name="connsiteX14" fmla="*/ 632459 w 1529926"/>
              <a:gd name="connsiteY14" fmla="*/ 284480 h 1209039"/>
              <a:gd name="connsiteX15" fmla="*/ 500380 w 1529926"/>
              <a:gd name="connsiteY15" fmla="*/ 284480 h 1209039"/>
              <a:gd name="connsiteX16" fmla="*/ 452966 w 1529926"/>
              <a:gd name="connsiteY16" fmla="*/ 237066 h 1209039"/>
              <a:gd name="connsiteX17" fmla="*/ 452966 w 1529926"/>
              <a:gd name="connsiteY17" fmla="*/ 118533 h 1209039"/>
              <a:gd name="connsiteX18" fmla="*/ 0 w 1529926"/>
              <a:gd name="connsiteY18" fmla="*/ 1209039 h 1209039"/>
              <a:gd name="connsiteX19" fmla="*/ 270086 w 1529926"/>
              <a:gd name="connsiteY19" fmla="*/ 81280 h 1209039"/>
              <a:gd name="connsiteX20" fmla="*/ 452966 w 1529926"/>
              <a:gd name="connsiteY20" fmla="*/ 47413 h 1209039"/>
              <a:gd name="connsiteX21" fmla="*/ 452966 w 1529926"/>
              <a:gd name="connsiteY21" fmla="*/ 47414 h 1209039"/>
              <a:gd name="connsiteX0" fmla="*/ 452966 w 1529926"/>
              <a:gd name="connsiteY0" fmla="*/ 47414 h 1209039"/>
              <a:gd name="connsiteX1" fmla="*/ 500380 w 1529926"/>
              <a:gd name="connsiteY1" fmla="*/ 0 h 1209039"/>
              <a:gd name="connsiteX2" fmla="*/ 632459 w 1529926"/>
              <a:gd name="connsiteY2" fmla="*/ 0 h 1209039"/>
              <a:gd name="connsiteX3" fmla="*/ 632459 w 1529926"/>
              <a:gd name="connsiteY3" fmla="*/ 0 h 1209039"/>
              <a:gd name="connsiteX4" fmla="*/ 901699 w 1529926"/>
              <a:gd name="connsiteY4" fmla="*/ 0 h 1209039"/>
              <a:gd name="connsiteX5" fmla="*/ 1482512 w 1529926"/>
              <a:gd name="connsiteY5" fmla="*/ 0 h 1209039"/>
              <a:gd name="connsiteX6" fmla="*/ 1529926 w 1529926"/>
              <a:gd name="connsiteY6" fmla="*/ 47414 h 1209039"/>
              <a:gd name="connsiteX7" fmla="*/ 1529926 w 1529926"/>
              <a:gd name="connsiteY7" fmla="*/ 47413 h 1209039"/>
              <a:gd name="connsiteX8" fmla="*/ 1529926 w 1529926"/>
              <a:gd name="connsiteY8" fmla="*/ 47413 h 1209039"/>
              <a:gd name="connsiteX9" fmla="*/ 1529926 w 1529926"/>
              <a:gd name="connsiteY9" fmla="*/ 118533 h 1209039"/>
              <a:gd name="connsiteX10" fmla="*/ 1529926 w 1529926"/>
              <a:gd name="connsiteY10" fmla="*/ 237066 h 1209039"/>
              <a:gd name="connsiteX11" fmla="*/ 1482512 w 1529926"/>
              <a:gd name="connsiteY11" fmla="*/ 284480 h 1209039"/>
              <a:gd name="connsiteX12" fmla="*/ 901699 w 1529926"/>
              <a:gd name="connsiteY12" fmla="*/ 284480 h 1209039"/>
              <a:gd name="connsiteX13" fmla="*/ 632459 w 1529926"/>
              <a:gd name="connsiteY13" fmla="*/ 284480 h 1209039"/>
              <a:gd name="connsiteX14" fmla="*/ 632459 w 1529926"/>
              <a:gd name="connsiteY14" fmla="*/ 284480 h 1209039"/>
              <a:gd name="connsiteX15" fmla="*/ 500380 w 1529926"/>
              <a:gd name="connsiteY15" fmla="*/ 284480 h 1209039"/>
              <a:gd name="connsiteX16" fmla="*/ 452966 w 1529926"/>
              <a:gd name="connsiteY16" fmla="*/ 237066 h 1209039"/>
              <a:gd name="connsiteX17" fmla="*/ 452966 w 1529926"/>
              <a:gd name="connsiteY17" fmla="*/ 118533 h 1209039"/>
              <a:gd name="connsiteX18" fmla="*/ 310726 w 1529926"/>
              <a:gd name="connsiteY18" fmla="*/ 172720 h 1209039"/>
              <a:gd name="connsiteX19" fmla="*/ 0 w 1529926"/>
              <a:gd name="connsiteY19" fmla="*/ 1209039 h 1209039"/>
              <a:gd name="connsiteX20" fmla="*/ 270086 w 1529926"/>
              <a:gd name="connsiteY20" fmla="*/ 81280 h 1209039"/>
              <a:gd name="connsiteX21" fmla="*/ 452966 w 1529926"/>
              <a:gd name="connsiteY21" fmla="*/ 47413 h 1209039"/>
              <a:gd name="connsiteX22" fmla="*/ 452966 w 1529926"/>
              <a:gd name="connsiteY22" fmla="*/ 47414 h 1209039"/>
              <a:gd name="connsiteX0" fmla="*/ 402166 w 1479126"/>
              <a:gd name="connsiteY0" fmla="*/ 47414 h 751839"/>
              <a:gd name="connsiteX1" fmla="*/ 449580 w 1479126"/>
              <a:gd name="connsiteY1" fmla="*/ 0 h 751839"/>
              <a:gd name="connsiteX2" fmla="*/ 581659 w 1479126"/>
              <a:gd name="connsiteY2" fmla="*/ 0 h 751839"/>
              <a:gd name="connsiteX3" fmla="*/ 581659 w 1479126"/>
              <a:gd name="connsiteY3" fmla="*/ 0 h 751839"/>
              <a:gd name="connsiteX4" fmla="*/ 850899 w 1479126"/>
              <a:gd name="connsiteY4" fmla="*/ 0 h 751839"/>
              <a:gd name="connsiteX5" fmla="*/ 1431712 w 1479126"/>
              <a:gd name="connsiteY5" fmla="*/ 0 h 751839"/>
              <a:gd name="connsiteX6" fmla="*/ 1479126 w 1479126"/>
              <a:gd name="connsiteY6" fmla="*/ 47414 h 751839"/>
              <a:gd name="connsiteX7" fmla="*/ 1479126 w 1479126"/>
              <a:gd name="connsiteY7" fmla="*/ 47413 h 751839"/>
              <a:gd name="connsiteX8" fmla="*/ 1479126 w 1479126"/>
              <a:gd name="connsiteY8" fmla="*/ 47413 h 751839"/>
              <a:gd name="connsiteX9" fmla="*/ 1479126 w 1479126"/>
              <a:gd name="connsiteY9" fmla="*/ 118533 h 751839"/>
              <a:gd name="connsiteX10" fmla="*/ 1479126 w 1479126"/>
              <a:gd name="connsiteY10" fmla="*/ 237066 h 751839"/>
              <a:gd name="connsiteX11" fmla="*/ 1431712 w 1479126"/>
              <a:gd name="connsiteY11" fmla="*/ 284480 h 751839"/>
              <a:gd name="connsiteX12" fmla="*/ 850899 w 1479126"/>
              <a:gd name="connsiteY12" fmla="*/ 284480 h 751839"/>
              <a:gd name="connsiteX13" fmla="*/ 581659 w 1479126"/>
              <a:gd name="connsiteY13" fmla="*/ 284480 h 751839"/>
              <a:gd name="connsiteX14" fmla="*/ 581659 w 1479126"/>
              <a:gd name="connsiteY14" fmla="*/ 284480 h 751839"/>
              <a:gd name="connsiteX15" fmla="*/ 449580 w 1479126"/>
              <a:gd name="connsiteY15" fmla="*/ 284480 h 751839"/>
              <a:gd name="connsiteX16" fmla="*/ 402166 w 1479126"/>
              <a:gd name="connsiteY16" fmla="*/ 237066 h 751839"/>
              <a:gd name="connsiteX17" fmla="*/ 402166 w 1479126"/>
              <a:gd name="connsiteY17" fmla="*/ 118533 h 751839"/>
              <a:gd name="connsiteX18" fmla="*/ 259926 w 1479126"/>
              <a:gd name="connsiteY18" fmla="*/ 172720 h 751839"/>
              <a:gd name="connsiteX19" fmla="*/ 0 w 1479126"/>
              <a:gd name="connsiteY19" fmla="*/ 751839 h 751839"/>
              <a:gd name="connsiteX20" fmla="*/ 219286 w 1479126"/>
              <a:gd name="connsiteY20" fmla="*/ 81280 h 751839"/>
              <a:gd name="connsiteX21" fmla="*/ 402166 w 1479126"/>
              <a:gd name="connsiteY21" fmla="*/ 47413 h 751839"/>
              <a:gd name="connsiteX22" fmla="*/ 402166 w 1479126"/>
              <a:gd name="connsiteY22" fmla="*/ 47414 h 75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79126" h="751839">
                <a:moveTo>
                  <a:pt x="402166" y="47414"/>
                </a:moveTo>
                <a:cubicBezTo>
                  <a:pt x="402166" y="21228"/>
                  <a:pt x="423394" y="0"/>
                  <a:pt x="449580" y="0"/>
                </a:cubicBezTo>
                <a:lnTo>
                  <a:pt x="581659" y="0"/>
                </a:lnTo>
                <a:lnTo>
                  <a:pt x="581659" y="0"/>
                </a:lnTo>
                <a:lnTo>
                  <a:pt x="850899" y="0"/>
                </a:lnTo>
                <a:lnTo>
                  <a:pt x="1431712" y="0"/>
                </a:lnTo>
                <a:cubicBezTo>
                  <a:pt x="1457898" y="0"/>
                  <a:pt x="1479126" y="21228"/>
                  <a:pt x="1479126" y="47414"/>
                </a:cubicBezTo>
                <a:lnTo>
                  <a:pt x="1479126" y="47413"/>
                </a:lnTo>
                <a:lnTo>
                  <a:pt x="1479126" y="47413"/>
                </a:lnTo>
                <a:lnTo>
                  <a:pt x="1479126" y="118533"/>
                </a:lnTo>
                <a:lnTo>
                  <a:pt x="1479126" y="237066"/>
                </a:lnTo>
                <a:cubicBezTo>
                  <a:pt x="1479126" y="263252"/>
                  <a:pt x="1457898" y="284480"/>
                  <a:pt x="1431712" y="284480"/>
                </a:cubicBezTo>
                <a:lnTo>
                  <a:pt x="850899" y="284480"/>
                </a:lnTo>
                <a:lnTo>
                  <a:pt x="581659" y="284480"/>
                </a:lnTo>
                <a:lnTo>
                  <a:pt x="581659" y="284480"/>
                </a:lnTo>
                <a:lnTo>
                  <a:pt x="449580" y="284480"/>
                </a:lnTo>
                <a:cubicBezTo>
                  <a:pt x="423394" y="284480"/>
                  <a:pt x="402166" y="263252"/>
                  <a:pt x="402166" y="237066"/>
                </a:cubicBezTo>
                <a:lnTo>
                  <a:pt x="402166" y="118533"/>
                </a:lnTo>
                <a:cubicBezTo>
                  <a:pt x="375073" y="182315"/>
                  <a:pt x="287019" y="108938"/>
                  <a:pt x="259926" y="172720"/>
                </a:cubicBezTo>
                <a:lnTo>
                  <a:pt x="0" y="751839"/>
                </a:lnTo>
                <a:lnTo>
                  <a:pt x="219286" y="81280"/>
                </a:lnTo>
                <a:lnTo>
                  <a:pt x="402166" y="47413"/>
                </a:lnTo>
                <a:lnTo>
                  <a:pt x="402166" y="47414"/>
                </a:lnTo>
                <a:close/>
              </a:path>
            </a:pathLst>
          </a:cu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5"/>
          <p:cNvSpPr/>
          <p:nvPr/>
        </p:nvSpPr>
        <p:spPr>
          <a:xfrm>
            <a:off x="4661802" y="531251"/>
            <a:ext cx="1669551" cy="883919"/>
          </a:xfrm>
          <a:custGeom>
            <a:avLst/>
            <a:gdLst>
              <a:gd name="connsiteX0" fmla="*/ 0 w 1076960"/>
              <a:gd name="connsiteY0" fmla="*/ 47414 h 284480"/>
              <a:gd name="connsiteX1" fmla="*/ 47414 w 1076960"/>
              <a:gd name="connsiteY1" fmla="*/ 0 h 284480"/>
              <a:gd name="connsiteX2" fmla="*/ 179493 w 1076960"/>
              <a:gd name="connsiteY2" fmla="*/ 0 h 284480"/>
              <a:gd name="connsiteX3" fmla="*/ 179493 w 1076960"/>
              <a:gd name="connsiteY3" fmla="*/ 0 h 284480"/>
              <a:gd name="connsiteX4" fmla="*/ 448733 w 1076960"/>
              <a:gd name="connsiteY4" fmla="*/ 0 h 284480"/>
              <a:gd name="connsiteX5" fmla="*/ 1029546 w 1076960"/>
              <a:gd name="connsiteY5" fmla="*/ 0 h 284480"/>
              <a:gd name="connsiteX6" fmla="*/ 1076960 w 1076960"/>
              <a:gd name="connsiteY6" fmla="*/ 47414 h 284480"/>
              <a:gd name="connsiteX7" fmla="*/ 1076960 w 1076960"/>
              <a:gd name="connsiteY7" fmla="*/ 47413 h 284480"/>
              <a:gd name="connsiteX8" fmla="*/ 1076960 w 1076960"/>
              <a:gd name="connsiteY8" fmla="*/ 47413 h 284480"/>
              <a:gd name="connsiteX9" fmla="*/ 1076960 w 1076960"/>
              <a:gd name="connsiteY9" fmla="*/ 118533 h 284480"/>
              <a:gd name="connsiteX10" fmla="*/ 1076960 w 1076960"/>
              <a:gd name="connsiteY10" fmla="*/ 237066 h 284480"/>
              <a:gd name="connsiteX11" fmla="*/ 1029546 w 1076960"/>
              <a:gd name="connsiteY11" fmla="*/ 284480 h 284480"/>
              <a:gd name="connsiteX12" fmla="*/ 448733 w 1076960"/>
              <a:gd name="connsiteY12" fmla="*/ 284480 h 284480"/>
              <a:gd name="connsiteX13" fmla="*/ 179493 w 1076960"/>
              <a:gd name="connsiteY13" fmla="*/ 284480 h 284480"/>
              <a:gd name="connsiteX14" fmla="*/ 179493 w 1076960"/>
              <a:gd name="connsiteY14" fmla="*/ 284480 h 284480"/>
              <a:gd name="connsiteX15" fmla="*/ 47414 w 1076960"/>
              <a:gd name="connsiteY15" fmla="*/ 284480 h 284480"/>
              <a:gd name="connsiteX16" fmla="*/ 0 w 1076960"/>
              <a:gd name="connsiteY16" fmla="*/ 237066 h 284480"/>
              <a:gd name="connsiteX17" fmla="*/ 0 w 1076960"/>
              <a:gd name="connsiteY17" fmla="*/ 118533 h 284480"/>
              <a:gd name="connsiteX18" fmla="*/ -346286 w 1076960"/>
              <a:gd name="connsiteY18" fmla="*/ 137159 h 284480"/>
              <a:gd name="connsiteX19" fmla="*/ 0 w 1076960"/>
              <a:gd name="connsiteY19" fmla="*/ 47413 h 284480"/>
              <a:gd name="connsiteX20" fmla="*/ 0 w 1076960"/>
              <a:gd name="connsiteY20" fmla="*/ 47414 h 284480"/>
              <a:gd name="connsiteX0" fmla="*/ 346286 w 1423246"/>
              <a:gd name="connsiteY0" fmla="*/ 47414 h 284480"/>
              <a:gd name="connsiteX1" fmla="*/ 393700 w 1423246"/>
              <a:gd name="connsiteY1" fmla="*/ 0 h 284480"/>
              <a:gd name="connsiteX2" fmla="*/ 525779 w 1423246"/>
              <a:gd name="connsiteY2" fmla="*/ 0 h 284480"/>
              <a:gd name="connsiteX3" fmla="*/ 525779 w 1423246"/>
              <a:gd name="connsiteY3" fmla="*/ 0 h 284480"/>
              <a:gd name="connsiteX4" fmla="*/ 795019 w 1423246"/>
              <a:gd name="connsiteY4" fmla="*/ 0 h 284480"/>
              <a:gd name="connsiteX5" fmla="*/ 1375832 w 1423246"/>
              <a:gd name="connsiteY5" fmla="*/ 0 h 284480"/>
              <a:gd name="connsiteX6" fmla="*/ 1423246 w 1423246"/>
              <a:gd name="connsiteY6" fmla="*/ 47414 h 284480"/>
              <a:gd name="connsiteX7" fmla="*/ 1423246 w 1423246"/>
              <a:gd name="connsiteY7" fmla="*/ 47413 h 284480"/>
              <a:gd name="connsiteX8" fmla="*/ 1423246 w 1423246"/>
              <a:gd name="connsiteY8" fmla="*/ 47413 h 284480"/>
              <a:gd name="connsiteX9" fmla="*/ 1423246 w 1423246"/>
              <a:gd name="connsiteY9" fmla="*/ 118533 h 284480"/>
              <a:gd name="connsiteX10" fmla="*/ 1423246 w 1423246"/>
              <a:gd name="connsiteY10" fmla="*/ 237066 h 284480"/>
              <a:gd name="connsiteX11" fmla="*/ 1375832 w 1423246"/>
              <a:gd name="connsiteY11" fmla="*/ 284480 h 284480"/>
              <a:gd name="connsiteX12" fmla="*/ 795019 w 1423246"/>
              <a:gd name="connsiteY12" fmla="*/ 284480 h 284480"/>
              <a:gd name="connsiteX13" fmla="*/ 525779 w 1423246"/>
              <a:gd name="connsiteY13" fmla="*/ 284480 h 284480"/>
              <a:gd name="connsiteX14" fmla="*/ 525779 w 1423246"/>
              <a:gd name="connsiteY14" fmla="*/ 284480 h 284480"/>
              <a:gd name="connsiteX15" fmla="*/ 393700 w 1423246"/>
              <a:gd name="connsiteY15" fmla="*/ 284480 h 284480"/>
              <a:gd name="connsiteX16" fmla="*/ 346286 w 1423246"/>
              <a:gd name="connsiteY16" fmla="*/ 237066 h 284480"/>
              <a:gd name="connsiteX17" fmla="*/ 346286 w 1423246"/>
              <a:gd name="connsiteY17" fmla="*/ 118533 h 284480"/>
              <a:gd name="connsiteX18" fmla="*/ 0 w 1423246"/>
              <a:gd name="connsiteY18" fmla="*/ 137159 h 284480"/>
              <a:gd name="connsiteX19" fmla="*/ 163406 w 1423246"/>
              <a:gd name="connsiteY19" fmla="*/ 81280 h 284480"/>
              <a:gd name="connsiteX20" fmla="*/ 346286 w 1423246"/>
              <a:gd name="connsiteY20" fmla="*/ 47413 h 284480"/>
              <a:gd name="connsiteX21" fmla="*/ 346286 w 1423246"/>
              <a:gd name="connsiteY21" fmla="*/ 47414 h 284480"/>
              <a:gd name="connsiteX0" fmla="*/ 452966 w 1529926"/>
              <a:gd name="connsiteY0" fmla="*/ 47414 h 1209039"/>
              <a:gd name="connsiteX1" fmla="*/ 500380 w 1529926"/>
              <a:gd name="connsiteY1" fmla="*/ 0 h 1209039"/>
              <a:gd name="connsiteX2" fmla="*/ 632459 w 1529926"/>
              <a:gd name="connsiteY2" fmla="*/ 0 h 1209039"/>
              <a:gd name="connsiteX3" fmla="*/ 632459 w 1529926"/>
              <a:gd name="connsiteY3" fmla="*/ 0 h 1209039"/>
              <a:gd name="connsiteX4" fmla="*/ 901699 w 1529926"/>
              <a:gd name="connsiteY4" fmla="*/ 0 h 1209039"/>
              <a:gd name="connsiteX5" fmla="*/ 1482512 w 1529926"/>
              <a:gd name="connsiteY5" fmla="*/ 0 h 1209039"/>
              <a:gd name="connsiteX6" fmla="*/ 1529926 w 1529926"/>
              <a:gd name="connsiteY6" fmla="*/ 47414 h 1209039"/>
              <a:gd name="connsiteX7" fmla="*/ 1529926 w 1529926"/>
              <a:gd name="connsiteY7" fmla="*/ 47413 h 1209039"/>
              <a:gd name="connsiteX8" fmla="*/ 1529926 w 1529926"/>
              <a:gd name="connsiteY8" fmla="*/ 47413 h 1209039"/>
              <a:gd name="connsiteX9" fmla="*/ 1529926 w 1529926"/>
              <a:gd name="connsiteY9" fmla="*/ 118533 h 1209039"/>
              <a:gd name="connsiteX10" fmla="*/ 1529926 w 1529926"/>
              <a:gd name="connsiteY10" fmla="*/ 237066 h 1209039"/>
              <a:gd name="connsiteX11" fmla="*/ 1482512 w 1529926"/>
              <a:gd name="connsiteY11" fmla="*/ 284480 h 1209039"/>
              <a:gd name="connsiteX12" fmla="*/ 901699 w 1529926"/>
              <a:gd name="connsiteY12" fmla="*/ 284480 h 1209039"/>
              <a:gd name="connsiteX13" fmla="*/ 632459 w 1529926"/>
              <a:gd name="connsiteY13" fmla="*/ 284480 h 1209039"/>
              <a:gd name="connsiteX14" fmla="*/ 632459 w 1529926"/>
              <a:gd name="connsiteY14" fmla="*/ 284480 h 1209039"/>
              <a:gd name="connsiteX15" fmla="*/ 500380 w 1529926"/>
              <a:gd name="connsiteY15" fmla="*/ 284480 h 1209039"/>
              <a:gd name="connsiteX16" fmla="*/ 452966 w 1529926"/>
              <a:gd name="connsiteY16" fmla="*/ 237066 h 1209039"/>
              <a:gd name="connsiteX17" fmla="*/ 452966 w 1529926"/>
              <a:gd name="connsiteY17" fmla="*/ 118533 h 1209039"/>
              <a:gd name="connsiteX18" fmla="*/ 0 w 1529926"/>
              <a:gd name="connsiteY18" fmla="*/ 1209039 h 1209039"/>
              <a:gd name="connsiteX19" fmla="*/ 270086 w 1529926"/>
              <a:gd name="connsiteY19" fmla="*/ 81280 h 1209039"/>
              <a:gd name="connsiteX20" fmla="*/ 452966 w 1529926"/>
              <a:gd name="connsiteY20" fmla="*/ 47413 h 1209039"/>
              <a:gd name="connsiteX21" fmla="*/ 452966 w 1529926"/>
              <a:gd name="connsiteY21" fmla="*/ 47414 h 1209039"/>
              <a:gd name="connsiteX0" fmla="*/ 452966 w 1529926"/>
              <a:gd name="connsiteY0" fmla="*/ 47414 h 1209039"/>
              <a:gd name="connsiteX1" fmla="*/ 500380 w 1529926"/>
              <a:gd name="connsiteY1" fmla="*/ 0 h 1209039"/>
              <a:gd name="connsiteX2" fmla="*/ 632459 w 1529926"/>
              <a:gd name="connsiteY2" fmla="*/ 0 h 1209039"/>
              <a:gd name="connsiteX3" fmla="*/ 632459 w 1529926"/>
              <a:gd name="connsiteY3" fmla="*/ 0 h 1209039"/>
              <a:gd name="connsiteX4" fmla="*/ 901699 w 1529926"/>
              <a:gd name="connsiteY4" fmla="*/ 0 h 1209039"/>
              <a:gd name="connsiteX5" fmla="*/ 1482512 w 1529926"/>
              <a:gd name="connsiteY5" fmla="*/ 0 h 1209039"/>
              <a:gd name="connsiteX6" fmla="*/ 1529926 w 1529926"/>
              <a:gd name="connsiteY6" fmla="*/ 47414 h 1209039"/>
              <a:gd name="connsiteX7" fmla="*/ 1529926 w 1529926"/>
              <a:gd name="connsiteY7" fmla="*/ 47413 h 1209039"/>
              <a:gd name="connsiteX8" fmla="*/ 1529926 w 1529926"/>
              <a:gd name="connsiteY8" fmla="*/ 47413 h 1209039"/>
              <a:gd name="connsiteX9" fmla="*/ 1529926 w 1529926"/>
              <a:gd name="connsiteY9" fmla="*/ 118533 h 1209039"/>
              <a:gd name="connsiteX10" fmla="*/ 1529926 w 1529926"/>
              <a:gd name="connsiteY10" fmla="*/ 237066 h 1209039"/>
              <a:gd name="connsiteX11" fmla="*/ 1482512 w 1529926"/>
              <a:gd name="connsiteY11" fmla="*/ 284480 h 1209039"/>
              <a:gd name="connsiteX12" fmla="*/ 901699 w 1529926"/>
              <a:gd name="connsiteY12" fmla="*/ 284480 h 1209039"/>
              <a:gd name="connsiteX13" fmla="*/ 632459 w 1529926"/>
              <a:gd name="connsiteY13" fmla="*/ 284480 h 1209039"/>
              <a:gd name="connsiteX14" fmla="*/ 632459 w 1529926"/>
              <a:gd name="connsiteY14" fmla="*/ 284480 h 1209039"/>
              <a:gd name="connsiteX15" fmla="*/ 500380 w 1529926"/>
              <a:gd name="connsiteY15" fmla="*/ 284480 h 1209039"/>
              <a:gd name="connsiteX16" fmla="*/ 452966 w 1529926"/>
              <a:gd name="connsiteY16" fmla="*/ 237066 h 1209039"/>
              <a:gd name="connsiteX17" fmla="*/ 452966 w 1529926"/>
              <a:gd name="connsiteY17" fmla="*/ 118533 h 1209039"/>
              <a:gd name="connsiteX18" fmla="*/ 310726 w 1529926"/>
              <a:gd name="connsiteY18" fmla="*/ 172720 h 1209039"/>
              <a:gd name="connsiteX19" fmla="*/ 0 w 1529926"/>
              <a:gd name="connsiteY19" fmla="*/ 1209039 h 1209039"/>
              <a:gd name="connsiteX20" fmla="*/ 270086 w 1529926"/>
              <a:gd name="connsiteY20" fmla="*/ 81280 h 1209039"/>
              <a:gd name="connsiteX21" fmla="*/ 452966 w 1529926"/>
              <a:gd name="connsiteY21" fmla="*/ 47413 h 1209039"/>
              <a:gd name="connsiteX22" fmla="*/ 452966 w 1529926"/>
              <a:gd name="connsiteY22" fmla="*/ 47414 h 1209039"/>
              <a:gd name="connsiteX0" fmla="*/ 402166 w 1479126"/>
              <a:gd name="connsiteY0" fmla="*/ 47414 h 751839"/>
              <a:gd name="connsiteX1" fmla="*/ 449580 w 1479126"/>
              <a:gd name="connsiteY1" fmla="*/ 0 h 751839"/>
              <a:gd name="connsiteX2" fmla="*/ 581659 w 1479126"/>
              <a:gd name="connsiteY2" fmla="*/ 0 h 751839"/>
              <a:gd name="connsiteX3" fmla="*/ 581659 w 1479126"/>
              <a:gd name="connsiteY3" fmla="*/ 0 h 751839"/>
              <a:gd name="connsiteX4" fmla="*/ 850899 w 1479126"/>
              <a:gd name="connsiteY4" fmla="*/ 0 h 751839"/>
              <a:gd name="connsiteX5" fmla="*/ 1431712 w 1479126"/>
              <a:gd name="connsiteY5" fmla="*/ 0 h 751839"/>
              <a:gd name="connsiteX6" fmla="*/ 1479126 w 1479126"/>
              <a:gd name="connsiteY6" fmla="*/ 47414 h 751839"/>
              <a:gd name="connsiteX7" fmla="*/ 1479126 w 1479126"/>
              <a:gd name="connsiteY7" fmla="*/ 47413 h 751839"/>
              <a:gd name="connsiteX8" fmla="*/ 1479126 w 1479126"/>
              <a:gd name="connsiteY8" fmla="*/ 47413 h 751839"/>
              <a:gd name="connsiteX9" fmla="*/ 1479126 w 1479126"/>
              <a:gd name="connsiteY9" fmla="*/ 118533 h 751839"/>
              <a:gd name="connsiteX10" fmla="*/ 1479126 w 1479126"/>
              <a:gd name="connsiteY10" fmla="*/ 237066 h 751839"/>
              <a:gd name="connsiteX11" fmla="*/ 1431712 w 1479126"/>
              <a:gd name="connsiteY11" fmla="*/ 284480 h 751839"/>
              <a:gd name="connsiteX12" fmla="*/ 850899 w 1479126"/>
              <a:gd name="connsiteY12" fmla="*/ 284480 h 751839"/>
              <a:gd name="connsiteX13" fmla="*/ 581659 w 1479126"/>
              <a:gd name="connsiteY13" fmla="*/ 284480 h 751839"/>
              <a:gd name="connsiteX14" fmla="*/ 581659 w 1479126"/>
              <a:gd name="connsiteY14" fmla="*/ 284480 h 751839"/>
              <a:gd name="connsiteX15" fmla="*/ 449580 w 1479126"/>
              <a:gd name="connsiteY15" fmla="*/ 284480 h 751839"/>
              <a:gd name="connsiteX16" fmla="*/ 402166 w 1479126"/>
              <a:gd name="connsiteY16" fmla="*/ 237066 h 751839"/>
              <a:gd name="connsiteX17" fmla="*/ 402166 w 1479126"/>
              <a:gd name="connsiteY17" fmla="*/ 118533 h 751839"/>
              <a:gd name="connsiteX18" fmla="*/ 259926 w 1479126"/>
              <a:gd name="connsiteY18" fmla="*/ 172720 h 751839"/>
              <a:gd name="connsiteX19" fmla="*/ 0 w 1479126"/>
              <a:gd name="connsiteY19" fmla="*/ 751839 h 751839"/>
              <a:gd name="connsiteX20" fmla="*/ 219286 w 1479126"/>
              <a:gd name="connsiteY20" fmla="*/ 81280 h 751839"/>
              <a:gd name="connsiteX21" fmla="*/ 402166 w 1479126"/>
              <a:gd name="connsiteY21" fmla="*/ 47413 h 751839"/>
              <a:gd name="connsiteX22" fmla="*/ 402166 w 1479126"/>
              <a:gd name="connsiteY22" fmla="*/ 47414 h 751839"/>
              <a:gd name="connsiteX0" fmla="*/ 325966 w 1402926"/>
              <a:gd name="connsiteY0" fmla="*/ 47414 h 883919"/>
              <a:gd name="connsiteX1" fmla="*/ 373380 w 1402926"/>
              <a:gd name="connsiteY1" fmla="*/ 0 h 883919"/>
              <a:gd name="connsiteX2" fmla="*/ 505459 w 1402926"/>
              <a:gd name="connsiteY2" fmla="*/ 0 h 883919"/>
              <a:gd name="connsiteX3" fmla="*/ 505459 w 1402926"/>
              <a:gd name="connsiteY3" fmla="*/ 0 h 883919"/>
              <a:gd name="connsiteX4" fmla="*/ 774699 w 1402926"/>
              <a:gd name="connsiteY4" fmla="*/ 0 h 883919"/>
              <a:gd name="connsiteX5" fmla="*/ 1355512 w 1402926"/>
              <a:gd name="connsiteY5" fmla="*/ 0 h 883919"/>
              <a:gd name="connsiteX6" fmla="*/ 1402926 w 1402926"/>
              <a:gd name="connsiteY6" fmla="*/ 47414 h 883919"/>
              <a:gd name="connsiteX7" fmla="*/ 1402926 w 1402926"/>
              <a:gd name="connsiteY7" fmla="*/ 47413 h 883919"/>
              <a:gd name="connsiteX8" fmla="*/ 1402926 w 1402926"/>
              <a:gd name="connsiteY8" fmla="*/ 47413 h 883919"/>
              <a:gd name="connsiteX9" fmla="*/ 1402926 w 1402926"/>
              <a:gd name="connsiteY9" fmla="*/ 118533 h 883919"/>
              <a:gd name="connsiteX10" fmla="*/ 1402926 w 1402926"/>
              <a:gd name="connsiteY10" fmla="*/ 237066 h 883919"/>
              <a:gd name="connsiteX11" fmla="*/ 1355512 w 1402926"/>
              <a:gd name="connsiteY11" fmla="*/ 284480 h 883919"/>
              <a:gd name="connsiteX12" fmla="*/ 774699 w 1402926"/>
              <a:gd name="connsiteY12" fmla="*/ 284480 h 883919"/>
              <a:gd name="connsiteX13" fmla="*/ 505459 w 1402926"/>
              <a:gd name="connsiteY13" fmla="*/ 284480 h 883919"/>
              <a:gd name="connsiteX14" fmla="*/ 505459 w 1402926"/>
              <a:gd name="connsiteY14" fmla="*/ 284480 h 883919"/>
              <a:gd name="connsiteX15" fmla="*/ 373380 w 1402926"/>
              <a:gd name="connsiteY15" fmla="*/ 284480 h 883919"/>
              <a:gd name="connsiteX16" fmla="*/ 325966 w 1402926"/>
              <a:gd name="connsiteY16" fmla="*/ 237066 h 883919"/>
              <a:gd name="connsiteX17" fmla="*/ 325966 w 1402926"/>
              <a:gd name="connsiteY17" fmla="*/ 118533 h 883919"/>
              <a:gd name="connsiteX18" fmla="*/ 183726 w 1402926"/>
              <a:gd name="connsiteY18" fmla="*/ 172720 h 883919"/>
              <a:gd name="connsiteX19" fmla="*/ 0 w 1402926"/>
              <a:gd name="connsiteY19" fmla="*/ 883919 h 883919"/>
              <a:gd name="connsiteX20" fmla="*/ 143086 w 1402926"/>
              <a:gd name="connsiteY20" fmla="*/ 81280 h 883919"/>
              <a:gd name="connsiteX21" fmla="*/ 325966 w 1402926"/>
              <a:gd name="connsiteY21" fmla="*/ 47413 h 883919"/>
              <a:gd name="connsiteX22" fmla="*/ 325966 w 1402926"/>
              <a:gd name="connsiteY22" fmla="*/ 47414 h 88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02926" h="883919">
                <a:moveTo>
                  <a:pt x="325966" y="47414"/>
                </a:moveTo>
                <a:cubicBezTo>
                  <a:pt x="325966" y="21228"/>
                  <a:pt x="347194" y="0"/>
                  <a:pt x="373380" y="0"/>
                </a:cubicBezTo>
                <a:lnTo>
                  <a:pt x="505459" y="0"/>
                </a:lnTo>
                <a:lnTo>
                  <a:pt x="505459" y="0"/>
                </a:lnTo>
                <a:lnTo>
                  <a:pt x="774699" y="0"/>
                </a:lnTo>
                <a:lnTo>
                  <a:pt x="1355512" y="0"/>
                </a:lnTo>
                <a:cubicBezTo>
                  <a:pt x="1381698" y="0"/>
                  <a:pt x="1402926" y="21228"/>
                  <a:pt x="1402926" y="47414"/>
                </a:cubicBezTo>
                <a:lnTo>
                  <a:pt x="1402926" y="47413"/>
                </a:lnTo>
                <a:lnTo>
                  <a:pt x="1402926" y="47413"/>
                </a:lnTo>
                <a:lnTo>
                  <a:pt x="1402926" y="118533"/>
                </a:lnTo>
                <a:lnTo>
                  <a:pt x="1402926" y="237066"/>
                </a:lnTo>
                <a:cubicBezTo>
                  <a:pt x="1402926" y="263252"/>
                  <a:pt x="1381698" y="284480"/>
                  <a:pt x="1355512" y="284480"/>
                </a:cubicBezTo>
                <a:lnTo>
                  <a:pt x="774699" y="284480"/>
                </a:lnTo>
                <a:lnTo>
                  <a:pt x="505459" y="284480"/>
                </a:lnTo>
                <a:lnTo>
                  <a:pt x="505459" y="284480"/>
                </a:lnTo>
                <a:lnTo>
                  <a:pt x="373380" y="284480"/>
                </a:lnTo>
                <a:cubicBezTo>
                  <a:pt x="347194" y="284480"/>
                  <a:pt x="325966" y="263252"/>
                  <a:pt x="325966" y="237066"/>
                </a:cubicBezTo>
                <a:lnTo>
                  <a:pt x="325966" y="118533"/>
                </a:lnTo>
                <a:cubicBezTo>
                  <a:pt x="298873" y="182315"/>
                  <a:pt x="210819" y="108938"/>
                  <a:pt x="183726" y="172720"/>
                </a:cubicBezTo>
                <a:lnTo>
                  <a:pt x="0" y="883919"/>
                </a:lnTo>
                <a:lnTo>
                  <a:pt x="143086" y="81280"/>
                </a:lnTo>
                <a:lnTo>
                  <a:pt x="325966" y="47413"/>
                </a:lnTo>
                <a:lnTo>
                  <a:pt x="325966" y="47414"/>
                </a:lnTo>
                <a:close/>
              </a:path>
            </a:pathLst>
          </a:cu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097143" y="481903"/>
            <a:ext cx="1564659" cy="338554"/>
          </a:xfrm>
          <a:prstGeom prst="rect">
            <a:avLst/>
          </a:prstGeom>
          <a:noFill/>
        </p:spPr>
        <p:txBody>
          <a:bodyPr wrap="none" rtlCol="0">
            <a:spAutoFit/>
          </a:bodyPr>
          <a:lstStyle/>
          <a:p>
            <a:r>
              <a:rPr lang="fr-FR" sz="1600" b="1" dirty="0"/>
              <a:t>Date de passage</a:t>
            </a:r>
          </a:p>
        </p:txBody>
      </p:sp>
      <p:sp>
        <p:nvSpPr>
          <p:cNvPr id="9" name="ZoneTexte 8"/>
          <p:cNvSpPr txBox="1"/>
          <p:nvPr/>
        </p:nvSpPr>
        <p:spPr>
          <a:xfrm>
            <a:off x="5043409" y="521092"/>
            <a:ext cx="1287944" cy="338554"/>
          </a:xfrm>
          <a:prstGeom prst="rect">
            <a:avLst/>
          </a:prstGeom>
          <a:noFill/>
        </p:spPr>
        <p:txBody>
          <a:bodyPr wrap="square" rtlCol="0">
            <a:spAutoFit/>
          </a:bodyPr>
          <a:lstStyle/>
          <a:p>
            <a:r>
              <a:rPr lang="fr-FR" sz="1600" b="1" dirty="0" err="1"/>
              <a:t>Id</a:t>
            </a:r>
            <a:r>
              <a:rPr lang="fr-FR" sz="1600" b="1" baseline="30000" dirty="0" err="1"/>
              <a:t>tion</a:t>
            </a:r>
            <a:r>
              <a:rPr lang="fr-FR" sz="1600" b="1" baseline="30000" dirty="0"/>
              <a:t> </a:t>
            </a:r>
            <a:r>
              <a:rPr lang="fr-FR" sz="1600" b="1" dirty="0"/>
              <a:t>du lot</a:t>
            </a:r>
          </a:p>
        </p:txBody>
      </p:sp>
      <p:sp>
        <p:nvSpPr>
          <p:cNvPr id="3" name="Rectangle 2" hidden="1"/>
          <p:cNvSpPr/>
          <p:nvPr/>
        </p:nvSpPr>
        <p:spPr>
          <a:xfrm>
            <a:off x="1629103" y="1807779"/>
            <a:ext cx="7312674" cy="2774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1623060" y="2301240"/>
            <a:ext cx="7318717" cy="190500"/>
          </a:xfrm>
          <a:prstGeom prst="roundRect">
            <a:avLst/>
          </a:prstGeom>
          <a:noFill/>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3006541" y="2802661"/>
            <a:ext cx="1908359" cy="205731"/>
          </a:xfrm>
          <a:prstGeom prst="roundRect">
            <a:avLst/>
          </a:prstGeom>
          <a:noFill/>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1740448" y="3666393"/>
            <a:ext cx="2013867" cy="204435"/>
          </a:xfrm>
          <a:prstGeom prst="roundRect">
            <a:avLst/>
          </a:prstGeom>
          <a:noFill/>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8502161" y="3842240"/>
            <a:ext cx="351693" cy="196612"/>
          </a:xfrm>
          <a:prstGeom prst="roundRect">
            <a:avLst/>
          </a:prstGeom>
          <a:noFill/>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362199" y="1698171"/>
            <a:ext cx="6579577" cy="2906486"/>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rot="21312559">
            <a:off x="2949233" y="3887633"/>
            <a:ext cx="5281850" cy="954107"/>
          </a:xfrm>
          <a:prstGeom prst="rect">
            <a:avLst/>
          </a:prstGeom>
          <a:solidFill>
            <a:srgbClr val="FFFFFF">
              <a:alpha val="69804"/>
            </a:srgbClr>
          </a:solidFill>
        </p:spPr>
        <p:txBody>
          <a:bodyPr wrap="square" rtlCol="0">
            <a:spAutoFit/>
          </a:bodyPr>
          <a:lstStyle/>
          <a:p>
            <a:r>
              <a:rPr lang="fr-FR"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la même chose avec tous les dots : </a:t>
            </a:r>
            <a:r>
              <a:rPr lang="fr-FR"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SSc</a:t>
            </a:r>
            <a:r>
              <a:rPr lang="fr-FR"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HAI, </a:t>
            </a:r>
            <a:r>
              <a:rPr lang="fr-FR"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onconeuronaux</a:t>
            </a:r>
            <a:r>
              <a:rPr lang="fr-FR"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69752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4"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5269" y="391160"/>
            <a:ext cx="2962671" cy="415498"/>
          </a:xfrm>
          <a:prstGeom prst="rect">
            <a:avLst/>
          </a:prstGeom>
          <a:noFill/>
        </p:spPr>
        <p:txBody>
          <a:bodyPr wrap="none" rtlCol="0">
            <a:spAutoFit/>
          </a:bodyPr>
          <a:lstStyle/>
          <a:p>
            <a:r>
              <a:rPr lang="fr-FR" sz="2100" b="1" i="1" dirty="0"/>
              <a:t>Conclusions (…pour Lille)</a:t>
            </a:r>
          </a:p>
        </p:txBody>
      </p:sp>
      <p:sp>
        <p:nvSpPr>
          <p:cNvPr id="3" name="ZoneTexte 2"/>
          <p:cNvSpPr txBox="1"/>
          <p:nvPr/>
        </p:nvSpPr>
        <p:spPr>
          <a:xfrm>
            <a:off x="447708" y="1134179"/>
            <a:ext cx="8684557" cy="3139321"/>
          </a:xfrm>
          <a:prstGeom prst="rect">
            <a:avLst/>
          </a:prstGeom>
          <a:noFill/>
        </p:spPr>
        <p:txBody>
          <a:bodyPr wrap="none" rtlCol="0">
            <a:spAutoFit/>
          </a:bodyPr>
          <a:lstStyle/>
          <a:p>
            <a:pPr marL="285750" indent="-285750">
              <a:buFontTx/>
              <a:buChar char="-"/>
            </a:pPr>
            <a:r>
              <a:rPr lang="fr-FR" dirty="0"/>
              <a:t>Il existe des variations </a:t>
            </a:r>
            <a:r>
              <a:rPr lang="fr-FR" dirty="0" err="1"/>
              <a:t>interlots</a:t>
            </a:r>
            <a:r>
              <a:rPr lang="fr-FR" dirty="0"/>
              <a:t> !</a:t>
            </a:r>
          </a:p>
          <a:p>
            <a:pPr marL="285750" indent="-285750">
              <a:buFontTx/>
              <a:buChar char="-"/>
            </a:pPr>
            <a:endParaRPr lang="fr-FR" dirty="0"/>
          </a:p>
          <a:p>
            <a:pPr marL="285750" indent="-285750">
              <a:buFontTx/>
              <a:buChar char="-"/>
            </a:pPr>
            <a:r>
              <a:rPr lang="fr-FR" dirty="0"/>
              <a:t>Ne pas se fier à l’intégration (aux chiffres) : préférer une appréciation semi quantitative </a:t>
            </a:r>
          </a:p>
          <a:p>
            <a:pPr marL="285750" indent="-285750">
              <a:buFontTx/>
              <a:buChar char="-"/>
            </a:pPr>
            <a:endParaRPr lang="fr-FR" dirty="0"/>
          </a:p>
          <a:p>
            <a:pPr marL="285750" indent="-285750">
              <a:buFontTx/>
              <a:buChar char="-"/>
            </a:pPr>
            <a:r>
              <a:rPr lang="fr-FR" dirty="0"/>
              <a:t>Résultats à ± « 1 croix »</a:t>
            </a:r>
          </a:p>
          <a:p>
            <a:pPr marL="285750" indent="-285750">
              <a:buFontTx/>
              <a:buChar char="-"/>
            </a:pPr>
            <a:endParaRPr lang="fr-FR" dirty="0"/>
          </a:p>
          <a:p>
            <a:pPr marL="285750" indent="-285750">
              <a:buFontTx/>
              <a:buChar char="-"/>
            </a:pPr>
            <a:r>
              <a:rPr lang="fr-FR" dirty="0"/>
              <a:t>« 0 » = « (+) » = négatifs !</a:t>
            </a:r>
          </a:p>
          <a:p>
            <a:endParaRPr lang="fr-FR" dirty="0"/>
          </a:p>
          <a:p>
            <a:pPr marL="285750" indent="-285750">
              <a:buFontTx/>
              <a:buChar char="-"/>
            </a:pPr>
            <a:r>
              <a:rPr lang="fr-FR" dirty="0"/>
              <a:t>« (+) » = « 1 + » (= négatifs ?)</a:t>
            </a:r>
          </a:p>
          <a:p>
            <a:pPr marL="285750" indent="-285750">
              <a:buFontTx/>
              <a:buChar char="-"/>
            </a:pPr>
            <a:endParaRPr lang="fr-FR" dirty="0"/>
          </a:p>
          <a:p>
            <a:pPr marL="285750" indent="-285750">
              <a:buFontTx/>
              <a:buChar char="-"/>
            </a:pPr>
            <a:r>
              <a:rPr lang="fr-FR" dirty="0"/>
              <a:t>« 2+ » = « 3+ » = </a:t>
            </a:r>
            <a:r>
              <a:rPr lang="fr-FR" b="1" dirty="0"/>
              <a:t>positifs</a:t>
            </a:r>
            <a:r>
              <a:rPr lang="fr-FR" dirty="0"/>
              <a:t> (possibles)</a:t>
            </a:r>
          </a:p>
        </p:txBody>
      </p:sp>
      <p:sp>
        <p:nvSpPr>
          <p:cNvPr id="4" name="Accolade fermante 3"/>
          <p:cNvSpPr/>
          <p:nvPr/>
        </p:nvSpPr>
        <p:spPr>
          <a:xfrm>
            <a:off x="4789987" y="3337342"/>
            <a:ext cx="61341" cy="830798"/>
          </a:xfrm>
          <a:prstGeom prst="rightBrace">
            <a:avLst>
              <a:gd name="adj1" fmla="val 17096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5270700" y="3429576"/>
            <a:ext cx="2411109" cy="646331"/>
          </a:xfrm>
          <a:prstGeom prst="rect">
            <a:avLst/>
          </a:prstGeom>
          <a:noFill/>
        </p:spPr>
        <p:txBody>
          <a:bodyPr wrap="none" rtlCol="0">
            <a:spAutoFit/>
          </a:bodyPr>
          <a:lstStyle/>
          <a:p>
            <a:r>
              <a:rPr lang="fr-FR" b="1" u="sng" dirty="0"/>
              <a:t>PAS une règle absolue !</a:t>
            </a:r>
          </a:p>
          <a:p>
            <a:r>
              <a:rPr lang="fr-FR" dirty="0"/>
              <a:t>(mais un « </a:t>
            </a:r>
            <a:r>
              <a:rPr lang="fr-FR" i="1" dirty="0"/>
              <a:t>a priori</a:t>
            </a:r>
            <a:r>
              <a:rPr lang="fr-FR" dirty="0"/>
              <a:t> »)</a:t>
            </a:r>
          </a:p>
        </p:txBody>
      </p:sp>
      <p:sp>
        <p:nvSpPr>
          <p:cNvPr id="6" name="ZoneTexte 5"/>
          <p:cNvSpPr txBox="1"/>
          <p:nvPr/>
        </p:nvSpPr>
        <p:spPr>
          <a:xfrm>
            <a:off x="425269" y="4550192"/>
            <a:ext cx="7548285" cy="1754326"/>
          </a:xfrm>
          <a:prstGeom prst="rect">
            <a:avLst/>
          </a:prstGeom>
          <a:noFill/>
        </p:spPr>
        <p:txBody>
          <a:bodyPr wrap="none" rtlCol="0">
            <a:spAutoFit/>
          </a:bodyPr>
          <a:lstStyle/>
          <a:p>
            <a:r>
              <a:rPr lang="fr-FR" dirty="0"/>
              <a:t>Sur quoi va-t-on se baser pour</a:t>
            </a:r>
            <a:r>
              <a:rPr lang="fr-FR" b="1" dirty="0"/>
              <a:t> compléter notre interprétation ?</a:t>
            </a:r>
          </a:p>
          <a:p>
            <a:endParaRPr lang="fr-FR" b="1" dirty="0"/>
          </a:p>
          <a:p>
            <a:r>
              <a:rPr lang="fr-FR" dirty="0"/>
              <a:t>	- Fluorescence sur HEp2: « négative » ? « aspects compatibles » ?</a:t>
            </a:r>
          </a:p>
          <a:p>
            <a:r>
              <a:rPr lang="fr-FR" dirty="0"/>
              <a:t>	- « </a:t>
            </a:r>
            <a:r>
              <a:rPr lang="fr-FR" dirty="0" err="1"/>
              <a:t>Polyréactivité</a:t>
            </a:r>
            <a:r>
              <a:rPr lang="fr-FR" dirty="0"/>
              <a:t> » du dot ? (plusieurs spécificités sur le même dot ?)</a:t>
            </a:r>
          </a:p>
          <a:p>
            <a:r>
              <a:rPr lang="fr-FR" dirty="0"/>
              <a:t>	- Autres paramètres biologiques (CPK…)</a:t>
            </a:r>
          </a:p>
          <a:p>
            <a:r>
              <a:rPr lang="fr-FR" dirty="0"/>
              <a:t>	- (Dossier clinique)… quand accessible</a:t>
            </a:r>
          </a:p>
        </p:txBody>
      </p:sp>
    </p:spTree>
    <p:extLst>
      <p:ext uri="{BB962C8B-B14F-4D97-AF65-F5344CB8AC3E}">
        <p14:creationId xmlns:p14="http://schemas.microsoft.com/office/powerpoint/2010/main" val="5012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263079529"/>
              </p:ext>
            </p:extLst>
          </p:nvPr>
        </p:nvGraphicFramePr>
        <p:xfrm>
          <a:off x="70339" y="1178163"/>
          <a:ext cx="8873316" cy="5133296"/>
        </p:xfrm>
        <a:graphic>
          <a:graphicData uri="http://schemas.openxmlformats.org/drawingml/2006/table">
            <a:tbl>
              <a:tblPr/>
              <a:tblGrid>
                <a:gridCol w="589084">
                  <a:extLst>
                    <a:ext uri="{9D8B030D-6E8A-4147-A177-3AD203B41FA5}">
                      <a16:colId xmlns:a16="http://schemas.microsoft.com/office/drawing/2014/main" val="20000"/>
                    </a:ext>
                  </a:extLst>
                </a:gridCol>
                <a:gridCol w="254977">
                  <a:extLst>
                    <a:ext uri="{9D8B030D-6E8A-4147-A177-3AD203B41FA5}">
                      <a16:colId xmlns:a16="http://schemas.microsoft.com/office/drawing/2014/main" val="20001"/>
                    </a:ext>
                  </a:extLst>
                </a:gridCol>
                <a:gridCol w="272562">
                  <a:extLst>
                    <a:ext uri="{9D8B030D-6E8A-4147-A177-3AD203B41FA5}">
                      <a16:colId xmlns:a16="http://schemas.microsoft.com/office/drawing/2014/main" val="20002"/>
                    </a:ext>
                  </a:extLst>
                </a:gridCol>
                <a:gridCol w="939504">
                  <a:extLst>
                    <a:ext uri="{9D8B030D-6E8A-4147-A177-3AD203B41FA5}">
                      <a16:colId xmlns:a16="http://schemas.microsoft.com/office/drawing/2014/main" val="20003"/>
                    </a:ext>
                  </a:extLst>
                </a:gridCol>
                <a:gridCol w="693862">
                  <a:extLst>
                    <a:ext uri="{9D8B030D-6E8A-4147-A177-3AD203B41FA5}">
                      <a16:colId xmlns:a16="http://schemas.microsoft.com/office/drawing/2014/main" val="20004"/>
                    </a:ext>
                  </a:extLst>
                </a:gridCol>
                <a:gridCol w="537743">
                  <a:extLst>
                    <a:ext uri="{9D8B030D-6E8A-4147-A177-3AD203B41FA5}">
                      <a16:colId xmlns:a16="http://schemas.microsoft.com/office/drawing/2014/main" val="20005"/>
                    </a:ext>
                  </a:extLst>
                </a:gridCol>
                <a:gridCol w="537743">
                  <a:extLst>
                    <a:ext uri="{9D8B030D-6E8A-4147-A177-3AD203B41FA5}">
                      <a16:colId xmlns:a16="http://schemas.microsoft.com/office/drawing/2014/main" val="20006"/>
                    </a:ext>
                  </a:extLst>
                </a:gridCol>
                <a:gridCol w="320300">
                  <a:extLst>
                    <a:ext uri="{9D8B030D-6E8A-4147-A177-3AD203B41FA5}">
                      <a16:colId xmlns:a16="http://schemas.microsoft.com/office/drawing/2014/main" val="20007"/>
                    </a:ext>
                  </a:extLst>
                </a:gridCol>
                <a:gridCol w="755185">
                  <a:extLst>
                    <a:ext uri="{9D8B030D-6E8A-4147-A177-3AD203B41FA5}">
                      <a16:colId xmlns:a16="http://schemas.microsoft.com/office/drawing/2014/main" val="20008"/>
                    </a:ext>
                  </a:extLst>
                </a:gridCol>
                <a:gridCol w="245212">
                  <a:extLst>
                    <a:ext uri="{9D8B030D-6E8A-4147-A177-3AD203B41FA5}">
                      <a16:colId xmlns:a16="http://schemas.microsoft.com/office/drawing/2014/main" val="20009"/>
                    </a:ext>
                  </a:extLst>
                </a:gridCol>
                <a:gridCol w="830273">
                  <a:extLst>
                    <a:ext uri="{9D8B030D-6E8A-4147-A177-3AD203B41FA5}">
                      <a16:colId xmlns:a16="http://schemas.microsoft.com/office/drawing/2014/main" val="20010"/>
                    </a:ext>
                  </a:extLst>
                </a:gridCol>
                <a:gridCol w="25960">
                  <a:extLst>
                    <a:ext uri="{9D8B030D-6E8A-4147-A177-3AD203B41FA5}">
                      <a16:colId xmlns:a16="http://schemas.microsoft.com/office/drawing/2014/main" val="20011"/>
                    </a:ext>
                  </a:extLst>
                </a:gridCol>
                <a:gridCol w="260257">
                  <a:extLst>
                    <a:ext uri="{9D8B030D-6E8A-4147-A177-3AD203B41FA5}">
                      <a16:colId xmlns:a16="http://schemas.microsoft.com/office/drawing/2014/main" val="20012"/>
                    </a:ext>
                  </a:extLst>
                </a:gridCol>
                <a:gridCol w="459684">
                  <a:extLst>
                    <a:ext uri="{9D8B030D-6E8A-4147-A177-3AD203B41FA5}">
                      <a16:colId xmlns:a16="http://schemas.microsoft.com/office/drawing/2014/main" val="20013"/>
                    </a:ext>
                  </a:extLst>
                </a:gridCol>
                <a:gridCol w="229851">
                  <a:extLst>
                    <a:ext uri="{9D8B030D-6E8A-4147-A177-3AD203B41FA5}">
                      <a16:colId xmlns:a16="http://schemas.microsoft.com/office/drawing/2014/main" val="20014"/>
                    </a:ext>
                  </a:extLst>
                </a:gridCol>
                <a:gridCol w="845634">
                  <a:extLst>
                    <a:ext uri="{9D8B030D-6E8A-4147-A177-3AD203B41FA5}">
                      <a16:colId xmlns:a16="http://schemas.microsoft.com/office/drawing/2014/main" val="20015"/>
                    </a:ext>
                  </a:extLst>
                </a:gridCol>
                <a:gridCol w="181321">
                  <a:extLst>
                    <a:ext uri="{9D8B030D-6E8A-4147-A177-3AD203B41FA5}">
                      <a16:colId xmlns:a16="http://schemas.microsoft.com/office/drawing/2014/main" val="20016"/>
                    </a:ext>
                  </a:extLst>
                </a:gridCol>
                <a:gridCol w="894164">
                  <a:extLst>
                    <a:ext uri="{9D8B030D-6E8A-4147-A177-3AD203B41FA5}">
                      <a16:colId xmlns:a16="http://schemas.microsoft.com/office/drawing/2014/main" val="20017"/>
                    </a:ext>
                  </a:extLst>
                </a:gridCol>
              </a:tblGrid>
              <a:tr h="466685">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tcPr>
                </a:tc>
                <a:tc gridSpan="2">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HEp2 négatives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fr-FR"/>
                    </a:p>
                  </a:txBody>
                  <a:tcPr/>
                </a:tc>
                <a:tc gridSpan="2">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HEp2 compatibles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hMerge="1">
                  <a:txBody>
                    <a:bodyPr/>
                    <a:lstStyle/>
                    <a:p>
                      <a:endParaRPr lang="fr-FR"/>
                    </a:p>
                  </a:txBody>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 </a:t>
                      </a:r>
                    </a:p>
                  </a:txBody>
                  <a:tcPr marL="0" marR="0" marT="0"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gridSpan="2">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vrais positifs</a:t>
                      </a:r>
                    </a:p>
                  </a:txBody>
                  <a:tcPr marL="0" marR="0" marT="0" marB="0" anchor="ctr">
                    <a:lnL w="1905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fr-FR"/>
                    </a:p>
                  </a:txBody>
                  <a:tcPr/>
                </a:tc>
                <a:tc gridSpan="2">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Faux positifs probables</a:t>
                      </a:r>
                    </a:p>
                  </a:txBody>
                  <a:tcPr marL="0" marR="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fr-FR"/>
                    </a:p>
                  </a:txBody>
                  <a:tcPr/>
                </a:tc>
                <a:tc gridSpan="2">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"On ne sait pas" </a:t>
                      </a:r>
                    </a:p>
                  </a:txBody>
                  <a:tcPr marL="0" marR="0" marT="0" marB="0" anchor="ctr">
                    <a:lnL w="12700" cap="flat" cmpd="sng" algn="ctr">
                      <a:solidFill>
                        <a:schemeClr val="tx1"/>
                      </a:solidFill>
                      <a:prstDash val="sysDash"/>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fr-FR"/>
                    </a:p>
                  </a:txBody>
                  <a:tcPr/>
                </a:tc>
                <a:extLst>
                  <a:ext uri="{0D108BD9-81ED-4DB2-BD59-A6C34878D82A}">
                    <a16:rowId xmlns:a16="http://schemas.microsoft.com/office/drawing/2014/main" val="10000"/>
                  </a:ext>
                </a:extLst>
              </a:tr>
              <a:tr h="933370">
                <a:tc>
                  <a:txBody>
                    <a:bodyPr/>
                    <a:lstStyle/>
                    <a:p>
                      <a:pPr algn="l" fontAlgn="ctr"/>
                      <a:r>
                        <a:rPr lang="fr-FR" sz="14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Nb réalisé</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Nb</a:t>
                      </a:r>
                    </a:p>
                    <a:p>
                      <a:pPr algn="ctr" fontAlgn="ctr"/>
                      <a:r>
                        <a:rPr lang="fr-FR" sz="700" b="0" i="0" u="none" strike="noStrike" dirty="0">
                          <a:solidFill>
                            <a:srgbClr val="000000"/>
                          </a:solidFill>
                          <a:effectLst/>
                          <a:latin typeface="Calibri" panose="020F0502020204030204" pitchFamily="34" charset="0"/>
                        </a:rPr>
                        <a:t>positifs</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 Positifs </a:t>
                      </a:r>
                      <a:r>
                        <a:rPr lang="fr-FR" sz="1100" b="0" i="0" u="none" strike="noStrike" kern="1200" dirty="0">
                          <a:solidFill>
                            <a:srgbClr val="000000"/>
                          </a:solidFill>
                          <a:effectLst/>
                          <a:latin typeface="Calibri" panose="020F0502020204030204" pitchFamily="34" charset="0"/>
                          <a:ea typeface="+mn-ea"/>
                          <a:cs typeface="+mn-cs"/>
                        </a:rPr>
                        <a:t>global</a:t>
                      </a:r>
                      <a:endParaRPr lang="fr-FR" sz="1400" b="0" i="0" u="none" strike="noStrike" kern="1200" dirty="0">
                        <a:solidFill>
                          <a:srgbClr val="000000"/>
                        </a:solidFill>
                        <a:effectLst/>
                        <a:latin typeface="Calibri" panose="020F0502020204030204" pitchFamily="34" charset="0"/>
                        <a:ea typeface="+mn-ea"/>
                        <a:cs typeface="+mn-cs"/>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dirty="0">
                          <a:solidFill>
                            <a:srgbClr val="000000"/>
                          </a:solidFill>
                          <a:effectLst/>
                          <a:latin typeface="Calibri" panose="020F0502020204030204" pitchFamily="34" charset="0"/>
                        </a:rPr>
                        <a:t>% Positifs  </a:t>
                      </a:r>
                    </a:p>
                    <a:p>
                      <a:pPr algn="ctr" fontAlgn="ctr"/>
                      <a:r>
                        <a:rPr lang="fr-FR" sz="1100" b="0" i="0" u="none" strike="noStrike" dirty="0">
                          <a:solidFill>
                            <a:srgbClr val="000000"/>
                          </a:solidFill>
                          <a:effectLst/>
                          <a:latin typeface="Calibri" panose="020F0502020204030204" pitchFamily="34" charset="0"/>
                        </a:rPr>
                        <a:t>hors Trim21</a:t>
                      </a:r>
                    </a:p>
                  </a:txBody>
                  <a:tcPr marL="0" marR="0" marT="0" marB="0" anchor="ctr">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ctr" fontAlgn="ctr"/>
                      <a:r>
                        <a:rPr lang="fr-FR" sz="700" b="0" i="0" u="none" strike="noStrike" dirty="0">
                          <a:solidFill>
                            <a:srgbClr val="000000"/>
                          </a:solidFill>
                          <a:effectLst/>
                          <a:latin typeface="Calibri" panose="020F0502020204030204" pitchFamily="34" charset="0"/>
                        </a:rPr>
                        <a:t>% de </a:t>
                      </a:r>
                      <a:r>
                        <a:rPr lang="fr-FR" sz="1400" b="0" i="0" u="none" strike="noStrike" dirty="0" err="1">
                          <a:solidFill>
                            <a:srgbClr val="000000"/>
                          </a:solidFill>
                          <a:effectLst/>
                          <a:latin typeface="Calibri" panose="020F0502020204030204" pitchFamily="34" charset="0"/>
                        </a:rPr>
                        <a:t>réact</a:t>
                      </a:r>
                      <a:r>
                        <a:rPr lang="fr-FR" sz="1400" b="0" i="0" u="none" strike="noStrike" dirty="0">
                          <a:solidFill>
                            <a:srgbClr val="000000"/>
                          </a:solidFill>
                          <a:effectLst/>
                          <a:latin typeface="Calibri" panose="020F0502020204030204" pitchFamily="34" charset="0"/>
                        </a:rPr>
                        <a:t>. faibles </a:t>
                      </a:r>
                      <a:r>
                        <a:rPr lang="fr-FR" sz="700" b="0" i="0" u="none" strike="noStrike" dirty="0">
                          <a:solidFill>
                            <a:srgbClr val="000000"/>
                          </a:solidFill>
                          <a:effectLst/>
                          <a:latin typeface="Calibri" panose="020F0502020204030204" pitchFamily="34" charset="0"/>
                        </a:rPr>
                        <a:t>("une croix")</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 de réactivités + fortes ("2 et 3 croix")</a:t>
                      </a:r>
                    </a:p>
                  </a:txBody>
                  <a:tcPr marL="0" marR="0" marT="0"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n</a:t>
                      </a:r>
                    </a:p>
                  </a:txBody>
                  <a:tcPr marL="0" marR="0" marT="0"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a:t>
                      </a:r>
                    </a:p>
                  </a:txBody>
                  <a:tcPr marL="0" marR="0" marT="0"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700" b="0" i="0" u="none" strike="noStrike" dirty="0">
                          <a:solidFill>
                            <a:srgbClr val="000000"/>
                          </a:solidFill>
                          <a:effectLst/>
                          <a:latin typeface="Calibri" panose="020F0502020204030204" pitchFamily="34" charset="0"/>
                        </a:rPr>
                        <a:t>n</a:t>
                      </a:r>
                    </a:p>
                  </a:txBody>
                  <a:tcPr marL="0" marR="0" marT="0"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a:t>
                      </a:r>
                    </a:p>
                  </a:txBody>
                  <a:tcPr marL="0" marR="0" marT="0"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ctr"/>
                      <a:r>
                        <a:rPr lang="fr-FR" sz="700" b="0" i="0" u="none" strike="noStrike">
                          <a:solidFill>
                            <a:srgbClr val="000000"/>
                          </a:solidFill>
                          <a:effectLst/>
                          <a:latin typeface="Calibri" panose="020F0502020204030204" pitchFamily="34" charset="0"/>
                        </a:rPr>
                        <a:t>n</a:t>
                      </a:r>
                    </a:p>
                  </a:txBody>
                  <a:tcPr marL="0" marR="0" marT="0" marB="0" anchor="ctr">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a:t>
                      </a:r>
                    </a:p>
                  </a:txBody>
                  <a:tcPr marL="0" marR="0" marT="0" marB="0" anchor="ctr">
                    <a:lnL>
                      <a:noFill/>
                    </a:lnL>
                    <a:lnR w="12700" cap="flat" cmpd="sng" algn="ctr">
                      <a:solidFill>
                        <a:schemeClr val="tx1"/>
                      </a:solidFill>
                      <a:prstDash val="sysDash"/>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700" b="0" i="0" u="none" strike="noStrike" dirty="0">
                          <a:solidFill>
                            <a:srgbClr val="000000"/>
                          </a:solidFill>
                          <a:effectLst/>
                          <a:latin typeface="Calibri" panose="020F0502020204030204" pitchFamily="34" charset="0"/>
                        </a:rPr>
                        <a:t>n</a:t>
                      </a:r>
                    </a:p>
                  </a:txBody>
                  <a:tcPr marL="0" marR="0" marT="0" marB="0" anchor="ctr">
                    <a:lnL w="12700" cap="flat" cmpd="sng" algn="ctr">
                      <a:solidFill>
                        <a:schemeClr val="tx1"/>
                      </a:solidFill>
                      <a:prstDash val="sysDash"/>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a:t>
                      </a:r>
                    </a:p>
                  </a:txBody>
                  <a:tcPr marL="0" marR="0" marT="0" marB="0" anchor="ctr">
                    <a:lnL>
                      <a:noFill/>
                    </a:lnL>
                    <a:lnR w="12700" cap="flat" cmpd="sng" algn="ctr">
                      <a:solidFill>
                        <a:schemeClr val="tx1"/>
                      </a:solidFill>
                      <a:prstDash val="sysDash"/>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fr-FR" sz="700" b="0" i="0" u="none" strike="noStrike" dirty="0">
                          <a:solidFill>
                            <a:srgbClr val="000000"/>
                          </a:solidFill>
                          <a:effectLst/>
                          <a:latin typeface="Calibri" panose="020F0502020204030204" pitchFamily="34" charset="0"/>
                        </a:rPr>
                        <a:t>n</a:t>
                      </a:r>
                    </a:p>
                  </a:txBody>
                  <a:tcPr marL="0" marR="0" marT="0" marB="0" anchor="ctr">
                    <a:lnL w="12700" cap="flat" cmpd="sng" algn="ctr">
                      <a:solidFill>
                        <a:schemeClr val="tx1"/>
                      </a:solidFill>
                      <a:prstDash val="sysDash"/>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a:t>
                      </a:r>
                    </a:p>
                  </a:txBody>
                  <a:tcPr marL="0" marR="0" marT="0" marB="0" anchor="ctr">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1"/>
                  </a:ext>
                </a:extLst>
              </a:tr>
              <a:tr h="233343">
                <a:tc>
                  <a:txBody>
                    <a:bodyPr/>
                    <a:lstStyle/>
                    <a:p>
                      <a:pPr algn="l" fontAlgn="b"/>
                      <a:r>
                        <a:rPr lang="fr-FR" sz="1400" b="0" i="0" u="none" strike="noStrike" dirty="0">
                          <a:solidFill>
                            <a:srgbClr val="000000"/>
                          </a:solidFill>
                          <a:effectLst/>
                          <a:latin typeface="Calibri" panose="020F0502020204030204" pitchFamily="34" charset="0"/>
                        </a:rPr>
                        <a:t>RO52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700" b="0" i="0" u="none" strike="noStrike">
                          <a:solidFill>
                            <a:srgbClr val="000000"/>
                          </a:solidFill>
                          <a:effectLst/>
                          <a:latin typeface="Calibri" panose="020F0502020204030204" pitchFamily="34" charset="0"/>
                        </a:rPr>
                        <a:t>1031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dirty="0">
                          <a:solidFill>
                            <a:srgbClr val="000000"/>
                          </a:solidFill>
                          <a:effectLst/>
                          <a:latin typeface="Calibri" panose="020F0502020204030204" pitchFamily="34" charset="0"/>
                        </a:rPr>
                        <a:t>139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13.5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23.0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700" b="0" i="0" u="none" strike="noStrike">
                          <a:solidFill>
                            <a:srgbClr val="000000"/>
                          </a:solidFill>
                          <a:effectLst/>
                          <a:latin typeface="Calibri" panose="020F0502020204030204" pitchFamily="34" charset="0"/>
                        </a:rPr>
                        <a:t>77.0</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233343">
                <a:tc>
                  <a:txBody>
                    <a:bodyPr/>
                    <a:lstStyle/>
                    <a:p>
                      <a:pPr algn="l" fontAlgn="b"/>
                      <a:r>
                        <a:rPr lang="fr-FR" sz="1400" b="0" i="0" u="none" strike="noStrike" dirty="0">
                          <a:solidFill>
                            <a:srgbClr val="000000"/>
                          </a:solidFill>
                          <a:effectLst/>
                          <a:latin typeface="Calibri" panose="020F0502020204030204" pitchFamily="34" charset="0"/>
                        </a:rPr>
                        <a:t>JO1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3.4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9.1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00B050"/>
                          </a:solidFill>
                          <a:effectLst/>
                          <a:latin typeface="Calibri" panose="020F0502020204030204" pitchFamily="34" charset="0"/>
                          <a:ea typeface="+mn-ea"/>
                          <a:cs typeface="+mn-cs"/>
                        </a:rPr>
                        <a:t>22.9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ctr"/>
                      <a:r>
                        <a:rPr lang="fr-FR" sz="700" b="0" i="0" u="none" strike="noStrike">
                          <a:solidFill>
                            <a:srgbClr val="000000"/>
                          </a:solidFill>
                          <a:effectLst/>
                          <a:latin typeface="Calibri" panose="020F0502020204030204" pitchFamily="34" charset="0"/>
                        </a:rPr>
                        <a:t>77.1</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41.2</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11</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33.3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23</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00B050"/>
                          </a:solidFill>
                          <a:effectLst/>
                          <a:latin typeface="Calibri" panose="020F0502020204030204" pitchFamily="34" charset="0"/>
                        </a:rPr>
                        <a:t>65.7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fr-FR" sz="700" b="0" i="0" u="none" strike="noStrike">
                          <a:solidFill>
                            <a:srgbClr val="000000"/>
                          </a:solidFill>
                          <a:effectLst/>
                          <a:latin typeface="Calibri" panose="020F0502020204030204" pitchFamily="34" charset="0"/>
                        </a:rPr>
                        <a:t>5</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7</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233343">
                <a:tc>
                  <a:txBody>
                    <a:bodyPr/>
                    <a:lstStyle/>
                    <a:p>
                      <a:pPr algn="l" fontAlgn="b"/>
                      <a:r>
                        <a:rPr lang="fr-FR" sz="1400" b="0" i="0" u="none" strike="noStrike" dirty="0">
                          <a:solidFill>
                            <a:srgbClr val="000000"/>
                          </a:solidFill>
                          <a:effectLst/>
                          <a:latin typeface="Calibri" panose="020F0502020204030204" pitchFamily="34" charset="0"/>
                        </a:rPr>
                        <a:t>PL7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a:solidFill>
                            <a:srgbClr val="000000"/>
                          </a:solidFill>
                          <a:effectLst/>
                          <a:latin typeface="Calibri" panose="020F0502020204030204" pitchFamily="34" charset="0"/>
                          <a:ea typeface="+mn-ea"/>
                          <a:cs typeface="+mn-cs"/>
                        </a:rPr>
                        <a:t>3.4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9.1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65.7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34.3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15</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46.9</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dirty="0">
                          <a:solidFill>
                            <a:srgbClr val="000000"/>
                          </a:solidFill>
                          <a:effectLst/>
                          <a:latin typeface="Calibri" panose="020F0502020204030204" pitchFamily="34" charset="0"/>
                        </a:rPr>
                        <a:t>8</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9</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25.7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9</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25.7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17</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48.6</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4"/>
                  </a:ext>
                </a:extLst>
              </a:tr>
              <a:tr h="233343">
                <a:tc>
                  <a:txBody>
                    <a:bodyPr/>
                    <a:lstStyle/>
                    <a:p>
                      <a:pPr algn="l" fontAlgn="b"/>
                      <a:r>
                        <a:rPr lang="fr-FR" sz="1400" b="0" i="0" u="none" strike="noStrike">
                          <a:solidFill>
                            <a:srgbClr val="000000"/>
                          </a:solidFill>
                          <a:effectLst/>
                          <a:latin typeface="Calibri" panose="020F0502020204030204" pitchFamily="34" charset="0"/>
                        </a:rPr>
                        <a:t>PL12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12.8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53.1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46.9</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17</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37.8</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31.1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dirty="0">
                          <a:solidFill>
                            <a:srgbClr val="000000"/>
                          </a:solidFill>
                          <a:effectLst/>
                          <a:latin typeface="Calibri" panose="020F0502020204030204" pitchFamily="34" charset="0"/>
                        </a:rPr>
                        <a:t>18</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36.7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20.4</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dirty="0">
                          <a:solidFill>
                            <a:srgbClr val="000000"/>
                          </a:solidFill>
                          <a:effectLst/>
                          <a:latin typeface="Calibri" panose="020F0502020204030204" pitchFamily="34" charset="0"/>
                        </a:rPr>
                        <a:t>21</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42.9</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233096">
                <a:tc>
                  <a:txBody>
                    <a:bodyPr/>
                    <a:lstStyle/>
                    <a:p>
                      <a:pPr algn="l" fontAlgn="b"/>
                      <a:r>
                        <a:rPr lang="fr-FR" sz="1400" b="0" i="0" u="none" strike="noStrike" dirty="0">
                          <a:solidFill>
                            <a:srgbClr val="000000"/>
                          </a:solidFill>
                          <a:effectLst/>
                          <a:latin typeface="Calibri" panose="020F0502020204030204" pitchFamily="34" charset="0"/>
                        </a:rPr>
                        <a:t>EJ</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0.7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a:solidFill>
                            <a:srgbClr val="000000"/>
                          </a:solidFill>
                          <a:effectLst/>
                          <a:latin typeface="Calibri" panose="020F0502020204030204" pitchFamily="34" charset="0"/>
                          <a:ea typeface="+mn-ea"/>
                          <a:cs typeface="+mn-cs"/>
                        </a:rPr>
                        <a:t>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00B050"/>
                          </a:solidFill>
                          <a:effectLst/>
                          <a:latin typeface="Calibri" panose="020F0502020204030204" pitchFamily="34" charset="0"/>
                          <a:ea typeface="+mn-ea"/>
                          <a:cs typeface="+mn-cs"/>
                        </a:rPr>
                        <a:t>28.6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ctr"/>
                      <a:r>
                        <a:rPr lang="fr-FR" sz="700" b="0" i="0" u="none" strike="noStrike">
                          <a:solidFill>
                            <a:srgbClr val="000000"/>
                          </a:solidFill>
                          <a:effectLst/>
                          <a:latin typeface="Calibri" panose="020F0502020204030204" pitchFamily="34" charset="0"/>
                        </a:rPr>
                        <a:t>71.4</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00B050"/>
                          </a:solidFill>
                          <a:effectLst/>
                          <a:latin typeface="Calibri" panose="020F0502020204030204" pitchFamily="34" charset="0"/>
                          <a:ea typeface="+mn-ea"/>
                          <a:cs typeface="+mn-cs"/>
                        </a:rPr>
                        <a:t>33.3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fr-FR" sz="700" b="0" i="0" u="none" strike="noStrike">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00B050"/>
                          </a:solidFill>
                          <a:effectLst/>
                          <a:latin typeface="Calibri" panose="020F0502020204030204" pitchFamily="34" charset="0"/>
                        </a:rPr>
                        <a:t>66.7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00B050"/>
                          </a:solidFill>
                          <a:effectLst/>
                          <a:latin typeface="Calibri" panose="020F0502020204030204" pitchFamily="34" charset="0"/>
                        </a:rPr>
                        <a:t>71.4</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fr-FR" sz="700" b="0" i="0" u="none" strike="noStrike">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233343">
                <a:tc>
                  <a:txBody>
                    <a:bodyPr/>
                    <a:lstStyle/>
                    <a:p>
                      <a:pPr algn="l" fontAlgn="b"/>
                      <a:r>
                        <a:rPr lang="fr-FR" sz="1400" b="0" i="0" u="none" strike="noStrike" dirty="0">
                          <a:solidFill>
                            <a:srgbClr val="000000"/>
                          </a:solidFill>
                          <a:effectLst/>
                          <a:latin typeface="Calibri" panose="020F0502020204030204" pitchFamily="34" charset="0"/>
                        </a:rPr>
                        <a:t>OJ</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00B050"/>
                          </a:solidFill>
                          <a:effectLst/>
                          <a:latin typeface="Calibri" panose="020F0502020204030204" pitchFamily="34" charset="0"/>
                          <a:ea typeface="+mn-ea"/>
                          <a:cs typeface="+mn-cs"/>
                        </a:rPr>
                        <a:t>27.3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ctr"/>
                      <a:r>
                        <a:rPr lang="fr-FR" sz="700" b="0" i="0" u="none" strike="noStrike">
                          <a:solidFill>
                            <a:srgbClr val="000000"/>
                          </a:solidFill>
                          <a:effectLst/>
                          <a:latin typeface="Calibri" panose="020F0502020204030204" pitchFamily="34" charset="0"/>
                        </a:rPr>
                        <a:t>72.7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00B050"/>
                          </a:solidFill>
                          <a:effectLst/>
                          <a:latin typeface="Calibri" panose="020F0502020204030204" pitchFamily="34" charset="0"/>
                          <a:ea typeface="+mn-ea"/>
                          <a:cs typeface="+mn-cs"/>
                        </a:rPr>
                        <a:t>27.3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b"/>
                      <a:r>
                        <a:rPr lang="fr-FR" sz="700" b="0" i="0" u="none" strike="noStrike">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9.1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1</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9.1</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36.4</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dirty="0">
                          <a:solidFill>
                            <a:srgbClr val="000000"/>
                          </a:solidFill>
                          <a:effectLst/>
                          <a:latin typeface="Calibri" panose="020F0502020204030204" pitchFamily="34" charset="0"/>
                        </a:rPr>
                        <a:t>6</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54.5</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extLst>
                  <a:ext uri="{0D108BD9-81ED-4DB2-BD59-A6C34878D82A}">
                    <a16:rowId xmlns:a16="http://schemas.microsoft.com/office/drawing/2014/main" val="10007"/>
                  </a:ext>
                </a:extLst>
              </a:tr>
              <a:tr h="233343">
                <a:tc>
                  <a:txBody>
                    <a:bodyPr/>
                    <a:lstStyle/>
                    <a:p>
                      <a:pPr algn="l" fontAlgn="b"/>
                      <a:r>
                        <a:rPr lang="fr-FR" sz="1400" b="0" i="0" u="none" strike="noStrike" dirty="0">
                          <a:solidFill>
                            <a:srgbClr val="000000"/>
                          </a:solidFill>
                          <a:effectLst/>
                          <a:latin typeface="Calibri" panose="020F0502020204030204" pitchFamily="34" charset="0"/>
                        </a:rPr>
                        <a:t>SRP</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5.1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13.8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79.2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fr-FR" sz="700" b="0" i="0" u="none" strike="noStrike" dirty="0">
                          <a:solidFill>
                            <a:srgbClr val="000000"/>
                          </a:solidFill>
                          <a:effectLst/>
                          <a:latin typeface="Calibri" panose="020F0502020204030204" pitchFamily="34" charset="0"/>
                        </a:rPr>
                        <a:t>20.8</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27</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50.9</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12</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3</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5.7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dirty="0">
                          <a:solidFill>
                            <a:srgbClr val="000000"/>
                          </a:solidFill>
                          <a:effectLst/>
                          <a:latin typeface="Calibri" panose="020F0502020204030204" pitchFamily="34" charset="0"/>
                        </a:rPr>
                        <a:t>34</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64.2</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dirty="0">
                          <a:solidFill>
                            <a:srgbClr val="000000"/>
                          </a:solidFill>
                          <a:effectLst/>
                          <a:latin typeface="Calibri" panose="020F0502020204030204" pitchFamily="34" charset="0"/>
                        </a:rPr>
                        <a:t>16</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30.2</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8"/>
                  </a:ext>
                </a:extLst>
              </a:tr>
              <a:tr h="233343">
                <a:tc>
                  <a:txBody>
                    <a:bodyPr/>
                    <a:lstStyle/>
                    <a:p>
                      <a:pPr algn="l" fontAlgn="b"/>
                      <a:r>
                        <a:rPr lang="fr-FR" sz="1400" b="0" i="0" u="none" strike="noStrike" dirty="0">
                          <a:solidFill>
                            <a:srgbClr val="000000"/>
                          </a:solidFill>
                          <a:effectLst/>
                          <a:latin typeface="Calibri" panose="020F0502020204030204" pitchFamily="34" charset="0"/>
                        </a:rPr>
                        <a:t>KU</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4.3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11.5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52.3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47.7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fr-FR" sz="7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47.6</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11</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a:solidFill>
                            <a:srgbClr val="000000"/>
                          </a:solidFill>
                          <a:effectLst/>
                          <a:latin typeface="Calibri" panose="020F0502020204030204" pitchFamily="34" charset="0"/>
                        </a:rPr>
                        <a:t>25.6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13</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29.5</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27</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61.4</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dirty="0">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233343">
                <a:tc>
                  <a:txBody>
                    <a:bodyPr/>
                    <a:lstStyle/>
                    <a:p>
                      <a:pPr algn="l" fontAlgn="b"/>
                      <a:r>
                        <a:rPr lang="fr-FR" sz="1400" b="0" i="0" u="none" strike="noStrike" dirty="0">
                          <a:solidFill>
                            <a:srgbClr val="000000"/>
                          </a:solidFill>
                          <a:effectLst/>
                          <a:latin typeface="Calibri" panose="020F0502020204030204" pitchFamily="34" charset="0"/>
                        </a:rPr>
                        <a:t>MI2A</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a:solidFill>
                            <a:srgbClr val="000000"/>
                          </a:solidFill>
                          <a:effectLst/>
                          <a:latin typeface="Calibri" panose="020F0502020204030204" pitchFamily="34" charset="0"/>
                          <a:ea typeface="+mn-ea"/>
                          <a:cs typeface="+mn-cs"/>
                        </a:rPr>
                        <a:t>3.4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61.5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38.5</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33.3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0</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8.3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4</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a:solidFill>
                            <a:srgbClr val="000000"/>
                          </a:solidFill>
                          <a:effectLst/>
                          <a:latin typeface="Calibri" panose="020F0502020204030204" pitchFamily="34" charset="0"/>
                        </a:rPr>
                        <a:t>30.8</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6</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46.2</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3</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a:solidFill>
                            <a:srgbClr val="000000"/>
                          </a:solidFill>
                          <a:effectLst/>
                          <a:latin typeface="Calibri" panose="020F0502020204030204" pitchFamily="34" charset="0"/>
                        </a:rPr>
                        <a:t>23.1</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233343">
                <a:tc>
                  <a:txBody>
                    <a:bodyPr/>
                    <a:lstStyle/>
                    <a:p>
                      <a:pPr algn="l" fontAlgn="b"/>
                      <a:r>
                        <a:rPr lang="fr-FR" sz="1400" b="0" i="0" u="none" strike="noStrike" dirty="0">
                          <a:solidFill>
                            <a:srgbClr val="000000"/>
                          </a:solidFill>
                          <a:effectLst/>
                          <a:latin typeface="Calibri" panose="020F0502020204030204" pitchFamily="34" charset="0"/>
                        </a:rPr>
                        <a:t>MI2B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50.0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50.0</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35.3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5.9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1</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5.6</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77.8</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3</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16.7</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233343">
                <a:tc>
                  <a:txBody>
                    <a:bodyPr/>
                    <a:lstStyle/>
                    <a:p>
                      <a:pPr algn="l" fontAlgn="b"/>
                      <a:r>
                        <a:rPr lang="fr-FR" sz="1400" b="0" i="0" u="none" strike="noStrike" dirty="0">
                          <a:solidFill>
                            <a:srgbClr val="000000"/>
                          </a:solidFill>
                          <a:effectLst/>
                          <a:latin typeface="Calibri" panose="020F0502020204030204" pitchFamily="34" charset="0"/>
                        </a:rPr>
                        <a:t>PM10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4.4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a:solidFill>
                            <a:srgbClr val="000000"/>
                          </a:solidFill>
                          <a:effectLst/>
                          <a:latin typeface="Calibri" panose="020F0502020204030204" pitchFamily="34" charset="0"/>
                          <a:ea typeface="+mn-ea"/>
                          <a:cs typeface="+mn-cs"/>
                        </a:rPr>
                        <a:t>11.7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71.1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28.9</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52.3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a:solidFill>
                            <a:srgbClr val="000000"/>
                          </a:solidFill>
                          <a:effectLst/>
                          <a:latin typeface="Calibri" panose="020F0502020204030204" pitchFamily="34" charset="0"/>
                        </a:rPr>
                        <a:t>14.3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7</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15.6</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22</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48.9</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16</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a:solidFill>
                            <a:srgbClr val="000000"/>
                          </a:solidFill>
                          <a:effectLst/>
                          <a:latin typeface="Calibri" panose="020F0502020204030204" pitchFamily="34" charset="0"/>
                        </a:rPr>
                        <a:t>35.6</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2"/>
                  </a:ext>
                </a:extLst>
              </a:tr>
              <a:tr h="233343">
                <a:tc>
                  <a:txBody>
                    <a:bodyPr/>
                    <a:lstStyle/>
                    <a:p>
                      <a:pPr algn="l" fontAlgn="b"/>
                      <a:r>
                        <a:rPr lang="fr-FR" sz="1400" b="0" i="0" u="none" strike="noStrike" dirty="0">
                          <a:solidFill>
                            <a:srgbClr val="000000"/>
                          </a:solidFill>
                          <a:effectLst/>
                          <a:latin typeface="Calibri" panose="020F0502020204030204" pitchFamily="34" charset="0"/>
                        </a:rPr>
                        <a:t>PM75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84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8.1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21.9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64.3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35.7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43</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51.8</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8</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9.9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4</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4.8</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70</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83.3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11.9</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233343">
                <a:tc>
                  <a:txBody>
                    <a:bodyPr/>
                    <a:lstStyle/>
                    <a:p>
                      <a:pPr algn="l" fontAlgn="b"/>
                      <a:r>
                        <a:rPr lang="fr-FR" sz="1400" b="0" i="0" u="none" strike="noStrike" dirty="0">
                          <a:solidFill>
                            <a:srgbClr val="000000"/>
                          </a:solidFill>
                          <a:effectLst/>
                          <a:latin typeface="Calibri" panose="020F0502020204030204" pitchFamily="34" charset="0"/>
                        </a:rPr>
                        <a:t>SAE1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4.9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84.2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fr-FR" sz="700" b="0" i="0" u="none" strike="noStrike">
                          <a:solidFill>
                            <a:srgbClr val="000000"/>
                          </a:solidFill>
                          <a:effectLst/>
                          <a:latin typeface="Calibri" panose="020F0502020204030204" pitchFamily="34" charset="0"/>
                        </a:rPr>
                        <a:t>15.8</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52.6</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1</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5.3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21.1</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73.7</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extLst>
                  <a:ext uri="{0D108BD9-81ED-4DB2-BD59-A6C34878D82A}">
                    <a16:rowId xmlns:a16="http://schemas.microsoft.com/office/drawing/2014/main" val="10014"/>
                  </a:ext>
                </a:extLst>
              </a:tr>
              <a:tr h="233343">
                <a:tc>
                  <a:txBody>
                    <a:bodyPr/>
                    <a:lstStyle/>
                    <a:p>
                      <a:pPr algn="l" fontAlgn="b"/>
                      <a:r>
                        <a:rPr lang="fr-FR" sz="1400" b="0" i="0" u="none" strike="noStrike">
                          <a:solidFill>
                            <a:srgbClr val="000000"/>
                          </a:solidFill>
                          <a:effectLst/>
                          <a:latin typeface="Calibri" panose="020F0502020204030204" pitchFamily="34" charset="0"/>
                        </a:rPr>
                        <a:t>TIF1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7.6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79.3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fr-FR" sz="700" b="0" i="0" u="none" strike="noStrike" dirty="0">
                          <a:solidFill>
                            <a:srgbClr val="000000"/>
                          </a:solidFill>
                          <a:effectLst/>
                          <a:latin typeface="Calibri" panose="020F0502020204030204" pitchFamily="34" charset="0"/>
                        </a:rPr>
                        <a:t>20.7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16</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55.2</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5</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17.2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3</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10.3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a:solidFill>
                            <a:srgbClr val="000000"/>
                          </a:solidFill>
                          <a:effectLst/>
                          <a:latin typeface="Calibri" panose="020F0502020204030204" pitchFamily="34" charset="0"/>
                        </a:rPr>
                        <a:t>6</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20.7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endParaRPr lang="fr-FR" sz="7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69.0</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extLst>
                  <a:ext uri="{0D108BD9-81ED-4DB2-BD59-A6C34878D82A}">
                    <a16:rowId xmlns:a16="http://schemas.microsoft.com/office/drawing/2014/main" val="10015"/>
                  </a:ext>
                </a:extLst>
              </a:tr>
              <a:tr h="233343">
                <a:tc>
                  <a:txBody>
                    <a:bodyPr/>
                    <a:lstStyle/>
                    <a:p>
                      <a:pPr algn="l" fontAlgn="b"/>
                      <a:r>
                        <a:rPr lang="fr-FR" sz="1400" b="0" i="0" u="none" strike="noStrike" dirty="0">
                          <a:solidFill>
                            <a:srgbClr val="000000"/>
                          </a:solidFill>
                          <a:effectLst/>
                          <a:latin typeface="Calibri" panose="020F0502020204030204" pitchFamily="34" charset="0"/>
                        </a:rPr>
                        <a:t>NXP2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80.0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fr-FR" sz="700" b="0" i="0" u="none" strike="noStrike" dirty="0">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40.0</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26.7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fr-FR"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0.0</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dirty="0">
                          <a:solidFill>
                            <a:srgbClr val="000000"/>
                          </a:solidFill>
                          <a:effectLst/>
                          <a:latin typeface="Calibri" panose="020F0502020204030204" pitchFamily="34" charset="0"/>
                        </a:rPr>
                        <a:t>12</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80.0</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dirty="0">
                          <a:solidFill>
                            <a:srgbClr val="000000"/>
                          </a:solidFill>
                          <a:effectLst/>
                          <a:latin typeface="Calibri" panose="020F0502020204030204" pitchFamily="34" charset="0"/>
                        </a:rPr>
                        <a:t>3</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6"/>
                  </a:ext>
                </a:extLst>
              </a:tr>
              <a:tr h="233343">
                <a:tc>
                  <a:txBody>
                    <a:bodyPr/>
                    <a:lstStyle/>
                    <a:p>
                      <a:pPr algn="l" fontAlgn="b"/>
                      <a:r>
                        <a:rPr lang="fr-FR" sz="1400" b="0" i="0" u="none" strike="noStrike" dirty="0">
                          <a:solidFill>
                            <a:srgbClr val="000000"/>
                          </a:solidFill>
                          <a:effectLst/>
                          <a:latin typeface="Calibri" panose="020F0502020204030204" pitchFamily="34" charset="0"/>
                        </a:rPr>
                        <a:t>MDA5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7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0" i="0" u="none" strike="noStrike" kern="1200" dirty="0">
                          <a:solidFill>
                            <a:srgbClr val="000000"/>
                          </a:solidFill>
                          <a:effectLst/>
                          <a:latin typeface="Calibri" panose="020F0502020204030204" pitchFamily="34" charset="0"/>
                          <a:ea typeface="+mn-ea"/>
                          <a:cs typeface="+mn-cs"/>
                        </a:rPr>
                        <a:t>66.7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33.3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8</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kern="1200" dirty="0">
                          <a:solidFill>
                            <a:srgbClr val="000000"/>
                          </a:solidFill>
                          <a:effectLst/>
                          <a:latin typeface="Calibri" panose="020F0502020204030204" pitchFamily="34" charset="0"/>
                          <a:ea typeface="+mn-ea"/>
                          <a:cs typeface="+mn-cs"/>
                        </a:rPr>
                        <a:t>57.1</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fr-FR" sz="700" b="0" i="0" u="none" strike="noStrike">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8.3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b"/>
                      <a:r>
                        <a:rPr lang="fr-FR" sz="7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ctr" fontAlgn="b"/>
                      <a:r>
                        <a:rPr lang="fr-FR" sz="700" b="0" i="0" u="none" strike="noStrike">
                          <a:solidFill>
                            <a:srgbClr val="000000"/>
                          </a:solidFill>
                          <a:effectLst/>
                          <a:latin typeface="Calibri" panose="020F0502020204030204" pitchFamily="34" charset="0"/>
                        </a:rPr>
                        <a:t>1</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FF0000"/>
                          </a:solidFill>
                          <a:effectLst/>
                          <a:latin typeface="Calibri" panose="020F0502020204030204" pitchFamily="34" charset="0"/>
                        </a:rPr>
                        <a:t>6.7</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fontAlgn="b"/>
                      <a:r>
                        <a:rPr lang="fr-FR" sz="700" b="0" i="0" u="none" strike="noStrike" dirty="0">
                          <a:solidFill>
                            <a:srgbClr val="000000"/>
                          </a:solidFill>
                          <a:effectLst/>
                          <a:latin typeface="Calibri" panose="020F0502020204030204" pitchFamily="34" charset="0"/>
                        </a:rPr>
                        <a:t>5</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effectLst/>
                          <a:latin typeface="Calibri" panose="020F0502020204030204" pitchFamily="34" charset="0"/>
                        </a:rPr>
                        <a:t>33.3</a:t>
                      </a:r>
                    </a:p>
                  </a:txBody>
                  <a:tcPr marL="0" marR="0" marT="0" marB="0" anchor="ctr">
                    <a:lnL w="6350" cap="flat" cmpd="sng" algn="ctr">
                      <a:solidFill>
                        <a:srgbClr val="000000"/>
                      </a:solidFill>
                      <a:prstDash val="dot"/>
                      <a:round/>
                      <a:headEnd type="none" w="med" len="med"/>
                      <a:tailEnd type="none" w="med" len="med"/>
                    </a:lnL>
                    <a:lnR w="12700" cap="flat" cmpd="sng" algn="ctr">
                      <a:solidFill>
                        <a:schemeClr val="tx1"/>
                      </a:solidFill>
                      <a:prstDash val="sysDash"/>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700" b="0" i="0" u="none" strike="noStrike" dirty="0">
                          <a:solidFill>
                            <a:srgbClr val="000000"/>
                          </a:solidFill>
                          <a:effectLst/>
                          <a:latin typeface="Calibri" panose="020F0502020204030204" pitchFamily="34" charset="0"/>
                        </a:rPr>
                        <a:t>9</a:t>
                      </a:r>
                    </a:p>
                  </a:txBody>
                  <a:tcPr marL="0" marR="0" marT="0" marB="0" anchor="ctr">
                    <a:lnL w="12700" cap="flat" cmpd="sng" algn="ctr">
                      <a:solidFill>
                        <a:schemeClr val="tx1"/>
                      </a:solidFill>
                      <a:prstDash val="sysDash"/>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fr-FR" sz="1400" b="1" i="0" u="none" strike="noStrike" kern="1200" dirty="0">
                          <a:solidFill>
                            <a:srgbClr val="FF0000"/>
                          </a:solidFill>
                          <a:effectLst/>
                          <a:latin typeface="Calibri" panose="020F0502020204030204" pitchFamily="34" charset="0"/>
                          <a:ea typeface="+mn-ea"/>
                          <a:cs typeface="+mn-cs"/>
                        </a:rPr>
                        <a:t>60.0</a:t>
                      </a:r>
                    </a:p>
                  </a:txBody>
                  <a:tcPr marL="0" marR="0" marT="0"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7"/>
                  </a:ext>
                </a:extLst>
              </a:tr>
            </a:tbl>
          </a:graphicData>
        </a:graphic>
      </p:graphicFrame>
      <p:sp>
        <p:nvSpPr>
          <p:cNvPr id="5" name="ZoneTexte 4"/>
          <p:cNvSpPr txBox="1"/>
          <p:nvPr/>
        </p:nvSpPr>
        <p:spPr>
          <a:xfrm>
            <a:off x="677008" y="307730"/>
            <a:ext cx="5763244" cy="369332"/>
          </a:xfrm>
          <a:prstGeom prst="rect">
            <a:avLst/>
          </a:prstGeom>
          <a:noFill/>
        </p:spPr>
        <p:txBody>
          <a:bodyPr wrap="none" rtlCol="0">
            <a:spAutoFit/>
          </a:bodyPr>
          <a:lstStyle/>
          <a:p>
            <a:r>
              <a:rPr lang="fr-FR" dirty="0"/>
              <a:t>Le (!) Tableau : extrait des données de 2017, CHU de Lille…</a:t>
            </a:r>
          </a:p>
        </p:txBody>
      </p:sp>
      <p:sp>
        <p:nvSpPr>
          <p:cNvPr id="29" name="Rectangle 28"/>
          <p:cNvSpPr/>
          <p:nvPr/>
        </p:nvSpPr>
        <p:spPr>
          <a:xfrm>
            <a:off x="677008" y="958363"/>
            <a:ext cx="3200400" cy="589963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894992" y="958362"/>
            <a:ext cx="2154116" cy="589963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813538" y="1081454"/>
            <a:ext cx="1081454" cy="577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3894992" y="1081454"/>
            <a:ext cx="1081454" cy="577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976446" y="1081454"/>
            <a:ext cx="1081454" cy="577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6057900" y="1081454"/>
            <a:ext cx="764931" cy="577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6822831" y="1078526"/>
            <a:ext cx="2171700" cy="5776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6480699" y="874146"/>
            <a:ext cx="2545791" cy="933333"/>
          </a:xfrm>
          <a:custGeom>
            <a:avLst/>
            <a:gdLst>
              <a:gd name="connsiteX0" fmla="*/ 1360167 w 2487669"/>
              <a:gd name="connsiteY0" fmla="*/ 284480 h 1348311"/>
              <a:gd name="connsiteX1" fmla="*/ 191767 w 2487669"/>
              <a:gd name="connsiteY1" fmla="*/ 447040 h 1348311"/>
              <a:gd name="connsiteX2" fmla="*/ 222247 w 2487669"/>
              <a:gd name="connsiteY2" fmla="*/ 1259840 h 1348311"/>
              <a:gd name="connsiteX3" fmla="*/ 2335527 w 2487669"/>
              <a:gd name="connsiteY3" fmla="*/ 1219200 h 1348311"/>
              <a:gd name="connsiteX4" fmla="*/ 2071367 w 2487669"/>
              <a:gd name="connsiteY4" fmla="*/ 304800 h 1348311"/>
              <a:gd name="connsiteX5" fmla="*/ 80007 w 2487669"/>
              <a:gd name="connsiteY5" fmla="*/ 0 h 1348311"/>
              <a:gd name="connsiteX0" fmla="*/ 1345775 w 2473277"/>
              <a:gd name="connsiteY0" fmla="*/ 284480 h 1348311"/>
              <a:gd name="connsiteX1" fmla="*/ 1081615 w 2473277"/>
              <a:gd name="connsiteY1" fmla="*/ 284480 h 1348311"/>
              <a:gd name="connsiteX2" fmla="*/ 177375 w 2473277"/>
              <a:gd name="connsiteY2" fmla="*/ 447040 h 1348311"/>
              <a:gd name="connsiteX3" fmla="*/ 207855 w 2473277"/>
              <a:gd name="connsiteY3" fmla="*/ 1259840 h 1348311"/>
              <a:gd name="connsiteX4" fmla="*/ 2321135 w 2473277"/>
              <a:gd name="connsiteY4" fmla="*/ 1219200 h 1348311"/>
              <a:gd name="connsiteX5" fmla="*/ 2056975 w 2473277"/>
              <a:gd name="connsiteY5" fmla="*/ 304800 h 1348311"/>
              <a:gd name="connsiteX6" fmla="*/ 65615 w 2473277"/>
              <a:gd name="connsiteY6" fmla="*/ 0 h 1348311"/>
              <a:gd name="connsiteX0" fmla="*/ 1376255 w 2473277"/>
              <a:gd name="connsiteY0" fmla="*/ 386080 h 1348311"/>
              <a:gd name="connsiteX1" fmla="*/ 1081615 w 2473277"/>
              <a:gd name="connsiteY1" fmla="*/ 284480 h 1348311"/>
              <a:gd name="connsiteX2" fmla="*/ 177375 w 2473277"/>
              <a:gd name="connsiteY2" fmla="*/ 447040 h 1348311"/>
              <a:gd name="connsiteX3" fmla="*/ 207855 w 2473277"/>
              <a:gd name="connsiteY3" fmla="*/ 1259840 h 1348311"/>
              <a:gd name="connsiteX4" fmla="*/ 2321135 w 2473277"/>
              <a:gd name="connsiteY4" fmla="*/ 1219200 h 1348311"/>
              <a:gd name="connsiteX5" fmla="*/ 2056975 w 2473277"/>
              <a:gd name="connsiteY5" fmla="*/ 304800 h 1348311"/>
              <a:gd name="connsiteX6" fmla="*/ 65615 w 2473277"/>
              <a:gd name="connsiteY6" fmla="*/ 0 h 1348311"/>
              <a:gd name="connsiteX0" fmla="*/ 1556439 w 2653461"/>
              <a:gd name="connsiteY0" fmla="*/ 386080 h 1329056"/>
              <a:gd name="connsiteX1" fmla="*/ 1261799 w 2653461"/>
              <a:gd name="connsiteY1" fmla="*/ 284480 h 1329056"/>
              <a:gd name="connsiteX2" fmla="*/ 73079 w 2653461"/>
              <a:gd name="connsiteY2" fmla="*/ 741680 h 1329056"/>
              <a:gd name="connsiteX3" fmla="*/ 388039 w 2653461"/>
              <a:gd name="connsiteY3" fmla="*/ 1259840 h 1329056"/>
              <a:gd name="connsiteX4" fmla="*/ 2501319 w 2653461"/>
              <a:gd name="connsiteY4" fmla="*/ 1219200 h 1329056"/>
              <a:gd name="connsiteX5" fmla="*/ 2237159 w 2653461"/>
              <a:gd name="connsiteY5" fmla="*/ 304800 h 1329056"/>
              <a:gd name="connsiteX6" fmla="*/ 245799 w 2653461"/>
              <a:gd name="connsiteY6" fmla="*/ 0 h 1329056"/>
              <a:gd name="connsiteX0" fmla="*/ 1599787 w 2705082"/>
              <a:gd name="connsiteY0" fmla="*/ 386080 h 1277934"/>
              <a:gd name="connsiteX1" fmla="*/ 1305147 w 2705082"/>
              <a:gd name="connsiteY1" fmla="*/ 284480 h 1277934"/>
              <a:gd name="connsiteX2" fmla="*/ 116427 w 2705082"/>
              <a:gd name="connsiteY2" fmla="*/ 741680 h 1277934"/>
              <a:gd name="connsiteX3" fmla="*/ 319627 w 2705082"/>
              <a:gd name="connsiteY3" fmla="*/ 1137920 h 1277934"/>
              <a:gd name="connsiteX4" fmla="*/ 2544667 w 2705082"/>
              <a:gd name="connsiteY4" fmla="*/ 1219200 h 1277934"/>
              <a:gd name="connsiteX5" fmla="*/ 2280507 w 2705082"/>
              <a:gd name="connsiteY5" fmla="*/ 304800 h 1277934"/>
              <a:gd name="connsiteX6" fmla="*/ 289147 w 2705082"/>
              <a:gd name="connsiteY6" fmla="*/ 0 h 1277934"/>
              <a:gd name="connsiteX0" fmla="*/ 1598218 w 2680421"/>
              <a:gd name="connsiteY0" fmla="*/ 386080 h 1146374"/>
              <a:gd name="connsiteX1" fmla="*/ 1303578 w 2680421"/>
              <a:gd name="connsiteY1" fmla="*/ 284480 h 1146374"/>
              <a:gd name="connsiteX2" fmla="*/ 114858 w 2680421"/>
              <a:gd name="connsiteY2" fmla="*/ 741680 h 1146374"/>
              <a:gd name="connsiteX3" fmla="*/ 318058 w 2680421"/>
              <a:gd name="connsiteY3" fmla="*/ 1137920 h 1146374"/>
              <a:gd name="connsiteX4" fmla="*/ 2512618 w 2680421"/>
              <a:gd name="connsiteY4" fmla="*/ 955040 h 1146374"/>
              <a:gd name="connsiteX5" fmla="*/ 2278938 w 2680421"/>
              <a:gd name="connsiteY5" fmla="*/ 304800 h 1146374"/>
              <a:gd name="connsiteX6" fmla="*/ 287578 w 2680421"/>
              <a:gd name="connsiteY6" fmla="*/ 0 h 1146374"/>
              <a:gd name="connsiteX0" fmla="*/ 2085898 w 2680421"/>
              <a:gd name="connsiteY0" fmla="*/ 375920 h 1146374"/>
              <a:gd name="connsiteX1" fmla="*/ 1303578 w 2680421"/>
              <a:gd name="connsiteY1" fmla="*/ 284480 h 1146374"/>
              <a:gd name="connsiteX2" fmla="*/ 114858 w 2680421"/>
              <a:gd name="connsiteY2" fmla="*/ 741680 h 1146374"/>
              <a:gd name="connsiteX3" fmla="*/ 318058 w 2680421"/>
              <a:gd name="connsiteY3" fmla="*/ 1137920 h 1146374"/>
              <a:gd name="connsiteX4" fmla="*/ 2512618 w 2680421"/>
              <a:gd name="connsiteY4" fmla="*/ 955040 h 1146374"/>
              <a:gd name="connsiteX5" fmla="*/ 2278938 w 2680421"/>
              <a:gd name="connsiteY5" fmla="*/ 304800 h 1146374"/>
              <a:gd name="connsiteX6" fmla="*/ 287578 w 2680421"/>
              <a:gd name="connsiteY6" fmla="*/ 0 h 1146374"/>
              <a:gd name="connsiteX0" fmla="*/ 2113382 w 2707905"/>
              <a:gd name="connsiteY0" fmla="*/ 375920 h 1146374"/>
              <a:gd name="connsiteX1" fmla="*/ 1717142 w 2707905"/>
              <a:gd name="connsiteY1" fmla="*/ 274320 h 1146374"/>
              <a:gd name="connsiteX2" fmla="*/ 142342 w 2707905"/>
              <a:gd name="connsiteY2" fmla="*/ 741680 h 1146374"/>
              <a:gd name="connsiteX3" fmla="*/ 345542 w 2707905"/>
              <a:gd name="connsiteY3" fmla="*/ 1137920 h 1146374"/>
              <a:gd name="connsiteX4" fmla="*/ 2540102 w 2707905"/>
              <a:gd name="connsiteY4" fmla="*/ 955040 h 1146374"/>
              <a:gd name="connsiteX5" fmla="*/ 2306422 w 2707905"/>
              <a:gd name="connsiteY5" fmla="*/ 304800 h 1146374"/>
              <a:gd name="connsiteX6" fmla="*/ 315062 w 2707905"/>
              <a:gd name="connsiteY6" fmla="*/ 0 h 1146374"/>
              <a:gd name="connsiteX0" fmla="*/ 2113382 w 2707905"/>
              <a:gd name="connsiteY0" fmla="*/ 172720 h 943174"/>
              <a:gd name="connsiteX1" fmla="*/ 1717142 w 2707905"/>
              <a:gd name="connsiteY1" fmla="*/ 71120 h 943174"/>
              <a:gd name="connsiteX2" fmla="*/ 142342 w 2707905"/>
              <a:gd name="connsiteY2" fmla="*/ 538480 h 943174"/>
              <a:gd name="connsiteX3" fmla="*/ 345542 w 2707905"/>
              <a:gd name="connsiteY3" fmla="*/ 934720 h 943174"/>
              <a:gd name="connsiteX4" fmla="*/ 2540102 w 2707905"/>
              <a:gd name="connsiteY4" fmla="*/ 751840 h 943174"/>
              <a:gd name="connsiteX5" fmla="*/ 2306422 w 2707905"/>
              <a:gd name="connsiteY5" fmla="*/ 101600 h 943174"/>
              <a:gd name="connsiteX6" fmla="*/ 315062 w 2707905"/>
              <a:gd name="connsiteY6" fmla="*/ 0 h 943174"/>
              <a:gd name="connsiteX0" fmla="*/ 2113382 w 2707905"/>
              <a:gd name="connsiteY0" fmla="*/ 242004 h 1012458"/>
              <a:gd name="connsiteX1" fmla="*/ 1717142 w 2707905"/>
              <a:gd name="connsiteY1" fmla="*/ 140404 h 1012458"/>
              <a:gd name="connsiteX2" fmla="*/ 142342 w 2707905"/>
              <a:gd name="connsiteY2" fmla="*/ 607764 h 1012458"/>
              <a:gd name="connsiteX3" fmla="*/ 345542 w 2707905"/>
              <a:gd name="connsiteY3" fmla="*/ 1004004 h 1012458"/>
              <a:gd name="connsiteX4" fmla="*/ 2540102 w 2707905"/>
              <a:gd name="connsiteY4" fmla="*/ 821124 h 1012458"/>
              <a:gd name="connsiteX5" fmla="*/ 2306422 w 2707905"/>
              <a:gd name="connsiteY5" fmla="*/ 170884 h 1012458"/>
              <a:gd name="connsiteX6" fmla="*/ 315062 w 2707905"/>
              <a:gd name="connsiteY6" fmla="*/ 69284 h 1012458"/>
              <a:gd name="connsiteX0" fmla="*/ 2114110 w 2708633"/>
              <a:gd name="connsiteY0" fmla="*/ 242004 h 1012458"/>
              <a:gd name="connsiteX1" fmla="*/ 1728030 w 2708633"/>
              <a:gd name="connsiteY1" fmla="*/ 191204 h 1012458"/>
              <a:gd name="connsiteX2" fmla="*/ 143070 w 2708633"/>
              <a:gd name="connsiteY2" fmla="*/ 607764 h 1012458"/>
              <a:gd name="connsiteX3" fmla="*/ 346270 w 2708633"/>
              <a:gd name="connsiteY3" fmla="*/ 1004004 h 1012458"/>
              <a:gd name="connsiteX4" fmla="*/ 2540830 w 2708633"/>
              <a:gd name="connsiteY4" fmla="*/ 821124 h 1012458"/>
              <a:gd name="connsiteX5" fmla="*/ 2307150 w 2708633"/>
              <a:gd name="connsiteY5" fmla="*/ 170884 h 1012458"/>
              <a:gd name="connsiteX6" fmla="*/ 315790 w 2708633"/>
              <a:gd name="connsiteY6" fmla="*/ 69284 h 1012458"/>
              <a:gd name="connsiteX0" fmla="*/ 2114110 w 2707799"/>
              <a:gd name="connsiteY0" fmla="*/ 112580 h 883034"/>
              <a:gd name="connsiteX1" fmla="*/ 1728030 w 2707799"/>
              <a:gd name="connsiteY1" fmla="*/ 61780 h 883034"/>
              <a:gd name="connsiteX2" fmla="*/ 143070 w 2707799"/>
              <a:gd name="connsiteY2" fmla="*/ 478340 h 883034"/>
              <a:gd name="connsiteX3" fmla="*/ 346270 w 2707799"/>
              <a:gd name="connsiteY3" fmla="*/ 874580 h 883034"/>
              <a:gd name="connsiteX4" fmla="*/ 2540830 w 2707799"/>
              <a:gd name="connsiteY4" fmla="*/ 691700 h 883034"/>
              <a:gd name="connsiteX5" fmla="*/ 2307150 w 2707799"/>
              <a:gd name="connsiteY5" fmla="*/ 41460 h 883034"/>
              <a:gd name="connsiteX6" fmla="*/ 336110 w 2707799"/>
              <a:gd name="connsiteY6" fmla="*/ 163380 h 883034"/>
              <a:gd name="connsiteX0" fmla="*/ 2114110 w 2707799"/>
              <a:gd name="connsiteY0" fmla="*/ 162173 h 933333"/>
              <a:gd name="connsiteX1" fmla="*/ 1728030 w 2707799"/>
              <a:gd name="connsiteY1" fmla="*/ 111373 h 933333"/>
              <a:gd name="connsiteX2" fmla="*/ 143070 w 2707799"/>
              <a:gd name="connsiteY2" fmla="*/ 527933 h 933333"/>
              <a:gd name="connsiteX3" fmla="*/ 346270 w 2707799"/>
              <a:gd name="connsiteY3" fmla="*/ 924173 h 933333"/>
              <a:gd name="connsiteX4" fmla="*/ 2540830 w 2707799"/>
              <a:gd name="connsiteY4" fmla="*/ 741293 h 933333"/>
              <a:gd name="connsiteX5" fmla="*/ 2307150 w 2707799"/>
              <a:gd name="connsiteY5" fmla="*/ 30093 h 933333"/>
              <a:gd name="connsiteX6" fmla="*/ 336110 w 2707799"/>
              <a:gd name="connsiteY6" fmla="*/ 212973 h 93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7799" h="933333">
                <a:moveTo>
                  <a:pt x="2114110" y="162173"/>
                </a:moveTo>
                <a:cubicBezTo>
                  <a:pt x="2070083" y="162173"/>
                  <a:pt x="1922763" y="84280"/>
                  <a:pt x="1728030" y="111373"/>
                </a:cubicBezTo>
                <a:cubicBezTo>
                  <a:pt x="1533297" y="138466"/>
                  <a:pt x="373363" y="392466"/>
                  <a:pt x="143070" y="527933"/>
                </a:cubicBezTo>
                <a:cubicBezTo>
                  <a:pt x="-87223" y="663400"/>
                  <a:pt x="-53357" y="888613"/>
                  <a:pt x="346270" y="924173"/>
                </a:cubicBezTo>
                <a:cubicBezTo>
                  <a:pt x="745897" y="959733"/>
                  <a:pt x="2214017" y="890306"/>
                  <a:pt x="2540830" y="741293"/>
                </a:cubicBezTo>
                <a:cubicBezTo>
                  <a:pt x="2867643" y="592280"/>
                  <a:pt x="2674603" y="118146"/>
                  <a:pt x="2307150" y="30093"/>
                </a:cubicBezTo>
                <a:cubicBezTo>
                  <a:pt x="1939697" y="-57960"/>
                  <a:pt x="1194630" y="60573"/>
                  <a:pt x="336110" y="212973"/>
                </a:cubicBezTo>
              </a:path>
            </a:pathLst>
          </a:custGeom>
          <a:noFill/>
          <a:ln>
            <a:solidFill>
              <a:srgbClr val="FFC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066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90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45A507D6-CCE3-4FEB-8F86-1A119B46CF37}"/>
              </a:ext>
            </a:extLst>
          </p:cNvPr>
          <p:cNvGraphicFramePr>
            <a:graphicFrameLocks/>
          </p:cNvGraphicFramePr>
          <p:nvPr>
            <p:extLst>
              <p:ext uri="{D42A27DB-BD31-4B8C-83A1-F6EECF244321}">
                <p14:modId xmlns:p14="http://schemas.microsoft.com/office/powerpoint/2010/main" val="3262162399"/>
              </p:ext>
            </p:extLst>
          </p:nvPr>
        </p:nvGraphicFramePr>
        <p:xfrm>
          <a:off x="5300464" y="3772173"/>
          <a:ext cx="3469137" cy="3055347"/>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350520" y="1012342"/>
            <a:ext cx="7109703" cy="3624069"/>
          </a:xfrm>
          <a:prstGeom prst="rect">
            <a:avLst/>
          </a:prstGeom>
          <a:noFill/>
        </p:spPr>
        <p:txBody>
          <a:bodyPr wrap="none" rtlCol="0">
            <a:spAutoFit/>
          </a:bodyPr>
          <a:lstStyle/>
          <a:p>
            <a:endParaRPr lang="fr-FR" sz="1350" dirty="0"/>
          </a:p>
          <a:p>
            <a:pPr marL="285750" indent="-285750">
              <a:buFontTx/>
              <a:buChar char="-"/>
            </a:pPr>
            <a:r>
              <a:rPr lang="fr-FR" sz="1350" dirty="0"/>
              <a:t>Cotation sur une échelle de 1 à 5 de :</a:t>
            </a:r>
          </a:p>
          <a:p>
            <a:pPr marL="285750" indent="-285750">
              <a:buFontTx/>
              <a:buChar char="-"/>
            </a:pPr>
            <a:endParaRPr lang="fr-FR" sz="1350" dirty="0"/>
          </a:p>
          <a:p>
            <a:pPr marL="285750" indent="-285750">
              <a:buFontTx/>
              <a:buChar char="-"/>
            </a:pPr>
            <a:r>
              <a:rPr lang="fr-FR" sz="1350" dirty="0"/>
              <a:t>la </a:t>
            </a:r>
            <a:r>
              <a:rPr lang="fr-FR" sz="1350" b="1" dirty="0"/>
              <a:t>présence de réactivité en l’absence de fluorescence HEp2 </a:t>
            </a:r>
          </a:p>
          <a:p>
            <a:r>
              <a:rPr lang="fr-FR" sz="1350" dirty="0"/>
              <a:t>	</a:t>
            </a:r>
            <a:r>
              <a:rPr lang="fr-FR" sz="1350" i="1" dirty="0"/>
              <a:t>(« 0 » si présence fréquente d’une fluorescence négative / « 5 » si bonne corrélation)</a:t>
            </a:r>
          </a:p>
          <a:p>
            <a:endParaRPr lang="fr-FR" sz="1350" dirty="0"/>
          </a:p>
          <a:p>
            <a:pPr marL="285750" indent="-285750">
              <a:buFontTx/>
              <a:buChar char="-"/>
            </a:pPr>
            <a:r>
              <a:rPr lang="fr-FR" sz="1350" dirty="0"/>
              <a:t>la cohérence entre </a:t>
            </a:r>
            <a:r>
              <a:rPr lang="fr-FR" sz="1350" b="1" dirty="0"/>
              <a:t>réactivité identifiée </a:t>
            </a:r>
            <a:r>
              <a:rPr lang="fr-FR" sz="1350" dirty="0"/>
              <a:t>et </a:t>
            </a:r>
            <a:r>
              <a:rPr lang="fr-FR" sz="1350" b="1" dirty="0"/>
              <a:t>l’aspect de fluorescence HEp2 </a:t>
            </a:r>
            <a:r>
              <a:rPr lang="fr-FR" sz="1350" dirty="0"/>
              <a:t>(fréquence)</a:t>
            </a:r>
          </a:p>
          <a:p>
            <a:r>
              <a:rPr lang="fr-FR" sz="1350" dirty="0"/>
              <a:t>	</a:t>
            </a:r>
            <a:r>
              <a:rPr lang="fr-FR" sz="1350" i="1" dirty="0"/>
              <a:t>(« 0 » si absence de cohérence / « 5 » si corrélation)</a:t>
            </a:r>
          </a:p>
          <a:p>
            <a:endParaRPr lang="fr-FR" sz="1350" dirty="0"/>
          </a:p>
          <a:p>
            <a:pPr marL="285750" indent="-285750">
              <a:buFontTx/>
              <a:buChar char="-"/>
            </a:pPr>
            <a:r>
              <a:rPr lang="fr-FR" sz="1350" dirty="0"/>
              <a:t>Rapport de fréquence </a:t>
            </a:r>
            <a:r>
              <a:rPr lang="fr-FR" sz="1350" b="1" dirty="0"/>
              <a:t>Faibles/ Fortes réactivités </a:t>
            </a:r>
          </a:p>
          <a:p>
            <a:r>
              <a:rPr lang="fr-FR" sz="1350" dirty="0"/>
              <a:t>	</a:t>
            </a:r>
            <a:r>
              <a:rPr lang="fr-FR" sz="1350" i="1" dirty="0"/>
              <a:t>(« 0 » si fréquence +++ de bandes faibles / « 5 » si absence de bandes faibles)</a:t>
            </a:r>
          </a:p>
          <a:p>
            <a:endParaRPr lang="fr-FR" sz="1350" dirty="0"/>
          </a:p>
          <a:p>
            <a:pPr marL="285750" indent="-285750">
              <a:buFontTx/>
              <a:buChar char="-"/>
            </a:pPr>
            <a:r>
              <a:rPr lang="fr-FR" sz="1350" b="1" dirty="0"/>
              <a:t>l’expérience antérieure du biologiste </a:t>
            </a:r>
            <a:r>
              <a:rPr lang="fr-FR" sz="1350" dirty="0"/>
              <a:t>(« sa cote d’amour ») (consultation des dossiers cliniques)</a:t>
            </a:r>
          </a:p>
          <a:p>
            <a:r>
              <a:rPr lang="fr-FR" sz="1350" dirty="0"/>
              <a:t>		vis-à-vis de la réactivité en question </a:t>
            </a:r>
          </a:p>
          <a:p>
            <a:r>
              <a:rPr lang="fr-FR" sz="1350" dirty="0"/>
              <a:t>		</a:t>
            </a:r>
            <a:r>
              <a:rPr lang="fr-FR" sz="1350" i="1" dirty="0"/>
              <a:t>« 0 » : mauvaise</a:t>
            </a:r>
          </a:p>
          <a:p>
            <a:r>
              <a:rPr lang="fr-FR" sz="1350" i="1" dirty="0"/>
              <a:t>		« 5 » : bonne </a:t>
            </a:r>
          </a:p>
          <a:p>
            <a:endParaRPr lang="fr-FR" sz="1350" i="1" dirty="0"/>
          </a:p>
        </p:txBody>
      </p:sp>
      <p:sp>
        <p:nvSpPr>
          <p:cNvPr id="4" name="ZoneTexte 3"/>
          <p:cNvSpPr txBox="1"/>
          <p:nvPr/>
        </p:nvSpPr>
        <p:spPr>
          <a:xfrm>
            <a:off x="350520" y="643010"/>
            <a:ext cx="7320274" cy="369332"/>
          </a:xfrm>
          <a:prstGeom prst="rect">
            <a:avLst/>
          </a:prstGeom>
          <a:noFill/>
        </p:spPr>
        <p:txBody>
          <a:bodyPr wrap="none" rtlCol="0">
            <a:spAutoFit/>
          </a:bodyPr>
          <a:lstStyle/>
          <a:p>
            <a:r>
              <a:rPr lang="fr-FR" b="1" i="1" dirty="0"/>
              <a:t>Une représentation graphique pour juger en un coup d’œil ? (subjectif +++)</a:t>
            </a:r>
          </a:p>
        </p:txBody>
      </p:sp>
      <p:cxnSp>
        <p:nvCxnSpPr>
          <p:cNvPr id="7" name="Connecteur droit 6"/>
          <p:cNvCxnSpPr/>
          <p:nvPr/>
        </p:nvCxnSpPr>
        <p:spPr>
          <a:xfrm flipV="1">
            <a:off x="7010400" y="5435510"/>
            <a:ext cx="857250" cy="8782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flipV="1">
            <a:off x="7010401" y="4615092"/>
            <a:ext cx="838199" cy="8386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6172199" y="4615092"/>
            <a:ext cx="875757" cy="87511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172199" y="5453743"/>
            <a:ext cx="875757" cy="85997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8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011" y="1077916"/>
            <a:ext cx="1766830" cy="461665"/>
          </a:xfrm>
          <a:prstGeom prst="rect">
            <a:avLst/>
          </a:prstGeom>
          <a:noFill/>
        </p:spPr>
        <p:txBody>
          <a:bodyPr wrap="none" rtlCol="0">
            <a:spAutoFit/>
          </a:bodyPr>
          <a:lstStyle/>
          <a:p>
            <a:r>
              <a:rPr lang="fr-FR" sz="2400" b="1" dirty="0"/>
              <a:t>Cas clinique </a:t>
            </a:r>
          </a:p>
        </p:txBody>
      </p:sp>
      <p:sp>
        <p:nvSpPr>
          <p:cNvPr id="5" name="Ellipse 4"/>
          <p:cNvSpPr/>
          <p:nvPr/>
        </p:nvSpPr>
        <p:spPr>
          <a:xfrm>
            <a:off x="1291590" y="1188720"/>
            <a:ext cx="57150" cy="68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3534" y="155884"/>
            <a:ext cx="1809727" cy="1183344"/>
          </a:xfrm>
          <a:prstGeom prst="rect">
            <a:avLst/>
          </a:prstGeom>
        </p:spPr>
      </p:pic>
      <p:pic>
        <p:nvPicPr>
          <p:cNvPr id="2" name="Image 1"/>
          <p:cNvPicPr>
            <a:picLocks noChangeAspect="1"/>
          </p:cNvPicPr>
          <p:nvPr/>
        </p:nvPicPr>
        <p:blipFill>
          <a:blip r:embed="rId3"/>
          <a:stretch>
            <a:fillRect/>
          </a:stretch>
        </p:blipFill>
        <p:spPr>
          <a:xfrm>
            <a:off x="-121801" y="1450032"/>
            <a:ext cx="9475526" cy="5693460"/>
          </a:xfrm>
          <a:prstGeom prst="rect">
            <a:avLst/>
          </a:prstGeom>
        </p:spPr>
      </p:pic>
    </p:spTree>
    <p:extLst>
      <p:ext uri="{BB962C8B-B14F-4D97-AF65-F5344CB8AC3E}">
        <p14:creationId xmlns:p14="http://schemas.microsoft.com/office/powerpoint/2010/main" val="3018329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2684393905"/>
              </p:ext>
            </p:extLst>
          </p:nvPr>
        </p:nvGraphicFramePr>
        <p:xfrm>
          <a:off x="4827499" y="5091982"/>
          <a:ext cx="1819155" cy="1606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p:cNvGraphicFramePr>
            <a:graphicFrameLocks/>
          </p:cNvGraphicFramePr>
          <p:nvPr>
            <p:extLst>
              <p:ext uri="{D42A27DB-BD31-4B8C-83A1-F6EECF244321}">
                <p14:modId xmlns:p14="http://schemas.microsoft.com/office/powerpoint/2010/main" val="270006846"/>
              </p:ext>
            </p:extLst>
          </p:nvPr>
        </p:nvGraphicFramePr>
        <p:xfrm>
          <a:off x="1066801" y="1774264"/>
          <a:ext cx="1819155" cy="160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p:cNvGraphicFramePr>
            <a:graphicFrameLocks/>
          </p:cNvGraphicFramePr>
          <p:nvPr>
            <p:extLst>
              <p:ext uri="{D42A27DB-BD31-4B8C-83A1-F6EECF244321}">
                <p14:modId xmlns:p14="http://schemas.microsoft.com/office/powerpoint/2010/main" val="1658343566"/>
              </p:ext>
            </p:extLst>
          </p:nvPr>
        </p:nvGraphicFramePr>
        <p:xfrm>
          <a:off x="1066801" y="100177"/>
          <a:ext cx="1819155" cy="1606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p:cNvGraphicFramePr>
            <a:graphicFrameLocks/>
          </p:cNvGraphicFramePr>
          <p:nvPr>
            <p:extLst>
              <p:ext uri="{D42A27DB-BD31-4B8C-83A1-F6EECF244321}">
                <p14:modId xmlns:p14="http://schemas.microsoft.com/office/powerpoint/2010/main" val="738009744"/>
              </p:ext>
            </p:extLst>
          </p:nvPr>
        </p:nvGraphicFramePr>
        <p:xfrm>
          <a:off x="6686779" y="1774264"/>
          <a:ext cx="1819155" cy="1606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aphique 5"/>
          <p:cNvGraphicFramePr>
            <a:graphicFrameLocks/>
          </p:cNvGraphicFramePr>
          <p:nvPr>
            <p:extLst>
              <p:ext uri="{D42A27DB-BD31-4B8C-83A1-F6EECF244321}">
                <p14:modId xmlns:p14="http://schemas.microsoft.com/office/powerpoint/2010/main" val="86875607"/>
              </p:ext>
            </p:extLst>
          </p:nvPr>
        </p:nvGraphicFramePr>
        <p:xfrm>
          <a:off x="6700005" y="5091982"/>
          <a:ext cx="1819155" cy="16069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Graphique 6"/>
          <p:cNvGraphicFramePr>
            <a:graphicFrameLocks/>
          </p:cNvGraphicFramePr>
          <p:nvPr>
            <p:extLst>
              <p:ext uri="{D42A27DB-BD31-4B8C-83A1-F6EECF244321}">
                <p14:modId xmlns:p14="http://schemas.microsoft.com/office/powerpoint/2010/main" val="3546461550"/>
              </p:ext>
            </p:extLst>
          </p:nvPr>
        </p:nvGraphicFramePr>
        <p:xfrm>
          <a:off x="1066801" y="3445187"/>
          <a:ext cx="1819155" cy="1606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Graphique 7"/>
          <p:cNvGraphicFramePr>
            <a:graphicFrameLocks/>
          </p:cNvGraphicFramePr>
          <p:nvPr>
            <p:extLst>
              <p:ext uri="{D42A27DB-BD31-4B8C-83A1-F6EECF244321}">
                <p14:modId xmlns:p14="http://schemas.microsoft.com/office/powerpoint/2010/main" val="4051448620"/>
              </p:ext>
            </p:extLst>
          </p:nvPr>
        </p:nvGraphicFramePr>
        <p:xfrm>
          <a:off x="2955238" y="3445187"/>
          <a:ext cx="1819155" cy="16069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Graphique 8"/>
          <p:cNvGraphicFramePr>
            <a:graphicFrameLocks/>
          </p:cNvGraphicFramePr>
          <p:nvPr>
            <p:extLst>
              <p:ext uri="{D42A27DB-BD31-4B8C-83A1-F6EECF244321}">
                <p14:modId xmlns:p14="http://schemas.microsoft.com/office/powerpoint/2010/main" val="114966548"/>
              </p:ext>
            </p:extLst>
          </p:nvPr>
        </p:nvGraphicFramePr>
        <p:xfrm>
          <a:off x="6700005" y="100177"/>
          <a:ext cx="1819155" cy="16069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Graphique 9"/>
          <p:cNvGraphicFramePr>
            <a:graphicFrameLocks/>
          </p:cNvGraphicFramePr>
          <p:nvPr>
            <p:extLst>
              <p:ext uri="{D42A27DB-BD31-4B8C-83A1-F6EECF244321}">
                <p14:modId xmlns:p14="http://schemas.microsoft.com/office/powerpoint/2010/main" val="3471182231"/>
              </p:ext>
            </p:extLst>
          </p:nvPr>
        </p:nvGraphicFramePr>
        <p:xfrm>
          <a:off x="4827499" y="100177"/>
          <a:ext cx="1819155" cy="16069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 name="Graphique 10"/>
          <p:cNvGraphicFramePr>
            <a:graphicFrameLocks/>
          </p:cNvGraphicFramePr>
          <p:nvPr>
            <p:extLst>
              <p:ext uri="{D42A27DB-BD31-4B8C-83A1-F6EECF244321}">
                <p14:modId xmlns:p14="http://schemas.microsoft.com/office/powerpoint/2010/main" val="2674346343"/>
              </p:ext>
            </p:extLst>
          </p:nvPr>
        </p:nvGraphicFramePr>
        <p:xfrm>
          <a:off x="2955238" y="5091982"/>
          <a:ext cx="1819155" cy="16069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2" name="Graphique 11"/>
          <p:cNvGraphicFramePr>
            <a:graphicFrameLocks/>
          </p:cNvGraphicFramePr>
          <p:nvPr>
            <p:extLst>
              <p:ext uri="{D42A27DB-BD31-4B8C-83A1-F6EECF244321}">
                <p14:modId xmlns:p14="http://schemas.microsoft.com/office/powerpoint/2010/main" val="2023107059"/>
              </p:ext>
            </p:extLst>
          </p:nvPr>
        </p:nvGraphicFramePr>
        <p:xfrm>
          <a:off x="6700005" y="3445187"/>
          <a:ext cx="1819155" cy="16069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 name="Graphique 12"/>
          <p:cNvGraphicFramePr>
            <a:graphicFrameLocks/>
          </p:cNvGraphicFramePr>
          <p:nvPr>
            <p:extLst>
              <p:ext uri="{D42A27DB-BD31-4B8C-83A1-F6EECF244321}">
                <p14:modId xmlns:p14="http://schemas.microsoft.com/office/powerpoint/2010/main" val="3059441505"/>
              </p:ext>
            </p:extLst>
          </p:nvPr>
        </p:nvGraphicFramePr>
        <p:xfrm>
          <a:off x="4827499" y="3445187"/>
          <a:ext cx="1819155" cy="16069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4" name="Graphique 13"/>
          <p:cNvGraphicFramePr>
            <a:graphicFrameLocks/>
          </p:cNvGraphicFramePr>
          <p:nvPr>
            <p:extLst>
              <p:ext uri="{D42A27DB-BD31-4B8C-83A1-F6EECF244321}">
                <p14:modId xmlns:p14="http://schemas.microsoft.com/office/powerpoint/2010/main" val="1663273663"/>
              </p:ext>
            </p:extLst>
          </p:nvPr>
        </p:nvGraphicFramePr>
        <p:xfrm>
          <a:off x="1066801" y="5091982"/>
          <a:ext cx="1819155" cy="160692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5" name="Graphique 14"/>
          <p:cNvGraphicFramePr>
            <a:graphicFrameLocks/>
          </p:cNvGraphicFramePr>
          <p:nvPr>
            <p:extLst>
              <p:ext uri="{D42A27DB-BD31-4B8C-83A1-F6EECF244321}">
                <p14:modId xmlns:p14="http://schemas.microsoft.com/office/powerpoint/2010/main" val="22974594"/>
              </p:ext>
            </p:extLst>
          </p:nvPr>
        </p:nvGraphicFramePr>
        <p:xfrm>
          <a:off x="2955238" y="1774264"/>
          <a:ext cx="1819155" cy="160692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6" name="Graphique 15"/>
          <p:cNvGraphicFramePr>
            <a:graphicFrameLocks/>
          </p:cNvGraphicFramePr>
          <p:nvPr>
            <p:extLst>
              <p:ext uri="{D42A27DB-BD31-4B8C-83A1-F6EECF244321}">
                <p14:modId xmlns:p14="http://schemas.microsoft.com/office/powerpoint/2010/main" val="859251558"/>
              </p:ext>
            </p:extLst>
          </p:nvPr>
        </p:nvGraphicFramePr>
        <p:xfrm>
          <a:off x="2955238" y="100177"/>
          <a:ext cx="1819155" cy="1606920"/>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263031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5" grpId="0">
        <p:bldAsOne/>
      </p:bldGraphic>
      <p:bldGraphic spid="6" grpId="0">
        <p:bldAsOne/>
      </p:bldGraphic>
      <p:bldGraphic spid="7" grpId="0">
        <p:bldAsOne/>
      </p:bldGraphic>
      <p:bldGraphic spid="8" grpId="0">
        <p:bldAsOne/>
      </p:bldGraphic>
      <p:bldGraphic spid="11" grpId="0">
        <p:bldAsOne/>
      </p:bldGraphic>
      <p:bldGraphic spid="12" grpId="0">
        <p:bldAsOne/>
      </p:bldGraphic>
      <p:bldGraphic spid="13" grpId="0">
        <p:bldAsOne/>
      </p:bldGraphic>
      <p:bldGraphic spid="1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78690"/>
            <a:ext cx="9144000" cy="5663089"/>
          </a:xfrm>
          <a:prstGeom prst="rect">
            <a:avLst/>
          </a:prstGeom>
        </p:spPr>
        <p:txBody>
          <a:bodyPr wrap="square">
            <a:spAutoFit/>
          </a:bodyPr>
          <a:lstStyle/>
          <a:p>
            <a:r>
              <a:rPr lang="fr-FR" dirty="0"/>
              <a:t>Comment interpréter les </a:t>
            </a:r>
            <a:r>
              <a:rPr lang="fr-FR" dirty="0" err="1"/>
              <a:t>immunodots</a:t>
            </a:r>
            <a:r>
              <a:rPr lang="fr-FR" dirty="0"/>
              <a:t> : </a:t>
            </a:r>
          </a:p>
          <a:p>
            <a:endParaRPr lang="fr-FR" dirty="0"/>
          </a:p>
          <a:p>
            <a:r>
              <a:rPr lang="fr-FR" dirty="0"/>
              <a:t>Chercher </a:t>
            </a:r>
            <a:r>
              <a:rPr lang="fr-FR" dirty="0">
                <a:effectLst>
                  <a:glow rad="139700">
                    <a:schemeClr val="accent2">
                      <a:satMod val="175000"/>
                      <a:alpha val="40000"/>
                    </a:schemeClr>
                  </a:glow>
                </a:effectLst>
              </a:rPr>
              <a:t>la cohérence </a:t>
            </a:r>
            <a:r>
              <a:rPr lang="fr-FR" dirty="0"/>
              <a:t>des résultats </a:t>
            </a:r>
            <a:r>
              <a:rPr lang="fr-FR" sz="1400" dirty="0"/>
              <a:t>produits par le laboratoire d’Immunologie (en auto-immunité) voire plus si accessibles (biochimie…)</a:t>
            </a:r>
          </a:p>
          <a:p>
            <a:endParaRPr lang="fr-FR" sz="1400" dirty="0"/>
          </a:p>
          <a:p>
            <a:pPr lvl="2"/>
            <a:r>
              <a:rPr lang="fr-FR" dirty="0"/>
              <a:t>- Présence d’une </a:t>
            </a:r>
            <a:r>
              <a:rPr lang="fr-FR" b="1" dirty="0"/>
              <a:t>fluorescence sur cellules HEp2 </a:t>
            </a:r>
            <a:r>
              <a:rPr lang="fr-FR" sz="1400" i="1" dirty="0"/>
              <a:t>(et oui ! c’est le critère principal, sauf exception, </a:t>
            </a:r>
            <a:r>
              <a:rPr lang="fr-FR" sz="1600" b="1" i="1" dirty="0"/>
              <a:t>pas de fluorescence = pas d’Ac !... qui ait une signification clinique !!)</a:t>
            </a:r>
          </a:p>
          <a:p>
            <a:pPr marL="1200150" lvl="2" indent="-285750">
              <a:buFontTx/>
              <a:buChar char="-"/>
            </a:pPr>
            <a:endParaRPr lang="fr-FR" sz="1400" b="1" i="1" dirty="0"/>
          </a:p>
          <a:p>
            <a:r>
              <a:rPr lang="fr-FR" dirty="0"/>
              <a:t>	- Présence d’une </a:t>
            </a:r>
            <a:r>
              <a:rPr lang="fr-FR" b="1" dirty="0"/>
              <a:t>fluorescence évocatrice</a:t>
            </a:r>
            <a:r>
              <a:rPr lang="fr-FR" b="1" i="1" dirty="0"/>
              <a:t> </a:t>
            </a:r>
            <a:r>
              <a:rPr lang="fr-FR" sz="1400" i="1" dirty="0"/>
              <a:t>(si possible, pas toujours simple : anti-synthétases)</a:t>
            </a:r>
          </a:p>
          <a:p>
            <a:endParaRPr lang="fr-FR" i="1" dirty="0"/>
          </a:p>
          <a:p>
            <a:pPr lvl="2"/>
            <a:r>
              <a:rPr lang="fr-FR" dirty="0"/>
              <a:t>- Absence de marqueurs immunologiques « conventionnels » (hors SS-A)</a:t>
            </a:r>
            <a:r>
              <a:rPr lang="fr-FR" i="1" dirty="0"/>
              <a:t> </a:t>
            </a:r>
            <a:r>
              <a:rPr lang="fr-FR" sz="1600" i="1" dirty="0"/>
              <a:t>(mais les associations sont possibles, « rares »)</a:t>
            </a:r>
          </a:p>
          <a:p>
            <a:r>
              <a:rPr lang="fr-FR" dirty="0"/>
              <a:t>	</a:t>
            </a:r>
          </a:p>
          <a:p>
            <a:r>
              <a:rPr lang="fr-FR" dirty="0"/>
              <a:t>Concernant les résultats des </a:t>
            </a:r>
            <a:r>
              <a:rPr lang="fr-FR" b="1" dirty="0" err="1"/>
              <a:t>immunodots</a:t>
            </a:r>
            <a:r>
              <a:rPr lang="fr-FR" dirty="0"/>
              <a:t> en eux-mêmes : </a:t>
            </a:r>
          </a:p>
          <a:p>
            <a:endParaRPr lang="fr-FR" dirty="0"/>
          </a:p>
          <a:p>
            <a:pPr marL="268288"/>
            <a:r>
              <a:rPr lang="fr-FR" dirty="0"/>
              <a:t>- Intensité de la réactivité révélée (+ ; ++ ; +++) </a:t>
            </a:r>
            <a:r>
              <a:rPr lang="fr-FR" i="1" dirty="0"/>
              <a:t>: « + » = suspect de faux positif </a:t>
            </a:r>
            <a:r>
              <a:rPr lang="fr-FR" i="1" u="sng" dirty="0"/>
              <a:t>a priori</a:t>
            </a:r>
            <a:r>
              <a:rPr lang="fr-FR" i="1" dirty="0"/>
              <a:t>  </a:t>
            </a:r>
          </a:p>
          <a:p>
            <a:pPr marL="268288"/>
            <a:endParaRPr lang="fr-FR" i="1" dirty="0"/>
          </a:p>
          <a:p>
            <a:pPr marL="268288"/>
            <a:r>
              <a:rPr lang="fr-FR" dirty="0"/>
              <a:t>- Nombre de </a:t>
            </a:r>
            <a:r>
              <a:rPr lang="fr-FR" dirty="0" err="1"/>
              <a:t>co</a:t>
            </a:r>
            <a:r>
              <a:rPr lang="fr-FR" dirty="0"/>
              <a:t>-réactivités en </a:t>
            </a:r>
            <a:r>
              <a:rPr lang="fr-FR" dirty="0" err="1"/>
              <a:t>immunodot</a:t>
            </a:r>
            <a:r>
              <a:rPr lang="fr-FR" dirty="0"/>
              <a:t> </a:t>
            </a:r>
            <a:r>
              <a:rPr lang="fr-FR" sz="1400" i="1" dirty="0"/>
              <a:t>(« au plus il y en a, au plus c’est suspect ! »)</a:t>
            </a:r>
            <a:endParaRPr lang="fr-FR" sz="1600" i="1" dirty="0"/>
          </a:p>
          <a:p>
            <a:pPr marL="268288"/>
            <a:endParaRPr lang="fr-FR" i="1" dirty="0"/>
          </a:p>
          <a:p>
            <a:pPr marL="268288"/>
            <a:r>
              <a:rPr lang="fr-FR" dirty="0"/>
              <a:t>- Expérience du biologiste </a:t>
            </a:r>
            <a:r>
              <a:rPr lang="fr-FR" sz="1400" dirty="0"/>
              <a:t>(« top 5 » des spécificités les plus à risque </a:t>
            </a:r>
            <a:r>
              <a:rPr lang="fr-FR" sz="1400" i="1" dirty="0"/>
              <a:t>« accroches non spécifiques » ; CQI)</a:t>
            </a:r>
          </a:p>
          <a:p>
            <a:pPr marL="268288"/>
            <a:r>
              <a:rPr lang="fr-FR" i="1" dirty="0"/>
              <a:t>			</a:t>
            </a:r>
            <a:r>
              <a:rPr lang="fr-FR" sz="1400" i="1" dirty="0"/>
              <a:t>SRP, PM75…</a:t>
            </a:r>
          </a:p>
        </p:txBody>
      </p:sp>
      <p:sp>
        <p:nvSpPr>
          <p:cNvPr id="2" name="ZoneTexte 1"/>
          <p:cNvSpPr txBox="1"/>
          <p:nvPr/>
        </p:nvSpPr>
        <p:spPr>
          <a:xfrm>
            <a:off x="307731" y="351693"/>
            <a:ext cx="1393330" cy="369332"/>
          </a:xfrm>
          <a:prstGeom prst="rect">
            <a:avLst/>
          </a:prstGeom>
          <a:noFill/>
        </p:spPr>
        <p:txBody>
          <a:bodyPr wrap="none" rtlCol="0">
            <a:spAutoFit/>
          </a:bodyPr>
          <a:lstStyle/>
          <a:p>
            <a:r>
              <a:rPr lang="fr-FR" b="1" i="1" dirty="0"/>
              <a:t>Conclusion : </a:t>
            </a:r>
          </a:p>
        </p:txBody>
      </p:sp>
    </p:spTree>
    <p:extLst>
      <p:ext uri="{BB962C8B-B14F-4D97-AF65-F5344CB8AC3E}">
        <p14:creationId xmlns:p14="http://schemas.microsoft.com/office/powerpoint/2010/main" val="127198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7">
                                            <p:txEl>
                                              <p:pRg st="2" end="2"/>
                                            </p:txEl>
                                          </p:spTgt>
                                        </p:tgtEl>
                                        <p:attrNameLst>
                                          <p:attrName>style.opacity</p:attrName>
                                        </p:attrNameLst>
                                      </p:cBhvr>
                                      <p:to>
                                        <p:strVal val="0.1"/>
                                      </p:to>
                                    </p:set>
                                    <p:animEffect filter="image" prLst="opacity: 0.1">
                                      <p:cBhvr rctx="IE">
                                        <p:cTn id="13" dur="indefinite"/>
                                        <p:tgtEl>
                                          <p:spTgt spid="7">
                                            <p:txEl>
                                              <p:pRg st="2" end="2"/>
                                            </p:txEl>
                                          </p:spTgt>
                                        </p:tgtEl>
                                      </p:cBhvr>
                                    </p:animEffect>
                                  </p:childTnLst>
                                </p:cTn>
                              </p:par>
                              <p:par>
                                <p:cTn id="14" presetID="9" presetClass="emph" presetSubtype="0" nodeType="withEffect">
                                  <p:stCondLst>
                                    <p:cond delay="0"/>
                                  </p:stCondLst>
                                  <p:childTnLst>
                                    <p:set>
                                      <p:cBhvr rctx="PPT">
                                        <p:cTn id="15" dur="indefinite"/>
                                        <p:tgtEl>
                                          <p:spTgt spid="7">
                                            <p:txEl>
                                              <p:pRg st="4" end="4"/>
                                            </p:txEl>
                                          </p:spTgt>
                                        </p:tgtEl>
                                        <p:attrNameLst>
                                          <p:attrName>style.opacity</p:attrName>
                                        </p:attrNameLst>
                                      </p:cBhvr>
                                      <p:to>
                                        <p:strVal val="0.1"/>
                                      </p:to>
                                    </p:set>
                                    <p:animEffect filter="image" prLst="opacity: 0.1">
                                      <p:cBhvr rctx="IE">
                                        <p:cTn id="16" dur="indefinite"/>
                                        <p:tgtEl>
                                          <p:spTgt spid="7">
                                            <p:txEl>
                                              <p:pRg st="4" end="4"/>
                                            </p:txEl>
                                          </p:spTgt>
                                        </p:tgtEl>
                                      </p:cBhvr>
                                    </p:animEffect>
                                  </p:childTnLst>
                                </p:cTn>
                              </p:par>
                              <p:par>
                                <p:cTn id="17" presetID="9" presetClass="emph" presetSubtype="0" nodeType="withEffect">
                                  <p:stCondLst>
                                    <p:cond delay="0"/>
                                  </p:stCondLst>
                                  <p:childTnLst>
                                    <p:set>
                                      <p:cBhvr rctx="PPT">
                                        <p:cTn id="18" dur="indefinite"/>
                                        <p:tgtEl>
                                          <p:spTgt spid="7">
                                            <p:txEl>
                                              <p:pRg st="6" end="6"/>
                                            </p:txEl>
                                          </p:spTgt>
                                        </p:tgtEl>
                                        <p:attrNameLst>
                                          <p:attrName>style.opacity</p:attrName>
                                        </p:attrNameLst>
                                      </p:cBhvr>
                                      <p:to>
                                        <p:strVal val="0.1"/>
                                      </p:to>
                                    </p:set>
                                    <p:animEffect filter="image" prLst="opacity: 0.1">
                                      <p:cBhvr rctx="IE">
                                        <p:cTn id="19" dur="indefinite"/>
                                        <p:tgtEl>
                                          <p:spTgt spid="7">
                                            <p:txEl>
                                              <p:pRg st="6" end="6"/>
                                            </p:txEl>
                                          </p:spTgt>
                                        </p:tgtEl>
                                      </p:cBhvr>
                                    </p:animEffect>
                                  </p:childTnLst>
                                </p:cTn>
                              </p:par>
                              <p:par>
                                <p:cTn id="20" presetID="9" presetClass="emph" presetSubtype="0" nodeType="withEffect">
                                  <p:stCondLst>
                                    <p:cond delay="0"/>
                                  </p:stCondLst>
                                  <p:childTnLst>
                                    <p:set>
                                      <p:cBhvr rctx="PPT">
                                        <p:cTn id="21" dur="indefinite"/>
                                        <p:tgtEl>
                                          <p:spTgt spid="7">
                                            <p:txEl>
                                              <p:pRg st="8" end="8"/>
                                            </p:txEl>
                                          </p:spTgt>
                                        </p:tgtEl>
                                        <p:attrNameLst>
                                          <p:attrName>style.opacity</p:attrName>
                                        </p:attrNameLst>
                                      </p:cBhvr>
                                      <p:to>
                                        <p:strVal val="0.1"/>
                                      </p:to>
                                    </p:set>
                                    <p:animEffect filter="image" prLst="opacity: 0.1">
                                      <p:cBhvr rctx="IE">
                                        <p:cTn id="22" dur="indefinite"/>
                                        <p:tgtEl>
                                          <p:spTgt spid="7">
                                            <p:txEl>
                                              <p:pRg st="8" end="8"/>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011" y="1077916"/>
            <a:ext cx="3177024" cy="830997"/>
          </a:xfrm>
          <a:prstGeom prst="rect">
            <a:avLst/>
          </a:prstGeom>
          <a:noFill/>
        </p:spPr>
        <p:txBody>
          <a:bodyPr wrap="none" rtlCol="0">
            <a:spAutoFit/>
          </a:bodyPr>
          <a:lstStyle/>
          <a:p>
            <a:r>
              <a:rPr lang="fr-FR" sz="2400" b="1" dirty="0"/>
              <a:t>10</a:t>
            </a:r>
            <a:r>
              <a:rPr lang="fr-FR" sz="2400" b="1" baseline="30000" dirty="0"/>
              <a:t>ème</a:t>
            </a:r>
            <a:r>
              <a:rPr lang="fr-FR" sz="2400" b="1" dirty="0"/>
              <a:t> colloque du GEAI </a:t>
            </a:r>
          </a:p>
          <a:p>
            <a:r>
              <a:rPr lang="fr-FR" sz="2400" b="1" dirty="0"/>
              <a:t>25-26 Juin 18 - Paris</a:t>
            </a:r>
          </a:p>
        </p:txBody>
      </p:sp>
      <p:pic>
        <p:nvPicPr>
          <p:cNvPr id="7" name="Image 6"/>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300723" y="137272"/>
            <a:ext cx="1809727" cy="1183344"/>
          </a:xfrm>
          <a:prstGeom prst="rect">
            <a:avLst/>
          </a:prstGeom>
        </p:spPr>
      </p:pic>
      <p:sp>
        <p:nvSpPr>
          <p:cNvPr id="8" name="ZoneTexte 7"/>
          <p:cNvSpPr txBox="1"/>
          <p:nvPr/>
        </p:nvSpPr>
        <p:spPr>
          <a:xfrm>
            <a:off x="3588001" y="3169168"/>
            <a:ext cx="5348580" cy="707886"/>
          </a:xfrm>
          <a:prstGeom prst="rect">
            <a:avLst/>
          </a:prstGeom>
          <a:noFill/>
        </p:spPr>
        <p:txBody>
          <a:bodyPr wrap="none" rtlCol="0">
            <a:spAutoFit/>
          </a:bodyPr>
          <a:lstStyle/>
          <a:p>
            <a:r>
              <a:rPr lang="fr-FR" sz="4000" i="1" dirty="0">
                <a:cs typeface="Angsana New" panose="02020603050405020304" pitchFamily="18" charset="-34"/>
              </a:rPr>
              <a:t>Merci de votre attention </a:t>
            </a:r>
          </a:p>
        </p:txBody>
      </p:sp>
      <p:pic>
        <p:nvPicPr>
          <p:cNvPr id="9" name="Image 8">
            <a:extLst>
              <a:ext uri="{FF2B5EF4-FFF2-40B4-BE49-F238E27FC236}">
                <a16:creationId xmlns:a16="http://schemas.microsoft.com/office/drawing/2014/main" id="{EE959E51-9315-4642-871A-C77716074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149" y="4484522"/>
            <a:ext cx="1700377" cy="17003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 9">
            <a:extLst>
              <a:ext uri="{FF2B5EF4-FFF2-40B4-BE49-F238E27FC236}">
                <a16:creationId xmlns:a16="http://schemas.microsoft.com/office/drawing/2014/main" id="{52F9206F-0477-45BA-AAC4-D07D6E23F738}"/>
              </a:ext>
            </a:extLst>
          </p:cNvPr>
          <p:cNvPicPr>
            <a:picLocks noChangeAspect="1"/>
          </p:cNvPicPr>
          <p:nvPr/>
        </p:nvPicPr>
        <p:blipFill>
          <a:blip r:embed="rId4"/>
          <a:stretch>
            <a:fillRect/>
          </a:stretch>
        </p:blipFill>
        <p:spPr>
          <a:xfrm>
            <a:off x="445620" y="4484523"/>
            <a:ext cx="1630595" cy="163059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ZoneTexte 10">
            <a:extLst>
              <a:ext uri="{FF2B5EF4-FFF2-40B4-BE49-F238E27FC236}">
                <a16:creationId xmlns:a16="http://schemas.microsoft.com/office/drawing/2014/main" id="{AD93F774-F090-4DCA-A872-067B6710B60C}"/>
              </a:ext>
            </a:extLst>
          </p:cNvPr>
          <p:cNvSpPr txBox="1"/>
          <p:nvPr/>
        </p:nvSpPr>
        <p:spPr>
          <a:xfrm>
            <a:off x="2614334" y="4111408"/>
            <a:ext cx="2015936" cy="307777"/>
          </a:xfrm>
          <a:prstGeom prst="rect">
            <a:avLst/>
          </a:prstGeom>
          <a:noFill/>
        </p:spPr>
        <p:txBody>
          <a:bodyPr wrap="none" rtlCol="0">
            <a:spAutoFit/>
          </a:bodyPr>
          <a:lstStyle/>
          <a:p>
            <a:r>
              <a:rPr lang="fr-FR" sz="1400" dirty="0"/>
              <a:t>Professeur HALAMBIQUE</a:t>
            </a:r>
          </a:p>
        </p:txBody>
      </p:sp>
      <p:sp>
        <p:nvSpPr>
          <p:cNvPr id="12" name="ZoneTexte 11">
            <a:extLst>
              <a:ext uri="{FF2B5EF4-FFF2-40B4-BE49-F238E27FC236}">
                <a16:creationId xmlns:a16="http://schemas.microsoft.com/office/drawing/2014/main" id="{7A5003A1-4C15-47BA-B8E3-2A05EB8E957F}"/>
              </a:ext>
            </a:extLst>
          </p:cNvPr>
          <p:cNvSpPr txBox="1"/>
          <p:nvPr/>
        </p:nvSpPr>
        <p:spPr>
          <a:xfrm>
            <a:off x="560823" y="4130390"/>
            <a:ext cx="1642437" cy="307777"/>
          </a:xfrm>
          <a:prstGeom prst="rect">
            <a:avLst/>
          </a:prstGeom>
          <a:noFill/>
        </p:spPr>
        <p:txBody>
          <a:bodyPr wrap="none" rtlCol="0">
            <a:spAutoFit/>
          </a:bodyPr>
          <a:lstStyle/>
          <a:p>
            <a:r>
              <a:rPr lang="fr-FR" sz="1400" dirty="0"/>
              <a:t>Professeur HUMBEL</a:t>
            </a:r>
          </a:p>
        </p:txBody>
      </p:sp>
      <p:pic>
        <p:nvPicPr>
          <p:cNvPr id="13" name="Image 12">
            <a:extLst>
              <a:ext uri="{FF2B5EF4-FFF2-40B4-BE49-F238E27FC236}">
                <a16:creationId xmlns:a16="http://schemas.microsoft.com/office/drawing/2014/main" id="{F4B3154B-AF0F-43A9-879A-5F03C796DC1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74992">
            <a:off x="1663055" y="5498861"/>
            <a:ext cx="1601257" cy="989348"/>
          </a:xfrm>
          <a:prstGeom prst="rect">
            <a:avLst/>
          </a:prstGeom>
        </p:spPr>
      </p:pic>
      <p:grpSp>
        <p:nvGrpSpPr>
          <p:cNvPr id="5" name="Groupe 4">
            <a:extLst>
              <a:ext uri="{FF2B5EF4-FFF2-40B4-BE49-F238E27FC236}">
                <a16:creationId xmlns:a16="http://schemas.microsoft.com/office/drawing/2014/main" id="{C4A77353-9099-4C0B-BAC5-3A6DD4780481}"/>
              </a:ext>
            </a:extLst>
          </p:cNvPr>
          <p:cNvGrpSpPr/>
          <p:nvPr/>
        </p:nvGrpSpPr>
        <p:grpSpPr>
          <a:xfrm>
            <a:off x="5352353" y="5633127"/>
            <a:ext cx="1231269" cy="1103544"/>
            <a:chOff x="5352353" y="5633127"/>
            <a:chExt cx="1231269" cy="1103544"/>
          </a:xfrm>
        </p:grpSpPr>
        <p:pic>
          <p:nvPicPr>
            <p:cNvPr id="3" name="Image 2"/>
            <p:cNvPicPr>
              <a:picLocks noChangeAspect="1"/>
            </p:cNvPicPr>
            <p:nvPr/>
          </p:nvPicPr>
          <p:blipFill>
            <a:blip r:embed="rId6">
              <a:clrChange>
                <a:clrFrom>
                  <a:srgbClr val="FFFFFF"/>
                </a:clrFrom>
                <a:clrTo>
                  <a:srgbClr val="FFFFFF">
                    <a:alpha val="0"/>
                  </a:srgbClr>
                </a:clrTo>
              </a:clrChange>
            </a:blip>
            <a:stretch>
              <a:fillRect/>
            </a:stretch>
          </p:blipFill>
          <p:spPr>
            <a:xfrm>
              <a:off x="5352353" y="5633127"/>
              <a:ext cx="1231269" cy="1103544"/>
            </a:xfrm>
            <a:prstGeom prst="rect">
              <a:avLst/>
            </a:prstGeom>
          </p:spPr>
        </p:pic>
        <p:grpSp>
          <p:nvGrpSpPr>
            <p:cNvPr id="4" name="Groupe 3">
              <a:extLst>
                <a:ext uri="{FF2B5EF4-FFF2-40B4-BE49-F238E27FC236}">
                  <a16:creationId xmlns:a16="http://schemas.microsoft.com/office/drawing/2014/main" id="{C8F5F8AE-88DB-4431-94E3-48C3C29D837D}"/>
                </a:ext>
              </a:extLst>
            </p:cNvPr>
            <p:cNvGrpSpPr/>
            <p:nvPr/>
          </p:nvGrpSpPr>
          <p:grpSpPr>
            <a:xfrm>
              <a:off x="6201966" y="5900341"/>
              <a:ext cx="90488" cy="109537"/>
              <a:chOff x="6215062" y="5837238"/>
              <a:chExt cx="90488" cy="109537"/>
            </a:xfrm>
          </p:grpSpPr>
          <p:sp>
            <p:nvSpPr>
              <p:cNvPr id="2" name="Forme libre : forme 1">
                <a:extLst>
                  <a:ext uri="{FF2B5EF4-FFF2-40B4-BE49-F238E27FC236}">
                    <a16:creationId xmlns:a16="http://schemas.microsoft.com/office/drawing/2014/main" id="{C0A5CEDC-D02A-43E8-A27C-196E4034D22E}"/>
                  </a:ext>
                </a:extLst>
              </p:cNvPr>
              <p:cNvSpPr/>
              <p:nvPr/>
            </p:nvSpPr>
            <p:spPr>
              <a:xfrm>
                <a:off x="6245225" y="5851525"/>
                <a:ext cx="60325" cy="95250"/>
              </a:xfrm>
              <a:custGeom>
                <a:avLst/>
                <a:gdLst>
                  <a:gd name="connsiteX0" fmla="*/ 60325 w 60325"/>
                  <a:gd name="connsiteY0" fmla="*/ 0 h 95250"/>
                  <a:gd name="connsiteX1" fmla="*/ 60325 w 60325"/>
                  <a:gd name="connsiteY1" fmla="*/ 0 h 95250"/>
                  <a:gd name="connsiteX2" fmla="*/ 28575 w 60325"/>
                  <a:gd name="connsiteY2" fmla="*/ 22225 h 95250"/>
                  <a:gd name="connsiteX3" fmla="*/ 12700 w 60325"/>
                  <a:gd name="connsiteY3" fmla="*/ 69850 h 95250"/>
                  <a:gd name="connsiteX4" fmla="*/ 3175 w 60325"/>
                  <a:gd name="connsiteY4" fmla="*/ 92075 h 95250"/>
                  <a:gd name="connsiteX5" fmla="*/ 0 w 60325"/>
                  <a:gd name="connsiteY5"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25" h="95250">
                    <a:moveTo>
                      <a:pt x="60325" y="0"/>
                    </a:moveTo>
                    <a:lnTo>
                      <a:pt x="60325" y="0"/>
                    </a:lnTo>
                    <a:cubicBezTo>
                      <a:pt x="49742" y="7408"/>
                      <a:pt x="32660" y="9969"/>
                      <a:pt x="28575" y="22225"/>
                    </a:cubicBezTo>
                    <a:lnTo>
                      <a:pt x="12700" y="69850"/>
                    </a:lnTo>
                    <a:cubicBezTo>
                      <a:pt x="9415" y="79704"/>
                      <a:pt x="9060" y="82267"/>
                      <a:pt x="3175" y="92075"/>
                    </a:cubicBezTo>
                    <a:cubicBezTo>
                      <a:pt x="2405" y="93358"/>
                      <a:pt x="1058" y="94192"/>
                      <a:pt x="0" y="95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536027DC-E93E-4941-A5B2-A377C469C0BA}"/>
                  </a:ext>
                </a:extLst>
              </p:cNvPr>
              <p:cNvSpPr/>
              <p:nvPr/>
            </p:nvSpPr>
            <p:spPr>
              <a:xfrm>
                <a:off x="6215062" y="5837238"/>
                <a:ext cx="60325" cy="95250"/>
              </a:xfrm>
              <a:custGeom>
                <a:avLst/>
                <a:gdLst>
                  <a:gd name="connsiteX0" fmla="*/ 60325 w 60325"/>
                  <a:gd name="connsiteY0" fmla="*/ 0 h 95250"/>
                  <a:gd name="connsiteX1" fmla="*/ 60325 w 60325"/>
                  <a:gd name="connsiteY1" fmla="*/ 0 h 95250"/>
                  <a:gd name="connsiteX2" fmla="*/ 28575 w 60325"/>
                  <a:gd name="connsiteY2" fmla="*/ 22225 h 95250"/>
                  <a:gd name="connsiteX3" fmla="*/ 12700 w 60325"/>
                  <a:gd name="connsiteY3" fmla="*/ 69850 h 95250"/>
                  <a:gd name="connsiteX4" fmla="*/ 3175 w 60325"/>
                  <a:gd name="connsiteY4" fmla="*/ 92075 h 95250"/>
                  <a:gd name="connsiteX5" fmla="*/ 0 w 60325"/>
                  <a:gd name="connsiteY5"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25" h="95250">
                    <a:moveTo>
                      <a:pt x="60325" y="0"/>
                    </a:moveTo>
                    <a:lnTo>
                      <a:pt x="60325" y="0"/>
                    </a:lnTo>
                    <a:cubicBezTo>
                      <a:pt x="49742" y="7408"/>
                      <a:pt x="32660" y="9969"/>
                      <a:pt x="28575" y="22225"/>
                    </a:cubicBezTo>
                    <a:lnTo>
                      <a:pt x="12700" y="69850"/>
                    </a:lnTo>
                    <a:cubicBezTo>
                      <a:pt x="9415" y="79704"/>
                      <a:pt x="9060" y="82267"/>
                      <a:pt x="3175" y="92075"/>
                    </a:cubicBezTo>
                    <a:cubicBezTo>
                      <a:pt x="2405" y="93358"/>
                      <a:pt x="1058" y="94192"/>
                      <a:pt x="0" y="95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a:extLst>
                <a:ext uri="{FF2B5EF4-FFF2-40B4-BE49-F238E27FC236}">
                  <a16:creationId xmlns:a16="http://schemas.microsoft.com/office/drawing/2014/main" id="{927D7EC4-E5FC-4ACC-9E3C-DD81250FC492}"/>
                </a:ext>
              </a:extLst>
            </p:cNvPr>
            <p:cNvGrpSpPr/>
            <p:nvPr/>
          </p:nvGrpSpPr>
          <p:grpSpPr>
            <a:xfrm rot="3251488" flipH="1">
              <a:off x="6419850" y="5972969"/>
              <a:ext cx="90488" cy="109537"/>
              <a:chOff x="6215062" y="5837238"/>
              <a:chExt cx="90488" cy="109537"/>
            </a:xfrm>
          </p:grpSpPr>
          <p:sp>
            <p:nvSpPr>
              <p:cNvPr id="16" name="Forme libre : forme 15">
                <a:extLst>
                  <a:ext uri="{FF2B5EF4-FFF2-40B4-BE49-F238E27FC236}">
                    <a16:creationId xmlns:a16="http://schemas.microsoft.com/office/drawing/2014/main" id="{FBE9190D-C429-4A7E-BD8D-9D73A171953E}"/>
                  </a:ext>
                </a:extLst>
              </p:cNvPr>
              <p:cNvSpPr/>
              <p:nvPr/>
            </p:nvSpPr>
            <p:spPr>
              <a:xfrm>
                <a:off x="6245225" y="5851525"/>
                <a:ext cx="60325" cy="95250"/>
              </a:xfrm>
              <a:custGeom>
                <a:avLst/>
                <a:gdLst>
                  <a:gd name="connsiteX0" fmla="*/ 60325 w 60325"/>
                  <a:gd name="connsiteY0" fmla="*/ 0 h 95250"/>
                  <a:gd name="connsiteX1" fmla="*/ 60325 w 60325"/>
                  <a:gd name="connsiteY1" fmla="*/ 0 h 95250"/>
                  <a:gd name="connsiteX2" fmla="*/ 28575 w 60325"/>
                  <a:gd name="connsiteY2" fmla="*/ 22225 h 95250"/>
                  <a:gd name="connsiteX3" fmla="*/ 12700 w 60325"/>
                  <a:gd name="connsiteY3" fmla="*/ 69850 h 95250"/>
                  <a:gd name="connsiteX4" fmla="*/ 3175 w 60325"/>
                  <a:gd name="connsiteY4" fmla="*/ 92075 h 95250"/>
                  <a:gd name="connsiteX5" fmla="*/ 0 w 60325"/>
                  <a:gd name="connsiteY5"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25" h="95250">
                    <a:moveTo>
                      <a:pt x="60325" y="0"/>
                    </a:moveTo>
                    <a:lnTo>
                      <a:pt x="60325" y="0"/>
                    </a:lnTo>
                    <a:cubicBezTo>
                      <a:pt x="49742" y="7408"/>
                      <a:pt x="32660" y="9969"/>
                      <a:pt x="28575" y="22225"/>
                    </a:cubicBezTo>
                    <a:lnTo>
                      <a:pt x="12700" y="69850"/>
                    </a:lnTo>
                    <a:cubicBezTo>
                      <a:pt x="9415" y="79704"/>
                      <a:pt x="9060" y="82267"/>
                      <a:pt x="3175" y="92075"/>
                    </a:cubicBezTo>
                    <a:cubicBezTo>
                      <a:pt x="2405" y="93358"/>
                      <a:pt x="1058" y="94192"/>
                      <a:pt x="0" y="95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 forme 16">
                <a:extLst>
                  <a:ext uri="{FF2B5EF4-FFF2-40B4-BE49-F238E27FC236}">
                    <a16:creationId xmlns:a16="http://schemas.microsoft.com/office/drawing/2014/main" id="{50761D42-9E12-4EA9-962F-5B676478CDA1}"/>
                  </a:ext>
                </a:extLst>
              </p:cNvPr>
              <p:cNvSpPr/>
              <p:nvPr/>
            </p:nvSpPr>
            <p:spPr>
              <a:xfrm>
                <a:off x="6215062" y="5837238"/>
                <a:ext cx="60325" cy="95250"/>
              </a:xfrm>
              <a:custGeom>
                <a:avLst/>
                <a:gdLst>
                  <a:gd name="connsiteX0" fmla="*/ 60325 w 60325"/>
                  <a:gd name="connsiteY0" fmla="*/ 0 h 95250"/>
                  <a:gd name="connsiteX1" fmla="*/ 60325 w 60325"/>
                  <a:gd name="connsiteY1" fmla="*/ 0 h 95250"/>
                  <a:gd name="connsiteX2" fmla="*/ 28575 w 60325"/>
                  <a:gd name="connsiteY2" fmla="*/ 22225 h 95250"/>
                  <a:gd name="connsiteX3" fmla="*/ 12700 w 60325"/>
                  <a:gd name="connsiteY3" fmla="*/ 69850 h 95250"/>
                  <a:gd name="connsiteX4" fmla="*/ 3175 w 60325"/>
                  <a:gd name="connsiteY4" fmla="*/ 92075 h 95250"/>
                  <a:gd name="connsiteX5" fmla="*/ 0 w 60325"/>
                  <a:gd name="connsiteY5"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25" h="95250">
                    <a:moveTo>
                      <a:pt x="60325" y="0"/>
                    </a:moveTo>
                    <a:lnTo>
                      <a:pt x="60325" y="0"/>
                    </a:lnTo>
                    <a:cubicBezTo>
                      <a:pt x="49742" y="7408"/>
                      <a:pt x="32660" y="9969"/>
                      <a:pt x="28575" y="22225"/>
                    </a:cubicBezTo>
                    <a:lnTo>
                      <a:pt x="12700" y="69850"/>
                    </a:lnTo>
                    <a:cubicBezTo>
                      <a:pt x="9415" y="79704"/>
                      <a:pt x="9060" y="82267"/>
                      <a:pt x="3175" y="92075"/>
                    </a:cubicBezTo>
                    <a:cubicBezTo>
                      <a:pt x="2405" y="93358"/>
                      <a:pt x="1058" y="94192"/>
                      <a:pt x="0" y="95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427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76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35264" y="1650385"/>
            <a:ext cx="8891878" cy="5108265"/>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251011" y="1077916"/>
            <a:ext cx="3074752" cy="461665"/>
          </a:xfrm>
          <a:prstGeom prst="rect">
            <a:avLst/>
          </a:prstGeom>
          <a:noFill/>
        </p:spPr>
        <p:txBody>
          <a:bodyPr wrap="none" rtlCol="0">
            <a:spAutoFit/>
          </a:bodyPr>
          <a:lstStyle/>
          <a:p>
            <a:r>
              <a:rPr lang="fr-FR" sz="2400" b="1" dirty="0"/>
              <a:t>Cas clinique : L’histoire</a:t>
            </a:r>
          </a:p>
        </p:txBody>
      </p:sp>
      <p:sp>
        <p:nvSpPr>
          <p:cNvPr id="5" name="Ellipse 4"/>
          <p:cNvSpPr/>
          <p:nvPr/>
        </p:nvSpPr>
        <p:spPr>
          <a:xfrm>
            <a:off x="2884170" y="1192530"/>
            <a:ext cx="57150" cy="68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027705" y="106833"/>
            <a:ext cx="1809727" cy="1183344"/>
          </a:xfrm>
          <a:prstGeom prst="rect">
            <a:avLst/>
          </a:prstGeom>
        </p:spPr>
      </p:pic>
      <p:pic>
        <p:nvPicPr>
          <p:cNvPr id="6" name="Image 5"/>
          <p:cNvPicPr>
            <a:picLocks noChangeAspect="1"/>
          </p:cNvPicPr>
          <p:nvPr/>
        </p:nvPicPr>
        <p:blipFill rotWithShape="1">
          <a:blip r:embed="rId4"/>
          <a:srcRect r="-658"/>
          <a:stretch/>
        </p:blipFill>
        <p:spPr>
          <a:xfrm>
            <a:off x="251011" y="1850738"/>
            <a:ext cx="3106869" cy="1431290"/>
          </a:xfrm>
          <a:prstGeom prst="rect">
            <a:avLst/>
          </a:prstGeom>
        </p:spPr>
      </p:pic>
      <p:sp>
        <p:nvSpPr>
          <p:cNvPr id="9" name="Rectangle à coins arrondis 8"/>
          <p:cNvSpPr/>
          <p:nvPr/>
        </p:nvSpPr>
        <p:spPr>
          <a:xfrm>
            <a:off x="1645412" y="1983232"/>
            <a:ext cx="2207260" cy="388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dirty="0">
                <a:solidFill>
                  <a:schemeClr val="tx1">
                    <a:lumMod val="50000"/>
                    <a:lumOff val="50000"/>
                  </a:schemeClr>
                </a:solidFill>
                <a:latin typeface="+mj-lt"/>
              </a:rPr>
              <a:t>Connective Tissue and </a:t>
            </a:r>
            <a:r>
              <a:rPr lang="fr-FR" sz="1050" b="1" i="1" dirty="0" err="1">
                <a:solidFill>
                  <a:schemeClr val="tx1">
                    <a:lumMod val="50000"/>
                    <a:lumOff val="50000"/>
                  </a:schemeClr>
                </a:solidFill>
                <a:latin typeface="+mj-lt"/>
              </a:rPr>
              <a:t>Muscular</a:t>
            </a:r>
            <a:r>
              <a:rPr lang="fr-FR" sz="1050" b="1" i="1" dirty="0">
                <a:solidFill>
                  <a:schemeClr val="tx1">
                    <a:lumMod val="50000"/>
                    <a:lumOff val="50000"/>
                  </a:schemeClr>
                </a:solidFill>
                <a:latin typeface="+mj-lt"/>
              </a:rPr>
              <a:t> </a:t>
            </a:r>
          </a:p>
          <a:p>
            <a:pPr algn="ctr"/>
            <a:r>
              <a:rPr lang="fr-FR" sz="1050" b="1" i="1" dirty="0" err="1">
                <a:solidFill>
                  <a:schemeClr val="tx1">
                    <a:lumMod val="50000"/>
                    <a:lumOff val="50000"/>
                  </a:schemeClr>
                </a:solidFill>
                <a:latin typeface="+mj-lt"/>
              </a:rPr>
              <a:t>Diseases</a:t>
            </a:r>
            <a:r>
              <a:rPr lang="fr-FR" sz="1050" b="1" i="1" dirty="0">
                <a:solidFill>
                  <a:schemeClr val="tx1">
                    <a:lumMod val="50000"/>
                    <a:lumOff val="50000"/>
                  </a:schemeClr>
                </a:solidFill>
                <a:latin typeface="+mj-lt"/>
              </a:rPr>
              <a:t> (ERN </a:t>
            </a:r>
            <a:r>
              <a:rPr lang="fr-FR" sz="1050" b="1" i="1" dirty="0" err="1">
                <a:solidFill>
                  <a:schemeClr val="tx1">
                    <a:lumMod val="50000"/>
                    <a:lumOff val="50000"/>
                  </a:schemeClr>
                </a:solidFill>
                <a:latin typeface="+mj-lt"/>
              </a:rPr>
              <a:t>ReCONNECT</a:t>
            </a:r>
            <a:r>
              <a:rPr lang="fr-FR" sz="1050" b="1" i="1" dirty="0">
                <a:solidFill>
                  <a:schemeClr val="tx1">
                    <a:lumMod val="50000"/>
                    <a:lumOff val="50000"/>
                  </a:schemeClr>
                </a:solidFill>
                <a:latin typeface="+mj-lt"/>
              </a:rPr>
              <a:t>)</a:t>
            </a:r>
          </a:p>
        </p:txBody>
      </p:sp>
      <p:pic>
        <p:nvPicPr>
          <p:cNvPr id="10" name="Image 9"/>
          <p:cNvPicPr>
            <a:picLocks noChangeAspect="1"/>
          </p:cNvPicPr>
          <p:nvPr/>
        </p:nvPicPr>
        <p:blipFill rotWithShape="1">
          <a:blip r:embed="rId5"/>
          <a:srcRect r="20490"/>
          <a:stretch/>
        </p:blipFill>
        <p:spPr>
          <a:xfrm>
            <a:off x="6291597" y="1850738"/>
            <a:ext cx="2418063" cy="1380490"/>
          </a:xfrm>
          <a:prstGeom prst="rect">
            <a:avLst/>
          </a:prstGeom>
        </p:spPr>
      </p:pic>
      <p:pic>
        <p:nvPicPr>
          <p:cNvPr id="12" name="Image 11"/>
          <p:cNvPicPr>
            <a:picLocks noChangeAspect="1"/>
          </p:cNvPicPr>
          <p:nvPr/>
        </p:nvPicPr>
        <p:blipFill rotWithShape="1">
          <a:blip r:embed="rId6"/>
          <a:srcRect b="19660"/>
          <a:stretch/>
        </p:blipFill>
        <p:spPr>
          <a:xfrm>
            <a:off x="211416" y="3414522"/>
            <a:ext cx="2115262" cy="3207258"/>
          </a:xfrm>
          <a:prstGeom prst="rect">
            <a:avLst/>
          </a:prstGeom>
        </p:spPr>
      </p:pic>
      <p:pic>
        <p:nvPicPr>
          <p:cNvPr id="15" name="Image 14"/>
          <p:cNvPicPr>
            <a:picLocks noChangeAspect="1"/>
          </p:cNvPicPr>
          <p:nvPr/>
        </p:nvPicPr>
        <p:blipFill>
          <a:blip r:embed="rId7"/>
          <a:stretch>
            <a:fillRect/>
          </a:stretch>
        </p:blipFill>
        <p:spPr>
          <a:xfrm>
            <a:off x="2614878" y="3243740"/>
            <a:ext cx="5092861" cy="3378040"/>
          </a:xfrm>
          <a:prstGeom prst="rect">
            <a:avLst/>
          </a:prstGeom>
        </p:spPr>
      </p:pic>
      <p:sp>
        <p:nvSpPr>
          <p:cNvPr id="2" name="ZoneTexte 1">
            <a:extLst>
              <a:ext uri="{FF2B5EF4-FFF2-40B4-BE49-F238E27FC236}">
                <a16:creationId xmlns:a16="http://schemas.microsoft.com/office/drawing/2014/main" id="{84FA5F23-DAAA-4BD7-8E9C-5FB8AC9FD9D2}"/>
              </a:ext>
            </a:extLst>
          </p:cNvPr>
          <p:cNvSpPr txBox="1"/>
          <p:nvPr/>
        </p:nvSpPr>
        <p:spPr>
          <a:xfrm>
            <a:off x="2415540" y="3204972"/>
            <a:ext cx="343364" cy="369332"/>
          </a:xfrm>
          <a:prstGeom prst="rect">
            <a:avLst/>
          </a:prstGeom>
          <a:noFill/>
        </p:spPr>
        <p:txBody>
          <a:bodyPr wrap="none" rtlCol="0">
            <a:spAutoFit/>
          </a:bodyPr>
          <a:lstStyle/>
          <a:p>
            <a:r>
              <a:rPr lang="fr-FR" dirty="0">
                <a:solidFill>
                  <a:schemeClr val="tx1">
                    <a:lumMod val="65000"/>
                    <a:lumOff val="35000"/>
                  </a:schemeClr>
                </a:solidFill>
              </a:rPr>
              <a:t>…</a:t>
            </a:r>
          </a:p>
        </p:txBody>
      </p:sp>
    </p:spTree>
    <p:extLst>
      <p:ext uri="{BB962C8B-B14F-4D97-AF65-F5344CB8AC3E}">
        <p14:creationId xmlns:p14="http://schemas.microsoft.com/office/powerpoint/2010/main" val="285336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35264" y="1650385"/>
            <a:ext cx="8891878" cy="5108265"/>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251011" y="1077916"/>
            <a:ext cx="4240841" cy="461665"/>
          </a:xfrm>
          <a:prstGeom prst="rect">
            <a:avLst/>
          </a:prstGeom>
          <a:noFill/>
        </p:spPr>
        <p:txBody>
          <a:bodyPr wrap="none" rtlCol="0">
            <a:spAutoFit/>
          </a:bodyPr>
          <a:lstStyle/>
          <a:p>
            <a:r>
              <a:rPr lang="fr-FR" sz="2400" b="1" dirty="0"/>
              <a:t>Cas clinique : L’examen clinique </a:t>
            </a:r>
          </a:p>
        </p:txBody>
      </p:sp>
      <p:pic>
        <p:nvPicPr>
          <p:cNvPr id="6" name="Image 5"/>
          <p:cNvPicPr>
            <a:picLocks noChangeAspect="1"/>
          </p:cNvPicPr>
          <p:nvPr/>
        </p:nvPicPr>
        <p:blipFill rotWithShape="1">
          <a:blip r:embed="rId3"/>
          <a:srcRect r="-658"/>
          <a:stretch/>
        </p:blipFill>
        <p:spPr>
          <a:xfrm>
            <a:off x="251011" y="1850738"/>
            <a:ext cx="3106869" cy="1431290"/>
          </a:xfrm>
          <a:prstGeom prst="rect">
            <a:avLst/>
          </a:prstGeom>
        </p:spPr>
      </p:pic>
      <p:sp>
        <p:nvSpPr>
          <p:cNvPr id="9" name="Rectangle à coins arrondis 8"/>
          <p:cNvSpPr/>
          <p:nvPr/>
        </p:nvSpPr>
        <p:spPr>
          <a:xfrm>
            <a:off x="1645412" y="1983232"/>
            <a:ext cx="2207260" cy="388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dirty="0">
                <a:solidFill>
                  <a:schemeClr val="tx1">
                    <a:lumMod val="50000"/>
                    <a:lumOff val="50000"/>
                  </a:schemeClr>
                </a:solidFill>
                <a:latin typeface="+mj-lt"/>
              </a:rPr>
              <a:t>Connective Tissue and </a:t>
            </a:r>
            <a:r>
              <a:rPr lang="fr-FR" sz="1050" b="1" i="1" dirty="0" err="1">
                <a:solidFill>
                  <a:schemeClr val="tx1">
                    <a:lumMod val="50000"/>
                    <a:lumOff val="50000"/>
                  </a:schemeClr>
                </a:solidFill>
                <a:latin typeface="+mj-lt"/>
              </a:rPr>
              <a:t>Muscular</a:t>
            </a:r>
            <a:r>
              <a:rPr lang="fr-FR" sz="1050" b="1" i="1" dirty="0">
                <a:solidFill>
                  <a:schemeClr val="tx1">
                    <a:lumMod val="50000"/>
                    <a:lumOff val="50000"/>
                  </a:schemeClr>
                </a:solidFill>
                <a:latin typeface="+mj-lt"/>
              </a:rPr>
              <a:t> </a:t>
            </a:r>
          </a:p>
          <a:p>
            <a:pPr algn="ctr"/>
            <a:r>
              <a:rPr lang="fr-FR" sz="1050" b="1" i="1" dirty="0" err="1">
                <a:solidFill>
                  <a:schemeClr val="tx1">
                    <a:lumMod val="50000"/>
                    <a:lumOff val="50000"/>
                  </a:schemeClr>
                </a:solidFill>
                <a:latin typeface="+mj-lt"/>
              </a:rPr>
              <a:t>Diseases</a:t>
            </a:r>
            <a:r>
              <a:rPr lang="fr-FR" sz="1050" b="1" i="1" dirty="0">
                <a:solidFill>
                  <a:schemeClr val="tx1">
                    <a:lumMod val="50000"/>
                    <a:lumOff val="50000"/>
                  </a:schemeClr>
                </a:solidFill>
                <a:latin typeface="+mj-lt"/>
              </a:rPr>
              <a:t> (ERN </a:t>
            </a:r>
            <a:r>
              <a:rPr lang="fr-FR" sz="1050" b="1" i="1" dirty="0" err="1">
                <a:solidFill>
                  <a:schemeClr val="tx1">
                    <a:lumMod val="50000"/>
                    <a:lumOff val="50000"/>
                  </a:schemeClr>
                </a:solidFill>
                <a:latin typeface="+mj-lt"/>
              </a:rPr>
              <a:t>ReCONNECT</a:t>
            </a:r>
            <a:r>
              <a:rPr lang="fr-FR" sz="1050" b="1" i="1" dirty="0">
                <a:solidFill>
                  <a:schemeClr val="tx1">
                    <a:lumMod val="50000"/>
                    <a:lumOff val="50000"/>
                  </a:schemeClr>
                </a:solidFill>
                <a:latin typeface="+mj-lt"/>
              </a:rPr>
              <a:t>)</a:t>
            </a:r>
          </a:p>
        </p:txBody>
      </p:sp>
      <p:pic>
        <p:nvPicPr>
          <p:cNvPr id="10" name="Image 9"/>
          <p:cNvPicPr>
            <a:picLocks noChangeAspect="1"/>
          </p:cNvPicPr>
          <p:nvPr/>
        </p:nvPicPr>
        <p:blipFill rotWithShape="1">
          <a:blip r:embed="rId4"/>
          <a:srcRect r="20490"/>
          <a:stretch/>
        </p:blipFill>
        <p:spPr>
          <a:xfrm>
            <a:off x="6291597" y="1850738"/>
            <a:ext cx="2418063" cy="1380490"/>
          </a:xfrm>
          <a:prstGeom prst="rect">
            <a:avLst/>
          </a:prstGeom>
        </p:spPr>
      </p:pic>
      <p:pic>
        <p:nvPicPr>
          <p:cNvPr id="12" name="Image 11"/>
          <p:cNvPicPr>
            <a:picLocks noChangeAspect="1"/>
          </p:cNvPicPr>
          <p:nvPr/>
        </p:nvPicPr>
        <p:blipFill rotWithShape="1">
          <a:blip r:embed="rId5"/>
          <a:srcRect b="19660"/>
          <a:stretch/>
        </p:blipFill>
        <p:spPr>
          <a:xfrm>
            <a:off x="211416" y="3414522"/>
            <a:ext cx="2115262" cy="3207258"/>
          </a:xfrm>
          <a:prstGeom prst="rect">
            <a:avLst/>
          </a:prstGeom>
        </p:spPr>
      </p:pic>
      <p:grpSp>
        <p:nvGrpSpPr>
          <p:cNvPr id="2" name="Groupe 1"/>
          <p:cNvGrpSpPr/>
          <p:nvPr/>
        </p:nvGrpSpPr>
        <p:grpSpPr>
          <a:xfrm>
            <a:off x="2647835" y="113974"/>
            <a:ext cx="1809727" cy="1183344"/>
            <a:chOff x="2027705" y="106833"/>
            <a:chExt cx="1809727" cy="1183344"/>
          </a:xfrm>
        </p:grpSpPr>
        <p:sp>
          <p:nvSpPr>
            <p:cNvPr id="5" name="Ellipse 4"/>
            <p:cNvSpPr/>
            <p:nvPr/>
          </p:nvSpPr>
          <p:spPr>
            <a:xfrm>
              <a:off x="2884170" y="1192530"/>
              <a:ext cx="57150" cy="68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027705" y="106833"/>
              <a:ext cx="1809727" cy="1183344"/>
            </a:xfrm>
            <a:prstGeom prst="rect">
              <a:avLst/>
            </a:prstGeom>
          </p:spPr>
        </p:pic>
      </p:grpSp>
      <p:sp>
        <p:nvSpPr>
          <p:cNvPr id="45" name="Rectangle 28"/>
          <p:cNvSpPr>
            <a:spLocks noChangeArrowheads="1"/>
          </p:cNvSpPr>
          <p:nvPr/>
        </p:nvSpPr>
        <p:spPr bwMode="auto">
          <a:xfrm>
            <a:off x="2645997" y="3342032"/>
            <a:ext cx="606182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p>
          <a:p>
            <a:pPr algn="just" eaLnBrk="0" fontAlgn="base" hangingPunct="0">
              <a:spcBef>
                <a:spcPct val="0"/>
              </a:spcBef>
              <a:spcAft>
                <a:spcPct val="0"/>
              </a:spcAft>
            </a:pP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L’état</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général</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est</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stable. On note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plutôt</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une</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prise</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de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poids</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l’appétit</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est</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stable. </a:t>
            </a:r>
          </a:p>
          <a:p>
            <a:pPr algn="just" eaLnBrk="0" fontAlgn="base" hangingPunct="0">
              <a:spcBef>
                <a:spcPct val="0"/>
              </a:spcBef>
              <a:spcAft>
                <a:spcPct val="0"/>
              </a:spcAft>
            </a:pPr>
            <a:endParaRPr lang="en-US" altLang="fr-FR" sz="1200" dirty="0">
              <a:solidFill>
                <a:schemeClr val="tx1">
                  <a:lumMod val="65000"/>
                  <a:lumOff val="35000"/>
                </a:schemeClr>
              </a:solidFill>
              <a:latin typeface="Arial" panose="020B0604020202020204" pitchFamily="34" charset="0"/>
              <a:ea typeface="Arial" panose="020B0604020202020204" pitchFamily="34" charset="0"/>
              <a:cs typeface="Times New Roman" panose="02020603050405020304" pitchFamily="18" charset="0"/>
            </a:endParaRPr>
          </a:p>
          <a:p>
            <a:pPr algn="just" eaLnBrk="0" fontAlgn="base" hangingPunct="0">
              <a:spcBef>
                <a:spcPct val="0"/>
              </a:spcBef>
              <a:spcAft>
                <a:spcPct val="0"/>
              </a:spcAft>
            </a:pP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Elle ne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présente</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pas de </a:t>
            </a:r>
            <a:r>
              <a:rPr kumimoji="0" lang="en-US" altLang="fr-FR" sz="1200" b="0" i="0" u="none" strike="noStrike" cap="none" normalizeH="0" baseline="0" dirty="0" err="1">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phénomène</a:t>
            </a:r>
            <a:r>
              <a:rPr kumimoji="0" lang="en-US" altLang="fr-FR" sz="1200" b="0" i="0" u="none" strike="noStrike" cap="none" normalizeH="0" baseline="0" dirty="0">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 de Raynaud</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pas de </a:t>
            </a:r>
            <a:r>
              <a:rPr kumimoji="0" lang="en-US" altLang="fr-FR" sz="1200" b="0" i="0" u="none" strike="noStrike" cap="none" normalizeH="0" baseline="0" dirty="0" err="1">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photosensibilité</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pas    de    </a:t>
            </a:r>
            <a:r>
              <a:rPr kumimoji="0" lang="en-US" altLang="fr-FR" sz="1200" b="0" i="0" u="none" strike="noStrike" cap="none" normalizeH="0" baseline="0" dirty="0" err="1">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xérostomie</a:t>
            </a:r>
            <a:r>
              <a:rPr kumimoji="0" lang="en-US" altLang="fr-FR" sz="1200" b="0" i="0" u="none" strike="noStrike" cap="none" normalizeH="0" baseline="0" dirty="0">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    et    </a:t>
            </a:r>
            <a:r>
              <a:rPr kumimoji="0" lang="en-US" altLang="fr-FR" sz="1200" b="0" i="0" u="none" strike="noStrike" cap="none" normalizeH="0" baseline="0" dirty="0" err="1">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xérophtalmie</a:t>
            </a:r>
            <a:r>
              <a:rPr kumimoji="0" lang="en-US" altLang="fr-FR" sz="1200" b="0" i="0" u="none" strike="noStrike" cap="none" normalizeH="0" baseline="0" dirty="0">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    pas </a:t>
            </a:r>
            <a:r>
              <a:rPr kumimoji="0" lang="en-US" altLang="fr-FR" sz="1200" b="0" i="0" u="none" strike="noStrike" cap="none" normalizeH="0" baseline="0" dirty="0" err="1">
                <a:ln>
                  <a:noFill/>
                </a:ln>
                <a:solidFill>
                  <a:schemeClr val="tx1">
                    <a:lumMod val="65000"/>
                    <a:lumOff val="35000"/>
                  </a:schemeClr>
                </a:solidFill>
                <a:effectLst>
                  <a:glow rad="101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d’arthromyalgies</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p>
          <a:p>
            <a:pPr algn="just" eaLnBrk="0" fontAlgn="base" hangingPunct="0">
              <a:spcBef>
                <a:spcPct val="0"/>
              </a:spcBef>
              <a:spcAft>
                <a:spcPct val="0"/>
              </a:spcAft>
            </a:pPr>
            <a:endParaRPr lang="en-US" altLang="fr-FR" sz="1200" dirty="0">
              <a:solidFill>
                <a:schemeClr val="tx1">
                  <a:lumMod val="65000"/>
                  <a:lumOff val="35000"/>
                </a:schemeClr>
              </a:solidFill>
              <a:latin typeface="Arial" panose="020B0604020202020204" pitchFamily="34" charset="0"/>
              <a:ea typeface="Arial" panose="020B0604020202020204" pitchFamily="34" charset="0"/>
              <a:cs typeface="Times New Roman" panose="02020603050405020304" pitchFamily="18" charset="0"/>
            </a:endParaRPr>
          </a:p>
          <a:p>
            <a:pPr algn="just" eaLnBrk="0" fontAlgn="base" hangingPunct="0">
              <a:spcBef>
                <a:spcPct val="0"/>
              </a:spcBef>
              <a:spcAft>
                <a:spcPct val="0"/>
              </a:spcAft>
            </a:pP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La tension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artérielle</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est</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à 13/7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cmHg</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le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pouls</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à 54 pulsations/minute. Le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poids</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t>
            </a:r>
            <a:r>
              <a:rPr kumimoji="0" lang="en-US"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est</a:t>
            </a: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à 63.7 kilos. </a:t>
            </a:r>
            <a:r>
              <a:rPr kumimoji="0" lang="fr-FR" altLang="fr-FR" sz="1200" b="0" i="0" u="none" strike="noStrike" cap="none" normalizeH="0" baseline="0" dirty="0">
                <a:ln>
                  <a:noFill/>
                </a:ln>
                <a:solidFill>
                  <a:schemeClr val="tx1">
                    <a:lumMod val="65000"/>
                    <a:lumOff val="35000"/>
                  </a:schemeClr>
                </a:solidFill>
                <a:effectLst>
                  <a:glow rad="1397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L’auscultation cardiopulmonaire est sans particularité</a:t>
            </a: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L’abdomen est sensible en hypogastre mais reste bien souple. Les réflexes </a:t>
            </a:r>
            <a:r>
              <a:rPr kumimoji="0" lang="fr-FR"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ostéotendineux</a:t>
            </a: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sont présents et symétriques. La palpation des aires ganglionnaires ne retrouve </a:t>
            </a:r>
            <a:r>
              <a:rPr kumimoji="0" lang="fr-FR" altLang="fr-FR" sz="1200" b="0" i="0" u="none" strike="noStrike" cap="none" normalizeH="0" baseline="0" dirty="0">
                <a:ln>
                  <a:noFill/>
                </a:ln>
                <a:solidFill>
                  <a:schemeClr val="tx1">
                    <a:lumMod val="65000"/>
                    <a:lumOff val="35000"/>
                  </a:schemeClr>
                </a:solidFill>
                <a:effectLst>
                  <a:glow rad="228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pas d’adénopathies</a:t>
            </a: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0104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35264" y="1650385"/>
            <a:ext cx="8891878" cy="5108265"/>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251011" y="1077916"/>
            <a:ext cx="6611875" cy="461665"/>
          </a:xfrm>
          <a:prstGeom prst="rect">
            <a:avLst/>
          </a:prstGeom>
          <a:noFill/>
        </p:spPr>
        <p:txBody>
          <a:bodyPr wrap="none" rtlCol="0">
            <a:spAutoFit/>
          </a:bodyPr>
          <a:lstStyle/>
          <a:p>
            <a:r>
              <a:rPr lang="fr-FR" sz="2400" b="1" dirty="0"/>
              <a:t>Cas clinique : La sanction thérapeutique et le suivi </a:t>
            </a:r>
          </a:p>
        </p:txBody>
      </p:sp>
      <p:pic>
        <p:nvPicPr>
          <p:cNvPr id="6" name="Image 5"/>
          <p:cNvPicPr>
            <a:picLocks noChangeAspect="1"/>
          </p:cNvPicPr>
          <p:nvPr/>
        </p:nvPicPr>
        <p:blipFill rotWithShape="1">
          <a:blip r:embed="rId3"/>
          <a:srcRect r="-658"/>
          <a:stretch/>
        </p:blipFill>
        <p:spPr>
          <a:xfrm>
            <a:off x="251011" y="1850738"/>
            <a:ext cx="3106869" cy="1431290"/>
          </a:xfrm>
          <a:prstGeom prst="rect">
            <a:avLst/>
          </a:prstGeom>
        </p:spPr>
      </p:pic>
      <p:sp>
        <p:nvSpPr>
          <p:cNvPr id="9" name="Rectangle à coins arrondis 8"/>
          <p:cNvSpPr/>
          <p:nvPr/>
        </p:nvSpPr>
        <p:spPr>
          <a:xfrm>
            <a:off x="1645412" y="1983232"/>
            <a:ext cx="2207260" cy="3881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i="1" dirty="0">
                <a:solidFill>
                  <a:schemeClr val="tx1">
                    <a:lumMod val="50000"/>
                    <a:lumOff val="50000"/>
                  </a:schemeClr>
                </a:solidFill>
                <a:latin typeface="+mj-lt"/>
              </a:rPr>
              <a:t>Connective Tissue and </a:t>
            </a:r>
            <a:r>
              <a:rPr lang="fr-FR" sz="1050" b="1" i="1" dirty="0" err="1">
                <a:solidFill>
                  <a:schemeClr val="tx1">
                    <a:lumMod val="50000"/>
                    <a:lumOff val="50000"/>
                  </a:schemeClr>
                </a:solidFill>
                <a:latin typeface="+mj-lt"/>
              </a:rPr>
              <a:t>Muscular</a:t>
            </a:r>
            <a:r>
              <a:rPr lang="fr-FR" sz="1050" b="1" i="1" dirty="0">
                <a:solidFill>
                  <a:schemeClr val="tx1">
                    <a:lumMod val="50000"/>
                    <a:lumOff val="50000"/>
                  </a:schemeClr>
                </a:solidFill>
                <a:latin typeface="+mj-lt"/>
              </a:rPr>
              <a:t> </a:t>
            </a:r>
          </a:p>
          <a:p>
            <a:pPr algn="ctr"/>
            <a:r>
              <a:rPr lang="fr-FR" sz="1050" b="1" i="1" dirty="0" err="1">
                <a:solidFill>
                  <a:schemeClr val="tx1">
                    <a:lumMod val="50000"/>
                    <a:lumOff val="50000"/>
                  </a:schemeClr>
                </a:solidFill>
                <a:latin typeface="+mj-lt"/>
              </a:rPr>
              <a:t>Diseases</a:t>
            </a:r>
            <a:r>
              <a:rPr lang="fr-FR" sz="1050" b="1" i="1" dirty="0">
                <a:solidFill>
                  <a:schemeClr val="tx1">
                    <a:lumMod val="50000"/>
                    <a:lumOff val="50000"/>
                  </a:schemeClr>
                </a:solidFill>
                <a:latin typeface="+mj-lt"/>
              </a:rPr>
              <a:t> (ERN </a:t>
            </a:r>
            <a:r>
              <a:rPr lang="fr-FR" sz="1050" b="1" i="1" dirty="0" err="1">
                <a:solidFill>
                  <a:schemeClr val="tx1">
                    <a:lumMod val="50000"/>
                    <a:lumOff val="50000"/>
                  </a:schemeClr>
                </a:solidFill>
                <a:latin typeface="+mj-lt"/>
              </a:rPr>
              <a:t>ReCONNECT</a:t>
            </a:r>
            <a:r>
              <a:rPr lang="fr-FR" sz="1050" b="1" i="1" dirty="0">
                <a:solidFill>
                  <a:schemeClr val="tx1">
                    <a:lumMod val="50000"/>
                    <a:lumOff val="50000"/>
                  </a:schemeClr>
                </a:solidFill>
                <a:latin typeface="+mj-lt"/>
              </a:rPr>
              <a:t>)</a:t>
            </a:r>
          </a:p>
        </p:txBody>
      </p:sp>
      <p:pic>
        <p:nvPicPr>
          <p:cNvPr id="10" name="Image 9"/>
          <p:cNvPicPr>
            <a:picLocks noChangeAspect="1"/>
          </p:cNvPicPr>
          <p:nvPr/>
        </p:nvPicPr>
        <p:blipFill rotWithShape="1">
          <a:blip r:embed="rId4"/>
          <a:srcRect r="20490"/>
          <a:stretch/>
        </p:blipFill>
        <p:spPr>
          <a:xfrm>
            <a:off x="6291597" y="1850738"/>
            <a:ext cx="2418063" cy="1380490"/>
          </a:xfrm>
          <a:prstGeom prst="rect">
            <a:avLst/>
          </a:prstGeom>
        </p:spPr>
      </p:pic>
      <p:pic>
        <p:nvPicPr>
          <p:cNvPr id="12" name="Image 11"/>
          <p:cNvPicPr>
            <a:picLocks noChangeAspect="1"/>
          </p:cNvPicPr>
          <p:nvPr/>
        </p:nvPicPr>
        <p:blipFill rotWithShape="1">
          <a:blip r:embed="rId5"/>
          <a:srcRect b="19660"/>
          <a:stretch/>
        </p:blipFill>
        <p:spPr>
          <a:xfrm>
            <a:off x="211416" y="3414522"/>
            <a:ext cx="2115262" cy="3207258"/>
          </a:xfrm>
          <a:prstGeom prst="rect">
            <a:avLst/>
          </a:prstGeom>
        </p:spPr>
      </p:pic>
      <p:grpSp>
        <p:nvGrpSpPr>
          <p:cNvPr id="2" name="Groupe 1"/>
          <p:cNvGrpSpPr/>
          <p:nvPr/>
        </p:nvGrpSpPr>
        <p:grpSpPr>
          <a:xfrm>
            <a:off x="3966095" y="106354"/>
            <a:ext cx="1809727" cy="1183344"/>
            <a:chOff x="2027705" y="106833"/>
            <a:chExt cx="1809727" cy="1183344"/>
          </a:xfrm>
        </p:grpSpPr>
        <p:sp>
          <p:nvSpPr>
            <p:cNvPr id="5" name="Ellipse 4"/>
            <p:cNvSpPr/>
            <p:nvPr/>
          </p:nvSpPr>
          <p:spPr>
            <a:xfrm>
              <a:off x="2884170" y="1192530"/>
              <a:ext cx="57150" cy="68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027705" y="106833"/>
              <a:ext cx="1809727" cy="1183344"/>
            </a:xfrm>
            <a:prstGeom prst="rect">
              <a:avLst/>
            </a:prstGeom>
          </p:spPr>
        </p:pic>
      </p:grpSp>
      <p:sp>
        <p:nvSpPr>
          <p:cNvPr id="45" name="Rectangle 28"/>
          <p:cNvSpPr>
            <a:spLocks noChangeArrowheads="1"/>
          </p:cNvSpPr>
          <p:nvPr/>
        </p:nvSpPr>
        <p:spPr bwMode="auto">
          <a:xfrm>
            <a:off x="2645997" y="3282028"/>
            <a:ext cx="60618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a:t>
            </a: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mesures associées type eau d’HEPAR, pruneaux...</a:t>
            </a:r>
          </a:p>
          <a:p>
            <a:pPr algn="just" eaLnBrk="0" fontAlgn="base" hangingPunct="0">
              <a:spcBef>
                <a:spcPct val="0"/>
              </a:spcBef>
              <a:spcAft>
                <a:spcPct val="0"/>
              </a:spcAft>
            </a:pPr>
            <a:endPar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endParaRPr>
          </a:p>
          <a:p>
            <a:pPr algn="just" eaLnBrk="0" fontAlgn="base" hangingPunct="0">
              <a:spcBef>
                <a:spcPct val="0"/>
              </a:spcBef>
              <a:spcAft>
                <a:spcPct val="0"/>
              </a:spcAft>
            </a:pP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Concernant les douleurs des membres inférieurs, au vu de la notion de la nécessité de se relever une fois qu’elle est couchée, je lui remets une ordonnance pour la réalisation d’une </a:t>
            </a:r>
            <a:r>
              <a:rPr kumimoji="0" lang="fr-FR" altLang="fr-FR" sz="1200" b="0" i="0" u="none" strike="noStrike" cap="none" normalizeH="0" baseline="0" dirty="0" err="1">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polysomnographie</a:t>
            </a: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afin de rechercher des arguments pour un syndrome des jambes sans repos. </a:t>
            </a:r>
          </a:p>
          <a:p>
            <a:pPr algn="just" eaLnBrk="0" fontAlgn="base" hangingPunct="0">
              <a:spcBef>
                <a:spcPct val="0"/>
              </a:spcBef>
              <a:spcAft>
                <a:spcPct val="0"/>
              </a:spcAft>
            </a:pPr>
            <a:endParaRPr lang="fr-FR" altLang="fr-FR" sz="1200" dirty="0">
              <a:solidFill>
                <a:schemeClr val="tx1">
                  <a:lumMod val="65000"/>
                  <a:lumOff val="35000"/>
                </a:schemeClr>
              </a:solidFill>
              <a:latin typeface="Arial" panose="020B0604020202020204" pitchFamily="34" charset="0"/>
              <a:ea typeface="Arial" panose="020B0604020202020204" pitchFamily="34" charset="0"/>
              <a:cs typeface="Times New Roman" panose="02020603050405020304" pitchFamily="18" charset="0"/>
            </a:endParaRPr>
          </a:p>
          <a:p>
            <a:pPr algn="just" eaLnBrk="0" fontAlgn="base" hangingPunct="0">
              <a:spcBef>
                <a:spcPct val="0"/>
              </a:spcBef>
              <a:spcAft>
                <a:spcPct val="0"/>
              </a:spcAft>
            </a:pPr>
            <a:r>
              <a:rPr kumimoji="0" lang="fr-FR" altLang="fr-FR" sz="1200" b="1"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Je complète ce bilan </a:t>
            </a:r>
            <a:r>
              <a:rPr kumimoji="0" lang="fr-FR" altLang="fr-FR" sz="1200" b="1" i="0" u="none" strike="noStrike" cap="none" normalizeH="0" baseline="0" dirty="0">
                <a:ln>
                  <a:noFill/>
                </a:ln>
                <a:solidFill>
                  <a:schemeClr val="tx1">
                    <a:lumMod val="65000"/>
                    <a:lumOff val="35000"/>
                  </a:schemeClr>
                </a:solidFill>
                <a:effectLst>
                  <a:glow rad="228600">
                    <a:schemeClr val="accent2">
                      <a:satMod val="175000"/>
                      <a:alpha val="40000"/>
                    </a:schemeClr>
                  </a:glow>
                </a:effectLst>
                <a:latin typeface="Arial" panose="020B0604020202020204" pitchFamily="34" charset="0"/>
                <a:ea typeface="Arial" panose="020B0604020202020204" pitchFamily="34" charset="0"/>
                <a:cs typeface="Times New Roman" panose="02020603050405020304" pitchFamily="18" charset="0"/>
              </a:rPr>
              <a:t>par un bilan biologique afin d’éliminer une autre étiologie</a:t>
            </a:r>
            <a:r>
              <a:rPr kumimoji="0" lang="fr-FR" altLang="fr-FR" sz="1200" b="1"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 mais en première intention je n’ai pas d’autre étiologie à évoquer après l’interrogatoire et l’examen clinique.</a:t>
            </a:r>
          </a:p>
          <a:p>
            <a:pPr algn="just" eaLnBrk="0" fontAlgn="base" hangingPunct="0">
              <a:spcBef>
                <a:spcPct val="0"/>
              </a:spcBef>
              <a:spcAft>
                <a:spcPct val="0"/>
              </a:spcAft>
            </a:pPr>
            <a:endPar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endParaRPr>
          </a:p>
          <a:p>
            <a:pPr algn="just" eaLnBrk="0" fontAlgn="base" hangingPunct="0">
              <a:spcBef>
                <a:spcPct val="0"/>
              </a:spcBef>
              <a:spcAft>
                <a:spcPct val="0"/>
              </a:spcAft>
            </a:pP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En vous remerciant de votre confiance, bien confraternellement.</a:t>
            </a:r>
          </a:p>
          <a:p>
            <a:pPr algn="just" eaLnBrk="0" fontAlgn="base" hangingPunct="0">
              <a:spcBef>
                <a:spcPct val="0"/>
              </a:spcBef>
              <a:spcAft>
                <a:spcPct val="0"/>
              </a:spcAft>
            </a:pPr>
            <a:endParaRPr lang="fr-FR" altLang="fr-FR" sz="1200" dirty="0">
              <a:solidFill>
                <a:schemeClr val="tx1">
                  <a:lumMod val="65000"/>
                  <a:lumOff val="35000"/>
                </a:schemeClr>
              </a:solidFill>
              <a:latin typeface="Arial" panose="020B0604020202020204" pitchFamily="34" charset="0"/>
              <a:ea typeface="Arial" panose="020B0604020202020204" pitchFamily="34" charset="0"/>
              <a:cs typeface="Times New Roman" panose="02020603050405020304" pitchFamily="18" charset="0"/>
            </a:endParaRPr>
          </a:p>
          <a:p>
            <a:pPr algn="just" eaLnBrk="0" fontAlgn="base" hangingPunct="0">
              <a:spcBef>
                <a:spcPct val="0"/>
              </a:spcBef>
              <a:spcAft>
                <a:spcPct val="0"/>
              </a:spcAft>
            </a:pPr>
            <a:r>
              <a:rPr kumimoji="0" lang="fr-FR" altLang="fr-FR" sz="1200" b="0" i="0" u="none" strike="noStrike" cap="none" normalizeH="0" baseline="0" dirty="0">
                <a:ln>
                  <a:noFill/>
                </a:ln>
                <a:solidFill>
                  <a:schemeClr val="tx1">
                    <a:lumMod val="65000"/>
                    <a:lumOff val="35000"/>
                  </a:schemeClr>
                </a:solidFill>
                <a:effectLst/>
                <a:latin typeface="Arial" panose="020B0604020202020204" pitchFamily="34" charset="0"/>
                <a:ea typeface="Arial" panose="020B0604020202020204" pitchFamily="34" charset="0"/>
                <a:cs typeface="Times New Roman" panose="02020603050405020304" pitchFamily="18" charset="0"/>
              </a:rPr>
              <a:t>Dr…</a:t>
            </a:r>
          </a:p>
        </p:txBody>
      </p:sp>
      <p:sp>
        <p:nvSpPr>
          <p:cNvPr id="11" name="Rectangle 10"/>
          <p:cNvSpPr/>
          <p:nvPr/>
        </p:nvSpPr>
        <p:spPr>
          <a:xfrm>
            <a:off x="2645997" y="4591086"/>
            <a:ext cx="6193203" cy="1722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rot="21070838">
            <a:off x="2985076" y="5560620"/>
            <a:ext cx="5653855" cy="646331"/>
          </a:xfrm>
          <a:prstGeom prst="rect">
            <a:avLst/>
          </a:prstGeom>
          <a:noFill/>
          <a:effectLst>
            <a:softEdge rad="31750"/>
          </a:effectLst>
        </p:spPr>
        <p:txBody>
          <a:bodyPr wrap="none" rtlCol="0">
            <a:spAutoFit/>
          </a:bodyPr>
          <a:lstStyle/>
          <a:p>
            <a:r>
              <a:rPr lang="fr-FR" sz="3600" b="1" dirty="0">
                <a:ln w="22225">
                  <a:solidFill>
                    <a:schemeClr val="accent2"/>
                  </a:solidFill>
                  <a:prstDash val="solid"/>
                </a:ln>
                <a:solidFill>
                  <a:schemeClr val="accent2">
                    <a:lumMod val="40000"/>
                    <a:lumOff val="60000"/>
                  </a:schemeClr>
                </a:solidFill>
              </a:rPr>
              <a:t>Diagnostic « de précaution »</a:t>
            </a:r>
          </a:p>
        </p:txBody>
      </p:sp>
    </p:spTree>
    <p:extLst>
      <p:ext uri="{BB962C8B-B14F-4D97-AF65-F5344CB8AC3E}">
        <p14:creationId xmlns:p14="http://schemas.microsoft.com/office/powerpoint/2010/main" val="16261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687974" y="-249955"/>
            <a:ext cx="7102835" cy="9457605"/>
          </a:xfrm>
          <a:prstGeom prst="rect">
            <a:avLst/>
          </a:prstGeom>
        </p:spPr>
      </p:pic>
      <p:pic>
        <p:nvPicPr>
          <p:cNvPr id="7" name="Image 6"/>
          <p:cNvPicPr>
            <a:picLocks noChangeAspect="1"/>
          </p:cNvPicPr>
          <p:nvPr/>
        </p:nvPicPr>
        <p:blipFill>
          <a:blip r:embed="rId3"/>
          <a:stretch>
            <a:fillRect/>
          </a:stretch>
        </p:blipFill>
        <p:spPr>
          <a:xfrm>
            <a:off x="2553598" y="67478"/>
            <a:ext cx="6665480" cy="9261016"/>
          </a:xfrm>
          <a:prstGeom prst="rect">
            <a:avLst/>
          </a:prstGeom>
        </p:spPr>
      </p:pic>
      <p:sp>
        <p:nvSpPr>
          <p:cNvPr id="3" name="ZoneTexte 2"/>
          <p:cNvSpPr txBox="1"/>
          <p:nvPr/>
        </p:nvSpPr>
        <p:spPr>
          <a:xfrm>
            <a:off x="251011" y="1077916"/>
            <a:ext cx="1627369" cy="461665"/>
          </a:xfrm>
          <a:prstGeom prst="rect">
            <a:avLst/>
          </a:prstGeom>
          <a:noFill/>
        </p:spPr>
        <p:txBody>
          <a:bodyPr wrap="none" rtlCol="0">
            <a:spAutoFit/>
          </a:bodyPr>
          <a:lstStyle/>
          <a:p>
            <a:r>
              <a:rPr lang="fr-FR" sz="2400" b="1" dirty="0"/>
              <a:t>La biologie </a:t>
            </a:r>
          </a:p>
        </p:txBody>
      </p:sp>
      <p:sp>
        <p:nvSpPr>
          <p:cNvPr id="19" name="Forme libre 18"/>
          <p:cNvSpPr/>
          <p:nvPr/>
        </p:nvSpPr>
        <p:spPr>
          <a:xfrm rot="510931" flipH="1">
            <a:off x="-1565323" y="-881043"/>
            <a:ext cx="421690" cy="165722"/>
          </a:xfrm>
          <a:custGeom>
            <a:avLst/>
            <a:gdLst>
              <a:gd name="connsiteX0" fmla="*/ 0 w 1104900"/>
              <a:gd name="connsiteY0" fmla="*/ 257204 h 381029"/>
              <a:gd name="connsiteX1" fmla="*/ 100965 w 1104900"/>
              <a:gd name="connsiteY1" fmla="*/ 28604 h 381029"/>
              <a:gd name="connsiteX2" fmla="*/ 43815 w 1104900"/>
              <a:gd name="connsiteY2" fmla="*/ 350549 h 381029"/>
              <a:gd name="connsiteX3" fmla="*/ 167640 w 1104900"/>
              <a:gd name="connsiteY3" fmla="*/ 36224 h 381029"/>
              <a:gd name="connsiteX4" fmla="*/ 114300 w 1104900"/>
              <a:gd name="connsiteY4" fmla="*/ 356264 h 381029"/>
              <a:gd name="connsiteX5" fmla="*/ 266700 w 1104900"/>
              <a:gd name="connsiteY5" fmla="*/ 15269 h 381029"/>
              <a:gd name="connsiteX6" fmla="*/ 215265 w 1104900"/>
              <a:gd name="connsiteY6" fmla="*/ 341024 h 381029"/>
              <a:gd name="connsiteX7" fmla="*/ 348615 w 1104900"/>
              <a:gd name="connsiteY7" fmla="*/ 9554 h 381029"/>
              <a:gd name="connsiteX8" fmla="*/ 287655 w 1104900"/>
              <a:gd name="connsiteY8" fmla="*/ 358169 h 381029"/>
              <a:gd name="connsiteX9" fmla="*/ 445770 w 1104900"/>
              <a:gd name="connsiteY9" fmla="*/ 29 h 381029"/>
              <a:gd name="connsiteX10" fmla="*/ 386715 w 1104900"/>
              <a:gd name="connsiteY10" fmla="*/ 381029 h 381029"/>
              <a:gd name="connsiteX11" fmla="*/ 529590 w 1104900"/>
              <a:gd name="connsiteY11" fmla="*/ 3839 h 381029"/>
              <a:gd name="connsiteX12" fmla="*/ 489585 w 1104900"/>
              <a:gd name="connsiteY12" fmla="*/ 335309 h 381029"/>
              <a:gd name="connsiteX13" fmla="*/ 613410 w 1104900"/>
              <a:gd name="connsiteY13" fmla="*/ 41939 h 381029"/>
              <a:gd name="connsiteX14" fmla="*/ 596265 w 1104900"/>
              <a:gd name="connsiteY14" fmla="*/ 354359 h 381029"/>
              <a:gd name="connsiteX15" fmla="*/ 701040 w 1104900"/>
              <a:gd name="connsiteY15" fmla="*/ 74324 h 381029"/>
              <a:gd name="connsiteX16" fmla="*/ 689610 w 1104900"/>
              <a:gd name="connsiteY16" fmla="*/ 312449 h 381029"/>
              <a:gd name="connsiteX17" fmla="*/ 773430 w 1104900"/>
              <a:gd name="connsiteY17" fmla="*/ 93374 h 381029"/>
              <a:gd name="connsiteX18" fmla="*/ 769620 w 1104900"/>
              <a:gd name="connsiteY18" fmla="*/ 327689 h 381029"/>
              <a:gd name="connsiteX19" fmla="*/ 874395 w 1104900"/>
              <a:gd name="connsiteY19" fmla="*/ 76229 h 381029"/>
              <a:gd name="connsiteX20" fmla="*/ 853440 w 1104900"/>
              <a:gd name="connsiteY20" fmla="*/ 318164 h 381029"/>
              <a:gd name="connsiteX21" fmla="*/ 965835 w 1104900"/>
              <a:gd name="connsiteY21" fmla="*/ 70514 h 381029"/>
              <a:gd name="connsiteX22" fmla="*/ 973455 w 1104900"/>
              <a:gd name="connsiteY22" fmla="*/ 302924 h 381029"/>
              <a:gd name="connsiteX23" fmla="*/ 1017270 w 1104900"/>
              <a:gd name="connsiteY23" fmla="*/ 184814 h 381029"/>
              <a:gd name="connsiteX24" fmla="*/ 1104900 w 1104900"/>
              <a:gd name="connsiteY24" fmla="*/ 188624 h 381029"/>
              <a:gd name="connsiteX0" fmla="*/ 0 w 1104900"/>
              <a:gd name="connsiteY0" fmla="*/ 257204 h 381029"/>
              <a:gd name="connsiteX1" fmla="*/ 25303 w 1104900"/>
              <a:gd name="connsiteY1" fmla="*/ 179099 h 381029"/>
              <a:gd name="connsiteX2" fmla="*/ 100965 w 1104900"/>
              <a:gd name="connsiteY2" fmla="*/ 28604 h 381029"/>
              <a:gd name="connsiteX3" fmla="*/ 43815 w 1104900"/>
              <a:gd name="connsiteY3" fmla="*/ 350549 h 381029"/>
              <a:gd name="connsiteX4" fmla="*/ 167640 w 1104900"/>
              <a:gd name="connsiteY4" fmla="*/ 36224 h 381029"/>
              <a:gd name="connsiteX5" fmla="*/ 114300 w 1104900"/>
              <a:gd name="connsiteY5" fmla="*/ 356264 h 381029"/>
              <a:gd name="connsiteX6" fmla="*/ 266700 w 1104900"/>
              <a:gd name="connsiteY6" fmla="*/ 15269 h 381029"/>
              <a:gd name="connsiteX7" fmla="*/ 215265 w 1104900"/>
              <a:gd name="connsiteY7" fmla="*/ 341024 h 381029"/>
              <a:gd name="connsiteX8" fmla="*/ 348615 w 1104900"/>
              <a:gd name="connsiteY8" fmla="*/ 9554 h 381029"/>
              <a:gd name="connsiteX9" fmla="*/ 287655 w 1104900"/>
              <a:gd name="connsiteY9" fmla="*/ 358169 h 381029"/>
              <a:gd name="connsiteX10" fmla="*/ 445770 w 1104900"/>
              <a:gd name="connsiteY10" fmla="*/ 29 h 381029"/>
              <a:gd name="connsiteX11" fmla="*/ 386715 w 1104900"/>
              <a:gd name="connsiteY11" fmla="*/ 381029 h 381029"/>
              <a:gd name="connsiteX12" fmla="*/ 529590 w 1104900"/>
              <a:gd name="connsiteY12" fmla="*/ 3839 h 381029"/>
              <a:gd name="connsiteX13" fmla="*/ 489585 w 1104900"/>
              <a:gd name="connsiteY13" fmla="*/ 335309 h 381029"/>
              <a:gd name="connsiteX14" fmla="*/ 613410 w 1104900"/>
              <a:gd name="connsiteY14" fmla="*/ 41939 h 381029"/>
              <a:gd name="connsiteX15" fmla="*/ 596265 w 1104900"/>
              <a:gd name="connsiteY15" fmla="*/ 354359 h 381029"/>
              <a:gd name="connsiteX16" fmla="*/ 701040 w 1104900"/>
              <a:gd name="connsiteY16" fmla="*/ 74324 h 381029"/>
              <a:gd name="connsiteX17" fmla="*/ 689610 w 1104900"/>
              <a:gd name="connsiteY17" fmla="*/ 312449 h 381029"/>
              <a:gd name="connsiteX18" fmla="*/ 773430 w 1104900"/>
              <a:gd name="connsiteY18" fmla="*/ 93374 h 381029"/>
              <a:gd name="connsiteX19" fmla="*/ 769620 w 1104900"/>
              <a:gd name="connsiteY19" fmla="*/ 327689 h 381029"/>
              <a:gd name="connsiteX20" fmla="*/ 874395 w 1104900"/>
              <a:gd name="connsiteY20" fmla="*/ 76229 h 381029"/>
              <a:gd name="connsiteX21" fmla="*/ 853440 w 1104900"/>
              <a:gd name="connsiteY21" fmla="*/ 318164 h 381029"/>
              <a:gd name="connsiteX22" fmla="*/ 965835 w 1104900"/>
              <a:gd name="connsiteY22" fmla="*/ 70514 h 381029"/>
              <a:gd name="connsiteX23" fmla="*/ 973455 w 1104900"/>
              <a:gd name="connsiteY23" fmla="*/ 302924 h 381029"/>
              <a:gd name="connsiteX24" fmla="*/ 1017270 w 1104900"/>
              <a:gd name="connsiteY24" fmla="*/ 184814 h 381029"/>
              <a:gd name="connsiteX25" fmla="*/ 1104900 w 1104900"/>
              <a:gd name="connsiteY25" fmla="*/ 188624 h 381029"/>
              <a:gd name="connsiteX0" fmla="*/ 0 w 1307325"/>
              <a:gd name="connsiteY0" fmla="*/ 196244 h 381029"/>
              <a:gd name="connsiteX1" fmla="*/ 227728 w 1307325"/>
              <a:gd name="connsiteY1" fmla="*/ 179099 h 381029"/>
              <a:gd name="connsiteX2" fmla="*/ 303390 w 1307325"/>
              <a:gd name="connsiteY2" fmla="*/ 28604 h 381029"/>
              <a:gd name="connsiteX3" fmla="*/ 246240 w 1307325"/>
              <a:gd name="connsiteY3" fmla="*/ 350549 h 381029"/>
              <a:gd name="connsiteX4" fmla="*/ 370065 w 1307325"/>
              <a:gd name="connsiteY4" fmla="*/ 36224 h 381029"/>
              <a:gd name="connsiteX5" fmla="*/ 316725 w 1307325"/>
              <a:gd name="connsiteY5" fmla="*/ 356264 h 381029"/>
              <a:gd name="connsiteX6" fmla="*/ 469125 w 1307325"/>
              <a:gd name="connsiteY6" fmla="*/ 15269 h 381029"/>
              <a:gd name="connsiteX7" fmla="*/ 417690 w 1307325"/>
              <a:gd name="connsiteY7" fmla="*/ 341024 h 381029"/>
              <a:gd name="connsiteX8" fmla="*/ 551040 w 1307325"/>
              <a:gd name="connsiteY8" fmla="*/ 9554 h 381029"/>
              <a:gd name="connsiteX9" fmla="*/ 490080 w 1307325"/>
              <a:gd name="connsiteY9" fmla="*/ 358169 h 381029"/>
              <a:gd name="connsiteX10" fmla="*/ 648195 w 1307325"/>
              <a:gd name="connsiteY10" fmla="*/ 29 h 381029"/>
              <a:gd name="connsiteX11" fmla="*/ 589140 w 1307325"/>
              <a:gd name="connsiteY11" fmla="*/ 381029 h 381029"/>
              <a:gd name="connsiteX12" fmla="*/ 732015 w 1307325"/>
              <a:gd name="connsiteY12" fmla="*/ 3839 h 381029"/>
              <a:gd name="connsiteX13" fmla="*/ 692010 w 1307325"/>
              <a:gd name="connsiteY13" fmla="*/ 335309 h 381029"/>
              <a:gd name="connsiteX14" fmla="*/ 815835 w 1307325"/>
              <a:gd name="connsiteY14" fmla="*/ 41939 h 381029"/>
              <a:gd name="connsiteX15" fmla="*/ 798690 w 1307325"/>
              <a:gd name="connsiteY15" fmla="*/ 354359 h 381029"/>
              <a:gd name="connsiteX16" fmla="*/ 903465 w 1307325"/>
              <a:gd name="connsiteY16" fmla="*/ 74324 h 381029"/>
              <a:gd name="connsiteX17" fmla="*/ 892035 w 1307325"/>
              <a:gd name="connsiteY17" fmla="*/ 312449 h 381029"/>
              <a:gd name="connsiteX18" fmla="*/ 975855 w 1307325"/>
              <a:gd name="connsiteY18" fmla="*/ 93374 h 381029"/>
              <a:gd name="connsiteX19" fmla="*/ 972045 w 1307325"/>
              <a:gd name="connsiteY19" fmla="*/ 327689 h 381029"/>
              <a:gd name="connsiteX20" fmla="*/ 1076820 w 1307325"/>
              <a:gd name="connsiteY20" fmla="*/ 76229 h 381029"/>
              <a:gd name="connsiteX21" fmla="*/ 1055865 w 1307325"/>
              <a:gd name="connsiteY21" fmla="*/ 318164 h 381029"/>
              <a:gd name="connsiteX22" fmla="*/ 1168260 w 1307325"/>
              <a:gd name="connsiteY22" fmla="*/ 70514 h 381029"/>
              <a:gd name="connsiteX23" fmla="*/ 1175880 w 1307325"/>
              <a:gd name="connsiteY23" fmla="*/ 302924 h 381029"/>
              <a:gd name="connsiteX24" fmla="*/ 1219695 w 1307325"/>
              <a:gd name="connsiteY24" fmla="*/ 184814 h 381029"/>
              <a:gd name="connsiteX25" fmla="*/ 1307325 w 1307325"/>
              <a:gd name="connsiteY25" fmla="*/ 188624 h 38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7325" h="381029">
                <a:moveTo>
                  <a:pt x="0" y="196244"/>
                </a:moveTo>
                <a:cubicBezTo>
                  <a:pt x="4217" y="183227"/>
                  <a:pt x="210901" y="217199"/>
                  <a:pt x="227728" y="179099"/>
                </a:cubicBezTo>
                <a:cubicBezTo>
                  <a:pt x="244555" y="140999"/>
                  <a:pt x="300305" y="29"/>
                  <a:pt x="303390" y="28604"/>
                </a:cubicBezTo>
                <a:cubicBezTo>
                  <a:pt x="306475" y="57179"/>
                  <a:pt x="235128" y="349279"/>
                  <a:pt x="246240" y="350549"/>
                </a:cubicBezTo>
                <a:cubicBezTo>
                  <a:pt x="257352" y="351819"/>
                  <a:pt x="358318" y="35271"/>
                  <a:pt x="370065" y="36224"/>
                </a:cubicBezTo>
                <a:cubicBezTo>
                  <a:pt x="381813" y="37176"/>
                  <a:pt x="300215" y="359757"/>
                  <a:pt x="316725" y="356264"/>
                </a:cubicBezTo>
                <a:cubicBezTo>
                  <a:pt x="333235" y="352772"/>
                  <a:pt x="452298" y="17809"/>
                  <a:pt x="469125" y="15269"/>
                </a:cubicBezTo>
                <a:cubicBezTo>
                  <a:pt x="485952" y="12729"/>
                  <a:pt x="404038" y="341976"/>
                  <a:pt x="417690" y="341024"/>
                </a:cubicBezTo>
                <a:cubicBezTo>
                  <a:pt x="431342" y="340072"/>
                  <a:pt x="538975" y="6697"/>
                  <a:pt x="551040" y="9554"/>
                </a:cubicBezTo>
                <a:cubicBezTo>
                  <a:pt x="563105" y="12411"/>
                  <a:pt x="473888" y="359756"/>
                  <a:pt x="490080" y="358169"/>
                </a:cubicBezTo>
                <a:cubicBezTo>
                  <a:pt x="506272" y="356582"/>
                  <a:pt x="631685" y="-3781"/>
                  <a:pt x="648195" y="29"/>
                </a:cubicBezTo>
                <a:cubicBezTo>
                  <a:pt x="664705" y="3839"/>
                  <a:pt x="575170" y="380394"/>
                  <a:pt x="589140" y="381029"/>
                </a:cubicBezTo>
                <a:cubicBezTo>
                  <a:pt x="603110" y="381664"/>
                  <a:pt x="714870" y="11459"/>
                  <a:pt x="732015" y="3839"/>
                </a:cubicBezTo>
                <a:cubicBezTo>
                  <a:pt x="749160" y="-3781"/>
                  <a:pt x="678040" y="328959"/>
                  <a:pt x="692010" y="335309"/>
                </a:cubicBezTo>
                <a:cubicBezTo>
                  <a:pt x="705980" y="341659"/>
                  <a:pt x="798055" y="38764"/>
                  <a:pt x="815835" y="41939"/>
                </a:cubicBezTo>
                <a:cubicBezTo>
                  <a:pt x="833615" y="45114"/>
                  <a:pt x="784085" y="348962"/>
                  <a:pt x="798690" y="354359"/>
                </a:cubicBezTo>
                <a:cubicBezTo>
                  <a:pt x="813295" y="359756"/>
                  <a:pt x="887908" y="81309"/>
                  <a:pt x="903465" y="74324"/>
                </a:cubicBezTo>
                <a:cubicBezTo>
                  <a:pt x="919022" y="67339"/>
                  <a:pt x="879970" y="309274"/>
                  <a:pt x="892035" y="312449"/>
                </a:cubicBezTo>
                <a:cubicBezTo>
                  <a:pt x="904100" y="315624"/>
                  <a:pt x="962520" y="90834"/>
                  <a:pt x="975855" y="93374"/>
                </a:cubicBezTo>
                <a:cubicBezTo>
                  <a:pt x="989190" y="95914"/>
                  <a:pt x="955218" y="330547"/>
                  <a:pt x="972045" y="327689"/>
                </a:cubicBezTo>
                <a:cubicBezTo>
                  <a:pt x="988873" y="324832"/>
                  <a:pt x="1062850" y="77816"/>
                  <a:pt x="1076820" y="76229"/>
                </a:cubicBezTo>
                <a:cubicBezTo>
                  <a:pt x="1090790" y="74642"/>
                  <a:pt x="1040625" y="319117"/>
                  <a:pt x="1055865" y="318164"/>
                </a:cubicBezTo>
                <a:cubicBezTo>
                  <a:pt x="1071105" y="317212"/>
                  <a:pt x="1148258" y="73054"/>
                  <a:pt x="1168260" y="70514"/>
                </a:cubicBezTo>
                <a:cubicBezTo>
                  <a:pt x="1188262" y="67974"/>
                  <a:pt x="1167308" y="283874"/>
                  <a:pt x="1175880" y="302924"/>
                </a:cubicBezTo>
                <a:cubicBezTo>
                  <a:pt x="1184452" y="321974"/>
                  <a:pt x="1197788" y="203864"/>
                  <a:pt x="1219695" y="184814"/>
                </a:cubicBezTo>
                <a:cubicBezTo>
                  <a:pt x="1241603" y="165764"/>
                  <a:pt x="1274464" y="177194"/>
                  <a:pt x="1307325" y="188624"/>
                </a:cubicBezTo>
              </a:path>
            </a:pathLst>
          </a:custGeom>
          <a:noFill/>
          <a:ln w="12700">
            <a:solidFill>
              <a:srgbClr val="41719C">
                <a:alpha val="80000"/>
              </a:srgbClr>
            </a:solidFill>
          </a:ln>
          <a:effectLst>
            <a:glow rad="63500">
              <a:schemeClr val="accent1">
                <a:satMod val="175000"/>
                <a:alpha val="9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p:cNvGrpSpPr/>
          <p:nvPr/>
        </p:nvGrpSpPr>
        <p:grpSpPr>
          <a:xfrm>
            <a:off x="623455" y="106354"/>
            <a:ext cx="1809727" cy="1183344"/>
            <a:chOff x="2027705" y="106833"/>
            <a:chExt cx="1809727" cy="1183344"/>
          </a:xfrm>
        </p:grpSpPr>
        <p:sp>
          <p:nvSpPr>
            <p:cNvPr id="5" name="Ellipse 4"/>
            <p:cNvSpPr/>
            <p:nvPr/>
          </p:nvSpPr>
          <p:spPr>
            <a:xfrm>
              <a:off x="2884170" y="1192530"/>
              <a:ext cx="57150" cy="68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027705" y="106833"/>
              <a:ext cx="1809727" cy="1183344"/>
            </a:xfrm>
            <a:prstGeom prst="rect">
              <a:avLst/>
            </a:prstGeom>
          </p:spPr>
        </p:pic>
      </p:grpSp>
      <p:pic>
        <p:nvPicPr>
          <p:cNvPr id="8" name="Image 7"/>
          <p:cNvPicPr>
            <a:picLocks noChangeAspect="1"/>
          </p:cNvPicPr>
          <p:nvPr/>
        </p:nvPicPr>
        <p:blipFill>
          <a:blip r:embed="rId5"/>
          <a:stretch>
            <a:fillRect/>
          </a:stretch>
        </p:blipFill>
        <p:spPr>
          <a:xfrm>
            <a:off x="2683185" y="0"/>
            <a:ext cx="7401517" cy="9651146"/>
          </a:xfrm>
          <a:prstGeom prst="rect">
            <a:avLst/>
          </a:prstGeom>
        </p:spPr>
      </p:pic>
      <p:sp>
        <p:nvSpPr>
          <p:cNvPr id="21" name="ZoneTexte 20"/>
          <p:cNvSpPr txBox="1"/>
          <p:nvPr/>
        </p:nvSpPr>
        <p:spPr>
          <a:xfrm>
            <a:off x="251011" y="3361251"/>
            <a:ext cx="6502421" cy="523220"/>
          </a:xfrm>
          <a:prstGeom prst="rect">
            <a:avLst/>
          </a:prstGeom>
          <a:solidFill>
            <a:srgbClr val="FFFFFF"/>
          </a:solidFill>
          <a:effectLst>
            <a:softEdge rad="31750"/>
          </a:effectLst>
        </p:spPr>
        <p:txBody>
          <a:bodyPr wrap="none" rtlCol="0">
            <a:spAutoFit/>
          </a:bodyPr>
          <a:lstStyle/>
          <a:p>
            <a:pPr marL="571500" indent="-571500">
              <a:buFont typeface="Wingdings" panose="05000000000000000000" pitchFamily="2" charset="2"/>
              <a:buChar char="ü"/>
            </a:pPr>
            <a:r>
              <a:rPr lang="fr-FR" sz="2800" b="1" dirty="0">
                <a:ln w="22225">
                  <a:solidFill>
                    <a:schemeClr val="accent2"/>
                  </a:solidFill>
                  <a:prstDash val="solid"/>
                </a:ln>
                <a:solidFill>
                  <a:schemeClr val="accent2">
                    <a:lumMod val="40000"/>
                    <a:lumOff val="60000"/>
                  </a:schemeClr>
                </a:solidFill>
              </a:rPr>
              <a:t>Sérologie Maladie de </a:t>
            </a:r>
            <a:r>
              <a:rPr lang="fr-FR" sz="2800" b="1" dirty="0" err="1">
                <a:ln w="22225">
                  <a:solidFill>
                    <a:schemeClr val="accent2"/>
                  </a:solidFill>
                  <a:prstDash val="solid"/>
                </a:ln>
                <a:solidFill>
                  <a:schemeClr val="accent2">
                    <a:lumMod val="40000"/>
                    <a:lumOff val="60000"/>
                  </a:schemeClr>
                </a:solidFill>
              </a:rPr>
              <a:t>Lyme</a:t>
            </a:r>
            <a:r>
              <a:rPr lang="fr-FR" sz="2800" b="1" dirty="0">
                <a:ln w="22225">
                  <a:solidFill>
                    <a:schemeClr val="accent2"/>
                  </a:solidFill>
                  <a:prstDash val="solid"/>
                </a:ln>
                <a:solidFill>
                  <a:schemeClr val="accent2">
                    <a:lumMod val="40000"/>
                    <a:lumOff val="60000"/>
                  </a:schemeClr>
                </a:solidFill>
              </a:rPr>
              <a:t> : négative !</a:t>
            </a:r>
          </a:p>
        </p:txBody>
      </p:sp>
      <p:sp>
        <p:nvSpPr>
          <p:cNvPr id="22" name="ZoneTexte 21"/>
          <p:cNvSpPr txBox="1"/>
          <p:nvPr/>
        </p:nvSpPr>
        <p:spPr>
          <a:xfrm>
            <a:off x="251011" y="4281624"/>
            <a:ext cx="3950120" cy="523220"/>
          </a:xfrm>
          <a:prstGeom prst="rect">
            <a:avLst/>
          </a:prstGeom>
          <a:solidFill>
            <a:srgbClr val="FFFFFF"/>
          </a:solidFill>
          <a:effectLst>
            <a:softEdge rad="31750"/>
          </a:effectLst>
        </p:spPr>
        <p:txBody>
          <a:bodyPr wrap="none" rtlCol="0">
            <a:spAutoFit/>
          </a:bodyPr>
          <a:lstStyle/>
          <a:p>
            <a:pPr marL="571500" indent="-571500">
              <a:buFont typeface="Wingdings" panose="05000000000000000000" pitchFamily="2" charset="2"/>
              <a:buChar char="ü"/>
            </a:pPr>
            <a:r>
              <a:rPr lang="fr-FR" sz="2800" b="1" dirty="0">
                <a:ln w="22225">
                  <a:solidFill>
                    <a:schemeClr val="accent2"/>
                  </a:solidFill>
                  <a:prstDash val="solid"/>
                </a:ln>
                <a:solidFill>
                  <a:schemeClr val="accent2">
                    <a:lumMod val="40000"/>
                    <a:lumOff val="60000"/>
                  </a:schemeClr>
                </a:solidFill>
              </a:rPr>
              <a:t>Biochimie : normale !</a:t>
            </a:r>
          </a:p>
        </p:txBody>
      </p:sp>
      <p:sp>
        <p:nvSpPr>
          <p:cNvPr id="23" name="ZoneTexte 22"/>
          <p:cNvSpPr txBox="1"/>
          <p:nvPr/>
        </p:nvSpPr>
        <p:spPr>
          <a:xfrm>
            <a:off x="251011" y="5201997"/>
            <a:ext cx="8595623" cy="523220"/>
          </a:xfrm>
          <a:prstGeom prst="rect">
            <a:avLst/>
          </a:prstGeom>
          <a:solidFill>
            <a:srgbClr val="FFFFFF"/>
          </a:solidFill>
          <a:effectLst>
            <a:softEdge rad="31750"/>
          </a:effectLst>
        </p:spPr>
        <p:txBody>
          <a:bodyPr wrap="none" rtlCol="0">
            <a:spAutoFit/>
          </a:bodyPr>
          <a:lstStyle/>
          <a:p>
            <a:pPr marL="571500" indent="-571500">
              <a:buFont typeface="Wingdings" panose="05000000000000000000" pitchFamily="2" charset="2"/>
              <a:buChar char="ü"/>
            </a:pPr>
            <a:r>
              <a:rPr lang="fr-FR" sz="2800" b="1" dirty="0">
                <a:ln w="22225">
                  <a:solidFill>
                    <a:schemeClr val="accent2"/>
                  </a:solidFill>
                  <a:prstDash val="solid"/>
                </a:ln>
                <a:solidFill>
                  <a:schemeClr val="accent2">
                    <a:lumMod val="40000"/>
                    <a:lumOff val="60000"/>
                  </a:schemeClr>
                </a:solidFill>
              </a:rPr>
              <a:t>Hématologie, hémostase, hormonologie : normales !</a:t>
            </a:r>
          </a:p>
        </p:txBody>
      </p:sp>
    </p:spTree>
    <p:extLst>
      <p:ext uri="{BB962C8B-B14F-4D97-AF65-F5344CB8AC3E}">
        <p14:creationId xmlns:p14="http://schemas.microsoft.com/office/powerpoint/2010/main" val="203967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2" grpId="0" animBg="1"/>
      <p:bldP spid="22" grpId="1"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4066566" y="106354"/>
            <a:ext cx="4884420" cy="1950720"/>
          </a:xfrm>
          <a:prstGeom prst="rect">
            <a:avLst/>
          </a:prstGeom>
        </p:spPr>
      </p:pic>
      <p:sp>
        <p:nvSpPr>
          <p:cNvPr id="3" name="ZoneTexte 2"/>
          <p:cNvSpPr txBox="1"/>
          <p:nvPr/>
        </p:nvSpPr>
        <p:spPr>
          <a:xfrm>
            <a:off x="251011" y="1077916"/>
            <a:ext cx="2066784" cy="461665"/>
          </a:xfrm>
          <a:prstGeom prst="rect">
            <a:avLst/>
          </a:prstGeom>
          <a:noFill/>
        </p:spPr>
        <p:txBody>
          <a:bodyPr wrap="none" rtlCol="0">
            <a:spAutoFit/>
          </a:bodyPr>
          <a:lstStyle/>
          <a:p>
            <a:r>
              <a:rPr lang="fr-FR" sz="2400" b="1" dirty="0"/>
              <a:t>L’Immunologie</a:t>
            </a:r>
          </a:p>
        </p:txBody>
      </p:sp>
      <p:grpSp>
        <p:nvGrpSpPr>
          <p:cNvPr id="2" name="Groupe 1"/>
          <p:cNvGrpSpPr/>
          <p:nvPr/>
        </p:nvGrpSpPr>
        <p:grpSpPr>
          <a:xfrm>
            <a:off x="1132740" y="106354"/>
            <a:ext cx="1809727" cy="1183344"/>
            <a:chOff x="2027705" y="106833"/>
            <a:chExt cx="1809727" cy="1183344"/>
          </a:xfrm>
        </p:grpSpPr>
        <p:sp>
          <p:nvSpPr>
            <p:cNvPr id="5" name="Ellipse 4"/>
            <p:cNvSpPr/>
            <p:nvPr/>
          </p:nvSpPr>
          <p:spPr>
            <a:xfrm>
              <a:off x="2884170" y="1192530"/>
              <a:ext cx="57150" cy="68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027705" y="106833"/>
              <a:ext cx="1809727" cy="1183344"/>
            </a:xfrm>
            <a:prstGeom prst="rect">
              <a:avLst/>
            </a:prstGeom>
          </p:spPr>
        </p:pic>
      </p:grpSp>
      <p:pic>
        <p:nvPicPr>
          <p:cNvPr id="8" name="Image 7"/>
          <p:cNvPicPr>
            <a:picLocks noChangeAspect="1"/>
          </p:cNvPicPr>
          <p:nvPr/>
        </p:nvPicPr>
        <p:blipFill rotWithShape="1">
          <a:blip r:embed="rId4"/>
          <a:srcRect l="22179" t="12564" r="21154" b="3561"/>
          <a:stretch/>
        </p:blipFill>
        <p:spPr>
          <a:xfrm>
            <a:off x="1531325" y="1539581"/>
            <a:ext cx="6159014" cy="5127867"/>
          </a:xfrm>
          <a:prstGeom prst="rect">
            <a:avLst/>
          </a:prstGeom>
          <a:ln>
            <a:noFill/>
          </a:ln>
          <a:effectLst>
            <a:outerShdw blurRad="292100" dist="139700" dir="2700000" algn="tl" rotWithShape="0">
              <a:srgbClr val="333333">
                <a:alpha val="65000"/>
              </a:srgbClr>
            </a:outerShdw>
          </a:effectLst>
        </p:spPr>
      </p:pic>
      <p:sp>
        <p:nvSpPr>
          <p:cNvPr id="9" name="Rectangle à coins arrondis 8"/>
          <p:cNvSpPr/>
          <p:nvPr/>
        </p:nvSpPr>
        <p:spPr>
          <a:xfrm>
            <a:off x="1762760" y="2895600"/>
            <a:ext cx="848360" cy="1016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2518287" y="3947160"/>
            <a:ext cx="417953" cy="812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2513207" y="4495800"/>
            <a:ext cx="417953" cy="812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1762761" y="6400800"/>
            <a:ext cx="1041400" cy="8014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5" name="Groupe 34"/>
          <p:cNvGrpSpPr/>
          <p:nvPr/>
        </p:nvGrpSpPr>
        <p:grpSpPr>
          <a:xfrm>
            <a:off x="1254198" y="456309"/>
            <a:ext cx="5353353" cy="6981701"/>
            <a:chOff x="1308158" y="1299166"/>
            <a:chExt cx="5353353" cy="6981701"/>
          </a:xfrm>
        </p:grpSpPr>
        <p:pic>
          <p:nvPicPr>
            <p:cNvPr id="36" name="Image 35"/>
            <p:cNvPicPr>
              <a:picLocks noChangeAspect="1"/>
            </p:cNvPicPr>
            <p:nvPr/>
          </p:nvPicPr>
          <p:blipFill rotWithShape="1">
            <a:blip r:embed="rId4"/>
            <a:srcRect l="22192" t="17736" r="55660" b="43250"/>
            <a:stretch/>
          </p:blipFill>
          <p:spPr>
            <a:xfrm>
              <a:off x="1308158" y="2159633"/>
              <a:ext cx="3114374" cy="3086061"/>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extrusionClr>
                <a:srgbClr val="000000"/>
              </a:extrusionClr>
            </a:sp3d>
          </p:spPr>
        </p:pic>
        <p:pic>
          <p:nvPicPr>
            <p:cNvPr id="37"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299148" flipH="1">
              <a:off x="846166" y="2465523"/>
              <a:ext cx="6981701" cy="46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ZoneTexte 37"/>
          <p:cNvSpPr txBox="1"/>
          <p:nvPr/>
        </p:nvSpPr>
        <p:spPr>
          <a:xfrm>
            <a:off x="251011" y="5201997"/>
            <a:ext cx="5445850" cy="523220"/>
          </a:xfrm>
          <a:prstGeom prst="rect">
            <a:avLst/>
          </a:prstGeom>
          <a:solidFill>
            <a:srgbClr val="FFFFFF"/>
          </a:solidFill>
          <a:effectLst>
            <a:softEdge rad="31750"/>
          </a:effectLst>
        </p:spPr>
        <p:txBody>
          <a:bodyPr wrap="none" rtlCol="0">
            <a:spAutoFit/>
          </a:bodyPr>
          <a:lstStyle/>
          <a:p>
            <a:pPr marL="571500" indent="-571500">
              <a:buFont typeface="Wingdings" panose="05000000000000000000" pitchFamily="2" charset="2"/>
              <a:buChar char="ü"/>
            </a:pPr>
            <a:r>
              <a:rPr lang="fr-FR" sz="2800" b="1" dirty="0">
                <a:ln w="22225">
                  <a:solidFill>
                    <a:schemeClr val="accent2"/>
                  </a:solidFill>
                  <a:prstDash val="solid"/>
                </a:ln>
                <a:solidFill>
                  <a:schemeClr val="accent2">
                    <a:lumMod val="40000"/>
                    <a:lumOff val="60000"/>
                  </a:schemeClr>
                </a:solidFill>
              </a:rPr>
              <a:t>Bilan immunologique : négatif !</a:t>
            </a:r>
          </a:p>
        </p:txBody>
      </p:sp>
      <p:sp>
        <p:nvSpPr>
          <p:cNvPr id="7" name="Rectangle 6">
            <a:extLst>
              <a:ext uri="{FF2B5EF4-FFF2-40B4-BE49-F238E27FC236}">
                <a16:creationId xmlns:a16="http://schemas.microsoft.com/office/drawing/2014/main" id="{65DF9225-5469-4483-85E0-D9A5BB0A6EC8}"/>
              </a:ext>
            </a:extLst>
          </p:cNvPr>
          <p:cNvSpPr/>
          <p:nvPr/>
        </p:nvSpPr>
        <p:spPr>
          <a:xfrm>
            <a:off x="1531325" y="2674467"/>
            <a:ext cx="1117156" cy="100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216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011" y="1077916"/>
            <a:ext cx="2066784" cy="461665"/>
          </a:xfrm>
          <a:prstGeom prst="rect">
            <a:avLst/>
          </a:prstGeom>
          <a:noFill/>
        </p:spPr>
        <p:txBody>
          <a:bodyPr wrap="none" rtlCol="0">
            <a:spAutoFit/>
          </a:bodyPr>
          <a:lstStyle/>
          <a:p>
            <a:r>
              <a:rPr lang="fr-FR" sz="2400" b="1" dirty="0"/>
              <a:t>L’Immunologie</a:t>
            </a:r>
          </a:p>
        </p:txBody>
      </p:sp>
      <p:grpSp>
        <p:nvGrpSpPr>
          <p:cNvPr id="2" name="Groupe 1"/>
          <p:cNvGrpSpPr/>
          <p:nvPr/>
        </p:nvGrpSpPr>
        <p:grpSpPr>
          <a:xfrm>
            <a:off x="1132740" y="106354"/>
            <a:ext cx="1809727" cy="1183344"/>
            <a:chOff x="2027705" y="106833"/>
            <a:chExt cx="1809727" cy="1183344"/>
          </a:xfrm>
        </p:grpSpPr>
        <p:sp>
          <p:nvSpPr>
            <p:cNvPr id="5" name="Ellipse 4"/>
            <p:cNvSpPr/>
            <p:nvPr/>
          </p:nvSpPr>
          <p:spPr>
            <a:xfrm>
              <a:off x="2884170" y="1192530"/>
              <a:ext cx="57150" cy="68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027705" y="106833"/>
              <a:ext cx="1809727" cy="1183344"/>
            </a:xfrm>
            <a:prstGeom prst="rect">
              <a:avLst/>
            </a:prstGeom>
          </p:spPr>
        </p:pic>
      </p:grpSp>
      <p:pic>
        <p:nvPicPr>
          <p:cNvPr id="6" name="Image 5"/>
          <p:cNvPicPr>
            <a:picLocks noChangeAspect="1"/>
          </p:cNvPicPr>
          <p:nvPr/>
        </p:nvPicPr>
        <p:blipFill rotWithShape="1">
          <a:blip r:embed="rId3"/>
          <a:srcRect l="27051" t="41360" r="26539" b="15988"/>
          <a:stretch/>
        </p:blipFill>
        <p:spPr>
          <a:xfrm>
            <a:off x="491701" y="2255216"/>
            <a:ext cx="7965140" cy="4117666"/>
          </a:xfrm>
          <a:prstGeom prst="rect">
            <a:avLst/>
          </a:prstGeom>
          <a:ln>
            <a:noFill/>
          </a:ln>
          <a:effectLst>
            <a:outerShdw blurRad="292100" dist="139700" dir="2700000" algn="tl" rotWithShape="0">
              <a:srgbClr val="333333">
                <a:alpha val="65000"/>
              </a:srgbClr>
            </a:outerShdw>
          </a:effectLst>
        </p:spPr>
      </p:pic>
      <p:sp>
        <p:nvSpPr>
          <p:cNvPr id="7" name="Rectangle à coins arrondis 6"/>
          <p:cNvSpPr/>
          <p:nvPr/>
        </p:nvSpPr>
        <p:spPr>
          <a:xfrm>
            <a:off x="491701" y="4145280"/>
            <a:ext cx="3439174" cy="396240"/>
          </a:xfrm>
          <a:prstGeom prst="roundRect">
            <a:avLst/>
          </a:prstGeom>
          <a:noFill/>
          <a:ln>
            <a:solidFill>
              <a:srgbClr val="FFC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804621" y="2913570"/>
            <a:ext cx="1725152" cy="523220"/>
          </a:xfrm>
          <a:prstGeom prst="rect">
            <a:avLst/>
          </a:prstGeom>
          <a:solidFill>
            <a:srgbClr val="FFFFFF"/>
          </a:solidFill>
          <a:effectLst>
            <a:softEdge rad="31750"/>
          </a:effectLst>
        </p:spPr>
        <p:txBody>
          <a:bodyPr wrap="none" rtlCol="0">
            <a:spAutoFit/>
          </a:bodyPr>
          <a:lstStyle/>
          <a:p>
            <a:r>
              <a:rPr lang="fr-FR" sz="2800" b="1" dirty="0">
                <a:ln w="22225">
                  <a:solidFill>
                    <a:schemeClr val="accent2"/>
                  </a:solidFill>
                  <a:prstDash val="solid"/>
                </a:ln>
                <a:solidFill>
                  <a:schemeClr val="accent2">
                    <a:lumMod val="40000"/>
                    <a:lumOff val="60000"/>
                  </a:schemeClr>
                </a:solidFill>
              </a:rPr>
              <a:t>Quoique…</a:t>
            </a:r>
          </a:p>
        </p:txBody>
      </p:sp>
      <p:pic>
        <p:nvPicPr>
          <p:cNvPr id="12" name="Image 11"/>
          <p:cNvPicPr>
            <a:picLocks noChangeAspect="1"/>
          </p:cNvPicPr>
          <p:nvPr/>
        </p:nvPicPr>
        <p:blipFill>
          <a:blip r:embed="rId4"/>
          <a:stretch>
            <a:fillRect/>
          </a:stretch>
        </p:blipFill>
        <p:spPr>
          <a:xfrm>
            <a:off x="4066566" y="106354"/>
            <a:ext cx="4884420" cy="1950720"/>
          </a:xfrm>
          <a:prstGeom prst="rect">
            <a:avLst/>
          </a:prstGeom>
        </p:spPr>
      </p:pic>
      <p:sp>
        <p:nvSpPr>
          <p:cNvPr id="10" name="Forme libre 2">
            <a:extLst>
              <a:ext uri="{FF2B5EF4-FFF2-40B4-BE49-F238E27FC236}">
                <a16:creationId xmlns:a16="http://schemas.microsoft.com/office/drawing/2014/main" id="{815370D4-F377-439F-A3B1-9366BC93201A}"/>
              </a:ext>
            </a:extLst>
          </p:cNvPr>
          <p:cNvSpPr/>
          <p:nvPr/>
        </p:nvSpPr>
        <p:spPr>
          <a:xfrm>
            <a:off x="2046355" y="1800249"/>
            <a:ext cx="2545791" cy="933333"/>
          </a:xfrm>
          <a:custGeom>
            <a:avLst/>
            <a:gdLst>
              <a:gd name="connsiteX0" fmla="*/ 1360167 w 2487669"/>
              <a:gd name="connsiteY0" fmla="*/ 284480 h 1348311"/>
              <a:gd name="connsiteX1" fmla="*/ 191767 w 2487669"/>
              <a:gd name="connsiteY1" fmla="*/ 447040 h 1348311"/>
              <a:gd name="connsiteX2" fmla="*/ 222247 w 2487669"/>
              <a:gd name="connsiteY2" fmla="*/ 1259840 h 1348311"/>
              <a:gd name="connsiteX3" fmla="*/ 2335527 w 2487669"/>
              <a:gd name="connsiteY3" fmla="*/ 1219200 h 1348311"/>
              <a:gd name="connsiteX4" fmla="*/ 2071367 w 2487669"/>
              <a:gd name="connsiteY4" fmla="*/ 304800 h 1348311"/>
              <a:gd name="connsiteX5" fmla="*/ 80007 w 2487669"/>
              <a:gd name="connsiteY5" fmla="*/ 0 h 1348311"/>
              <a:gd name="connsiteX0" fmla="*/ 1345775 w 2473277"/>
              <a:gd name="connsiteY0" fmla="*/ 284480 h 1348311"/>
              <a:gd name="connsiteX1" fmla="*/ 1081615 w 2473277"/>
              <a:gd name="connsiteY1" fmla="*/ 284480 h 1348311"/>
              <a:gd name="connsiteX2" fmla="*/ 177375 w 2473277"/>
              <a:gd name="connsiteY2" fmla="*/ 447040 h 1348311"/>
              <a:gd name="connsiteX3" fmla="*/ 207855 w 2473277"/>
              <a:gd name="connsiteY3" fmla="*/ 1259840 h 1348311"/>
              <a:gd name="connsiteX4" fmla="*/ 2321135 w 2473277"/>
              <a:gd name="connsiteY4" fmla="*/ 1219200 h 1348311"/>
              <a:gd name="connsiteX5" fmla="*/ 2056975 w 2473277"/>
              <a:gd name="connsiteY5" fmla="*/ 304800 h 1348311"/>
              <a:gd name="connsiteX6" fmla="*/ 65615 w 2473277"/>
              <a:gd name="connsiteY6" fmla="*/ 0 h 1348311"/>
              <a:gd name="connsiteX0" fmla="*/ 1376255 w 2473277"/>
              <a:gd name="connsiteY0" fmla="*/ 386080 h 1348311"/>
              <a:gd name="connsiteX1" fmla="*/ 1081615 w 2473277"/>
              <a:gd name="connsiteY1" fmla="*/ 284480 h 1348311"/>
              <a:gd name="connsiteX2" fmla="*/ 177375 w 2473277"/>
              <a:gd name="connsiteY2" fmla="*/ 447040 h 1348311"/>
              <a:gd name="connsiteX3" fmla="*/ 207855 w 2473277"/>
              <a:gd name="connsiteY3" fmla="*/ 1259840 h 1348311"/>
              <a:gd name="connsiteX4" fmla="*/ 2321135 w 2473277"/>
              <a:gd name="connsiteY4" fmla="*/ 1219200 h 1348311"/>
              <a:gd name="connsiteX5" fmla="*/ 2056975 w 2473277"/>
              <a:gd name="connsiteY5" fmla="*/ 304800 h 1348311"/>
              <a:gd name="connsiteX6" fmla="*/ 65615 w 2473277"/>
              <a:gd name="connsiteY6" fmla="*/ 0 h 1348311"/>
              <a:gd name="connsiteX0" fmla="*/ 1556439 w 2653461"/>
              <a:gd name="connsiteY0" fmla="*/ 386080 h 1329056"/>
              <a:gd name="connsiteX1" fmla="*/ 1261799 w 2653461"/>
              <a:gd name="connsiteY1" fmla="*/ 284480 h 1329056"/>
              <a:gd name="connsiteX2" fmla="*/ 73079 w 2653461"/>
              <a:gd name="connsiteY2" fmla="*/ 741680 h 1329056"/>
              <a:gd name="connsiteX3" fmla="*/ 388039 w 2653461"/>
              <a:gd name="connsiteY3" fmla="*/ 1259840 h 1329056"/>
              <a:gd name="connsiteX4" fmla="*/ 2501319 w 2653461"/>
              <a:gd name="connsiteY4" fmla="*/ 1219200 h 1329056"/>
              <a:gd name="connsiteX5" fmla="*/ 2237159 w 2653461"/>
              <a:gd name="connsiteY5" fmla="*/ 304800 h 1329056"/>
              <a:gd name="connsiteX6" fmla="*/ 245799 w 2653461"/>
              <a:gd name="connsiteY6" fmla="*/ 0 h 1329056"/>
              <a:gd name="connsiteX0" fmla="*/ 1599787 w 2705082"/>
              <a:gd name="connsiteY0" fmla="*/ 386080 h 1277934"/>
              <a:gd name="connsiteX1" fmla="*/ 1305147 w 2705082"/>
              <a:gd name="connsiteY1" fmla="*/ 284480 h 1277934"/>
              <a:gd name="connsiteX2" fmla="*/ 116427 w 2705082"/>
              <a:gd name="connsiteY2" fmla="*/ 741680 h 1277934"/>
              <a:gd name="connsiteX3" fmla="*/ 319627 w 2705082"/>
              <a:gd name="connsiteY3" fmla="*/ 1137920 h 1277934"/>
              <a:gd name="connsiteX4" fmla="*/ 2544667 w 2705082"/>
              <a:gd name="connsiteY4" fmla="*/ 1219200 h 1277934"/>
              <a:gd name="connsiteX5" fmla="*/ 2280507 w 2705082"/>
              <a:gd name="connsiteY5" fmla="*/ 304800 h 1277934"/>
              <a:gd name="connsiteX6" fmla="*/ 289147 w 2705082"/>
              <a:gd name="connsiteY6" fmla="*/ 0 h 1277934"/>
              <a:gd name="connsiteX0" fmla="*/ 1598218 w 2680421"/>
              <a:gd name="connsiteY0" fmla="*/ 386080 h 1146374"/>
              <a:gd name="connsiteX1" fmla="*/ 1303578 w 2680421"/>
              <a:gd name="connsiteY1" fmla="*/ 284480 h 1146374"/>
              <a:gd name="connsiteX2" fmla="*/ 114858 w 2680421"/>
              <a:gd name="connsiteY2" fmla="*/ 741680 h 1146374"/>
              <a:gd name="connsiteX3" fmla="*/ 318058 w 2680421"/>
              <a:gd name="connsiteY3" fmla="*/ 1137920 h 1146374"/>
              <a:gd name="connsiteX4" fmla="*/ 2512618 w 2680421"/>
              <a:gd name="connsiteY4" fmla="*/ 955040 h 1146374"/>
              <a:gd name="connsiteX5" fmla="*/ 2278938 w 2680421"/>
              <a:gd name="connsiteY5" fmla="*/ 304800 h 1146374"/>
              <a:gd name="connsiteX6" fmla="*/ 287578 w 2680421"/>
              <a:gd name="connsiteY6" fmla="*/ 0 h 1146374"/>
              <a:gd name="connsiteX0" fmla="*/ 2085898 w 2680421"/>
              <a:gd name="connsiteY0" fmla="*/ 375920 h 1146374"/>
              <a:gd name="connsiteX1" fmla="*/ 1303578 w 2680421"/>
              <a:gd name="connsiteY1" fmla="*/ 284480 h 1146374"/>
              <a:gd name="connsiteX2" fmla="*/ 114858 w 2680421"/>
              <a:gd name="connsiteY2" fmla="*/ 741680 h 1146374"/>
              <a:gd name="connsiteX3" fmla="*/ 318058 w 2680421"/>
              <a:gd name="connsiteY3" fmla="*/ 1137920 h 1146374"/>
              <a:gd name="connsiteX4" fmla="*/ 2512618 w 2680421"/>
              <a:gd name="connsiteY4" fmla="*/ 955040 h 1146374"/>
              <a:gd name="connsiteX5" fmla="*/ 2278938 w 2680421"/>
              <a:gd name="connsiteY5" fmla="*/ 304800 h 1146374"/>
              <a:gd name="connsiteX6" fmla="*/ 287578 w 2680421"/>
              <a:gd name="connsiteY6" fmla="*/ 0 h 1146374"/>
              <a:gd name="connsiteX0" fmla="*/ 2113382 w 2707905"/>
              <a:gd name="connsiteY0" fmla="*/ 375920 h 1146374"/>
              <a:gd name="connsiteX1" fmla="*/ 1717142 w 2707905"/>
              <a:gd name="connsiteY1" fmla="*/ 274320 h 1146374"/>
              <a:gd name="connsiteX2" fmla="*/ 142342 w 2707905"/>
              <a:gd name="connsiteY2" fmla="*/ 741680 h 1146374"/>
              <a:gd name="connsiteX3" fmla="*/ 345542 w 2707905"/>
              <a:gd name="connsiteY3" fmla="*/ 1137920 h 1146374"/>
              <a:gd name="connsiteX4" fmla="*/ 2540102 w 2707905"/>
              <a:gd name="connsiteY4" fmla="*/ 955040 h 1146374"/>
              <a:gd name="connsiteX5" fmla="*/ 2306422 w 2707905"/>
              <a:gd name="connsiteY5" fmla="*/ 304800 h 1146374"/>
              <a:gd name="connsiteX6" fmla="*/ 315062 w 2707905"/>
              <a:gd name="connsiteY6" fmla="*/ 0 h 1146374"/>
              <a:gd name="connsiteX0" fmla="*/ 2113382 w 2707905"/>
              <a:gd name="connsiteY0" fmla="*/ 172720 h 943174"/>
              <a:gd name="connsiteX1" fmla="*/ 1717142 w 2707905"/>
              <a:gd name="connsiteY1" fmla="*/ 71120 h 943174"/>
              <a:gd name="connsiteX2" fmla="*/ 142342 w 2707905"/>
              <a:gd name="connsiteY2" fmla="*/ 538480 h 943174"/>
              <a:gd name="connsiteX3" fmla="*/ 345542 w 2707905"/>
              <a:gd name="connsiteY3" fmla="*/ 934720 h 943174"/>
              <a:gd name="connsiteX4" fmla="*/ 2540102 w 2707905"/>
              <a:gd name="connsiteY4" fmla="*/ 751840 h 943174"/>
              <a:gd name="connsiteX5" fmla="*/ 2306422 w 2707905"/>
              <a:gd name="connsiteY5" fmla="*/ 101600 h 943174"/>
              <a:gd name="connsiteX6" fmla="*/ 315062 w 2707905"/>
              <a:gd name="connsiteY6" fmla="*/ 0 h 943174"/>
              <a:gd name="connsiteX0" fmla="*/ 2113382 w 2707905"/>
              <a:gd name="connsiteY0" fmla="*/ 242004 h 1012458"/>
              <a:gd name="connsiteX1" fmla="*/ 1717142 w 2707905"/>
              <a:gd name="connsiteY1" fmla="*/ 140404 h 1012458"/>
              <a:gd name="connsiteX2" fmla="*/ 142342 w 2707905"/>
              <a:gd name="connsiteY2" fmla="*/ 607764 h 1012458"/>
              <a:gd name="connsiteX3" fmla="*/ 345542 w 2707905"/>
              <a:gd name="connsiteY3" fmla="*/ 1004004 h 1012458"/>
              <a:gd name="connsiteX4" fmla="*/ 2540102 w 2707905"/>
              <a:gd name="connsiteY4" fmla="*/ 821124 h 1012458"/>
              <a:gd name="connsiteX5" fmla="*/ 2306422 w 2707905"/>
              <a:gd name="connsiteY5" fmla="*/ 170884 h 1012458"/>
              <a:gd name="connsiteX6" fmla="*/ 315062 w 2707905"/>
              <a:gd name="connsiteY6" fmla="*/ 69284 h 1012458"/>
              <a:gd name="connsiteX0" fmla="*/ 2114110 w 2708633"/>
              <a:gd name="connsiteY0" fmla="*/ 242004 h 1012458"/>
              <a:gd name="connsiteX1" fmla="*/ 1728030 w 2708633"/>
              <a:gd name="connsiteY1" fmla="*/ 191204 h 1012458"/>
              <a:gd name="connsiteX2" fmla="*/ 143070 w 2708633"/>
              <a:gd name="connsiteY2" fmla="*/ 607764 h 1012458"/>
              <a:gd name="connsiteX3" fmla="*/ 346270 w 2708633"/>
              <a:gd name="connsiteY3" fmla="*/ 1004004 h 1012458"/>
              <a:gd name="connsiteX4" fmla="*/ 2540830 w 2708633"/>
              <a:gd name="connsiteY4" fmla="*/ 821124 h 1012458"/>
              <a:gd name="connsiteX5" fmla="*/ 2307150 w 2708633"/>
              <a:gd name="connsiteY5" fmla="*/ 170884 h 1012458"/>
              <a:gd name="connsiteX6" fmla="*/ 315790 w 2708633"/>
              <a:gd name="connsiteY6" fmla="*/ 69284 h 1012458"/>
              <a:gd name="connsiteX0" fmla="*/ 2114110 w 2707799"/>
              <a:gd name="connsiteY0" fmla="*/ 112580 h 883034"/>
              <a:gd name="connsiteX1" fmla="*/ 1728030 w 2707799"/>
              <a:gd name="connsiteY1" fmla="*/ 61780 h 883034"/>
              <a:gd name="connsiteX2" fmla="*/ 143070 w 2707799"/>
              <a:gd name="connsiteY2" fmla="*/ 478340 h 883034"/>
              <a:gd name="connsiteX3" fmla="*/ 346270 w 2707799"/>
              <a:gd name="connsiteY3" fmla="*/ 874580 h 883034"/>
              <a:gd name="connsiteX4" fmla="*/ 2540830 w 2707799"/>
              <a:gd name="connsiteY4" fmla="*/ 691700 h 883034"/>
              <a:gd name="connsiteX5" fmla="*/ 2307150 w 2707799"/>
              <a:gd name="connsiteY5" fmla="*/ 41460 h 883034"/>
              <a:gd name="connsiteX6" fmla="*/ 336110 w 2707799"/>
              <a:gd name="connsiteY6" fmla="*/ 163380 h 883034"/>
              <a:gd name="connsiteX0" fmla="*/ 2114110 w 2707799"/>
              <a:gd name="connsiteY0" fmla="*/ 162173 h 933333"/>
              <a:gd name="connsiteX1" fmla="*/ 1728030 w 2707799"/>
              <a:gd name="connsiteY1" fmla="*/ 111373 h 933333"/>
              <a:gd name="connsiteX2" fmla="*/ 143070 w 2707799"/>
              <a:gd name="connsiteY2" fmla="*/ 527933 h 933333"/>
              <a:gd name="connsiteX3" fmla="*/ 346270 w 2707799"/>
              <a:gd name="connsiteY3" fmla="*/ 924173 h 933333"/>
              <a:gd name="connsiteX4" fmla="*/ 2540830 w 2707799"/>
              <a:gd name="connsiteY4" fmla="*/ 741293 h 933333"/>
              <a:gd name="connsiteX5" fmla="*/ 2307150 w 2707799"/>
              <a:gd name="connsiteY5" fmla="*/ 30093 h 933333"/>
              <a:gd name="connsiteX6" fmla="*/ 336110 w 2707799"/>
              <a:gd name="connsiteY6" fmla="*/ 212973 h 93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7799" h="933333">
                <a:moveTo>
                  <a:pt x="2114110" y="162173"/>
                </a:moveTo>
                <a:cubicBezTo>
                  <a:pt x="2070083" y="162173"/>
                  <a:pt x="1922763" y="84280"/>
                  <a:pt x="1728030" y="111373"/>
                </a:cubicBezTo>
                <a:cubicBezTo>
                  <a:pt x="1533297" y="138466"/>
                  <a:pt x="373363" y="392466"/>
                  <a:pt x="143070" y="527933"/>
                </a:cubicBezTo>
                <a:cubicBezTo>
                  <a:pt x="-87223" y="663400"/>
                  <a:pt x="-53357" y="888613"/>
                  <a:pt x="346270" y="924173"/>
                </a:cubicBezTo>
                <a:cubicBezTo>
                  <a:pt x="745897" y="959733"/>
                  <a:pt x="2214017" y="890306"/>
                  <a:pt x="2540830" y="741293"/>
                </a:cubicBezTo>
                <a:cubicBezTo>
                  <a:pt x="2867643" y="592280"/>
                  <a:pt x="2674603" y="118146"/>
                  <a:pt x="2307150" y="30093"/>
                </a:cubicBezTo>
                <a:cubicBezTo>
                  <a:pt x="1939697" y="-57960"/>
                  <a:pt x="1194630" y="60573"/>
                  <a:pt x="336110" y="212973"/>
                </a:cubicBezTo>
              </a:path>
            </a:pathLst>
          </a:custGeom>
          <a:noFill/>
          <a:ln>
            <a:solidFill>
              <a:srgbClr val="FFC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69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90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041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1395</Words>
  <Application>Microsoft Office PowerPoint</Application>
  <PresentationFormat>Affichage à l'écran (4:3)</PresentationFormat>
  <Paragraphs>810</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Angsana New</vt: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CHRU Lille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DUBUCQUOI Sylvain</dc:creator>
  <cp:lastModifiedBy>Sylvain Dubucquoi</cp:lastModifiedBy>
  <cp:revision>81</cp:revision>
  <dcterms:created xsi:type="dcterms:W3CDTF">2018-06-05T07:48:00Z</dcterms:created>
  <dcterms:modified xsi:type="dcterms:W3CDTF">2018-06-24T13:53:01Z</dcterms:modified>
</cp:coreProperties>
</file>