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48" r:id="rId3"/>
    <p:sldId id="347" r:id="rId4"/>
    <p:sldId id="346" r:id="rId5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9" roundtripDataSignature="AMtx7mjGaH4qG5lEQm6IMAWzZHqayFHJ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66"/>
    <a:srgbClr val="43AEBD"/>
    <a:srgbClr val="3CB548"/>
    <a:srgbClr val="44B78C"/>
    <a:srgbClr val="30455D"/>
    <a:srgbClr val="D5702C"/>
    <a:srgbClr val="508ABE"/>
    <a:srgbClr val="518BBF"/>
    <a:srgbClr val="FF6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943191-10EB-4DC4-9154-C89E1359560D}">
  <a:tblStyle styleId="{16943191-10EB-4DC4-9154-C89E135956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8B71BED-A24D-49DC-9351-7232DB3D33C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51" autoAdjust="0"/>
  </p:normalViewPr>
  <p:slideViewPr>
    <p:cSldViewPr snapToGrid="0">
      <p:cViewPr varScale="1">
        <p:scale>
          <a:sx n="81" d="100"/>
          <a:sy n="81" d="100"/>
        </p:scale>
        <p:origin x="9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63" Type="http://schemas.openxmlformats.org/officeDocument/2006/relationships/tableStyles" Target="tableStyles.xml"/><Relationship Id="rId7" Type="http://schemas.openxmlformats.org/officeDocument/2006/relationships/font" Target="fonts/font1.fntdata"/><Relationship Id="rId59" Type="http://customschemas.google.com/relationships/presentationmetadata" Target="metadata"/><Relationship Id="rId2" Type="http://schemas.openxmlformats.org/officeDocument/2006/relationships/slide" Target="slides/slide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0" Type="http://schemas.openxmlformats.org/officeDocument/2006/relationships/font" Target="fonts/font4.fntdata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035135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6" r:id="rId3"/>
    <p:sldLayoutId id="2147483657" r:id="rId4"/>
    <p:sldLayoutId id="2147483658" r:id="rId5"/>
    <p:sldLayoutId id="2147483659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1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757549" y="1086677"/>
            <a:ext cx="90489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Etude Spécificité: colloque du </a:t>
            </a:r>
            <a:r>
              <a:rPr lang="fr-F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GEAI 2024</a:t>
            </a:r>
          </a:p>
          <a:p>
            <a:pPr algn="just"/>
            <a:r>
              <a:rPr lang="fr-FR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endParaRPr lang="fr-FR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Anticorps anti-</a:t>
            </a:r>
            <a:r>
              <a:rPr lang="fr-FR" sz="2800" b="1" dirty="0">
                <a:solidFill>
                  <a:srgbClr val="000066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fr-F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Mi2</a:t>
            </a:r>
            <a:endParaRPr lang="fr-FR" sz="2800" b="1" dirty="0">
              <a:solidFill>
                <a:schemeClr val="tx1"/>
              </a:solidFill>
              <a:latin typeface="Symbol" panose="05050102010706020507" pitchFamily="18" charset="2"/>
              <a:cs typeface="Calibri" panose="020F0502020204030204" pitchFamily="34" charset="0"/>
            </a:endParaRPr>
          </a:p>
          <a:p>
            <a:pPr algn="just"/>
            <a:r>
              <a:rPr lang="fr-F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Anticorps anti-SAE</a:t>
            </a:r>
          </a:p>
          <a:p>
            <a:pPr algn="just"/>
            <a:r>
              <a:rPr lang="fr-F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Anticorps anti-</a:t>
            </a:r>
            <a:r>
              <a:rPr lang="fr-FR" sz="2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fibrillarine</a:t>
            </a:r>
            <a:endParaRPr lang="fr-FR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FR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FR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Résumé au 10/10/2023</a:t>
            </a:r>
            <a:endParaRPr lang="fr-FR" sz="2800" b="1" dirty="0">
              <a:solidFill>
                <a:schemeClr val="tx1"/>
              </a:solidFill>
              <a:latin typeface="Symbol" panose="05050102010706020507" pitchFamily="18" charset="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2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2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140031" y="504003"/>
            <a:ext cx="917962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03/07/2023</a:t>
            </a:r>
          </a:p>
          <a:p>
            <a:endParaRPr lang="fr-FR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Selon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vos réponses : Angers/Bicêtre/Dijon/Lille/Marseille/Montpellier/Strasbourg/Toulouse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Je vous transmets les fichiers à remplir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*</a:t>
            </a: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fibrillarine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*SAE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*Mi2 alpha et beta (dot </a:t>
            </a: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euroimmun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il serait également intéressant de proposer les données avec Mi2 béta de D-TEK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si vous n’avez pas de possibilité de remplir les items proposés de la  clinique : renseigner à minima :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pour SAE et Mi 2 : myosite et/ou PID ou autre diagnostic  et lequel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pour </a:t>
            </a: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fibrillarine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: sclérodermie ou autre diagnostic et lequel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est-ce que l’envoi des données pour </a:t>
            </a:r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</a:rPr>
              <a:t>fin Octobre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</a:rPr>
              <a:t>vous parait possible ?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3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300460"/>
              </p:ext>
            </p:extLst>
          </p:nvPr>
        </p:nvGraphicFramePr>
        <p:xfrm>
          <a:off x="380011" y="1193006"/>
          <a:ext cx="11483438" cy="4145280"/>
        </p:xfrm>
        <a:graphic>
          <a:graphicData uri="http://schemas.openxmlformats.org/drawingml/2006/table">
            <a:tbl>
              <a:tblPr>
                <a:tableStyleId>{16943191-10EB-4DC4-9154-C89E1359560D}</a:tableStyleId>
              </a:tblPr>
              <a:tblGrid>
                <a:gridCol w="1617386">
                  <a:extLst>
                    <a:ext uri="{9D8B030D-6E8A-4147-A177-3AD203B41FA5}">
                      <a16:colId xmlns:a16="http://schemas.microsoft.com/office/drawing/2014/main" val="3183852440"/>
                    </a:ext>
                  </a:extLst>
                </a:gridCol>
                <a:gridCol w="3191641">
                  <a:extLst>
                    <a:ext uri="{9D8B030D-6E8A-4147-A177-3AD203B41FA5}">
                      <a16:colId xmlns:a16="http://schemas.microsoft.com/office/drawing/2014/main" val="2872899914"/>
                    </a:ext>
                  </a:extLst>
                </a:gridCol>
                <a:gridCol w="2054079">
                  <a:extLst>
                    <a:ext uri="{9D8B030D-6E8A-4147-A177-3AD203B41FA5}">
                      <a16:colId xmlns:a16="http://schemas.microsoft.com/office/drawing/2014/main" val="3427508"/>
                    </a:ext>
                  </a:extLst>
                </a:gridCol>
                <a:gridCol w="1595821">
                  <a:extLst>
                    <a:ext uri="{9D8B030D-6E8A-4147-A177-3AD203B41FA5}">
                      <a16:colId xmlns:a16="http://schemas.microsoft.com/office/drawing/2014/main" val="3409339256"/>
                    </a:ext>
                  </a:extLst>
                </a:gridCol>
                <a:gridCol w="3024511">
                  <a:extLst>
                    <a:ext uri="{9D8B030D-6E8A-4147-A177-3AD203B41FA5}">
                      <a16:colId xmlns:a16="http://schemas.microsoft.com/office/drawing/2014/main" val="26055228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 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Mi2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SAE1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SAE2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FIBRILLARINE 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364096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 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 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 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 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 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42006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 smtClean="0">
                          <a:effectLst/>
                        </a:rPr>
                        <a:t>Angers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57 EI (1) 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12 EI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NC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26 dont 11EI/2PH/13 EI+PH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9637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 smtClean="0">
                          <a:effectLst/>
                        </a:rPr>
                        <a:t>Lyon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50 EI (3)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30 DT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 DT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36 DT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51051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 smtClean="0">
                          <a:effectLst/>
                        </a:rPr>
                        <a:t>Strasbourg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13 DT (2)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14 DT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7 DT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À revoir avec Benoit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8329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Bicêtre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données DT ?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26662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Dijon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données DT ?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8642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Lille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56824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Marseille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21573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Montpellier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données DT ?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78092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Toulouse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oui en attente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66196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DT : beta</a:t>
                      </a:r>
                      <a:br>
                        <a:rPr lang="fr-FR" sz="1400" b="1" u="none" strike="noStrike" dirty="0">
                          <a:effectLst/>
                        </a:rPr>
                      </a:br>
                      <a:r>
                        <a:rPr lang="fr-FR" sz="1400" b="1" u="none" strike="noStrike" dirty="0">
                          <a:effectLst/>
                        </a:rPr>
                        <a:t>EI: alpha et Beta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effectLst/>
                        </a:rPr>
                        <a:t>DT : SAE1 et 2</a:t>
                      </a:r>
                      <a:br>
                        <a:rPr lang="fi-FI" sz="1400" b="1" u="none" strike="noStrike" dirty="0">
                          <a:effectLst/>
                        </a:rPr>
                      </a:br>
                      <a:r>
                        <a:rPr lang="fi-FI" sz="1400" b="1" u="none" strike="noStrike" dirty="0">
                          <a:effectLst/>
                        </a:rPr>
                        <a:t>EI: SAE1 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 smtClean="0">
                          <a:effectLst/>
                        </a:rPr>
                        <a:t>DT</a:t>
                      </a:r>
                    </a:p>
                    <a:p>
                      <a:pPr algn="l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27546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 smtClean="0">
                          <a:effectLst/>
                        </a:rPr>
                        <a:t>(1): </a:t>
                      </a:r>
                      <a:r>
                        <a:rPr lang="pt-BR" sz="1400" b="1" u="none" strike="noStrike" dirty="0">
                          <a:effectLst/>
                        </a:rPr>
                        <a:t>26 alpha /44 beta /13 a+b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96304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 smtClean="0">
                          <a:effectLst/>
                        </a:rPr>
                        <a:t>(2): </a:t>
                      </a:r>
                      <a:r>
                        <a:rPr lang="fr-FR" sz="1400" b="1" u="none" strike="noStrike" dirty="0">
                          <a:effectLst/>
                        </a:rPr>
                        <a:t>13 beta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34283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 smtClean="0">
                          <a:effectLst/>
                        </a:rPr>
                        <a:t>(3): </a:t>
                      </a:r>
                      <a:r>
                        <a:rPr lang="pt-BR" sz="1400" b="1" u="none" strike="noStrike" dirty="0">
                          <a:effectLst/>
                        </a:rPr>
                        <a:t>21 alpha /39 beta /10 a+b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76735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DT: DTEK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>
                          <a:effectLst/>
                        </a:rPr>
                        <a:t>PH:PHADIA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EI: </a:t>
                      </a:r>
                      <a:r>
                        <a:rPr lang="fr-FR" sz="1600" b="1" u="none" strike="noStrike" dirty="0" err="1">
                          <a:effectLst/>
                        </a:rPr>
                        <a:t>euroimmun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61068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919017" y="5776556"/>
            <a:ext cx="3570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 des données pour fin Octobre 2023</a:t>
            </a:r>
            <a:endParaRPr lang="fr-FR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30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4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045903" y="2283311"/>
            <a:ext cx="1959960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10</a:t>
            </a:r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patients</a:t>
            </a:r>
            <a:r>
              <a:rPr lang="fr-FR" dirty="0"/>
              <a:t> positifs</a:t>
            </a:r>
          </a:p>
          <a:p>
            <a:pPr algn="ctr"/>
            <a:r>
              <a:rPr lang="fr-FR" dirty="0"/>
              <a:t>en Mi2a et Mi2b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76311" y="2283311"/>
            <a:ext cx="2160000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11</a:t>
            </a:r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patients</a:t>
            </a:r>
            <a:r>
              <a:rPr lang="fr-FR" dirty="0"/>
              <a:t> positifs</a:t>
            </a:r>
          </a:p>
          <a:p>
            <a:pPr algn="ctr"/>
            <a:r>
              <a:rPr lang="fr-FR" dirty="0"/>
              <a:t>uniquement en Mi2a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818858" y="2283311"/>
            <a:ext cx="2160000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29</a:t>
            </a:r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patients</a:t>
            </a:r>
            <a:r>
              <a:rPr lang="fr-FR" dirty="0"/>
              <a:t> positifs</a:t>
            </a:r>
          </a:p>
          <a:p>
            <a:pPr algn="ctr"/>
            <a:r>
              <a:rPr lang="fr-FR" dirty="0"/>
              <a:t>uniquement en Mi2b</a:t>
            </a:r>
          </a:p>
        </p:txBody>
      </p:sp>
      <p:sp>
        <p:nvSpPr>
          <p:cNvPr id="7" name="Rectangle 6"/>
          <p:cNvSpPr/>
          <p:nvPr/>
        </p:nvSpPr>
        <p:spPr>
          <a:xfrm>
            <a:off x="8770393" y="2283311"/>
            <a:ext cx="2146818" cy="646331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fr-FR" b="1" dirty="0">
                <a:ea typeface="Calibri"/>
                <a:cs typeface="Calibri"/>
                <a:sym typeface="Calibri"/>
              </a:rPr>
              <a:t>50</a:t>
            </a:r>
            <a:r>
              <a:rPr lang="fr-FR" dirty="0">
                <a:ea typeface="Calibri"/>
                <a:cs typeface="Calibri"/>
                <a:sym typeface="Calibri"/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patients</a:t>
            </a:r>
            <a:r>
              <a:rPr lang="fr-FR" dirty="0">
                <a:ea typeface="Calibri"/>
                <a:cs typeface="Calibri"/>
                <a:sym typeface="Calibri"/>
              </a:rPr>
              <a:t> positifs en Mi2a et/ou Mi2b</a:t>
            </a:r>
            <a:endParaRPr lang="fr-FR" dirty="0"/>
          </a:p>
        </p:txBody>
      </p:sp>
      <p:sp>
        <p:nvSpPr>
          <p:cNvPr id="8" name="Espace réservé du texte 4"/>
          <p:cNvSpPr txBox="1">
            <a:spLocks/>
          </p:cNvSpPr>
          <p:nvPr/>
        </p:nvSpPr>
        <p:spPr>
          <a:xfrm>
            <a:off x="1219494" y="668552"/>
            <a:ext cx="10134306" cy="48655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dirty="0" smtClean="0">
                <a:solidFill>
                  <a:schemeClr val="tx1"/>
                </a:solidFill>
              </a:rPr>
              <a:t>Population d’étude LYON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301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12794</TotalTime>
  <Words>347</Words>
  <Application>Microsoft Office PowerPoint</Application>
  <PresentationFormat>Grand écran</PresentationFormat>
  <Paragraphs>105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Symbol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ZARLENGA, Bastien</dc:creator>
  <cp:lastModifiedBy>FABIEN, Nicole</cp:lastModifiedBy>
  <cp:revision>219</cp:revision>
  <dcterms:created xsi:type="dcterms:W3CDTF">2021-08-09T14:14:36Z</dcterms:created>
  <dcterms:modified xsi:type="dcterms:W3CDTF">2023-10-10T09:28:04Z</dcterms:modified>
</cp:coreProperties>
</file>