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5" r:id="rId2"/>
    <p:sldId id="277" r:id="rId3"/>
    <p:sldId id="280" r:id="rId4"/>
    <p:sldId id="26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303" r:id="rId17"/>
    <p:sldId id="304" r:id="rId18"/>
    <p:sldId id="309" r:id="rId19"/>
    <p:sldId id="308" r:id="rId20"/>
    <p:sldId id="269" r:id="rId21"/>
    <p:sldId id="282" r:id="rId22"/>
    <p:sldId id="271" r:id="rId23"/>
    <p:sldId id="273" r:id="rId24"/>
    <p:sldId id="272" r:id="rId25"/>
    <p:sldId id="310" r:id="rId26"/>
    <p:sldId id="311" r:id="rId27"/>
    <p:sldId id="278" r:id="rId28"/>
    <p:sldId id="312" r:id="rId29"/>
    <p:sldId id="297" r:id="rId30"/>
    <p:sldId id="275" r:id="rId31"/>
    <p:sldId id="281" r:id="rId32"/>
    <p:sldId id="283" r:id="rId3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8B619"/>
    <a:srgbClr val="D9116F"/>
    <a:srgbClr val="EB8E07"/>
    <a:srgbClr val="E60A0D"/>
    <a:srgbClr val="007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1" autoAdjust="0"/>
    <p:restoredTop sz="86395" autoAdjust="0"/>
  </p:normalViewPr>
  <p:slideViewPr>
    <p:cSldViewPr snapToGrid="0" snapToObjects="1">
      <p:cViewPr>
        <p:scale>
          <a:sx n="86" d="100"/>
          <a:sy n="86" d="100"/>
        </p:scale>
        <p:origin x="48" y="1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09471-FA2A-436F-9699-BD1EFE038F3F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C1032-7E1B-458E-ACFD-F72551CA0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97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E4225-1702-5949-84B4-A683F9694876}" type="datetimeFigureOut">
              <a:rPr lang="fr-FR" smtClean="0"/>
              <a:t>12/01/2023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04BF-DC4A-304C-B37C-73B34A2C4A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09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latin typeface="Calibri,sans-serif"/>
              </a:rPr>
              <a:t>Réponse </a:t>
            </a:r>
            <a:r>
              <a:rPr lang="fr-FR" dirty="0" err="1">
                <a:latin typeface="Calibri,sans-serif"/>
              </a:rPr>
              <a:t>Euroimmun</a:t>
            </a:r>
            <a:endParaRPr lang="fr-FR" dirty="0">
              <a:latin typeface="Calibri,sans-serif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effectLst/>
                <a:latin typeface="Calibri,sans-serif"/>
              </a:rPr>
              <a:t>Les antigènes Mi-2alpha et Mi-2beta sont des protéines recombinantes.</a:t>
            </a:r>
            <a:r>
              <a:rPr lang="fr-FR" dirty="0">
                <a:latin typeface="Calibri,sans-serif"/>
              </a:rPr>
              <a:t> ADNc </a:t>
            </a:r>
            <a:r>
              <a:rPr lang="fr-FR" sz="1200" dirty="0">
                <a:effectLst/>
                <a:latin typeface="Calibri,sans-serif"/>
              </a:rPr>
              <a:t>humains correspondants exprimés avec le système </a:t>
            </a:r>
            <a:r>
              <a:rPr lang="fr-FR" sz="1200" dirty="0" err="1">
                <a:effectLst/>
                <a:latin typeface="Calibri,sans-serif"/>
              </a:rPr>
              <a:t>baculovirus</a:t>
            </a:r>
            <a:r>
              <a:rPr lang="fr-FR" sz="1200" dirty="0">
                <a:effectLst/>
                <a:latin typeface="Calibri,sans-serif"/>
              </a:rPr>
              <a:t> dans des cellules d’insecte.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effectLst/>
                <a:latin typeface="Calibri,sans-serif"/>
              </a:rPr>
              <a:t> 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effectLst/>
                <a:latin typeface="Calibri,sans-serif"/>
              </a:rPr>
              <a:t>Pour faire suite à notre conversation téléphonique, veuillez trouver des informations concernant l’antigène Mi-2 dans la publication ci-jointe (</a:t>
            </a:r>
            <a:r>
              <a:rPr lang="fr-FR" sz="1200" dirty="0" err="1">
                <a:effectLst/>
                <a:latin typeface="Calibri,sans-serif"/>
              </a:rPr>
              <a:t>Pelkum</a:t>
            </a:r>
            <a:r>
              <a:rPr lang="fr-FR" sz="1200" dirty="0">
                <a:effectLst/>
                <a:latin typeface="Calibri,sans-serif"/>
              </a:rPr>
              <a:t> et al., 2011, page 29) dont je reproduit le texte ci-dessous :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effectLst/>
                <a:latin typeface="Calibri,sans-serif"/>
              </a:rPr>
              <a:t>“Anti-Mi2 </a:t>
            </a:r>
            <a:r>
              <a:rPr lang="fr-FR" sz="1200" dirty="0" err="1">
                <a:effectLst/>
                <a:latin typeface="Calibri,sans-serif"/>
              </a:rPr>
              <a:t>Antibodies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can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be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found</a:t>
            </a:r>
            <a:r>
              <a:rPr lang="fr-FR" sz="1200" dirty="0">
                <a:effectLst/>
                <a:latin typeface="Calibri,sans-serif"/>
              </a:rPr>
              <a:t> in ca. 20 % of patients </a:t>
            </a:r>
            <a:r>
              <a:rPr lang="fr-FR" sz="1200" dirty="0" err="1">
                <a:effectLst/>
                <a:latin typeface="Calibri,sans-serif"/>
              </a:rPr>
              <a:t>suffering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from</a:t>
            </a:r>
            <a:r>
              <a:rPr lang="fr-FR" sz="1200" dirty="0">
                <a:effectLst/>
                <a:latin typeface="Calibri,sans-serif"/>
              </a:rPr>
              <a:t> the </a:t>
            </a:r>
            <a:r>
              <a:rPr lang="fr-FR" sz="1200" dirty="0" err="1">
                <a:effectLst/>
                <a:latin typeface="Calibri,sans-serif"/>
              </a:rPr>
              <a:t>adult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form</a:t>
            </a:r>
            <a:r>
              <a:rPr lang="fr-FR" sz="1200" dirty="0">
                <a:effectLst/>
                <a:latin typeface="Calibri,sans-serif"/>
              </a:rPr>
              <a:t> of </a:t>
            </a:r>
            <a:r>
              <a:rPr lang="fr-FR" sz="1200" dirty="0" err="1">
                <a:effectLst/>
                <a:latin typeface="Calibri,sans-serif"/>
              </a:rPr>
              <a:t>dermatomyositis</a:t>
            </a:r>
            <a:r>
              <a:rPr lang="fr-FR" sz="1200" dirty="0">
                <a:effectLst/>
                <a:latin typeface="Calibri,sans-serif"/>
              </a:rPr>
              <a:t>. Due to the size of the </a:t>
            </a:r>
            <a:r>
              <a:rPr lang="fr-FR" sz="1200" dirty="0" err="1">
                <a:effectLst/>
                <a:latin typeface="Calibri,sans-serif"/>
              </a:rPr>
              <a:t>protein</a:t>
            </a:r>
            <a:r>
              <a:rPr lang="fr-FR" sz="1200" dirty="0">
                <a:effectLst/>
                <a:latin typeface="Calibri,sans-serif"/>
              </a:rPr>
              <a:t> (240 kDa), </a:t>
            </a:r>
            <a:r>
              <a:rPr lang="fr-FR" sz="1200" dirty="0" err="1">
                <a:effectLst/>
                <a:latin typeface="Calibri,sans-serif"/>
              </a:rPr>
              <a:t>attempts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were</a:t>
            </a:r>
            <a:r>
              <a:rPr lang="fr-FR" sz="1200" dirty="0">
                <a:effectLst/>
                <a:latin typeface="Calibri,sans-serif"/>
              </a:rPr>
              <a:t> made to </a:t>
            </a:r>
            <a:r>
              <a:rPr lang="fr-FR" sz="1200" dirty="0" err="1">
                <a:effectLst/>
                <a:latin typeface="Calibri,sans-serif"/>
              </a:rPr>
              <a:t>identify</a:t>
            </a:r>
            <a:r>
              <a:rPr lang="fr-FR" sz="1200" dirty="0">
                <a:effectLst/>
                <a:latin typeface="Calibri,sans-serif"/>
              </a:rPr>
              <a:t> the </a:t>
            </a:r>
            <a:r>
              <a:rPr lang="fr-FR" sz="1200" dirty="0" err="1">
                <a:effectLst/>
                <a:latin typeface="Calibri,sans-serif"/>
              </a:rPr>
              <a:t>epitope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sequences</a:t>
            </a:r>
            <a:r>
              <a:rPr lang="fr-FR" sz="1200" dirty="0">
                <a:effectLst/>
                <a:latin typeface="Calibri,sans-serif"/>
              </a:rPr>
              <a:t> and to </a:t>
            </a:r>
            <a:r>
              <a:rPr lang="fr-FR" sz="1200" dirty="0" err="1">
                <a:effectLst/>
                <a:latin typeface="Calibri,sans-serif"/>
              </a:rPr>
              <a:t>produce</a:t>
            </a:r>
            <a:r>
              <a:rPr lang="fr-FR" sz="1200" dirty="0">
                <a:effectLst/>
                <a:latin typeface="Calibri,sans-serif"/>
              </a:rPr>
              <a:t> a </a:t>
            </a:r>
            <a:r>
              <a:rPr lang="fr-FR" sz="1200" dirty="0" err="1">
                <a:effectLst/>
                <a:latin typeface="Calibri,sans-serif"/>
              </a:rPr>
              <a:t>smaller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protein</a:t>
            </a:r>
            <a:r>
              <a:rPr lang="fr-FR" sz="1200" dirty="0">
                <a:effectLst/>
                <a:latin typeface="Calibri,sans-serif"/>
              </a:rPr>
              <a:t> for diagnostic </a:t>
            </a:r>
            <a:r>
              <a:rPr lang="fr-FR" sz="1200" dirty="0" err="1">
                <a:effectLst/>
                <a:latin typeface="Calibri,sans-serif"/>
              </a:rPr>
              <a:t>purposes</a:t>
            </a:r>
            <a:r>
              <a:rPr lang="fr-FR" sz="1200" dirty="0">
                <a:effectLst/>
                <a:latin typeface="Calibri,sans-serif"/>
              </a:rPr>
              <a:t>. </a:t>
            </a:r>
            <a:r>
              <a:rPr lang="fr-FR" sz="1200" dirty="0" err="1">
                <a:effectLst/>
                <a:latin typeface="Calibri,sans-serif"/>
              </a:rPr>
              <a:t>Independently</a:t>
            </a:r>
            <a:r>
              <a:rPr lang="fr-FR" sz="1200" dirty="0">
                <a:effectLst/>
                <a:latin typeface="Calibri,sans-serif"/>
              </a:rPr>
              <a:t>, Mi2 alpha and Mi2 beta </a:t>
            </a:r>
            <a:r>
              <a:rPr lang="fr-FR" sz="1200" dirty="0" err="1">
                <a:effectLst/>
                <a:latin typeface="Calibri,sans-serif"/>
              </a:rPr>
              <a:t>were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described</a:t>
            </a:r>
            <a:r>
              <a:rPr lang="fr-FR" sz="1200" dirty="0">
                <a:effectLst/>
                <a:latin typeface="Calibri,sans-serif"/>
              </a:rPr>
              <a:t> in 1995 by Ge et al. (Ge et al., 1995) and </a:t>
            </a:r>
            <a:r>
              <a:rPr lang="fr-FR" sz="1200" dirty="0" err="1">
                <a:effectLst/>
                <a:latin typeface="Calibri,sans-serif"/>
              </a:rPr>
              <a:t>Seelig</a:t>
            </a:r>
            <a:r>
              <a:rPr lang="fr-FR" sz="1200" dirty="0">
                <a:effectLst/>
                <a:latin typeface="Calibri,sans-serif"/>
              </a:rPr>
              <a:t> et al. (</a:t>
            </a:r>
            <a:r>
              <a:rPr lang="fr-FR" sz="1200" dirty="0" err="1">
                <a:effectLst/>
                <a:latin typeface="Calibri,sans-serif"/>
              </a:rPr>
              <a:t>Seelig</a:t>
            </a:r>
            <a:r>
              <a:rPr lang="fr-FR" sz="1200" dirty="0">
                <a:effectLst/>
                <a:latin typeface="Calibri,sans-serif"/>
              </a:rPr>
              <a:t> et al., 1995) </a:t>
            </a:r>
            <a:r>
              <a:rPr lang="fr-FR" sz="1200" dirty="0" err="1">
                <a:effectLst/>
                <a:latin typeface="Calibri,sans-serif"/>
              </a:rPr>
              <a:t>which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share</a:t>
            </a:r>
            <a:r>
              <a:rPr lang="fr-FR" sz="1200" dirty="0">
                <a:effectLst/>
                <a:latin typeface="Calibri,sans-serif"/>
              </a:rPr>
              <a:t> a </a:t>
            </a:r>
            <a:r>
              <a:rPr lang="fr-FR" sz="1200" dirty="0" err="1">
                <a:effectLst/>
                <a:latin typeface="Calibri,sans-serif"/>
              </a:rPr>
              <a:t>sequential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homology</a:t>
            </a:r>
            <a:r>
              <a:rPr lang="fr-FR" sz="1200" dirty="0">
                <a:effectLst/>
                <a:latin typeface="Calibri,sans-serif"/>
              </a:rPr>
              <a:t> of 68 % and have parts of high </a:t>
            </a:r>
            <a:r>
              <a:rPr lang="fr-FR" sz="1200" dirty="0" err="1">
                <a:effectLst/>
                <a:latin typeface="Calibri,sans-serif"/>
              </a:rPr>
              <a:t>similarity</a:t>
            </a:r>
            <a:r>
              <a:rPr lang="fr-FR" sz="1200" dirty="0">
                <a:effectLst/>
                <a:latin typeface="Calibri,sans-serif"/>
              </a:rPr>
              <a:t> (</a:t>
            </a:r>
            <a:r>
              <a:rPr lang="fr-FR" sz="1200" dirty="0" err="1">
                <a:effectLst/>
                <a:latin typeface="Calibri,sans-serif"/>
              </a:rPr>
              <a:t>Seelig</a:t>
            </a:r>
            <a:r>
              <a:rPr lang="fr-FR" sz="1200" dirty="0">
                <a:effectLst/>
                <a:latin typeface="Calibri,sans-serif"/>
              </a:rPr>
              <a:t> et al., 1996). Sera </a:t>
            </a:r>
            <a:r>
              <a:rPr lang="fr-FR" sz="1200" dirty="0" err="1">
                <a:effectLst/>
                <a:latin typeface="Calibri,sans-serif"/>
              </a:rPr>
              <a:t>reacting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with</a:t>
            </a:r>
            <a:r>
              <a:rPr lang="fr-FR" sz="1200" dirty="0">
                <a:effectLst/>
                <a:latin typeface="Calibri,sans-serif"/>
              </a:rPr>
              <a:t> the </a:t>
            </a:r>
            <a:r>
              <a:rPr lang="fr-FR" sz="1200" dirty="0" err="1">
                <a:effectLst/>
                <a:latin typeface="Calibri,sans-serif"/>
              </a:rPr>
              <a:t>natural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form</a:t>
            </a:r>
            <a:r>
              <a:rPr lang="fr-FR" sz="1200" dirty="0">
                <a:effectLst/>
                <a:latin typeface="Calibri,sans-serif"/>
              </a:rPr>
              <a:t> of the Mi2 </a:t>
            </a:r>
            <a:r>
              <a:rPr lang="fr-FR" sz="1200" dirty="0" err="1">
                <a:effectLst/>
                <a:latin typeface="Calibri,sans-serif"/>
              </a:rPr>
              <a:t>autoantigen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also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react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with</a:t>
            </a:r>
            <a:r>
              <a:rPr lang="fr-FR" sz="1200" dirty="0">
                <a:effectLst/>
                <a:latin typeface="Calibri,sans-serif"/>
              </a:rPr>
              <a:t> the </a:t>
            </a:r>
            <a:r>
              <a:rPr lang="fr-FR" sz="1200" dirty="0" err="1">
                <a:effectLst/>
                <a:latin typeface="Calibri,sans-serif"/>
              </a:rPr>
              <a:t>two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different</a:t>
            </a:r>
            <a:r>
              <a:rPr lang="fr-FR" sz="1200" dirty="0">
                <a:effectLst/>
                <a:latin typeface="Calibri,sans-serif"/>
              </a:rPr>
              <a:t> recombinant </a:t>
            </a:r>
            <a:r>
              <a:rPr lang="fr-FR" sz="1200" dirty="0" err="1">
                <a:effectLst/>
                <a:latin typeface="Calibri,sans-serif"/>
              </a:rPr>
              <a:t>forms</a:t>
            </a:r>
            <a:r>
              <a:rPr lang="fr-FR" sz="1200" dirty="0">
                <a:effectLst/>
                <a:latin typeface="Calibri,sans-serif"/>
              </a:rPr>
              <a:t> in a </a:t>
            </a:r>
            <a:r>
              <a:rPr lang="fr-FR" sz="1200" dirty="0" err="1">
                <a:effectLst/>
                <a:latin typeface="Calibri,sans-serif"/>
              </a:rPr>
              <a:t>highly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similar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matter</a:t>
            </a:r>
            <a:r>
              <a:rPr lang="fr-FR" sz="1200" dirty="0">
                <a:effectLst/>
                <a:latin typeface="Calibri,sans-serif"/>
              </a:rPr>
              <a:t>. Mi2 </a:t>
            </a:r>
            <a:r>
              <a:rPr lang="fr-FR" sz="1200" dirty="0" err="1">
                <a:effectLst/>
                <a:latin typeface="Calibri,sans-serif"/>
              </a:rPr>
              <a:t>can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be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easily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produced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recombinantly</a:t>
            </a:r>
            <a:r>
              <a:rPr lang="fr-FR" sz="1200" dirty="0">
                <a:effectLst/>
                <a:latin typeface="Calibri,sans-serif"/>
              </a:rPr>
              <a:t> </a:t>
            </a:r>
            <a:r>
              <a:rPr lang="fr-FR" sz="1200" dirty="0" err="1">
                <a:effectLst/>
                <a:latin typeface="Calibri,sans-serif"/>
              </a:rPr>
              <a:t>using</a:t>
            </a:r>
            <a:r>
              <a:rPr lang="fr-FR" sz="1200" dirty="0">
                <a:effectLst/>
                <a:latin typeface="Calibri,sans-serif"/>
              </a:rPr>
              <a:t> the </a:t>
            </a:r>
            <a:r>
              <a:rPr lang="fr-FR" sz="1200" dirty="0" err="1">
                <a:effectLst/>
                <a:latin typeface="Calibri,sans-serif"/>
              </a:rPr>
              <a:t>Baculovirus</a:t>
            </a:r>
            <a:r>
              <a:rPr lang="fr-FR" sz="1200" dirty="0">
                <a:effectLst/>
                <a:latin typeface="Calibri,sans-serif"/>
              </a:rPr>
              <a:t> expression system (</a:t>
            </a:r>
            <a:r>
              <a:rPr lang="fr-FR" sz="1200" dirty="0" err="1">
                <a:effectLst/>
                <a:latin typeface="Calibri,sans-serif"/>
              </a:rPr>
              <a:t>Hentschel</a:t>
            </a:r>
            <a:r>
              <a:rPr lang="fr-FR" sz="1200" dirty="0">
                <a:effectLst/>
                <a:latin typeface="Calibri,sans-serif"/>
              </a:rPr>
              <a:t> et al., 2002; </a:t>
            </a:r>
            <a:r>
              <a:rPr lang="fr-FR" sz="1200" dirty="0" err="1">
                <a:effectLst/>
                <a:latin typeface="Calibri,sans-serif"/>
              </a:rPr>
              <a:t>SchultePelkum</a:t>
            </a:r>
            <a:r>
              <a:rPr lang="fr-FR" sz="1200" dirty="0">
                <a:effectLst/>
                <a:latin typeface="Calibri,sans-serif"/>
              </a:rPr>
              <a:t>, 2005).”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effectLst/>
                <a:latin typeface="Calibri,sans-serif"/>
              </a:rPr>
              <a:t> </a:t>
            </a:r>
            <a:endParaRPr lang="fr-FR" dirty="0">
              <a:effectLst/>
              <a:latin typeface="wf_segoe-ui_normal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effectLst/>
                <a:latin typeface="Calibri,sans-serif"/>
              </a:rPr>
              <a:t>Pour résumer : Afin de produire facilement l’antigène Mi-2 dont la taille est élevée (240 kDa), deux protéines recombinantes peuvent être synthétisés grâce au système </a:t>
            </a:r>
            <a:r>
              <a:rPr lang="fr-FR" sz="1200" dirty="0" err="1">
                <a:effectLst/>
                <a:latin typeface="Calibri,sans-serif"/>
              </a:rPr>
              <a:t>baculovirus</a:t>
            </a:r>
            <a:r>
              <a:rPr lang="fr-FR" sz="1200" dirty="0">
                <a:effectLst/>
                <a:latin typeface="Calibri,sans-serif"/>
              </a:rPr>
              <a:t>, la Mi-2alpha et la Mi-2beta. Ces deux protéines ont une homologie de séquence de 68%. Les sérums de patients ayant des anti-Mi-2 peuvent réagir sur les antigènes Mi-2alpha et/ou Mi-2beta. Cela dépend sur quelle partie de la séquence protéique les autoanticorps se fixent. C’est donc dans le but de détecter aussi les patients positifs uniquement en anti-Mi-2alpha que la bande a été ajoutée sur les tests DL 1530-1601 4G, DL 1530-1601 6G, DL 1530-1601 7G et DL 1530-1601 8G. Les autoanticorps dirigés contre Mi-2alpha ont la même signification </a:t>
            </a:r>
            <a:r>
              <a:rPr lang="fr-FR" sz="1200" dirty="0" err="1">
                <a:effectLst/>
                <a:latin typeface="Calibri,sans-serif"/>
              </a:rPr>
              <a:t>sérodiagnostique</a:t>
            </a:r>
            <a:r>
              <a:rPr lang="fr-FR" sz="1200" dirty="0">
                <a:effectLst/>
                <a:latin typeface="Calibri,sans-serif"/>
              </a:rPr>
              <a:t> que les autoanticorps dirigés contre la Mi-2 native. Avec une prévalence dans la dermatomyosite d’environ 20%.</a:t>
            </a:r>
            <a:endParaRPr lang="fr-FR" dirty="0">
              <a:effectLst/>
              <a:latin typeface="wf_segoe-ui_norm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84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Femme de 60 ans, consultation en médecine interne pour suivi de syndrome</a:t>
            </a:r>
            <a:r>
              <a:rPr lang="fr-FR" baseline="0" dirty="0"/>
              <a:t> des anti-synthétases (diagnostic avant 09/2021)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Atteinte initiale cutanée, articulaire, </a:t>
            </a:r>
            <a:r>
              <a:rPr lang="fr-FR" baseline="0" dirty="0" err="1"/>
              <a:t>myocartique</a:t>
            </a:r>
            <a:r>
              <a:rPr lang="fr-FR" baseline="0" dirty="0"/>
              <a:t> et pulmonaire </a:t>
            </a:r>
            <a:r>
              <a:rPr lang="fr-FR" baseline="0" dirty="0" err="1"/>
              <a:t>infraclinique</a:t>
            </a:r>
            <a:r>
              <a:rPr lang="fr-FR" baseline="0" dirty="0"/>
              <a:t>, sans plus de précisions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 la consultation du jour, asymptomatique, sauf léger érythème du décolleté, CPK normales</a:t>
            </a:r>
          </a:p>
          <a:p>
            <a:pPr marL="171450" indent="-171450">
              <a:buFontTx/>
              <a:buChar char="-"/>
            </a:pPr>
            <a:r>
              <a:rPr lang="fr-FR" dirty="0"/>
              <a:t>ANA 320 cytoplasmique </a:t>
            </a:r>
            <a:r>
              <a:rPr lang="fr-FR" dirty="0" err="1"/>
              <a:t>Fc</a:t>
            </a:r>
            <a:r>
              <a:rPr lang="fr-FR" dirty="0"/>
              <a:t> </a:t>
            </a:r>
            <a:r>
              <a:rPr lang="fr-FR" dirty="0" err="1"/>
              <a:t>myo</a:t>
            </a:r>
            <a:r>
              <a:rPr lang="fr-FR" dirty="0"/>
              <a:t>, anti-PL7 fort</a:t>
            </a:r>
            <a:r>
              <a:rPr lang="fr-FR" baseline="0" dirty="0"/>
              <a:t> positif (107 en EI, 97 en Dtek),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En 2018 : PL7 fort positif (84) sur Dtek, Mi2 non fait.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En 2021 : PL7 à 176 sur EI, Mi2a à 69, Mi2b négatif sur EI, non fait en Dtek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46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2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différence significative entre l’âge ou le sexe pour chacun des 3 groupes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058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différences significatives d’augmentation des CPK entre les deux groupes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89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de différence significative entre l’âge, le sexe, l’intensité du signal et les CPK entre les groupes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72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6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Rien de significatif entre les groupes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9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13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eeb8eff4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baseline="0" dirty="0"/>
          </a:p>
        </p:txBody>
      </p:sp>
      <p:sp>
        <p:nvSpPr>
          <p:cNvPr id="384" name="Google Shape;384;geeeb8eff4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384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Proportion</a:t>
            </a:r>
            <a:r>
              <a:rPr lang="fr-FR" baseline="0" dirty="0"/>
              <a:t> femme = 82%</a:t>
            </a:r>
          </a:p>
          <a:p>
            <a:r>
              <a:rPr lang="fr-FR" baseline="0" dirty="0"/>
              <a:t>Âge : moyenne à 48 ans, [19 ; 73]</a:t>
            </a:r>
            <a:endParaRPr lang="fr-FR" dirty="0"/>
          </a:p>
          <a:p>
            <a:endParaRPr lang="fr-FR" dirty="0"/>
          </a:p>
          <a:p>
            <a:r>
              <a:rPr lang="fr-FR" dirty="0"/>
              <a:t>NB</a:t>
            </a:r>
            <a:r>
              <a:rPr lang="fr-FR" baseline="0" dirty="0"/>
              <a:t> : Patiente 22 = </a:t>
            </a:r>
            <a:r>
              <a:rPr lang="fr-FR" baseline="0" dirty="0" err="1"/>
              <a:t>Sd</a:t>
            </a:r>
            <a:r>
              <a:rPr lang="fr-FR" baseline="0" dirty="0"/>
              <a:t> des anti-synthétases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404BF-DC4A-304C-B37C-73B34A2C4A3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51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3E13FC-FB46-A24E-A6FA-814C05CD4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49D885B-3E9F-334E-9C0B-6BAED7B29D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7622" y="4110766"/>
            <a:ext cx="7951574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400" b="0" cap="all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82D4B90F-C2D7-EE45-A538-2432D1DB5E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7622" y="3215844"/>
            <a:ext cx="7951573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600" b="1" cap="all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31A768BD-20B1-CB43-9A3A-90A32CCC70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2439" y="6035469"/>
            <a:ext cx="568175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D408B51D-4553-1043-9B79-6FDF4D851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7622" y="6035467"/>
            <a:ext cx="1079091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58" y="3856425"/>
            <a:ext cx="2473200" cy="2473200"/>
          </a:xfrm>
          <a:prstGeom prst="rect">
            <a:avLst/>
          </a:prstGeom>
          <a:ln>
            <a:noFill/>
          </a:ln>
        </p:spPr>
      </p:pic>
      <p:sp>
        <p:nvSpPr>
          <p:cNvPr id="5" name="ZoneTexte 4"/>
          <p:cNvSpPr txBox="1"/>
          <p:nvPr userDrawn="1"/>
        </p:nvSpPr>
        <p:spPr>
          <a:xfrm>
            <a:off x="9683932" y="6396969"/>
            <a:ext cx="214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39881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1E2FB1-7F14-7D4F-BC43-06295636095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784134" y="732616"/>
            <a:ext cx="4660304" cy="55896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fr-FR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Insérer une image ou une vidéo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E1EF9903-A76D-CC42-BA54-256E478B0AF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0132" y="2144390"/>
            <a:ext cx="4968000" cy="4177902"/>
          </a:xfrm>
          <a:prstGeom prst="rect">
            <a:avLst/>
          </a:prstGeom>
        </p:spPr>
        <p:txBody>
          <a:bodyPr>
            <a:normAutofit/>
          </a:bodyPr>
          <a:lstStyle>
            <a:lvl1pPr marL="406400" indent="-398463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Police système"/>
              <a:buChar char="●"/>
              <a:tabLst/>
              <a:defRPr sz="3000" b="0">
                <a:latin typeface="+mn-lt"/>
              </a:defRPr>
            </a:lvl1pPr>
            <a:lvl2pPr marL="800100" indent="-342900">
              <a:lnSpc>
                <a:spcPct val="100000"/>
              </a:lnSpc>
              <a:buClr>
                <a:schemeClr val="tx2"/>
              </a:buClr>
              <a:buSzPct val="120000"/>
              <a:buFont typeface="Police système"/>
              <a:buChar char="•"/>
              <a:defRPr sz="2600" b="0">
                <a:latin typeface="+mn-lt"/>
              </a:defRPr>
            </a:lvl2pPr>
            <a:lvl3pPr marL="1143000" indent="-296863">
              <a:lnSpc>
                <a:spcPct val="100000"/>
              </a:lnSpc>
              <a:buFont typeface="Police système"/>
              <a:buChar char="•"/>
              <a:tabLst/>
              <a:defRPr sz="2400" b="0">
                <a:latin typeface="+mn-lt"/>
              </a:defRPr>
            </a:lvl3pPr>
            <a:lvl4pPr marL="1385888" marR="0" indent="-2619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4pPr>
            <a:lvl5pPr marL="1649413" indent="-263525"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73" y="5689325"/>
            <a:ext cx="641385" cy="641385"/>
          </a:xfrm>
          <a:prstGeom prst="rect">
            <a:avLst/>
          </a:prstGeom>
        </p:spPr>
      </p:pic>
      <p:sp>
        <p:nvSpPr>
          <p:cNvPr id="11" name="Espace réservé du numéro de diapositive 38">
            <a:extLst>
              <a:ext uri="{FF2B5EF4-FFF2-40B4-BE49-F238E27FC236}">
                <a16:creationId xmlns:a16="http://schemas.microsoft.com/office/drawing/2014/main" id="{63FECCC0-37DB-2141-8E8E-B50975E6D8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579191" y="588342"/>
            <a:ext cx="612809" cy="61363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2ACF2E53-88F6-BD4B-99E6-ADECF414C9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0132" y="627420"/>
            <a:ext cx="10134306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F02F07DF-2781-AF4D-A902-322A8945E5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0132" y="1179191"/>
            <a:ext cx="10134306" cy="4865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3567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30D20D-D1DE-C64A-8EBA-EE94470DA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Espace réservé du texte 16">
            <a:extLst>
              <a:ext uri="{FF2B5EF4-FFF2-40B4-BE49-F238E27FC236}">
                <a16:creationId xmlns:a16="http://schemas.microsoft.com/office/drawing/2014/main" id="{FFB94C3B-CC89-6A42-9C48-9A622FE55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10132" y="1713232"/>
            <a:ext cx="2137918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B9C05916-67BA-714D-AF12-F1123988DF8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10132" y="2623950"/>
            <a:ext cx="2137918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53" name="Espace réservé du texte 16">
            <a:extLst>
              <a:ext uri="{FF2B5EF4-FFF2-40B4-BE49-F238E27FC236}">
                <a16:creationId xmlns:a16="http://schemas.microsoft.com/office/drawing/2014/main" id="{64340280-370A-2544-BB36-7D237E2F9F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41582" y="1713232"/>
            <a:ext cx="2089468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54" name="Espace réservé du texte 51">
            <a:extLst>
              <a:ext uri="{FF2B5EF4-FFF2-40B4-BE49-F238E27FC236}">
                <a16:creationId xmlns:a16="http://schemas.microsoft.com/office/drawing/2014/main" id="{64A4FA35-703D-C94B-9B8B-E9FCEA0295C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41582" y="2623950"/>
            <a:ext cx="2089468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55" name="Espace réservé du texte 16">
            <a:extLst>
              <a:ext uri="{FF2B5EF4-FFF2-40B4-BE49-F238E27FC236}">
                <a16:creationId xmlns:a16="http://schemas.microsoft.com/office/drawing/2014/main" id="{1D0AE05F-283A-4543-A482-0B71F26072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699182" y="1713232"/>
            <a:ext cx="2089468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56" name="Espace réservé du texte 51">
            <a:extLst>
              <a:ext uri="{FF2B5EF4-FFF2-40B4-BE49-F238E27FC236}">
                <a16:creationId xmlns:a16="http://schemas.microsoft.com/office/drawing/2014/main" id="{50A22D69-C202-3D4A-9E8E-49D9CE49F7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99182" y="2623950"/>
            <a:ext cx="2089468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57" name="Espace réservé du texte 16">
            <a:extLst>
              <a:ext uri="{FF2B5EF4-FFF2-40B4-BE49-F238E27FC236}">
                <a16:creationId xmlns:a16="http://schemas.microsoft.com/office/drawing/2014/main" id="{B5FEE436-9170-0749-B593-DFB26D59B0A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22382" y="4178024"/>
            <a:ext cx="2089468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58" name="Espace réservé du texte 51">
            <a:extLst>
              <a:ext uri="{FF2B5EF4-FFF2-40B4-BE49-F238E27FC236}">
                <a16:creationId xmlns:a16="http://schemas.microsoft.com/office/drawing/2014/main" id="{CFB13ECB-6A43-7146-AD47-44D77E7EFD9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22382" y="5088742"/>
            <a:ext cx="2089468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59" name="Espace réservé du texte 16">
            <a:extLst>
              <a:ext uri="{FF2B5EF4-FFF2-40B4-BE49-F238E27FC236}">
                <a16:creationId xmlns:a16="http://schemas.microsoft.com/office/drawing/2014/main" id="{5F82516C-BC4E-D440-AD76-76B937DFFC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99182" y="4178024"/>
            <a:ext cx="2089468" cy="89705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buFontTx/>
              <a:buNone/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000</a:t>
            </a:r>
          </a:p>
        </p:txBody>
      </p:sp>
      <p:sp>
        <p:nvSpPr>
          <p:cNvPr id="60" name="Espace réservé du texte 51">
            <a:extLst>
              <a:ext uri="{FF2B5EF4-FFF2-40B4-BE49-F238E27FC236}">
                <a16:creationId xmlns:a16="http://schemas.microsoft.com/office/drawing/2014/main" id="{7E8B8782-3BDA-A342-ABA3-33BB2E880BB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99182" y="5088742"/>
            <a:ext cx="2089468" cy="896530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Légende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6C19BA67-5EFC-C944-8B77-704D5ED6ED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00906" y="732616"/>
            <a:ext cx="10134306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73" y="5689325"/>
            <a:ext cx="641385" cy="6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23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"/>
            <a:ext cx="12192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7" y="3840480"/>
            <a:ext cx="2484773" cy="2484773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1297623" y="5337611"/>
            <a:ext cx="206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F0"/>
                </a:solidFill>
              </a:rPr>
              <a:t>www.chu-lyon.fr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1343277" y="1602223"/>
            <a:ext cx="2557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94664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34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3E13FC-FB46-A24E-A6FA-814C05CD4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49D885B-3E9F-334E-9C0B-6BAED7B29D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7622" y="4110766"/>
            <a:ext cx="7951574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82D4B90F-C2D7-EE45-A538-2432D1DB5E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7622" y="3215844"/>
            <a:ext cx="7951573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31A768BD-20B1-CB43-9A3A-90A32CCC70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2439" y="6035469"/>
            <a:ext cx="568175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D408B51D-4553-1043-9B79-6FDF4D851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7622" y="6035467"/>
            <a:ext cx="1079091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58" y="3856425"/>
            <a:ext cx="2473200" cy="2473200"/>
          </a:xfrm>
          <a:prstGeom prst="rect">
            <a:avLst/>
          </a:prstGeom>
          <a:ln>
            <a:noFill/>
          </a:ln>
        </p:spPr>
      </p:pic>
      <p:sp>
        <p:nvSpPr>
          <p:cNvPr id="5" name="ZoneTexte 4"/>
          <p:cNvSpPr txBox="1"/>
          <p:nvPr userDrawn="1"/>
        </p:nvSpPr>
        <p:spPr>
          <a:xfrm>
            <a:off x="9683932" y="6396969"/>
            <a:ext cx="214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365225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photo co-bra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50763E-3AA9-9348-8334-FD3EC68C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Espace réservé du texte 16">
            <a:extLst>
              <a:ext uri="{FF2B5EF4-FFF2-40B4-BE49-F238E27FC236}">
                <a16:creationId xmlns:a16="http://schemas.microsoft.com/office/drawing/2014/main" id="{E9C0906D-63AA-E54A-AA0B-FED4C0CA9D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7622" y="4110766"/>
            <a:ext cx="8451297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4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93748548-CF50-8749-8B8B-6CCAB804C0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7623" y="3215844"/>
            <a:ext cx="8451296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6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5C008311-3B8A-F34E-873D-0BA77F0B39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2439" y="6035469"/>
            <a:ext cx="568175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953B6F30-1B78-8141-B384-2C87BEA36A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7622" y="6035467"/>
            <a:ext cx="1079091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sp>
        <p:nvSpPr>
          <p:cNvPr id="13" name="Espace réservé pour une image  18">
            <a:extLst>
              <a:ext uri="{FF2B5EF4-FFF2-40B4-BE49-F238E27FC236}">
                <a16:creationId xmlns:a16="http://schemas.microsoft.com/office/drawing/2014/main" id="{C9B6F547-5B0C-884B-9A63-E826D2E4FA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47767" y="5093677"/>
            <a:ext cx="1764000" cy="12250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Insérer logo partenaire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19" y="5095222"/>
            <a:ext cx="1234800" cy="12348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8487993" y="6400595"/>
            <a:ext cx="174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120089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blanche co-bra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10DDF5-B290-9344-B41E-4A049348F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C705252-538C-4447-9395-4593D7DE47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7622" y="4110766"/>
            <a:ext cx="7190923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4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A94901C-165A-C748-958B-6CA3B7E66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7623" y="3215844"/>
            <a:ext cx="7190922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6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AF34EF6-6A3E-4F4E-A250-0751CB2732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2439" y="6035469"/>
            <a:ext cx="568175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59AAD2E0-6320-B74D-9468-DD1ABE8A49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7622" y="6035467"/>
            <a:ext cx="1079091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40" y="3855489"/>
            <a:ext cx="2473885" cy="2473885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9677394" y="6409304"/>
            <a:ext cx="190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182464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blanche co-bran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E79C32-E405-3940-8D65-16FAA30D88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Espace réservé pour une image  18">
            <a:extLst>
              <a:ext uri="{FF2B5EF4-FFF2-40B4-BE49-F238E27FC236}">
                <a16:creationId xmlns:a16="http://schemas.microsoft.com/office/drawing/2014/main" id="{0B748D32-F486-0643-A40C-5DC0319A18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47767" y="5093677"/>
            <a:ext cx="1764000" cy="12250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Insérer logo partenaire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DC705252-538C-4447-9395-4593D7DE47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7622" y="4110766"/>
            <a:ext cx="7222155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4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A94901C-165A-C748-958B-6CA3B7E66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7623" y="3215844"/>
            <a:ext cx="7222154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6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4AF34EF6-6A3E-4F4E-A250-0751CB2732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2439" y="6035469"/>
            <a:ext cx="5681759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ÉMETTEUR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F338564B-EAE8-6E41-A556-0447286DFC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7622" y="6035467"/>
            <a:ext cx="1079091" cy="3651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00/00/0000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77" y="5094294"/>
            <a:ext cx="1234800" cy="1234800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8466906" y="6400595"/>
            <a:ext cx="2151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B0F0"/>
                </a:solidFill>
              </a:rPr>
              <a:t>www.chu-lyon.fr</a:t>
            </a:r>
          </a:p>
        </p:txBody>
      </p:sp>
    </p:spTree>
    <p:extLst>
      <p:ext uri="{BB962C8B-B14F-4D97-AF65-F5344CB8AC3E}">
        <p14:creationId xmlns:p14="http://schemas.microsoft.com/office/powerpoint/2010/main" val="21040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1D3A36A9-D6E9-B147-8D5A-8C932FEA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Espace réservé du texte 16">
            <a:extLst>
              <a:ext uri="{FF2B5EF4-FFF2-40B4-BE49-F238E27FC236}">
                <a16:creationId xmlns:a16="http://schemas.microsoft.com/office/drawing/2014/main" id="{5F4B5063-2AF5-214D-A5D9-9F7AF78BA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7622" y="4110766"/>
            <a:ext cx="8437097" cy="8846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1EBF49F-6807-034D-871E-3E484D21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7623" y="3215844"/>
            <a:ext cx="8437096" cy="884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457" y="5701445"/>
            <a:ext cx="627252" cy="6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8">
            <a:extLst>
              <a:ext uri="{FF2B5EF4-FFF2-40B4-BE49-F238E27FC236}">
                <a16:creationId xmlns:a16="http://schemas.microsoft.com/office/drawing/2014/main" id="{63FECCC0-37DB-2141-8E8E-B50975E6D8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579191" y="588342"/>
            <a:ext cx="612809" cy="61363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B2BB946-576E-284A-832D-770AB715C9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0132" y="2185004"/>
            <a:ext cx="10134306" cy="4088735"/>
          </a:xfrm>
          <a:prstGeom prst="rect">
            <a:avLst/>
          </a:prstGeom>
        </p:spPr>
        <p:txBody>
          <a:bodyPr>
            <a:normAutofit/>
          </a:bodyPr>
          <a:lstStyle>
            <a:lvl1pPr marL="406400" indent="-398463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Police système"/>
              <a:buChar char="●"/>
              <a:tabLst/>
              <a:defRPr sz="3000" b="0">
                <a:latin typeface="+mn-lt"/>
              </a:defRPr>
            </a:lvl1pPr>
            <a:lvl2pPr marL="800100" indent="-342900">
              <a:lnSpc>
                <a:spcPct val="100000"/>
              </a:lnSpc>
              <a:buClr>
                <a:schemeClr val="tx2"/>
              </a:buClr>
              <a:buSzPct val="120000"/>
              <a:buFont typeface="Police système"/>
              <a:buChar char="•"/>
              <a:defRPr sz="2600" b="0">
                <a:latin typeface="+mn-lt"/>
              </a:defRPr>
            </a:lvl2pPr>
            <a:lvl3pPr marL="1143000" indent="-296863">
              <a:lnSpc>
                <a:spcPct val="100000"/>
              </a:lnSpc>
              <a:buFont typeface="Police système"/>
              <a:buChar char="•"/>
              <a:tabLst/>
              <a:defRPr sz="2400" b="0">
                <a:latin typeface="+mn-lt"/>
              </a:defRPr>
            </a:lvl3pPr>
            <a:lvl4pPr marL="1385888" marR="0" indent="-2619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4pPr>
            <a:lvl5pPr marL="1649413" indent="-263525"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ACF2E53-88F6-BD4B-99E6-ADECF414C9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0132" y="627420"/>
            <a:ext cx="10134306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21" name="Espace réservé du texte 16">
            <a:extLst>
              <a:ext uri="{FF2B5EF4-FFF2-40B4-BE49-F238E27FC236}">
                <a16:creationId xmlns:a16="http://schemas.microsoft.com/office/drawing/2014/main" id="{F02F07DF-2781-AF4D-A902-322A8945E5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0132" y="1179191"/>
            <a:ext cx="10134306" cy="4865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73" y="5689325"/>
            <a:ext cx="641385" cy="6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média Image/ video/ tablea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1E2FB1-7F14-7D4F-BC43-06295636095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310132" y="1682035"/>
            <a:ext cx="10134306" cy="46402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fr-FR" sz="2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Insérer une image ou une vidéo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73" y="5689325"/>
            <a:ext cx="641385" cy="641385"/>
          </a:xfrm>
          <a:prstGeom prst="rect">
            <a:avLst/>
          </a:prstGeom>
        </p:spPr>
      </p:pic>
      <p:sp>
        <p:nvSpPr>
          <p:cNvPr id="11" name="Espace réservé du numéro de diapositive 38">
            <a:extLst>
              <a:ext uri="{FF2B5EF4-FFF2-40B4-BE49-F238E27FC236}">
                <a16:creationId xmlns:a16="http://schemas.microsoft.com/office/drawing/2014/main" id="{63FECCC0-37DB-2141-8E8E-B50975E6D8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579191" y="588342"/>
            <a:ext cx="612809" cy="61363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2ACF2E53-88F6-BD4B-99E6-ADECF414C9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0132" y="627420"/>
            <a:ext cx="10134306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7" name="Espace réservé du texte 16">
            <a:extLst>
              <a:ext uri="{FF2B5EF4-FFF2-40B4-BE49-F238E27FC236}">
                <a16:creationId xmlns:a16="http://schemas.microsoft.com/office/drawing/2014/main" id="{F02F07DF-2781-AF4D-A902-322A8945E5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0132" y="1179191"/>
            <a:ext cx="10134306" cy="4865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1081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73F02D77-C516-D24F-B1E7-8DDB729E65A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0132" y="2144544"/>
            <a:ext cx="4968000" cy="4088735"/>
          </a:xfrm>
          <a:prstGeom prst="rect">
            <a:avLst/>
          </a:prstGeom>
        </p:spPr>
        <p:txBody>
          <a:bodyPr>
            <a:normAutofit/>
          </a:bodyPr>
          <a:lstStyle>
            <a:lvl1pPr marL="406400" indent="-398463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Police système"/>
              <a:buChar char="●"/>
              <a:tabLst/>
              <a:defRPr sz="3000" b="0">
                <a:latin typeface="+mn-lt"/>
              </a:defRPr>
            </a:lvl1pPr>
            <a:lvl2pPr marL="800100" indent="-342900">
              <a:lnSpc>
                <a:spcPct val="100000"/>
              </a:lnSpc>
              <a:buClr>
                <a:schemeClr val="tx2"/>
              </a:buClr>
              <a:buSzPct val="120000"/>
              <a:buFont typeface="Police système"/>
              <a:buChar char="•"/>
              <a:defRPr sz="2600" b="0">
                <a:latin typeface="+mn-lt"/>
              </a:defRPr>
            </a:lvl2pPr>
            <a:lvl3pPr marL="1143000" indent="-296863">
              <a:lnSpc>
                <a:spcPct val="100000"/>
              </a:lnSpc>
              <a:buFont typeface="Police système"/>
              <a:buChar char="•"/>
              <a:tabLst/>
              <a:defRPr sz="2400" b="0">
                <a:latin typeface="+mn-lt"/>
              </a:defRPr>
            </a:lvl3pPr>
            <a:lvl4pPr marL="1385888" marR="0" indent="-2619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4pPr>
            <a:lvl5pPr marL="1649413" indent="-263525"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4574CD46-1DC5-5544-90DF-7B24EA12A7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89746" y="2144543"/>
            <a:ext cx="4854692" cy="4088735"/>
          </a:xfrm>
          <a:prstGeom prst="rect">
            <a:avLst/>
          </a:prstGeom>
        </p:spPr>
        <p:txBody>
          <a:bodyPr>
            <a:normAutofit/>
          </a:bodyPr>
          <a:lstStyle>
            <a:lvl1pPr marL="406400" indent="-398463">
              <a:lnSpc>
                <a:spcPct val="100000"/>
              </a:lnSpc>
              <a:spcBef>
                <a:spcPts val="500"/>
              </a:spcBef>
              <a:buClr>
                <a:schemeClr val="bg2"/>
              </a:buClr>
              <a:buFont typeface="Police système"/>
              <a:buChar char="●"/>
              <a:tabLst/>
              <a:defRPr sz="3000" b="0">
                <a:latin typeface="+mn-lt"/>
              </a:defRPr>
            </a:lvl1pPr>
            <a:lvl2pPr marL="800100" indent="-342900">
              <a:lnSpc>
                <a:spcPct val="100000"/>
              </a:lnSpc>
              <a:buClr>
                <a:schemeClr val="tx2"/>
              </a:buClr>
              <a:buSzPct val="120000"/>
              <a:buFont typeface="Police système"/>
              <a:buChar char="•"/>
              <a:defRPr sz="2600" b="0">
                <a:latin typeface="+mn-lt"/>
              </a:defRPr>
            </a:lvl2pPr>
            <a:lvl3pPr marL="1143000" indent="-296863">
              <a:lnSpc>
                <a:spcPct val="100000"/>
              </a:lnSpc>
              <a:buFont typeface="Police système"/>
              <a:buChar char="•"/>
              <a:tabLst/>
              <a:defRPr sz="2400" b="0">
                <a:latin typeface="+mn-lt"/>
              </a:defRPr>
            </a:lvl3pPr>
            <a:lvl4pPr marL="1385888" marR="0" indent="-2619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4pPr>
            <a:lvl5pPr marL="1649413" indent="-263525"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73" y="5689325"/>
            <a:ext cx="641385" cy="641385"/>
          </a:xfrm>
          <a:prstGeom prst="rect">
            <a:avLst/>
          </a:prstGeom>
        </p:spPr>
      </p:pic>
      <p:sp>
        <p:nvSpPr>
          <p:cNvPr id="9" name="Espace réservé du numéro de diapositive 38">
            <a:extLst>
              <a:ext uri="{FF2B5EF4-FFF2-40B4-BE49-F238E27FC236}">
                <a16:creationId xmlns:a16="http://schemas.microsoft.com/office/drawing/2014/main" id="{63FECCC0-37DB-2141-8E8E-B50975E6D8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579191" y="588342"/>
            <a:ext cx="612809" cy="61363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2ACF2E53-88F6-BD4B-99E6-ADECF414C9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10132" y="627420"/>
            <a:ext cx="10134306" cy="5354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F02F07DF-2781-AF4D-A902-322A8945E5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0132" y="1179191"/>
            <a:ext cx="10134306" cy="48655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49579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itre 1">
            <a:extLst>
              <a:ext uri="{FF2B5EF4-FFF2-40B4-BE49-F238E27FC236}">
                <a16:creationId xmlns:a16="http://schemas.microsoft.com/office/drawing/2014/main" id="{0DCAE7E9-AEE2-0A45-A5FC-3EE77B88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132" y="554592"/>
            <a:ext cx="10247612" cy="53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8">
            <a:extLst>
              <a:ext uri="{FF2B5EF4-FFF2-40B4-BE49-F238E27FC236}">
                <a16:creationId xmlns:a16="http://schemas.microsoft.com/office/drawing/2014/main" id="{0275763B-291A-974C-B397-5312DAFD5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9191" y="515514"/>
            <a:ext cx="612809" cy="61363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27F63893-9D7C-4D41-AC61-E8ABFBCB52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3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1" r:id="rId2"/>
    <p:sldLayoutId id="2147483649" r:id="rId3"/>
    <p:sldLayoutId id="2147483660" r:id="rId4"/>
    <p:sldLayoutId id="2147483650" r:id="rId5"/>
    <p:sldLayoutId id="2147483653" r:id="rId6"/>
    <p:sldLayoutId id="2147483654" r:id="rId7"/>
    <p:sldLayoutId id="2147483662" r:id="rId8"/>
    <p:sldLayoutId id="2147483658" r:id="rId9"/>
    <p:sldLayoutId id="2147483659" r:id="rId10"/>
    <p:sldLayoutId id="2147483655" r:id="rId11"/>
    <p:sldLayoutId id="2147483657" r:id="rId12"/>
    <p:sldLayoutId id="2147483663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400" b="1" kern="1200" cap="all" baseline="0" dirty="0" smtClean="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Police système"/>
        <a:buChar char="●"/>
        <a:tabLst/>
        <a:defRPr lang="fr-FR" sz="2000" b="0" kern="1200" noProof="0" dirty="0" smtClean="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561352" y="2398815"/>
            <a:ext cx="9283291" cy="1784824"/>
          </a:xfrm>
        </p:spPr>
        <p:txBody>
          <a:bodyPr/>
          <a:lstStyle/>
          <a:p>
            <a:pPr algn="just"/>
            <a:r>
              <a:rPr lang="fr-FR" sz="4000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Anticorps anti-</a:t>
            </a:r>
            <a:r>
              <a:rPr lang="fr-FR" sz="4000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fr-FR" sz="4000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Mi2</a:t>
            </a:r>
            <a:r>
              <a:rPr lang="fr-FR" sz="4000" cap="none" dirty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fr-FR" sz="4000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Mi2</a:t>
            </a:r>
            <a:r>
              <a:rPr lang="fr-FR" sz="4000" cap="none" dirty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b</a:t>
            </a:r>
          </a:p>
          <a:p>
            <a:pPr algn="just"/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Intérêt </a:t>
            </a:r>
            <a:r>
              <a:rPr lang="fr-FR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deux cibles antigéniques </a:t>
            </a:r>
          </a:p>
          <a:p>
            <a:pPr algn="just"/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 diagnostic des dermatomyosites</a:t>
            </a:r>
          </a:p>
          <a:p>
            <a:pPr algn="just"/>
            <a:endParaRPr lang="fr-FR" sz="4000" cap="none" dirty="0">
              <a:solidFill>
                <a:schemeClr val="tx1"/>
              </a:solidFill>
              <a:latin typeface="Symbol" panose="05050102010706020507" pitchFamily="18" charset="2"/>
              <a:cs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1"/>
          </p:nvPr>
        </p:nvSpPr>
        <p:spPr>
          <a:xfrm>
            <a:off x="2502439" y="5332021"/>
            <a:ext cx="5681759" cy="1068574"/>
          </a:xfrm>
        </p:spPr>
        <p:txBody>
          <a:bodyPr/>
          <a:lstStyle/>
          <a:p>
            <a:pPr lvl="0" algn="ctr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fr-FR" sz="1600" b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Guillaume Camus, David Goncalves, Bastien </a:t>
            </a:r>
            <a:r>
              <a:rPr lang="fr-FR" sz="1600" b="1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Zarlenga</a:t>
            </a:r>
            <a:endParaRPr lang="fr-FR" sz="1600" b="1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ts val="600"/>
              </a:spcBef>
              <a:buClr>
                <a:srgbClr val="FFFFFF"/>
              </a:buClr>
              <a:buSzPts val="1600"/>
            </a:pP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Immunologie, Auto-immunité, GHS</a:t>
            </a:r>
            <a:endParaRPr lang="fr-FR" sz="1600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237506" y="6035467"/>
            <a:ext cx="3170712" cy="662216"/>
          </a:xfrm>
        </p:spPr>
        <p:txBody>
          <a:bodyPr/>
          <a:lstStyle/>
          <a:p>
            <a:r>
              <a:rPr lang="fr-FR" b="1" dirty="0">
                <a:solidFill>
                  <a:srgbClr val="000000"/>
                </a:solidFill>
              </a:rPr>
              <a:t>13/01/2023</a:t>
            </a:r>
          </a:p>
        </p:txBody>
      </p:sp>
    </p:spTree>
    <p:extLst>
      <p:ext uri="{BB962C8B-B14F-4D97-AF65-F5344CB8AC3E}">
        <p14:creationId xmlns:p14="http://schemas.microsoft.com/office/powerpoint/2010/main" val="150320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310131" y="4550032"/>
            <a:ext cx="9956853" cy="2075103"/>
          </a:xfrm>
        </p:spPr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1 patient DM avec ANA non compatible mais pouvant être masqués :</a:t>
            </a:r>
          </a:p>
          <a:p>
            <a:pPr lvl="1" algn="just"/>
            <a:r>
              <a:rPr lang="fr-FR" sz="2400" dirty="0">
                <a:solidFill>
                  <a:srgbClr val="000000"/>
                </a:solidFill>
              </a:rPr>
              <a:t>Patiente de 22 ans </a:t>
            </a:r>
          </a:p>
          <a:p>
            <a:pPr lvl="1" algn="just"/>
            <a:r>
              <a:rPr lang="fr-FR" sz="2400" dirty="0">
                <a:solidFill>
                  <a:srgbClr val="000000"/>
                </a:solidFill>
              </a:rPr>
              <a:t>myalgie, arthralgie et érythème cutané, CPK augmentés</a:t>
            </a:r>
          </a:p>
          <a:p>
            <a:pPr lvl="1" algn="just"/>
            <a:r>
              <a:rPr lang="fr-FR" sz="2400" dirty="0">
                <a:solidFill>
                  <a:srgbClr val="000000"/>
                </a:solidFill>
              </a:rPr>
              <a:t>IFI sur cellules HEp-2 : 640 Homogène et 640 Centromères</a:t>
            </a:r>
          </a:p>
          <a:p>
            <a:pPr lvl="1" algn="just"/>
            <a:r>
              <a:rPr lang="fr-FR" sz="2100" dirty="0" err="1">
                <a:solidFill>
                  <a:srgbClr val="000000"/>
                </a:solidFill>
              </a:rPr>
              <a:t>Ac</a:t>
            </a:r>
            <a:r>
              <a:rPr lang="fr-FR" sz="2100" dirty="0">
                <a:solidFill>
                  <a:srgbClr val="000000"/>
                </a:solidFill>
              </a:rPr>
              <a:t> anti-centromères B à 2,6 (</a:t>
            </a:r>
            <a:r>
              <a:rPr lang="fr-FR" sz="2100" dirty="0" err="1">
                <a:solidFill>
                  <a:srgbClr val="000000"/>
                </a:solidFill>
              </a:rPr>
              <a:t>BioPlex</a:t>
            </a:r>
            <a:r>
              <a:rPr lang="fr-FR" sz="2100" dirty="0">
                <a:solidFill>
                  <a:srgbClr val="000000"/>
                </a:solidFill>
              </a:rPr>
              <a:t>)</a:t>
            </a:r>
          </a:p>
          <a:p>
            <a:pPr lvl="1" algn="just"/>
            <a:r>
              <a:rPr lang="fr-FR" sz="2400" dirty="0">
                <a:solidFill>
                  <a:srgbClr val="000000"/>
                </a:solidFill>
              </a:rPr>
              <a:t>Intensité Mi2a : 20, intensité Mi2b : 34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Résultats : Doubles positifs</a:t>
            </a:r>
          </a:p>
          <a:p>
            <a:endParaRPr lang="fr-FR" dirty="0"/>
          </a:p>
        </p:txBody>
      </p:sp>
      <p:graphicFrame>
        <p:nvGraphicFramePr>
          <p:cNvPr id="13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1309523"/>
              </p:ext>
            </p:extLst>
          </p:nvPr>
        </p:nvGraphicFramePr>
        <p:xfrm>
          <a:off x="654337" y="1489240"/>
          <a:ext cx="6729986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6300">
                  <a:extLst>
                    <a:ext uri="{9D8B030D-6E8A-4147-A177-3AD203B41FA5}">
                      <a16:colId xmlns:a16="http://schemas.microsoft.com/office/drawing/2014/main" val="2087911692"/>
                    </a:ext>
                  </a:extLst>
                </a:gridCol>
                <a:gridCol w="2286843">
                  <a:extLst>
                    <a:ext uri="{9D8B030D-6E8A-4147-A177-3AD203B41FA5}">
                      <a16:colId xmlns:a16="http://schemas.microsoft.com/office/drawing/2014/main" val="572236276"/>
                    </a:ext>
                  </a:extLst>
                </a:gridCol>
                <a:gridCol w="2286843">
                  <a:extLst>
                    <a:ext uri="{9D8B030D-6E8A-4147-A177-3AD203B41FA5}">
                      <a16:colId xmlns:a16="http://schemas.microsoft.com/office/drawing/2014/main" val="336427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Dermatomyosite</a:t>
                      </a:r>
                      <a:endParaRPr lang="fr-FR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6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Autre diagnostic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4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Âge (années)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49 [19 ; 82]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34 [18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</a:rPr>
                        <a:t> ; 77</a:t>
                      </a:r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Sexe (F)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83%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5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Intensité Mi2a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43 [18 ; 84]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34 [22 ; 58]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Intensité Mi2b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51 [17 ; 134]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50 [22 ; 78]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ANA</a:t>
                      </a:r>
                      <a:r>
                        <a:rPr lang="fr-FR" b="1" baseline="0" dirty="0">
                          <a:solidFill>
                            <a:srgbClr val="000000"/>
                          </a:solidFill>
                        </a:rPr>
                        <a:t> compatible</a:t>
                      </a:r>
                      <a:endParaRPr lang="fr-FR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83%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59980"/>
                  </a:ext>
                </a:extLst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>
            <a:off x="3787630" y="4012380"/>
            <a:ext cx="154465" cy="508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6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1310132" y="5717307"/>
            <a:ext cx="4785868" cy="94435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Aucun des patients sans dermatomyosite n’ont de signe cutané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000000"/>
                </a:solidFill>
              </a:rPr>
              <a:t>Résultats : Doubles positifs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BAFDA68-9055-81E8-F032-1081ABA2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73" y="1922055"/>
            <a:ext cx="4019048" cy="36341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34C295-E364-DEA5-036A-0B81DEB32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326" y="1922055"/>
            <a:ext cx="3384001" cy="3441776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EDD105-DF6E-CFB2-8A5B-FDD3EFC0B06C}"/>
              </a:ext>
            </a:extLst>
          </p:cNvPr>
          <p:cNvSpPr txBox="1">
            <a:spLocks/>
          </p:cNvSpPr>
          <p:nvPr/>
        </p:nvSpPr>
        <p:spPr>
          <a:xfrm>
            <a:off x="6844136" y="5719553"/>
            <a:ext cx="4572002" cy="94435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406400" marR="0" indent="-3984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Police système"/>
              <a:buChar char="●"/>
              <a:tabLst/>
              <a:defRPr lang="fr-FR" sz="3000" b="0" kern="1200" noProof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Police système"/>
              <a:buChar char="•"/>
              <a:tabLst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968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Police système"/>
              <a:buChar char="•"/>
              <a:tabLst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888" marR="0" indent="-2619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</a:rPr>
              <a:t>Plus grande augmentation des CPK dans le groupe « Dermatomyosite », mais non significatif</a:t>
            </a:r>
          </a:p>
        </p:txBody>
      </p:sp>
    </p:spTree>
    <p:extLst>
      <p:ext uri="{BB962C8B-B14F-4D97-AF65-F5344CB8AC3E}">
        <p14:creationId xmlns:p14="http://schemas.microsoft.com/office/powerpoint/2010/main" val="165960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228703" y="758048"/>
            <a:ext cx="10134306" cy="535484"/>
          </a:xfrm>
        </p:spPr>
        <p:txBody>
          <a:bodyPr/>
          <a:lstStyle/>
          <a:p>
            <a:r>
              <a:rPr lang="fr-FR" sz="2800" dirty="0"/>
              <a:t>Résultats : </a:t>
            </a:r>
            <a:r>
              <a:rPr lang="fr-FR" sz="2800" cap="none" dirty="0"/>
              <a:t>Mi2a+</a:t>
            </a:r>
            <a:r>
              <a:rPr lang="fr-FR" sz="2800" dirty="0"/>
              <a:t> isolés</a:t>
            </a:r>
          </a:p>
          <a:p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003913"/>
              </p:ext>
            </p:extLst>
          </p:nvPr>
        </p:nvGraphicFramePr>
        <p:xfrm>
          <a:off x="4102607" y="329692"/>
          <a:ext cx="7213816" cy="239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124">
                  <a:extLst>
                    <a:ext uri="{9D8B030D-6E8A-4147-A177-3AD203B41FA5}">
                      <a16:colId xmlns:a16="http://schemas.microsoft.com/office/drawing/2014/main" val="2087911692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572236276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1829524175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336427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Dermatomyosite</a:t>
                      </a:r>
                      <a:endParaRPr lang="fr-FR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3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0" dirty="0">
                          <a:solidFill>
                            <a:srgbClr val="000000"/>
                          </a:solidFill>
                        </a:rPr>
                        <a:t>Syndrome des anti-synthétases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>
                          <a:solidFill>
                            <a:srgbClr val="000000"/>
                          </a:solidFill>
                        </a:rPr>
                        <a:t>n = 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Autre diagnostic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7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Âge (années)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54 [24 ; 72]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59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61 [35 ; 69]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Sexe (F)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68%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5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Intensité Mi2a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20 [18 ; 22]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69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31 [16 ; 48]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ANA</a:t>
                      </a:r>
                      <a:r>
                        <a:rPr lang="fr-FR" b="1" baseline="0" dirty="0">
                          <a:solidFill>
                            <a:srgbClr val="000000"/>
                          </a:solidFill>
                        </a:rPr>
                        <a:t> compatible</a:t>
                      </a:r>
                      <a:endParaRPr lang="fr-FR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000000"/>
                          </a:solidFill>
                        </a:rPr>
                        <a:t>Fc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</a:rPr>
                        <a:t> PL7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75%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59980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6E3DFE98-B25A-F476-13A7-09FBE927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422" y="3376681"/>
            <a:ext cx="2802537" cy="30657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D5D915-B7DD-6FAA-0DD3-889B22484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03" y="3201239"/>
            <a:ext cx="2740834" cy="33270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EFFDF2-818D-1C9F-5713-E1863B1F7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21" y="3144413"/>
            <a:ext cx="4055953" cy="33838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20" y="6442415"/>
            <a:ext cx="10827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Pas de différence significative entre l’âge, le sexe, l’intensité du signal et les CPK entre les groupes</a:t>
            </a:r>
          </a:p>
        </p:txBody>
      </p:sp>
    </p:spTree>
    <p:extLst>
      <p:ext uri="{BB962C8B-B14F-4D97-AF65-F5344CB8AC3E}">
        <p14:creationId xmlns:p14="http://schemas.microsoft.com/office/powerpoint/2010/main" val="754480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356260" y="3800048"/>
            <a:ext cx="11088178" cy="2778881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patient avec syndrome des anti-synthétases :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Femme de 59 ans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Arthralgie avec dérouillage matinal, dermatose aigue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neutrophilique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F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Sweet</a:t>
            </a:r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asthénie, syndrome respiratoire restrictif infra-clinique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CPK dosé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 320 cytoplasmique type PL7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Mi2a à 69, PL7 à 176</a:t>
            </a:r>
          </a:p>
          <a:p>
            <a:pPr lvl="1"/>
            <a:endPara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1310132" y="-25722"/>
            <a:ext cx="10134306" cy="535484"/>
          </a:xfrm>
        </p:spPr>
        <p:txBody>
          <a:bodyPr/>
          <a:lstStyle/>
          <a:p>
            <a:r>
              <a:rPr lang="fr-FR" sz="2400" dirty="0">
                <a:solidFill>
                  <a:srgbClr val="000000"/>
                </a:solidFill>
              </a:rPr>
              <a:t>Résultats : </a:t>
            </a:r>
            <a:r>
              <a:rPr lang="fr-FR" sz="2400" cap="none" dirty="0">
                <a:solidFill>
                  <a:srgbClr val="000000"/>
                </a:solidFill>
              </a:rPr>
              <a:t>Mi2a+</a:t>
            </a:r>
            <a:r>
              <a:rPr lang="fr-FR" sz="2400" dirty="0">
                <a:solidFill>
                  <a:srgbClr val="000000"/>
                </a:solidFill>
              </a:rPr>
              <a:t> isolés</a:t>
            </a:r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865214"/>
              </p:ext>
            </p:extLst>
          </p:nvPr>
        </p:nvGraphicFramePr>
        <p:xfrm>
          <a:off x="1175379" y="548839"/>
          <a:ext cx="7213816" cy="239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124">
                  <a:extLst>
                    <a:ext uri="{9D8B030D-6E8A-4147-A177-3AD203B41FA5}">
                      <a16:colId xmlns:a16="http://schemas.microsoft.com/office/drawing/2014/main" val="2087911692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572236276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1829524175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336427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Dermatomyosite</a:t>
                      </a:r>
                      <a:endParaRPr lang="fr-FR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3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0" dirty="0">
                          <a:solidFill>
                            <a:srgbClr val="000000"/>
                          </a:solidFill>
                        </a:rPr>
                        <a:t>Syndrome des anti-synthétases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>
                          <a:solidFill>
                            <a:srgbClr val="000000"/>
                          </a:solidFill>
                        </a:rPr>
                        <a:t>n = 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Autre diagnostic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7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Âge (années)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54 [24 ; 72]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59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61 [35 ; 69]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Sexe (F)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68%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5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Intensité Mi2a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20 [18 ; 22]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69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31 [16 ; 48]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ANA</a:t>
                      </a:r>
                      <a:r>
                        <a:rPr lang="fr-FR" b="1" baseline="0" dirty="0">
                          <a:solidFill>
                            <a:srgbClr val="000000"/>
                          </a:solidFill>
                        </a:rPr>
                        <a:t> compatible</a:t>
                      </a:r>
                      <a:endParaRPr lang="fr-FR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000000"/>
                          </a:solidFill>
                        </a:rPr>
                        <a:t>Fc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</a:rPr>
                        <a:t> PL7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75%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59980"/>
                  </a:ext>
                </a:extLst>
              </a:tr>
            </a:tbl>
          </a:graphicData>
        </a:graphic>
      </p:graphicFrame>
      <p:sp>
        <p:nvSpPr>
          <p:cNvPr id="8" name="Flèche vers le bas 7"/>
          <p:cNvSpPr/>
          <p:nvPr/>
        </p:nvSpPr>
        <p:spPr>
          <a:xfrm>
            <a:off x="5539372" y="2937667"/>
            <a:ext cx="201880" cy="688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05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1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70228"/>
              </p:ext>
            </p:extLst>
          </p:nvPr>
        </p:nvGraphicFramePr>
        <p:xfrm>
          <a:off x="4102607" y="329692"/>
          <a:ext cx="7213816" cy="239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5124">
                  <a:extLst>
                    <a:ext uri="{9D8B030D-6E8A-4147-A177-3AD203B41FA5}">
                      <a16:colId xmlns:a16="http://schemas.microsoft.com/office/drawing/2014/main" val="2087911692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572236276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1829524175"/>
                    </a:ext>
                  </a:extLst>
                </a:gridCol>
                <a:gridCol w="1829564">
                  <a:extLst>
                    <a:ext uri="{9D8B030D-6E8A-4147-A177-3AD203B41FA5}">
                      <a16:colId xmlns:a16="http://schemas.microsoft.com/office/drawing/2014/main" val="336427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Dermatomyosite</a:t>
                      </a:r>
                      <a:endParaRPr lang="fr-FR" baseline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2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0" dirty="0">
                          <a:solidFill>
                            <a:srgbClr val="000000"/>
                          </a:solidFill>
                        </a:rPr>
                        <a:t>Syndrome des anti-synthétases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>
                          <a:solidFill>
                            <a:srgbClr val="000000"/>
                          </a:solidFill>
                        </a:rPr>
                        <a:t>n = 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Autre diagnostic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26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Âge</a:t>
                      </a:r>
                      <a:r>
                        <a:rPr lang="fr-FR" b="1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(années)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51 [49 ; 52]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54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58 [28 ; 89]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Sexe (F)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5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Intensité Mi2b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25 [16 ; 34]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22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46 [17 ; 149]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ANA</a:t>
                      </a:r>
                      <a:r>
                        <a:rPr lang="fr-FR" b="1" baseline="0" dirty="0">
                          <a:solidFill>
                            <a:srgbClr val="000000"/>
                          </a:solidFill>
                        </a:rPr>
                        <a:t> compatible</a:t>
                      </a:r>
                      <a:endParaRPr lang="fr-FR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rgbClr val="000000"/>
                          </a:solidFill>
                        </a:rPr>
                        <a:t>Fc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</a:rPr>
                        <a:t> PL7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5998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E9313DF3-F4F8-DBFC-860B-8CC03B7A4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643" y="3401013"/>
            <a:ext cx="2791548" cy="26896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1FDF8E-4884-148F-5E53-5ABB765D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71" y="3324485"/>
            <a:ext cx="2506945" cy="30111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C5C854-F6A2-027F-BE11-A4247982C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940" y="3206100"/>
            <a:ext cx="4928675" cy="312954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0" y="559167"/>
            <a:ext cx="10134306" cy="535484"/>
          </a:xfrm>
        </p:spPr>
        <p:txBody>
          <a:bodyPr/>
          <a:lstStyle/>
          <a:p>
            <a:r>
              <a:rPr lang="fr-FR" sz="3200" dirty="0">
                <a:solidFill>
                  <a:srgbClr val="000000"/>
                </a:solidFill>
              </a:rPr>
              <a:t>Résultats : </a:t>
            </a:r>
            <a:r>
              <a:rPr lang="fr-FR" sz="3200" cap="none" dirty="0">
                <a:solidFill>
                  <a:srgbClr val="000000"/>
                </a:solidFill>
              </a:rPr>
              <a:t>Mi2b +</a:t>
            </a:r>
            <a:r>
              <a:rPr lang="fr-FR" sz="3200" dirty="0">
                <a:solidFill>
                  <a:srgbClr val="000000"/>
                </a:solidFill>
              </a:rPr>
              <a:t> isolés</a:t>
            </a:r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355692" y="6442415"/>
            <a:ext cx="8898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00"/>
                </a:solidFill>
              </a:rPr>
              <a:t>Pas de différence significative entre l’âge, le sexe, l’intensité du signal et les CPK entre les groupes</a:t>
            </a:r>
          </a:p>
        </p:txBody>
      </p:sp>
    </p:spTree>
    <p:extLst>
      <p:ext uri="{BB962C8B-B14F-4D97-AF65-F5344CB8AC3E}">
        <p14:creationId xmlns:p14="http://schemas.microsoft.com/office/powerpoint/2010/main" val="100465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0" y="1201981"/>
            <a:ext cx="11159430" cy="4088735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10 patients avec d’autres auto-anticorps détectés dans le dot myosite</a:t>
            </a:r>
          </a:p>
          <a:p>
            <a:pPr marL="7937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 (JO1, PL7, PL12, NXP2, TIF1, SAE1, …)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La plupart des intensités sont entre 18 et 40</a:t>
            </a:r>
          </a:p>
          <a:p>
            <a:pPr lvl="1"/>
            <a:endParaRPr lang="fr-FR" sz="2000" dirty="0">
              <a:solidFill>
                <a:srgbClr val="000000"/>
              </a:solidFill>
            </a:endParaRP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*8 d’entre eux n’ont pas d’atteintes musculaires</a:t>
            </a:r>
          </a:p>
          <a:p>
            <a:pPr lvl="1"/>
            <a:endParaRPr lang="fr-FR" sz="2000" dirty="0">
              <a:solidFill>
                <a:srgbClr val="000000"/>
              </a:solidFill>
            </a:endParaRP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*1 patient avec un diagnostic de dermatomyosite : amyotrophie, myalgie, lésions des membres supérieurs, CPK normales, 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Mi2b à 34, PL7 à 75, ANA 320 moucheté (pas de </a:t>
            </a:r>
            <a:r>
              <a:rPr lang="fr-FR" sz="2000" dirty="0" err="1">
                <a:solidFill>
                  <a:srgbClr val="000000"/>
                </a:solidFill>
              </a:rPr>
              <a:t>Fc</a:t>
            </a:r>
            <a:r>
              <a:rPr lang="fr-FR" sz="2000" dirty="0">
                <a:solidFill>
                  <a:srgbClr val="000000"/>
                </a:solidFill>
              </a:rPr>
              <a:t> aspect anti-PL)</a:t>
            </a:r>
          </a:p>
          <a:p>
            <a:pPr lvl="1"/>
            <a:endParaRPr lang="fr-FR" sz="2000" dirty="0">
              <a:solidFill>
                <a:srgbClr val="000000"/>
              </a:solidFill>
            </a:endParaRP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*1 patient avec un diagnostic de syndrome des anti-synthétases : PID 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Mi2b à 22, PL7 à 20 avec ANA 1280 cytoplasmique aspect anti-PL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000000"/>
                </a:solidFill>
              </a:rPr>
              <a:t>Résultats : 29 patients </a:t>
            </a:r>
            <a:r>
              <a:rPr lang="fr-FR" sz="3200" cap="none" dirty="0">
                <a:solidFill>
                  <a:srgbClr val="000000"/>
                </a:solidFill>
              </a:rPr>
              <a:t>Mi2b +</a:t>
            </a:r>
            <a:r>
              <a:rPr lang="fr-FR" sz="3200" dirty="0">
                <a:solidFill>
                  <a:srgbClr val="000000"/>
                </a:solidFill>
              </a:rPr>
              <a:t> isolés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19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1310132" y="178130"/>
            <a:ext cx="10134306" cy="984774"/>
          </a:xfrm>
        </p:spPr>
        <p:txBody>
          <a:bodyPr/>
          <a:lstStyle/>
          <a:p>
            <a:pPr algn="ctr"/>
            <a:r>
              <a:rPr lang="fr-FR" dirty="0"/>
              <a:t>Patients dermatomyosite</a:t>
            </a:r>
          </a:p>
          <a:p>
            <a:pPr algn="ctr"/>
            <a:r>
              <a:rPr lang="fr-FR" dirty="0"/>
              <a:t>valeurs prédictives DES ANTICORPS?</a:t>
            </a:r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800638"/>
              </p:ext>
            </p:extLst>
          </p:nvPr>
        </p:nvGraphicFramePr>
        <p:xfrm>
          <a:off x="2466410" y="2272747"/>
          <a:ext cx="7259181" cy="3235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8616">
                  <a:extLst>
                    <a:ext uri="{9D8B030D-6E8A-4147-A177-3AD203B41FA5}">
                      <a16:colId xmlns:a16="http://schemas.microsoft.com/office/drawing/2014/main" val="2087911692"/>
                    </a:ext>
                  </a:extLst>
                </a:gridCol>
                <a:gridCol w="1706855">
                  <a:extLst>
                    <a:ext uri="{9D8B030D-6E8A-4147-A177-3AD203B41FA5}">
                      <a16:colId xmlns:a16="http://schemas.microsoft.com/office/drawing/2014/main" val="572236276"/>
                    </a:ext>
                  </a:extLst>
                </a:gridCol>
                <a:gridCol w="1706855">
                  <a:extLst>
                    <a:ext uri="{9D8B030D-6E8A-4147-A177-3AD203B41FA5}">
                      <a16:colId xmlns:a16="http://schemas.microsoft.com/office/drawing/2014/main" val="3364279223"/>
                    </a:ext>
                  </a:extLst>
                </a:gridCol>
                <a:gridCol w="1706855">
                  <a:extLst>
                    <a:ext uri="{9D8B030D-6E8A-4147-A177-3AD203B41FA5}">
                      <a16:colId xmlns:a16="http://schemas.microsoft.com/office/drawing/2014/main" val="2063912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Doubles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</a:rPr>
                        <a:t> positifs</a:t>
                      </a:r>
                    </a:p>
                    <a:p>
                      <a:pPr algn="ctr"/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6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Mi2a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</a:rPr>
                        <a:t> isolés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3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Mi2b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</a:rPr>
                        <a:t> isolés</a:t>
                      </a:r>
                      <a:endParaRPr lang="fr-FR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2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Âge (années)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49 [19 ; 82]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54 [24 ; 72]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51 [49 ; 52]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Sexe (F)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83%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68%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5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Intensité Mi2a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43 [18 ; 84]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20 [18 ; 22]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NA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Intensité Mi2b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51 [17 ; 134]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NA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25 [16 ; 34]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ANA</a:t>
                      </a:r>
                      <a:r>
                        <a:rPr lang="fr-FR" b="1" baseline="0" dirty="0">
                          <a:solidFill>
                            <a:srgbClr val="000000"/>
                          </a:solidFill>
                        </a:rPr>
                        <a:t> compatible</a:t>
                      </a:r>
                      <a:endParaRPr lang="fr-FR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83%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59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CPK (U/L)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2127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475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200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000000"/>
                          </a:solidFill>
                        </a:rPr>
                        <a:t>Cancer associé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75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0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eeeb8eff42_0_17"/>
          <p:cNvSpPr txBox="1"/>
          <p:nvPr/>
        </p:nvSpPr>
        <p:spPr>
          <a:xfrm>
            <a:off x="393575" y="1092175"/>
            <a:ext cx="1136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51892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4"/>
            <a:ext cx="2689677" cy="143626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11;p2"/>
          <p:cNvSpPr/>
          <p:nvPr/>
        </p:nvSpPr>
        <p:spPr>
          <a:xfrm>
            <a:off x="393575" y="687749"/>
            <a:ext cx="2689677" cy="24951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860" y="1247090"/>
            <a:ext cx="2143125" cy="21431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1190560" y="4080720"/>
            <a:ext cx="10163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Performances du test DOT </a:t>
            </a:r>
            <a:r>
              <a:rPr lang="fr-FR" sz="2000" b="1" dirty="0" err="1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Euroimmun</a:t>
            </a:r>
            <a:r>
              <a:rPr lang="fr-FR" sz="2000" b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(Mi-2α et β) VS IP </a:t>
            </a:r>
          </a:p>
          <a:p>
            <a:pPr algn="ctr"/>
            <a:r>
              <a:rPr lang="fr-FR" sz="2000" b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chez un groupe de patients</a:t>
            </a:r>
          </a:p>
          <a:p>
            <a:pPr algn="ctr">
              <a:lnSpc>
                <a:spcPct val="150000"/>
              </a:lnSpc>
            </a:pPr>
            <a:r>
              <a:rPr lang="fr-FR" sz="2000" b="1" dirty="0">
                <a:latin typeface="Century Gothic" panose="020B050202020202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Atteints de  myosite/ dermatomyosite</a:t>
            </a: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338D12C-2A1C-4645-A233-42E363F3D5EF}"/>
              </a:ext>
            </a:extLst>
          </p:cNvPr>
          <p:cNvGrpSpPr/>
          <p:nvPr/>
        </p:nvGrpSpPr>
        <p:grpSpPr>
          <a:xfrm>
            <a:off x="1677684" y="960497"/>
            <a:ext cx="8970746" cy="2810579"/>
            <a:chOff x="1" y="173253"/>
            <a:chExt cx="9086248" cy="281057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74C48892-C9BB-4929-B98D-DC13ACC87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t="25132"/>
            <a:stretch/>
          </p:blipFill>
          <p:spPr>
            <a:xfrm>
              <a:off x="1" y="760614"/>
              <a:ext cx="9086248" cy="22232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AB1E839-1E96-4CC2-92AA-C32D50B25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4221" t="4012" r="57341" b="79899"/>
            <a:stretch/>
          </p:blipFill>
          <p:spPr>
            <a:xfrm>
              <a:off x="250257" y="173253"/>
              <a:ext cx="3793958" cy="481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756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eeb8eff42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sp>
        <p:nvSpPr>
          <p:cNvPr id="16" name="Google Shape;111;p2"/>
          <p:cNvSpPr/>
          <p:nvPr/>
        </p:nvSpPr>
        <p:spPr>
          <a:xfrm>
            <a:off x="393575" y="687749"/>
            <a:ext cx="2689677" cy="143626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12;p2"/>
          <p:cNvSpPr/>
          <p:nvPr/>
        </p:nvSpPr>
        <p:spPr>
          <a:xfrm>
            <a:off x="3278316" y="687749"/>
            <a:ext cx="2689677" cy="143626"/>
          </a:xfrm>
          <a:prstGeom prst="rect">
            <a:avLst/>
          </a:prstGeom>
          <a:solidFill>
            <a:srgbClr val="43AE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13;p2"/>
          <p:cNvSpPr/>
          <p:nvPr/>
        </p:nvSpPr>
        <p:spPr>
          <a:xfrm>
            <a:off x="6163057" y="696013"/>
            <a:ext cx="2689677" cy="242261"/>
          </a:xfrm>
          <a:prstGeom prst="rect">
            <a:avLst/>
          </a:prstGeom>
          <a:solidFill>
            <a:srgbClr val="44B7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13;p2"/>
          <p:cNvSpPr/>
          <p:nvPr/>
        </p:nvSpPr>
        <p:spPr>
          <a:xfrm>
            <a:off x="9047798" y="696014"/>
            <a:ext cx="2689677" cy="143626"/>
          </a:xfrm>
          <a:prstGeom prst="rect">
            <a:avLst/>
          </a:prstGeom>
          <a:gradFill flip="none" rotWithShape="1">
            <a:gsLst>
              <a:gs pos="0">
                <a:srgbClr val="45B150">
                  <a:shade val="30000"/>
                  <a:satMod val="115000"/>
                </a:srgbClr>
              </a:gs>
              <a:gs pos="50000">
                <a:srgbClr val="45B150">
                  <a:shade val="67500"/>
                  <a:satMod val="115000"/>
                </a:srgbClr>
              </a:gs>
              <a:gs pos="100000">
                <a:srgbClr val="45B1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91;geeeb8eff42_0_17"/>
          <p:cNvSpPr txBox="1"/>
          <p:nvPr/>
        </p:nvSpPr>
        <p:spPr>
          <a:xfrm>
            <a:off x="393575" y="130625"/>
            <a:ext cx="1136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Résultats – VPP pour une DM et Comparaison avec d’autres études publiées</a:t>
            </a:r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91;geeeb8eff42_0_17">
            <a:extLst>
              <a:ext uri="{FF2B5EF4-FFF2-40B4-BE49-F238E27FC236}">
                <a16:creationId xmlns:a16="http://schemas.microsoft.com/office/drawing/2014/main" id="{9CD45BF3-C46D-319A-A071-06AC25F86092}"/>
              </a:ext>
            </a:extLst>
          </p:cNvPr>
          <p:cNvSpPr txBox="1"/>
          <p:nvPr/>
        </p:nvSpPr>
        <p:spPr>
          <a:xfrm>
            <a:off x="285843" y="5603317"/>
            <a:ext cx="113643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Conclusion identique: 256th ENMC international workshop J. Damoiseaux, </a:t>
            </a:r>
            <a:r>
              <a:rPr lang="fr-FR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X.Bossuyt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Y.Allenbach,O.Boyer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Neuromuscular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disorder</a:t>
            </a:r>
            <a:r>
              <a:rPr lang="fr-FR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32 (2022) 594-608. </a:t>
            </a:r>
            <a:r>
              <a:rPr lang="fr-FR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» Optimal test </a:t>
            </a:r>
            <a:r>
              <a:rPr lang="fr-FR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characteristic</a:t>
            </a:r>
            <a:r>
              <a:rPr lang="fr-FR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if </a:t>
            </a:r>
            <a:r>
              <a:rPr lang="fr-FR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fr-FR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Mi2a +Mi2b are positive »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29265"/>
              </p:ext>
            </p:extLst>
          </p:nvPr>
        </p:nvGraphicFramePr>
        <p:xfrm>
          <a:off x="545975" y="1006196"/>
          <a:ext cx="6079161" cy="640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6387">
                  <a:extLst>
                    <a:ext uri="{9D8B030D-6E8A-4147-A177-3AD203B41FA5}">
                      <a16:colId xmlns:a16="http://schemas.microsoft.com/office/drawing/2014/main" val="1838800999"/>
                    </a:ext>
                  </a:extLst>
                </a:gridCol>
                <a:gridCol w="2026387">
                  <a:extLst>
                    <a:ext uri="{9D8B030D-6E8A-4147-A177-3AD203B41FA5}">
                      <a16:colId xmlns:a16="http://schemas.microsoft.com/office/drawing/2014/main" val="1763676104"/>
                    </a:ext>
                  </a:extLst>
                </a:gridCol>
                <a:gridCol w="2026387">
                  <a:extLst>
                    <a:ext uri="{9D8B030D-6E8A-4147-A177-3AD203B41FA5}">
                      <a16:colId xmlns:a16="http://schemas.microsoft.com/office/drawing/2014/main" val="4021753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Doubles positifs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10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Mi2a+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</a:rPr>
                        <a:t> isolé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11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Mi2b+ isolé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>
                          <a:solidFill>
                            <a:srgbClr val="000000"/>
                          </a:solidFill>
                        </a:rPr>
                        <a:t>n = 29</a:t>
                      </a:r>
                      <a:endParaRPr lang="fr-FR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87048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5FDC568A-E4D1-AE62-1966-1F9F7B77D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"/>
          <a:stretch/>
        </p:blipFill>
        <p:spPr>
          <a:xfrm>
            <a:off x="460118" y="1860320"/>
            <a:ext cx="10654557" cy="282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956564" y="1758284"/>
            <a:ext cx="10134306" cy="408873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Doubles positifs = en faveur d’un diagnostic de DM </a:t>
            </a:r>
          </a:p>
          <a:p>
            <a:r>
              <a:rPr lang="fr-FR" dirty="0">
                <a:solidFill>
                  <a:srgbClr val="000000"/>
                </a:solidFill>
              </a:rPr>
              <a:t>Anti-Mi2 a ou b isolés peu spécifiques </a:t>
            </a:r>
          </a:p>
          <a:p>
            <a:r>
              <a:rPr lang="fr-FR" dirty="0">
                <a:solidFill>
                  <a:srgbClr val="000000"/>
                </a:solidFill>
              </a:rPr>
              <a:t>Inutilité de rajouter un dot si IFI sur cellules HEp-2 compatible sans autre argument</a:t>
            </a:r>
          </a:p>
          <a:p>
            <a:r>
              <a:rPr lang="fr-FR" dirty="0">
                <a:solidFill>
                  <a:srgbClr val="000000"/>
                </a:solidFill>
              </a:rPr>
              <a:t>Pas de corrélation entre intensité du dot et diagnostic de dermatomyosite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Conclusions 50 patients dot </a:t>
            </a:r>
            <a:r>
              <a:rPr lang="fr-FR" dirty="0" err="1"/>
              <a:t>euroimmun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79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Comparer les résultats des différences cibles antigéniques et des différents </a:t>
            </a:r>
            <a:r>
              <a:rPr lang="fr-FR" dirty="0" err="1">
                <a:solidFill>
                  <a:srgbClr val="000000"/>
                </a:solidFill>
              </a:rPr>
              <a:t>immunodots</a:t>
            </a:r>
            <a:r>
              <a:rPr lang="fr-FR" dirty="0">
                <a:solidFill>
                  <a:srgbClr val="000000"/>
                </a:solidFill>
              </a:rPr>
              <a:t> entre eux, et avec la clinique</a:t>
            </a:r>
          </a:p>
          <a:p>
            <a:r>
              <a:rPr lang="fr-FR" dirty="0">
                <a:solidFill>
                  <a:srgbClr val="000000"/>
                </a:solidFill>
              </a:rPr>
              <a:t>Calcul des performances diagnostiques de chaque cible antigénique, seule et combinées</a:t>
            </a:r>
          </a:p>
          <a:p>
            <a:r>
              <a:rPr lang="fr-FR" dirty="0">
                <a:solidFill>
                  <a:srgbClr val="000000"/>
                </a:solidFill>
              </a:rPr>
              <a:t>Déterminer les marqueurs cliniques et biologiques les plus prédictifs de dermatomyosites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0000"/>
                </a:solidFill>
              </a:rPr>
              <a:t>Proposer une nouvelle démarche de diagnostic biologique et d’interprétation des résultats Mi2 positifs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1200404" y="1162904"/>
            <a:ext cx="10134306" cy="535484"/>
          </a:xfrm>
        </p:spPr>
        <p:txBody>
          <a:bodyPr/>
          <a:lstStyle/>
          <a:p>
            <a:pPr algn="ctr"/>
            <a:r>
              <a:rPr lang="fr-FR" dirty="0" err="1">
                <a:solidFill>
                  <a:srgbClr val="000000"/>
                </a:solidFill>
              </a:rPr>
              <a:t>ObjectifS</a:t>
            </a:r>
            <a:r>
              <a:rPr lang="fr-FR" dirty="0">
                <a:solidFill>
                  <a:srgbClr val="000000"/>
                </a:solidFill>
              </a:rPr>
              <a:t> de l’étude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666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963193" y="585550"/>
            <a:ext cx="10134306" cy="86175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Seconde ETUDE:  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Population ANALYSEE avec les deux dots </a:t>
            </a:r>
            <a:r>
              <a:rPr lang="fr-FR" dirty="0" err="1">
                <a:solidFill>
                  <a:srgbClr val="000000"/>
                </a:solidFill>
              </a:rPr>
              <a:t>Euroimmun</a:t>
            </a:r>
            <a:r>
              <a:rPr lang="fr-FR" dirty="0">
                <a:solidFill>
                  <a:srgbClr val="000000"/>
                </a:solidFill>
              </a:rPr>
              <a:t> et D-TEK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369678" y="2295144"/>
            <a:ext cx="7367379" cy="3711636"/>
            <a:chOff x="2369678" y="2295144"/>
            <a:chExt cx="7367379" cy="3711636"/>
          </a:xfrm>
        </p:grpSpPr>
        <p:sp>
          <p:nvSpPr>
            <p:cNvPr id="46" name="Accolade fermante 45"/>
            <p:cNvSpPr/>
            <p:nvPr/>
          </p:nvSpPr>
          <p:spPr>
            <a:xfrm rot="5400000">
              <a:off x="6061396" y="1923056"/>
              <a:ext cx="226444" cy="7124878"/>
            </a:xfrm>
            <a:prstGeom prst="rightBrace">
              <a:avLst>
                <a:gd name="adj1" fmla="val 65513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22278" y="5637448"/>
              <a:ext cx="41474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21</a:t>
              </a:r>
              <a:r>
                <a:rPr lang="fr-FR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fr-FR" dirty="0">
                  <a:solidFill>
                    <a:srgbClr val="000000"/>
                  </a:solidFill>
                </a:rPr>
                <a:t>patients</a:t>
              </a:r>
              <a:r>
                <a:rPr lang="fr-FR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 inclus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2369678" y="2295144"/>
              <a:ext cx="7367379" cy="3013907"/>
              <a:chOff x="2517943" y="2624328"/>
              <a:chExt cx="7367379" cy="301390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679838" y="2624328"/>
                <a:ext cx="3128853" cy="65430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rgbClr val="000000"/>
                    </a:solidFill>
                  </a:rPr>
                  <a:t>35</a:t>
                </a:r>
                <a:r>
                  <a:rPr lang="fr-FR" dirty="0">
                    <a:solidFill>
                      <a:srgbClr val="000000"/>
                    </a:solidFill>
                  </a:rPr>
                  <a:t> patients avec un résultat positif en Mi2a et/ou Mi2b</a:t>
                </a: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2800547" y="3474845"/>
                <a:ext cx="2062191" cy="36933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00000"/>
                    </a:solidFill>
                  </a:rPr>
                  <a:t>1</a:t>
                </a:r>
                <a:r>
                  <a:rPr lang="fr-FR" dirty="0">
                    <a:solidFill>
                      <a:srgbClr val="000000"/>
                    </a:solidFill>
                  </a:rPr>
                  <a:t> patient &lt; 18 ans</a:t>
                </a:r>
              </a:p>
            </p:txBody>
          </p:sp>
          <p:cxnSp>
            <p:nvCxnSpPr>
              <p:cNvPr id="11" name="Connecteur droit 10"/>
              <p:cNvCxnSpPr>
                <a:cxnSpLocks/>
                <a:stCxn id="10" idx="3"/>
              </p:cNvCxnSpPr>
              <p:nvPr/>
            </p:nvCxnSpPr>
            <p:spPr>
              <a:xfrm>
                <a:off x="4862738" y="3659511"/>
                <a:ext cx="13716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6244264" y="3278636"/>
                <a:ext cx="0" cy="1505947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/>
              <p:cNvSpPr txBox="1"/>
              <p:nvPr/>
            </p:nvSpPr>
            <p:spPr>
              <a:xfrm>
                <a:off x="2517943" y="3972751"/>
                <a:ext cx="2350129" cy="646331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00000"/>
                    </a:solidFill>
                  </a:rPr>
                  <a:t>13</a:t>
                </a:r>
                <a:r>
                  <a:rPr lang="fr-FR" dirty="0">
                    <a:solidFill>
                      <a:srgbClr val="000000"/>
                    </a:solidFill>
                  </a:rPr>
                  <a:t> patients sans informations cliniques</a:t>
                </a:r>
              </a:p>
            </p:txBody>
          </p:sp>
          <p:cxnSp>
            <p:nvCxnSpPr>
              <p:cNvPr id="43" name="Connecteur droit 42"/>
              <p:cNvCxnSpPr>
                <a:stCxn id="42" idx="3"/>
              </p:cNvCxnSpPr>
              <p:nvPr/>
            </p:nvCxnSpPr>
            <p:spPr>
              <a:xfrm>
                <a:off x="4868072" y="4295917"/>
                <a:ext cx="137135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e 21"/>
              <p:cNvGrpSpPr/>
              <p:nvPr/>
            </p:nvGrpSpPr>
            <p:grpSpPr>
              <a:xfrm>
                <a:off x="2760444" y="4779050"/>
                <a:ext cx="7124878" cy="859185"/>
                <a:chOff x="2760444" y="4779050"/>
                <a:chExt cx="7124878" cy="859185"/>
              </a:xfrm>
            </p:grpSpPr>
            <p:sp>
              <p:nvSpPr>
                <p:cNvPr id="13" name="ZoneTexte 12"/>
                <p:cNvSpPr txBox="1"/>
                <p:nvPr/>
              </p:nvSpPr>
              <p:spPr>
                <a:xfrm>
                  <a:off x="5164264" y="4991904"/>
                  <a:ext cx="2160000" cy="646331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b="1" dirty="0">
                      <a:solidFill>
                        <a:srgbClr val="000000"/>
                      </a:solidFill>
                    </a:rPr>
                    <a:t>3</a:t>
                  </a:r>
                  <a:r>
                    <a:rPr lang="fr-FR" dirty="0">
                      <a:solidFill>
                        <a:srgbClr val="000000"/>
                      </a:solidFill>
                    </a:rPr>
                    <a:t> patients positifs</a:t>
                  </a:r>
                </a:p>
                <a:p>
                  <a:pPr algn="ctr"/>
                  <a:r>
                    <a:rPr lang="fr-FR" dirty="0">
                      <a:solidFill>
                        <a:srgbClr val="000000"/>
                      </a:solidFill>
                    </a:rPr>
                    <a:t>uniquement en Mi2a</a:t>
                  </a:r>
                </a:p>
              </p:txBody>
            </p:sp>
            <p:cxnSp>
              <p:nvCxnSpPr>
                <p:cNvPr id="14" name="Connecteur droit 13"/>
                <p:cNvCxnSpPr>
                  <a:endCxn id="13" idx="0"/>
                </p:cNvCxnSpPr>
                <p:nvPr/>
              </p:nvCxnSpPr>
              <p:spPr>
                <a:xfrm>
                  <a:off x="6242972" y="4779051"/>
                  <a:ext cx="1292" cy="212853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>
                  <a:cxnSpLocks/>
                </p:cNvCxnSpPr>
                <p:nvPr/>
              </p:nvCxnSpPr>
              <p:spPr>
                <a:xfrm>
                  <a:off x="3681914" y="4779050"/>
                  <a:ext cx="5123408" cy="1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ZoneTexte 15"/>
                <p:cNvSpPr txBox="1"/>
                <p:nvPr/>
              </p:nvSpPr>
              <p:spPr>
                <a:xfrm>
                  <a:off x="7725322" y="4991904"/>
                  <a:ext cx="2160000" cy="646331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b="1" dirty="0">
                      <a:solidFill>
                        <a:srgbClr val="000000"/>
                      </a:solidFill>
                    </a:rPr>
                    <a:t>14</a:t>
                  </a:r>
                  <a:r>
                    <a:rPr lang="fr-FR" dirty="0">
                      <a:solidFill>
                        <a:srgbClr val="000000"/>
                      </a:solidFill>
                    </a:rPr>
                    <a:t> patients positifs</a:t>
                  </a:r>
                </a:p>
                <a:p>
                  <a:pPr algn="ctr"/>
                  <a:r>
                    <a:rPr lang="fr-FR" dirty="0">
                      <a:solidFill>
                        <a:srgbClr val="000000"/>
                      </a:solidFill>
                    </a:rPr>
                    <a:t>uniquement en Mi2b</a:t>
                  </a:r>
                </a:p>
              </p:txBody>
            </p:sp>
            <p:cxnSp>
              <p:nvCxnSpPr>
                <p:cNvPr id="17" name="Connecteur droit 16"/>
                <p:cNvCxnSpPr>
                  <a:endCxn id="16" idx="0"/>
                </p:cNvCxnSpPr>
                <p:nvPr/>
              </p:nvCxnSpPr>
              <p:spPr>
                <a:xfrm>
                  <a:off x="8805322" y="4779051"/>
                  <a:ext cx="0" cy="212853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ZoneTexte 18"/>
                <p:cNvSpPr txBox="1"/>
                <p:nvPr/>
              </p:nvSpPr>
              <p:spPr>
                <a:xfrm>
                  <a:off x="2760444" y="4991904"/>
                  <a:ext cx="1842941" cy="646331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b="1" dirty="0">
                      <a:solidFill>
                        <a:srgbClr val="000000"/>
                      </a:solidFill>
                    </a:rPr>
                    <a:t>4</a:t>
                  </a:r>
                  <a:r>
                    <a:rPr lang="fr-FR" dirty="0">
                      <a:solidFill>
                        <a:srgbClr val="000000"/>
                      </a:solidFill>
                    </a:rPr>
                    <a:t> patients positifs</a:t>
                  </a:r>
                </a:p>
                <a:p>
                  <a:pPr algn="ctr"/>
                  <a:r>
                    <a:rPr lang="fr-FR" dirty="0">
                      <a:solidFill>
                        <a:srgbClr val="000000"/>
                      </a:solidFill>
                    </a:rPr>
                    <a:t>en Mi2a et Mi2b</a:t>
                  </a:r>
                </a:p>
              </p:txBody>
            </p:sp>
            <p:cxnSp>
              <p:nvCxnSpPr>
                <p:cNvPr id="25" name="Connecteur droit 24"/>
                <p:cNvCxnSpPr>
                  <a:endCxn id="19" idx="0"/>
                </p:cNvCxnSpPr>
                <p:nvPr/>
              </p:nvCxnSpPr>
              <p:spPr>
                <a:xfrm>
                  <a:off x="3681914" y="4779051"/>
                  <a:ext cx="0" cy="212853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4342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4028948" y="85372"/>
            <a:ext cx="10134306" cy="535484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EA0F72-88A8-A253-F7F0-6A3C68895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" t="422"/>
          <a:stretch/>
        </p:blipFill>
        <p:spPr>
          <a:xfrm>
            <a:off x="195146" y="888598"/>
            <a:ext cx="11996854" cy="58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1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Comparaison des résultats des dots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989757" y="1577794"/>
            <a:ext cx="5232792" cy="4695945"/>
            <a:chOff x="5535017" y="881895"/>
            <a:chExt cx="5232792" cy="4695945"/>
          </a:xfrm>
        </p:grpSpPr>
        <p:grpSp>
          <p:nvGrpSpPr>
            <p:cNvPr id="9" name="Groupe 8"/>
            <p:cNvGrpSpPr/>
            <p:nvPr/>
          </p:nvGrpSpPr>
          <p:grpSpPr>
            <a:xfrm>
              <a:off x="5535017" y="881895"/>
              <a:ext cx="5232792" cy="2873920"/>
              <a:chOff x="5535017" y="881895"/>
              <a:chExt cx="5232792" cy="287392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A6EE230-106D-4936-8AD7-890DEA04D838}"/>
                  </a:ext>
                </a:extLst>
              </p:cNvPr>
              <p:cNvSpPr/>
              <p:nvPr/>
            </p:nvSpPr>
            <p:spPr>
              <a:xfrm>
                <a:off x="5535017" y="881895"/>
                <a:ext cx="3071136" cy="2873920"/>
              </a:xfrm>
              <a:prstGeom prst="ellipse">
                <a:avLst/>
              </a:prstGeom>
              <a:solidFill>
                <a:srgbClr val="43AEBD">
                  <a:alpha val="49000"/>
                </a:srgbClr>
              </a:solidFill>
              <a:ln>
                <a:solidFill>
                  <a:srgbClr val="3045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68AD1FF7-9924-4E04-802F-1BA7DA81E0AD}"/>
                  </a:ext>
                </a:extLst>
              </p:cNvPr>
              <p:cNvSpPr/>
              <p:nvPr/>
            </p:nvSpPr>
            <p:spPr>
              <a:xfrm>
                <a:off x="7696673" y="881895"/>
                <a:ext cx="3071136" cy="2873920"/>
              </a:xfrm>
              <a:prstGeom prst="ellipse">
                <a:avLst/>
              </a:prstGeom>
              <a:solidFill>
                <a:srgbClr val="3CB548">
                  <a:alpha val="50000"/>
                </a:srgb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441E3B29-DBF9-4671-9F97-6C0D761AF188}"/>
                  </a:ext>
                </a:extLst>
              </p:cNvPr>
              <p:cNvSpPr txBox="1"/>
              <p:nvPr/>
            </p:nvSpPr>
            <p:spPr>
              <a:xfrm>
                <a:off x="5840311" y="1504397"/>
                <a:ext cx="18784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Mi-2</a:t>
                </a:r>
                <a:r>
                  <a:rPr lang="el-GR" sz="2000" b="1" dirty="0">
                    <a:solidFill>
                      <a:schemeClr val="tx1"/>
                    </a:solidFill>
                  </a:rPr>
                  <a:t>α</a:t>
                </a:r>
                <a:endParaRPr lang="fr-FR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EuroImmun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89F33290-BC58-49F0-AB57-1687F63D412A}"/>
                  </a:ext>
                </a:extLst>
              </p:cNvPr>
              <p:cNvSpPr txBox="1"/>
              <p:nvPr/>
            </p:nvSpPr>
            <p:spPr>
              <a:xfrm>
                <a:off x="8632632" y="1504397"/>
                <a:ext cx="18784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Mi-2</a:t>
                </a:r>
                <a:r>
                  <a:rPr lang="el-GR" sz="2000" b="1" dirty="0">
                    <a:solidFill>
                      <a:schemeClr val="tx1"/>
                    </a:solidFill>
                  </a:rPr>
                  <a:t>β</a:t>
                </a:r>
                <a:endParaRPr lang="fr-FR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EuroImmun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EF46F19-C4B0-4904-8509-B47864703C38}"/>
                  </a:ext>
                </a:extLst>
              </p:cNvPr>
              <p:cNvSpPr txBox="1"/>
              <p:nvPr/>
            </p:nvSpPr>
            <p:spPr>
              <a:xfrm>
                <a:off x="8632632" y="2249302"/>
                <a:ext cx="1878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/>
                  <a:t>9</a:t>
                </a:r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1FD55BD-0D88-4E2B-B55C-27AB4CE819D2}"/>
                  </a:ext>
                </a:extLst>
              </p:cNvPr>
              <p:cNvSpPr txBox="1"/>
              <p:nvPr/>
            </p:nvSpPr>
            <p:spPr>
              <a:xfrm>
                <a:off x="5840311" y="2249302"/>
                <a:ext cx="1878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6615845" y="2703920"/>
              <a:ext cx="3071136" cy="2873920"/>
              <a:chOff x="6615845" y="3673184"/>
              <a:chExt cx="3071136" cy="287392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85F8C9E2-94FA-4FF2-92E0-99AEE02A7F60}"/>
                  </a:ext>
                </a:extLst>
              </p:cNvPr>
              <p:cNvSpPr/>
              <p:nvPr/>
            </p:nvSpPr>
            <p:spPr>
              <a:xfrm>
                <a:off x="6615845" y="3673184"/>
                <a:ext cx="3071136" cy="287392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DB98E22-C1A1-4060-AF90-0204DF8FFECD}"/>
                  </a:ext>
                </a:extLst>
              </p:cNvPr>
              <p:cNvSpPr txBox="1"/>
              <p:nvPr/>
            </p:nvSpPr>
            <p:spPr>
              <a:xfrm>
                <a:off x="7212170" y="5120933"/>
                <a:ext cx="18784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Mi-2</a:t>
                </a:r>
                <a:r>
                  <a:rPr lang="el-GR" sz="2000" b="1" dirty="0">
                    <a:solidFill>
                      <a:schemeClr val="tx1"/>
                    </a:solidFill>
                  </a:rPr>
                  <a:t>β</a:t>
                </a:r>
                <a:endParaRPr lang="fr-FR" sz="20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2000" b="1" dirty="0">
                    <a:solidFill>
                      <a:schemeClr val="tx1"/>
                    </a:solidFill>
                  </a:rPr>
                  <a:t>D-Tek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50C939D-0915-43FA-A479-0FCFBA880910}"/>
                  </a:ext>
                </a:extLst>
              </p:cNvPr>
              <p:cNvSpPr txBox="1"/>
              <p:nvPr/>
            </p:nvSpPr>
            <p:spPr>
              <a:xfrm>
                <a:off x="7212170" y="5834102"/>
                <a:ext cx="1878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>
                    <a:solidFill>
                      <a:schemeClr val="tx1"/>
                    </a:solidFill>
                  </a:rPr>
                  <a:t>NA</a:t>
                </a: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0D46B75-0B69-4DAD-821A-4AB5BCA036BF}"/>
                </a:ext>
              </a:extLst>
            </p:cNvPr>
            <p:cNvSpPr txBox="1"/>
            <p:nvPr/>
          </p:nvSpPr>
          <p:spPr>
            <a:xfrm>
              <a:off x="7212170" y="2734956"/>
              <a:ext cx="1878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4</a:t>
              </a:r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61F5254-AAB7-4216-A070-6EAB1FCB4B6F}"/>
                </a:ext>
              </a:extLst>
            </p:cNvPr>
            <p:cNvSpPr txBox="1"/>
            <p:nvPr/>
          </p:nvSpPr>
          <p:spPr>
            <a:xfrm>
              <a:off x="7212170" y="1949421"/>
              <a:ext cx="1878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D953801-14AF-4F95-9F9A-6F95D156AE5A}"/>
                </a:ext>
              </a:extLst>
            </p:cNvPr>
            <p:cNvSpPr txBox="1"/>
            <p:nvPr/>
          </p:nvSpPr>
          <p:spPr>
            <a:xfrm>
              <a:off x="6383702" y="3114456"/>
              <a:ext cx="1878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0</a:t>
              </a:r>
              <a:endParaRPr lang="fr-F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5844CF1-3310-4D1E-ABDA-B0444B6B0C1B}"/>
                </a:ext>
              </a:extLst>
            </p:cNvPr>
            <p:cNvSpPr txBox="1"/>
            <p:nvPr/>
          </p:nvSpPr>
          <p:spPr>
            <a:xfrm>
              <a:off x="8019937" y="3114456"/>
              <a:ext cx="1878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5</a:t>
              </a:r>
              <a:endParaRPr lang="fr-FR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1A3AD33F-241F-6372-AFA7-EA4AC2B3A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" t="1285"/>
          <a:stretch/>
        </p:blipFill>
        <p:spPr>
          <a:xfrm>
            <a:off x="134113" y="2514600"/>
            <a:ext cx="5855644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68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Comparaison des profils à la clinique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03587" y="3737159"/>
            <a:ext cx="334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 </a:t>
            </a:r>
            <a:r>
              <a:rPr lang="fr-FR" dirty="0">
                <a:solidFill>
                  <a:srgbClr val="000000"/>
                </a:solidFill>
              </a:rPr>
              <a:t>Dont 1 </a:t>
            </a:r>
            <a:r>
              <a:rPr lang="fr-FR" dirty="0" err="1">
                <a:solidFill>
                  <a:srgbClr val="000000"/>
                </a:solidFill>
              </a:rPr>
              <a:t>Sd</a:t>
            </a:r>
            <a:r>
              <a:rPr lang="fr-FR" dirty="0">
                <a:solidFill>
                  <a:srgbClr val="000000"/>
                </a:solidFill>
              </a:rPr>
              <a:t> des anti-synthétases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435" y="5898756"/>
            <a:ext cx="10502098" cy="68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1200"/>
              </a:spcAft>
            </a:pPr>
            <a:r>
              <a:rPr lang="fr-FR" b="1" dirty="0">
                <a:solidFill>
                  <a:srgbClr val="FF0000"/>
                </a:solidFill>
              </a:rPr>
              <a:t>/!\</a:t>
            </a:r>
            <a:r>
              <a:rPr lang="fr-FR" dirty="0">
                <a:solidFill>
                  <a:srgbClr val="FF0000"/>
                </a:solidFill>
              </a:rPr>
              <a:t> À noter sur un autre résultat de routine : 1 patient dermatomyosite positif en D-tek (intensité : 43) et double négatif en </a:t>
            </a:r>
            <a:r>
              <a:rPr lang="fr-FR" dirty="0" err="1">
                <a:solidFill>
                  <a:srgbClr val="FF0000"/>
                </a:solidFill>
              </a:rPr>
              <a:t>EuroImmun</a:t>
            </a:r>
            <a:r>
              <a:rPr lang="fr-FR" dirty="0">
                <a:solidFill>
                  <a:srgbClr val="FF0000"/>
                </a:solidFill>
              </a:rPr>
              <a:t>  et IFI = 1280 Moucheté typique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6DAD1B-4C3A-471A-63D7-6BD81AA37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" t="988"/>
          <a:stretch/>
        </p:blipFill>
        <p:spPr>
          <a:xfrm>
            <a:off x="1310131" y="2024743"/>
            <a:ext cx="6743425" cy="3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Comparaison des profils à la clinique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49268" y="5361031"/>
            <a:ext cx="53019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</a:rPr>
              <a:t>Intensité du signal des anticorps </a:t>
            </a:r>
          </a:p>
          <a:p>
            <a:r>
              <a:rPr lang="fr-FR" i="1" dirty="0">
                <a:solidFill>
                  <a:srgbClr val="000000"/>
                </a:solidFill>
              </a:rPr>
              <a:t>anti-Mi2</a:t>
            </a:r>
            <a:r>
              <a:rPr lang="fr-FR" i="1" dirty="0">
                <a:solidFill>
                  <a:srgbClr val="000000"/>
                </a:solidFill>
                <a:sym typeface="Symbol" panose="05050102010706020507" pitchFamily="18" charset="2"/>
              </a:rPr>
              <a:t> sur dot EuroImmun (A), </a:t>
            </a:r>
          </a:p>
          <a:p>
            <a:r>
              <a:rPr lang="fr-FR" i="1" dirty="0">
                <a:solidFill>
                  <a:srgbClr val="000000"/>
                </a:solidFill>
                <a:sym typeface="Symbol" panose="05050102010706020507" pitchFamily="18" charset="2"/>
              </a:rPr>
              <a:t>anti-Mi2 sur dot EuroImmun(B), </a:t>
            </a:r>
          </a:p>
          <a:p>
            <a:r>
              <a:rPr lang="fr-FR" i="1" dirty="0">
                <a:solidFill>
                  <a:srgbClr val="000000"/>
                </a:solidFill>
                <a:sym typeface="Symbol" panose="05050102010706020507" pitchFamily="18" charset="2"/>
              </a:rPr>
              <a:t>et anti-Mi2 sur dot D-tek (C). </a:t>
            </a:r>
          </a:p>
          <a:p>
            <a:r>
              <a:rPr lang="fr-FR" i="1" dirty="0">
                <a:solidFill>
                  <a:srgbClr val="000000"/>
                </a:solidFill>
                <a:sym typeface="Symbol" panose="05050102010706020507" pitchFamily="18" charset="2"/>
              </a:rPr>
              <a:t>Valeur seuil dot: EuroImmun = 15,  DTEK = 10</a:t>
            </a:r>
            <a:endParaRPr lang="fr-FR" i="1" dirty="0">
              <a:solidFill>
                <a:srgbClr val="00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1512892"/>
            <a:ext cx="10058400" cy="38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3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Résultats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Performances diagnostiques 21 patients sur les deux dots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ABF089-1B10-4104-2ABA-442D6F4FB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" t="1709"/>
          <a:stretch/>
        </p:blipFill>
        <p:spPr>
          <a:xfrm>
            <a:off x="1194816" y="2233126"/>
            <a:ext cx="9326880" cy="39788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2EDD9D-EF02-F991-7453-C2BED8755E43}"/>
              </a:ext>
            </a:extLst>
          </p:cNvPr>
          <p:cNvSpPr/>
          <p:nvPr/>
        </p:nvSpPr>
        <p:spPr>
          <a:xfrm>
            <a:off x="5916628" y="3264130"/>
            <a:ext cx="822224" cy="493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B5102F-46CD-8AB3-57C5-BC57F8E19B29}"/>
              </a:ext>
            </a:extLst>
          </p:cNvPr>
          <p:cNvSpPr txBox="1"/>
          <p:nvPr/>
        </p:nvSpPr>
        <p:spPr>
          <a:xfrm flipH="1">
            <a:off x="6262254" y="3345471"/>
            <a:ext cx="822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66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1188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3017012" y="659047"/>
            <a:ext cx="5102860" cy="486557"/>
          </a:xfrm>
        </p:spPr>
        <p:txBody>
          <a:bodyPr/>
          <a:lstStyle/>
          <a:p>
            <a:r>
              <a:rPr lang="fr-FR" sz="2000" b="1" dirty="0">
                <a:solidFill>
                  <a:srgbClr val="000000"/>
                </a:solidFill>
              </a:rPr>
              <a:t>Données des 65 patients  DOT </a:t>
            </a:r>
            <a:r>
              <a:rPr lang="fr-FR" sz="2000" b="1" dirty="0" err="1">
                <a:solidFill>
                  <a:srgbClr val="000000"/>
                </a:solidFill>
              </a:rPr>
              <a:t>euroimmun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03A9261-EC9D-233E-F03E-600FB3BAE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/>
          <a:stretch/>
        </p:blipFill>
        <p:spPr>
          <a:xfrm>
            <a:off x="240314" y="1936166"/>
            <a:ext cx="11835029" cy="31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8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968756" y="1514444"/>
            <a:ext cx="10134306" cy="40887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fr-FR" dirty="0">
                <a:solidFill>
                  <a:srgbClr val="000000"/>
                </a:solidFill>
              </a:rPr>
              <a:t>Patients double positifs Mi2</a:t>
            </a:r>
            <a:r>
              <a:rPr lang="fr-FR" dirty="0">
                <a:solidFill>
                  <a:srgbClr val="000000"/>
                </a:solidFill>
                <a:sym typeface="Symbol" panose="05050102010706020507" pitchFamily="18" charset="2"/>
              </a:rPr>
              <a:t> et </a:t>
            </a:r>
            <a:r>
              <a:rPr lang="fr-FR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fr-FR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très bien corrélés au diagnostic de DM</a:t>
            </a:r>
          </a:p>
          <a:p>
            <a:pPr marL="7937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fr-FR" dirty="0">
                <a:solidFill>
                  <a:srgbClr val="000000"/>
                </a:solidFill>
              </a:rPr>
              <a:t>       Peu d’intérêt de la confirmation par dot D-Tek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fr-FR" dirty="0">
                <a:solidFill>
                  <a:srgbClr val="000000"/>
                </a:solidFill>
              </a:rPr>
              <a:t>Patients Mi2</a:t>
            </a:r>
            <a:r>
              <a:rPr lang="fr-FR" dirty="0">
                <a:solidFill>
                  <a:srgbClr val="000000"/>
                </a:solidFill>
                <a:sym typeface="Symbol" panose="05050102010706020507" pitchFamily="18" charset="2"/>
              </a:rPr>
              <a:t> et </a:t>
            </a:r>
            <a:r>
              <a:rPr lang="fr-FR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lang="fr-FR" dirty="0">
                <a:solidFill>
                  <a:srgbClr val="000000"/>
                </a:solidFill>
                <a:sym typeface="Symbol" panose="05050102010706020507" pitchFamily="18" charset="2"/>
              </a:rPr>
              <a:t> isolés non évocateurs de DM </a:t>
            </a:r>
          </a:p>
          <a:p>
            <a:r>
              <a:rPr lang="fr-FR" dirty="0">
                <a:solidFill>
                  <a:srgbClr val="000000"/>
                </a:solidFill>
              </a:rPr>
              <a:t>Inutilité de rajouter un dot si IFI sur cellules HEp-2 compatible sans autre argument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Pas de corrélation entre intensité du dot et diagnostic de dermatomyosite</a:t>
            </a:r>
          </a:p>
          <a:p>
            <a:endParaRPr lang="fr-FR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fr-FR" b="1" dirty="0">
                <a:solidFill>
                  <a:srgbClr val="FF0000"/>
                </a:solidFill>
              </a:rPr>
              <a:t>Intérêt de la clinique +++ dans l’interprétation des résultats anti-Mi2 positifs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1553972" y="627420"/>
            <a:ext cx="10134306" cy="535484"/>
          </a:xfrm>
        </p:spPr>
        <p:txBody>
          <a:bodyPr/>
          <a:lstStyle/>
          <a:p>
            <a:r>
              <a:rPr lang="fr-FR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7989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Back up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019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Cas d’une patiente sous Atorvastatine :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Faiblesse des jambes, myalgies, amyotrophie du quadriceps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CPK à 101 760 U/L (!)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Pas d’antécédents de maladie auto-immune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 Diagnostic : Rhabdomyolyse due à l’Atorvastatine</a:t>
            </a:r>
          </a:p>
          <a:p>
            <a:r>
              <a:rPr lang="fr-FR" dirty="0">
                <a:solidFill>
                  <a:srgbClr val="000000"/>
                </a:solidFill>
              </a:rPr>
              <a:t>Mais…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ANA : 1280 Moucheté sablé type Mi2 sans </a:t>
            </a:r>
            <a:r>
              <a:rPr lang="fr-FR" dirty="0" err="1">
                <a:solidFill>
                  <a:srgbClr val="000000"/>
                </a:solidFill>
              </a:rPr>
              <a:t>Fc</a:t>
            </a:r>
            <a:r>
              <a:rPr lang="fr-FR" dirty="0">
                <a:solidFill>
                  <a:srgbClr val="000000"/>
                </a:solidFill>
              </a:rPr>
              <a:t> anti-PL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Mi2b à 92, PL7 à 74, nucléosome et TRIM21 &gt; 8 UI/L, anti-</a:t>
            </a:r>
            <a:r>
              <a:rPr lang="fr-FR" dirty="0" err="1">
                <a:solidFill>
                  <a:srgbClr val="000000"/>
                </a:solidFill>
              </a:rPr>
              <a:t>HMGCoAR</a:t>
            </a:r>
            <a:r>
              <a:rPr lang="fr-FR" dirty="0">
                <a:solidFill>
                  <a:srgbClr val="000000"/>
                </a:solidFill>
              </a:rPr>
              <a:t> négatif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Résultats toujours positifs 6 mois après l’épisode, avec CPK subnormales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pPr marL="7937" indent="0">
              <a:buNone/>
            </a:pP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 ENMG et IRM musculaire : pas en faveur d’une dermatomyosite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000000"/>
                </a:solidFill>
              </a:rPr>
              <a:t>Résultats : </a:t>
            </a:r>
            <a:r>
              <a:rPr lang="fr-FR" sz="3200" cap="none" dirty="0">
                <a:solidFill>
                  <a:srgbClr val="000000"/>
                </a:solidFill>
              </a:rPr>
              <a:t>Mi2b +</a:t>
            </a:r>
            <a:r>
              <a:rPr lang="fr-FR" sz="3200" dirty="0">
                <a:solidFill>
                  <a:srgbClr val="000000"/>
                </a:solidFill>
              </a:rPr>
              <a:t> isolés</a:t>
            </a:r>
          </a:p>
        </p:txBody>
      </p:sp>
    </p:spTree>
    <p:extLst>
      <p:ext uri="{BB962C8B-B14F-4D97-AF65-F5344CB8AC3E}">
        <p14:creationId xmlns:p14="http://schemas.microsoft.com/office/powerpoint/2010/main" val="140379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Sous-unité du complexe </a:t>
            </a:r>
            <a:r>
              <a:rPr lang="fr-FR" dirty="0" err="1">
                <a:solidFill>
                  <a:srgbClr val="000000"/>
                </a:solidFill>
              </a:rPr>
              <a:t>NuRD</a:t>
            </a:r>
            <a:r>
              <a:rPr lang="fr-FR" dirty="0">
                <a:solidFill>
                  <a:srgbClr val="000000"/>
                </a:solidFill>
              </a:rPr>
              <a:t>, identifié en 1995</a:t>
            </a:r>
          </a:p>
          <a:p>
            <a:r>
              <a:rPr lang="fr-FR" dirty="0">
                <a:solidFill>
                  <a:srgbClr val="000000"/>
                </a:solidFill>
              </a:rPr>
              <a:t>Protéine de 230 kDa (1912 acides aminés) composés de plusieurs domaines spécifiques:</a:t>
            </a:r>
          </a:p>
          <a:p>
            <a:pPr lvl="1"/>
            <a:r>
              <a:rPr lang="fr-FR" i="1" dirty="0">
                <a:solidFill>
                  <a:srgbClr val="000000"/>
                </a:solidFill>
              </a:rPr>
              <a:t>PHD-Zinc </a:t>
            </a:r>
            <a:r>
              <a:rPr lang="fr-FR" i="1" dirty="0" err="1">
                <a:solidFill>
                  <a:srgbClr val="000000"/>
                </a:solidFill>
              </a:rPr>
              <a:t>Fingers</a:t>
            </a:r>
            <a:r>
              <a:rPr lang="fr-FR" i="1" dirty="0">
                <a:solidFill>
                  <a:srgbClr val="000000"/>
                </a:solidFill>
              </a:rPr>
              <a:t> </a:t>
            </a:r>
            <a:r>
              <a:rPr lang="fr-FR" i="1" dirty="0" err="1">
                <a:solidFill>
                  <a:srgbClr val="000000"/>
                </a:solidFill>
              </a:rPr>
              <a:t>Telobox</a:t>
            </a:r>
            <a:endParaRPr lang="fr-FR" i="1" dirty="0">
              <a:solidFill>
                <a:srgbClr val="000000"/>
              </a:solidFill>
            </a:endParaRPr>
          </a:p>
          <a:p>
            <a:pPr lvl="1"/>
            <a:r>
              <a:rPr lang="fr-FR" i="1" dirty="0" err="1">
                <a:solidFill>
                  <a:srgbClr val="000000"/>
                </a:solidFill>
              </a:rPr>
              <a:t>Chromodomain</a:t>
            </a:r>
            <a:endParaRPr lang="fr-FR" i="1" dirty="0">
              <a:solidFill>
                <a:srgbClr val="000000"/>
              </a:solidFill>
            </a:endParaRPr>
          </a:p>
          <a:p>
            <a:pPr lvl="1"/>
            <a:r>
              <a:rPr lang="fr-FR" i="1" dirty="0" err="1">
                <a:solidFill>
                  <a:srgbClr val="000000"/>
                </a:solidFill>
              </a:rPr>
              <a:t>Helicase</a:t>
            </a:r>
            <a:r>
              <a:rPr lang="fr-FR" i="1" dirty="0">
                <a:solidFill>
                  <a:srgbClr val="000000"/>
                </a:solidFill>
              </a:rPr>
              <a:t>/ATPase</a:t>
            </a:r>
            <a:endParaRPr lang="nl-NL" i="1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2 isoformes de Mi2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Mi2</a:t>
            </a:r>
            <a:r>
              <a:rPr lang="fr-FR" dirty="0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  <a:r>
              <a:rPr lang="fr-FR" dirty="0">
                <a:solidFill>
                  <a:srgbClr val="000000"/>
                </a:solidFill>
              </a:rPr>
              <a:t> (ou CHD3) de 240 kDa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Mi2</a:t>
            </a:r>
            <a:r>
              <a:rPr lang="fr-FR" dirty="0">
                <a:solidFill>
                  <a:srgbClr val="000000"/>
                </a:solidFill>
                <a:sym typeface="Symbol" panose="05050102010706020507" pitchFamily="18" charset="2"/>
              </a:rPr>
              <a:t></a:t>
            </a:r>
            <a:r>
              <a:rPr lang="fr-FR" dirty="0">
                <a:solidFill>
                  <a:srgbClr val="000000"/>
                </a:solidFill>
              </a:rPr>
              <a:t> (ou CHD4) de 235 kDa</a:t>
            </a:r>
          </a:p>
          <a:p>
            <a:r>
              <a:rPr lang="fr-FR" dirty="0">
                <a:solidFill>
                  <a:srgbClr val="000000"/>
                </a:solidFill>
              </a:rPr>
              <a:t>Les sérums anti-Mi2 reconnaissent les deux protéines dans 68% des cas</a:t>
            </a:r>
          </a:p>
          <a:p>
            <a:pPr marL="7937" indent="0">
              <a:buNone/>
            </a:pPr>
            <a:r>
              <a:rPr lang="fr-FR" dirty="0">
                <a:solidFill>
                  <a:srgbClr val="000000"/>
                </a:solidFill>
              </a:rPr>
              <a:t>régions N-terminales correspondent à la région </a:t>
            </a:r>
            <a:r>
              <a:rPr lang="fr-FR" dirty="0" err="1">
                <a:solidFill>
                  <a:srgbClr val="000000"/>
                </a:solidFill>
              </a:rPr>
              <a:t>épitopique</a:t>
            </a:r>
            <a:r>
              <a:rPr lang="fr-FR" dirty="0">
                <a:solidFill>
                  <a:srgbClr val="000000"/>
                </a:solidFill>
              </a:rPr>
              <a:t> pour les anticorps identiques à 68 %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Antigène M</a:t>
            </a:r>
            <a:r>
              <a:rPr lang="fr-FR" cap="none" dirty="0"/>
              <a:t>i</a:t>
            </a:r>
            <a:r>
              <a:rPr lang="fr-FR" dirty="0"/>
              <a:t>2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302" y="422161"/>
            <a:ext cx="4779900" cy="14814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B89CBAF-92E8-5186-98D3-7D96E636958E}"/>
              </a:ext>
            </a:extLst>
          </p:cNvPr>
          <p:cNvSpPr txBox="1"/>
          <p:nvPr/>
        </p:nvSpPr>
        <p:spPr>
          <a:xfrm>
            <a:off x="5441081" y="3587690"/>
            <a:ext cx="525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CHD = </a:t>
            </a:r>
            <a:r>
              <a:rPr lang="nl-NL" i="1" dirty="0" err="1"/>
              <a:t>Chromodomain</a:t>
            </a:r>
            <a:r>
              <a:rPr lang="nl-NL" i="1" dirty="0"/>
              <a:t> </a:t>
            </a:r>
            <a:r>
              <a:rPr lang="nl-NL" i="1" dirty="0" err="1"/>
              <a:t>Helicase</a:t>
            </a:r>
            <a:r>
              <a:rPr lang="nl-NL" i="1" dirty="0"/>
              <a:t> DNA-binding </a:t>
            </a:r>
            <a:r>
              <a:rPr lang="nl-NL" i="1" dirty="0" err="1"/>
              <a:t>proteins</a:t>
            </a:r>
            <a:endParaRPr lang="fr-FR" i="1" dirty="0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2B1D6471-C576-1A7D-B7BF-13D1C20F4C01}"/>
              </a:ext>
            </a:extLst>
          </p:cNvPr>
          <p:cNvSpPr/>
          <p:nvPr/>
        </p:nvSpPr>
        <p:spPr>
          <a:xfrm>
            <a:off x="5221223" y="3543134"/>
            <a:ext cx="119273" cy="45762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96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92" y="2686051"/>
            <a:ext cx="4065095" cy="4116552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Analyse de chaque cible antigénique :</a:t>
            </a:r>
          </a:p>
          <a:p>
            <a:pPr lvl="1"/>
            <a:r>
              <a:rPr lang="fr-FR" dirty="0"/>
              <a:t>AUC(Mi2</a:t>
            </a:r>
            <a:r>
              <a:rPr lang="fr-FR" dirty="0">
                <a:sym typeface="Symbol" panose="05050102010706020507" pitchFamily="18" charset="2"/>
              </a:rPr>
              <a:t></a:t>
            </a:r>
            <a:r>
              <a:rPr lang="fr-FR" dirty="0"/>
              <a:t>) = 0,6427</a:t>
            </a:r>
          </a:p>
          <a:p>
            <a:pPr lvl="1"/>
            <a:r>
              <a:rPr lang="fr-FR" dirty="0"/>
              <a:t>AUC(Mi2</a:t>
            </a:r>
            <a:r>
              <a:rPr lang="fr-FR" dirty="0">
                <a:sym typeface="Symbol" panose="05050102010706020507" pitchFamily="18" charset="2"/>
              </a:rPr>
              <a:t></a:t>
            </a:r>
            <a:r>
              <a:rPr lang="fr-FR" dirty="0"/>
              <a:t>) = 0,5446</a:t>
            </a:r>
          </a:p>
          <a:p>
            <a:pPr lvl="1"/>
            <a:r>
              <a:rPr lang="fr-FR" dirty="0"/>
              <a:t>AUC(Mi2</a:t>
            </a:r>
            <a:r>
              <a:rPr lang="fr-FR" dirty="0">
                <a:sym typeface="Symbol" panose="05050102010706020507" pitchFamily="18" charset="2"/>
              </a:rPr>
              <a:t> D-tek</a:t>
            </a:r>
            <a:r>
              <a:rPr lang="fr-FR" dirty="0"/>
              <a:t>) = 0,7321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Modèles logistiques</a:t>
            </a:r>
          </a:p>
        </p:txBody>
      </p:sp>
      <p:cxnSp>
        <p:nvCxnSpPr>
          <p:cNvPr id="12" name="Connecteur droit 11"/>
          <p:cNvCxnSpPr>
            <a:endCxn id="13" idx="1"/>
          </p:cNvCxnSpPr>
          <p:nvPr/>
        </p:nvCxnSpPr>
        <p:spPr>
          <a:xfrm flipV="1">
            <a:off x="8624236" y="2335422"/>
            <a:ext cx="965924" cy="11007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590160" y="2150756"/>
            <a:ext cx="125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60A0D"/>
                </a:solidFill>
              </a:rPr>
              <a:t>Mi2</a:t>
            </a:r>
            <a:r>
              <a:rPr lang="fr-FR" b="1" dirty="0">
                <a:solidFill>
                  <a:srgbClr val="E60A0D"/>
                </a:solidFill>
                <a:sym typeface="Symbol" panose="05050102010706020507" pitchFamily="18" charset="2"/>
              </a:rPr>
              <a:t> D-tek</a:t>
            </a:r>
            <a:endParaRPr lang="fr-FR" b="1" dirty="0">
              <a:solidFill>
                <a:srgbClr val="E60A0D"/>
              </a:solidFill>
            </a:endParaRPr>
          </a:p>
        </p:txBody>
      </p:sp>
      <p:cxnSp>
        <p:nvCxnSpPr>
          <p:cNvPr id="15" name="Connecteur droit 14"/>
          <p:cNvCxnSpPr>
            <a:endCxn id="16" idx="1"/>
          </p:cNvCxnSpPr>
          <p:nvPr/>
        </p:nvCxnSpPr>
        <p:spPr>
          <a:xfrm>
            <a:off x="8720138" y="4088883"/>
            <a:ext cx="1825574" cy="581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545712" y="396238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8B619"/>
                </a:solidFill>
              </a:rPr>
              <a:t>Mi2</a:t>
            </a:r>
            <a:r>
              <a:rPr lang="fr-FR" b="1" dirty="0">
                <a:solidFill>
                  <a:srgbClr val="18B619"/>
                </a:solidFill>
                <a:sym typeface="Symbol" panose="05050102010706020507" pitchFamily="18" charset="2"/>
              </a:rPr>
              <a:t></a:t>
            </a:r>
            <a:endParaRPr lang="fr-FR" b="1" dirty="0">
              <a:solidFill>
                <a:srgbClr val="18B619"/>
              </a:solidFill>
            </a:endParaRPr>
          </a:p>
        </p:txBody>
      </p:sp>
      <p:cxnSp>
        <p:nvCxnSpPr>
          <p:cNvPr id="17" name="Connecteur droit 16"/>
          <p:cNvCxnSpPr>
            <a:endCxn id="18" idx="1"/>
          </p:cNvCxnSpPr>
          <p:nvPr/>
        </p:nvCxnSpPr>
        <p:spPr>
          <a:xfrm>
            <a:off x="7834313" y="4388543"/>
            <a:ext cx="2645577" cy="4456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479890" y="464950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7FF"/>
                </a:solidFill>
              </a:rPr>
              <a:t>Mi2</a:t>
            </a:r>
            <a:r>
              <a:rPr lang="fr-FR" b="1" dirty="0">
                <a:solidFill>
                  <a:srgbClr val="0077FF"/>
                </a:solidFill>
                <a:sym typeface="Symbol" panose="05050102010706020507" pitchFamily="18" charset="2"/>
              </a:rPr>
              <a:t></a:t>
            </a:r>
            <a:endParaRPr lang="fr-FR" b="1" dirty="0">
              <a:solidFill>
                <a:srgbClr val="0077FF"/>
              </a:solidFill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513484" y="5027983"/>
            <a:ext cx="5581191" cy="591578"/>
          </a:xfrm>
          <a:prstGeom prst="rect">
            <a:avLst/>
          </a:prstGeom>
        </p:spPr>
        <p:txBody>
          <a:bodyPr>
            <a:normAutofit/>
          </a:bodyPr>
          <a:lstStyle>
            <a:lvl1pPr marL="406400" marR="0" indent="-3984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Police système"/>
              <a:buChar char="●"/>
              <a:tabLst/>
              <a:defRPr lang="fr-FR" sz="3000" b="0" kern="1200" noProof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Police système"/>
              <a:buChar char="•"/>
              <a:tabLst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968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Police système"/>
              <a:buChar char="•"/>
              <a:tabLst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888" marR="0" indent="-2619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Dot D-tek assez performant seul</a:t>
            </a:r>
          </a:p>
        </p:txBody>
      </p:sp>
    </p:spTree>
    <p:extLst>
      <p:ext uri="{BB962C8B-B14F-4D97-AF65-F5344CB8AC3E}">
        <p14:creationId xmlns:p14="http://schemas.microsoft.com/office/powerpoint/2010/main" val="2311742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Analyse de différents modèles combinés :</a:t>
            </a:r>
          </a:p>
          <a:p>
            <a:pPr lvl="1"/>
            <a:r>
              <a:rPr lang="fr-FR" dirty="0"/>
              <a:t>AUC(EuroImmun) = 0,8527</a:t>
            </a:r>
          </a:p>
          <a:p>
            <a:pPr lvl="1"/>
            <a:r>
              <a:rPr lang="fr-FR" dirty="0"/>
              <a:t>AUC(EuroImmun &amp; D-tek) = 0,8571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Modèles logistiques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444" y="2714077"/>
            <a:ext cx="4027932" cy="4078918"/>
          </a:xfrm>
          <a:prstGeom prst="rect">
            <a:avLst/>
          </a:prstGeom>
        </p:spPr>
      </p:pic>
      <p:cxnSp>
        <p:nvCxnSpPr>
          <p:cNvPr id="7" name="Connecteur droit 6"/>
          <p:cNvCxnSpPr>
            <a:endCxn id="8" idx="1"/>
          </p:cNvCxnSpPr>
          <p:nvPr/>
        </p:nvCxnSpPr>
        <p:spPr>
          <a:xfrm flipV="1">
            <a:off x="9360040" y="2289256"/>
            <a:ext cx="841847" cy="9622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0201887" y="1966090"/>
            <a:ext cx="178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60A0D"/>
                </a:solidFill>
              </a:rPr>
              <a:t>Dots EuroImmun &amp;</a:t>
            </a:r>
            <a:r>
              <a:rPr lang="fr-FR" b="1" dirty="0">
                <a:solidFill>
                  <a:srgbClr val="E60A0D"/>
                </a:solidFill>
                <a:sym typeface="Symbol" panose="05050102010706020507" pitchFamily="18" charset="2"/>
              </a:rPr>
              <a:t> D-tek</a:t>
            </a:r>
            <a:endParaRPr lang="fr-FR" b="1" dirty="0">
              <a:solidFill>
                <a:srgbClr val="E60A0D"/>
              </a:solidFill>
            </a:endParaRPr>
          </a:p>
        </p:txBody>
      </p:sp>
      <p:cxnSp>
        <p:nvCxnSpPr>
          <p:cNvPr id="9" name="Connecteur droit 8"/>
          <p:cNvCxnSpPr>
            <a:endCxn id="10" idx="1"/>
          </p:cNvCxnSpPr>
          <p:nvPr/>
        </p:nvCxnSpPr>
        <p:spPr>
          <a:xfrm>
            <a:off x="9255642" y="3353210"/>
            <a:ext cx="899782" cy="15667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155424" y="4735266"/>
            <a:ext cx="170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7FF"/>
                </a:solidFill>
                <a:sym typeface="Symbol" panose="05050102010706020507" pitchFamily="18" charset="2"/>
              </a:rPr>
              <a:t>Dot EuroImmun</a:t>
            </a:r>
            <a:endParaRPr lang="fr-FR" b="1" dirty="0">
              <a:solidFill>
                <a:srgbClr val="0077FF"/>
              </a:solidFill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257838" y="4628986"/>
            <a:ext cx="7295105" cy="939710"/>
          </a:xfrm>
          <a:prstGeom prst="rect">
            <a:avLst/>
          </a:prstGeom>
        </p:spPr>
        <p:txBody>
          <a:bodyPr>
            <a:noAutofit/>
          </a:bodyPr>
          <a:lstStyle>
            <a:lvl1pPr marL="406400" marR="0" indent="-3984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bg2"/>
              </a:buClr>
              <a:buSzTx/>
              <a:buFont typeface="Police système"/>
              <a:buChar char="●"/>
              <a:tabLst/>
              <a:defRPr lang="fr-FR" sz="3000" b="0" kern="1200" noProof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Police système"/>
              <a:buChar char="•"/>
              <a:tabLst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968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Police système"/>
              <a:buChar char="•"/>
              <a:tabLst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888" marR="0" indent="-26193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413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Dot EuroImmun plus performant que D-tek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600" dirty="0"/>
              <a:t>Pas de différence malgré le rajout du dot D-tek</a:t>
            </a:r>
          </a:p>
        </p:txBody>
      </p:sp>
    </p:spTree>
    <p:extLst>
      <p:ext uri="{BB962C8B-B14F-4D97-AF65-F5344CB8AC3E}">
        <p14:creationId xmlns:p14="http://schemas.microsoft.com/office/powerpoint/2010/main" val="1461794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88" y="2045300"/>
            <a:ext cx="4660900" cy="4719898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Analyse de différents modèles combinés :</a:t>
            </a:r>
          </a:p>
          <a:p>
            <a:pPr lvl="1"/>
            <a:r>
              <a:rPr lang="fr-FR" dirty="0"/>
              <a:t>AUC(EuroImmun &amp; CPK &amp; atteinte musc.) = 0,7917</a:t>
            </a:r>
          </a:p>
          <a:p>
            <a:pPr lvl="1"/>
            <a:r>
              <a:rPr lang="fr-FR" dirty="0"/>
              <a:t>AUC(EuroImmun &amp; D-tek &amp; atteinte </a:t>
            </a:r>
            <a:r>
              <a:rPr lang="fr-FR" dirty="0" err="1"/>
              <a:t>cut</a:t>
            </a:r>
            <a:r>
              <a:rPr lang="fr-FR" dirty="0"/>
              <a:t>.) = 0,9653</a:t>
            </a:r>
          </a:p>
          <a:p>
            <a:pPr lvl="1"/>
            <a:r>
              <a:rPr lang="fr-FR" dirty="0"/>
              <a:t>AUC(EuroImmun &amp; D-tek &amp; atteinte art.) = 0,9028</a:t>
            </a:r>
          </a:p>
          <a:p>
            <a:pPr lvl="1"/>
            <a:r>
              <a:rPr lang="fr-FR" dirty="0"/>
              <a:t>AUC(EuroImmun &amp; D-tek &amp; clinique) = 0,9931</a:t>
            </a:r>
          </a:p>
          <a:p>
            <a:pPr lvl="1"/>
            <a:r>
              <a:rPr lang="fr-FR" dirty="0"/>
              <a:t>AUC(EuroImmun &amp; D-tek &amp; CPK &amp; clinique) = 1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Modèles logistiques</a:t>
            </a:r>
          </a:p>
        </p:txBody>
      </p:sp>
      <p:cxnSp>
        <p:nvCxnSpPr>
          <p:cNvPr id="9" name="Connecteur droit 8"/>
          <p:cNvCxnSpPr>
            <a:endCxn id="10" idx="1"/>
          </p:cNvCxnSpPr>
          <p:nvPr/>
        </p:nvCxnSpPr>
        <p:spPr>
          <a:xfrm flipV="1">
            <a:off x="7670089" y="461450"/>
            <a:ext cx="831014" cy="18669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501103" y="276784"/>
            <a:ext cx="281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9116F"/>
                </a:solidFill>
              </a:rPr>
              <a:t>Dots EI, Dtek, CPK, clinique</a:t>
            </a:r>
          </a:p>
        </p:txBody>
      </p:sp>
      <p:cxnSp>
        <p:nvCxnSpPr>
          <p:cNvPr id="12" name="Connecteur droit 11"/>
          <p:cNvCxnSpPr>
            <a:endCxn id="13" idx="1"/>
          </p:cNvCxnSpPr>
          <p:nvPr/>
        </p:nvCxnSpPr>
        <p:spPr>
          <a:xfrm flipV="1">
            <a:off x="7752990" y="844602"/>
            <a:ext cx="1366678" cy="15928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119668" y="659936"/>
            <a:ext cx="232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B8E07"/>
                </a:solidFill>
              </a:rPr>
              <a:t>Dots EI, Dtek, clinique</a:t>
            </a:r>
          </a:p>
        </p:txBody>
      </p:sp>
      <p:cxnSp>
        <p:nvCxnSpPr>
          <p:cNvPr id="14" name="Connecteur droit 13"/>
          <p:cNvCxnSpPr>
            <a:endCxn id="15" idx="1"/>
          </p:cNvCxnSpPr>
          <p:nvPr/>
        </p:nvCxnSpPr>
        <p:spPr>
          <a:xfrm flipV="1">
            <a:off x="8258246" y="1235362"/>
            <a:ext cx="940649" cy="13470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198895" y="1050696"/>
            <a:ext cx="277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8B619"/>
                </a:solidFill>
              </a:rPr>
              <a:t>Dots EI, Dtek, atteintes </a:t>
            </a:r>
            <a:r>
              <a:rPr lang="fr-FR" b="1" dirty="0" err="1">
                <a:solidFill>
                  <a:srgbClr val="18B619"/>
                </a:solidFill>
              </a:rPr>
              <a:t>cut</a:t>
            </a:r>
            <a:r>
              <a:rPr lang="fr-FR" b="1" dirty="0">
                <a:solidFill>
                  <a:srgbClr val="18B619"/>
                </a:solidFill>
              </a:rPr>
              <a:t>.</a:t>
            </a:r>
          </a:p>
        </p:txBody>
      </p:sp>
      <p:cxnSp>
        <p:nvCxnSpPr>
          <p:cNvPr id="16" name="Connecteur droit 15"/>
          <p:cNvCxnSpPr>
            <a:endCxn id="17" idx="1"/>
          </p:cNvCxnSpPr>
          <p:nvPr/>
        </p:nvCxnSpPr>
        <p:spPr>
          <a:xfrm flipV="1">
            <a:off x="8886855" y="1552799"/>
            <a:ext cx="490116" cy="11556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376971" y="1368133"/>
            <a:ext cx="277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60A0D"/>
                </a:solidFill>
              </a:rPr>
              <a:t>Dots EI, Dtek, atteintes art. </a:t>
            </a:r>
          </a:p>
        </p:txBody>
      </p:sp>
      <p:cxnSp>
        <p:nvCxnSpPr>
          <p:cNvPr id="18" name="Connecteur droit 17"/>
          <p:cNvCxnSpPr>
            <a:endCxn id="19" idx="1"/>
          </p:cNvCxnSpPr>
          <p:nvPr/>
        </p:nvCxnSpPr>
        <p:spPr>
          <a:xfrm flipV="1">
            <a:off x="9281160" y="2005201"/>
            <a:ext cx="1005840" cy="12409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287000" y="1682035"/>
            <a:ext cx="178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7FF"/>
                </a:solidFill>
              </a:rPr>
              <a:t>Dot EI, CPK, atteintes musc.</a:t>
            </a:r>
          </a:p>
        </p:txBody>
      </p:sp>
    </p:spTree>
    <p:extLst>
      <p:ext uri="{BB962C8B-B14F-4D97-AF65-F5344CB8AC3E}">
        <p14:creationId xmlns:p14="http://schemas.microsoft.com/office/powerpoint/2010/main" val="6459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1397289" y="2222357"/>
            <a:ext cx="10134306" cy="408873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EuroImmun</a:t>
            </a:r>
          </a:p>
          <a:p>
            <a:pPr lvl="1"/>
            <a:r>
              <a:rPr lang="fr-FR" b="1" dirty="0">
                <a:solidFill>
                  <a:srgbClr val="000000"/>
                </a:solidFill>
              </a:rPr>
              <a:t>Mi2</a:t>
            </a:r>
            <a:r>
              <a:rPr lang="fr-FR" b="1" dirty="0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  <a:r>
              <a:rPr lang="fr-FR" dirty="0">
                <a:solidFill>
                  <a:srgbClr val="000000"/>
                </a:solidFill>
              </a:rPr>
              <a:t> : Protéine recombinante. L’ADNc humain correspondant a été exprimé avec un système </a:t>
            </a:r>
            <a:r>
              <a:rPr lang="fr-FR" dirty="0" err="1">
                <a:solidFill>
                  <a:srgbClr val="000000"/>
                </a:solidFill>
              </a:rPr>
              <a:t>baculovirus</a:t>
            </a:r>
            <a:r>
              <a:rPr lang="fr-FR" dirty="0">
                <a:solidFill>
                  <a:srgbClr val="000000"/>
                </a:solidFill>
              </a:rPr>
              <a:t> dans des cellules d’insecte.</a:t>
            </a:r>
          </a:p>
          <a:p>
            <a:pPr lvl="1"/>
            <a:r>
              <a:rPr lang="fr-FR" b="1" dirty="0">
                <a:solidFill>
                  <a:srgbClr val="000000"/>
                </a:solidFill>
              </a:rPr>
              <a:t>Mi2</a:t>
            </a:r>
            <a:r>
              <a:rPr lang="fr-FR" b="1" dirty="0">
                <a:solidFill>
                  <a:srgbClr val="000000"/>
                </a:solidFill>
                <a:sym typeface="Symbol" panose="05050102010706020507" pitchFamily="18" charset="2"/>
              </a:rPr>
              <a:t></a:t>
            </a:r>
            <a:r>
              <a:rPr lang="fr-FR" dirty="0">
                <a:solidFill>
                  <a:srgbClr val="000000"/>
                </a:solidFill>
              </a:rPr>
              <a:t> : Protéine recombinante. L’ADNc humain correspondant a été exprimé avec un système </a:t>
            </a:r>
            <a:r>
              <a:rPr lang="fr-FR" dirty="0" err="1">
                <a:solidFill>
                  <a:srgbClr val="000000"/>
                </a:solidFill>
              </a:rPr>
              <a:t>baculovirus</a:t>
            </a:r>
            <a:r>
              <a:rPr lang="fr-FR" dirty="0">
                <a:solidFill>
                  <a:srgbClr val="000000"/>
                </a:solidFill>
              </a:rPr>
              <a:t> dans des cellules d’insecte.</a:t>
            </a:r>
          </a:p>
          <a:p>
            <a:r>
              <a:rPr lang="fr-FR" dirty="0">
                <a:solidFill>
                  <a:srgbClr val="000000"/>
                </a:solidFill>
              </a:rPr>
              <a:t>D-tek</a:t>
            </a:r>
          </a:p>
          <a:p>
            <a:pPr lvl="1"/>
            <a:r>
              <a:rPr lang="fr-FR" b="1" dirty="0">
                <a:solidFill>
                  <a:srgbClr val="000000"/>
                </a:solidFill>
              </a:rPr>
              <a:t>Mi2</a:t>
            </a:r>
            <a:r>
              <a:rPr lang="fr-FR" b="1" dirty="0">
                <a:solidFill>
                  <a:srgbClr val="000000"/>
                </a:solidFill>
                <a:sym typeface="Symbol" panose="05050102010706020507" pitchFamily="18" charset="2"/>
              </a:rPr>
              <a:t></a:t>
            </a:r>
            <a:r>
              <a:rPr lang="fr-FR" dirty="0">
                <a:solidFill>
                  <a:srgbClr val="000000"/>
                </a:solidFill>
              </a:rPr>
              <a:t> : L’ADNc humain correspondant a été exprimé avec un système </a:t>
            </a:r>
            <a:r>
              <a:rPr lang="fr-FR" dirty="0" err="1">
                <a:solidFill>
                  <a:srgbClr val="000000"/>
                </a:solidFill>
              </a:rPr>
              <a:t>baculovirus</a:t>
            </a:r>
            <a:r>
              <a:rPr lang="fr-FR" dirty="0">
                <a:solidFill>
                  <a:srgbClr val="000000"/>
                </a:solidFill>
              </a:rPr>
              <a:t> dans des cellules d’insecte (Sf9).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Préparations antigéniques</a:t>
            </a:r>
          </a:p>
        </p:txBody>
      </p:sp>
    </p:spTree>
    <p:extLst>
      <p:ext uri="{BB962C8B-B14F-4D97-AF65-F5344CB8AC3E}">
        <p14:creationId xmlns:p14="http://schemas.microsoft.com/office/powerpoint/2010/main" val="293398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Extraction GLIMS entre 2017 et 2021 :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Âge, sexe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Service prescripteur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Dot myosite demandé par service clinique ou rajouté par le laboratoire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Résultat Mi2a EuroImmun et intensité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Résultat Mi2b EuroImmun et intensité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Résultat Mi2 </a:t>
            </a:r>
            <a:r>
              <a:rPr lang="fr-FR" dirty="0" err="1">
                <a:solidFill>
                  <a:srgbClr val="000000"/>
                </a:solidFill>
              </a:rPr>
              <a:t>Dtek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Clinique : diagnostic, atteintes musculaires, cutanées, articulaires, pulmonaires, autres, cancer associé, biopsie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Biologie : CPK, ANA, autres auto-</a:t>
            </a:r>
            <a:r>
              <a:rPr lang="fr-FR" dirty="0" err="1">
                <a:solidFill>
                  <a:srgbClr val="000000"/>
                </a:solidFill>
              </a:rPr>
              <a:t>Ac</a:t>
            </a:r>
            <a:r>
              <a:rPr lang="fr-FR" dirty="0">
                <a:solidFill>
                  <a:srgbClr val="000000"/>
                </a:solidFill>
              </a:rPr>
              <a:t> positifs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PATIENTS Matériels &amp; méthodes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Recueil de données</a:t>
            </a:r>
          </a:p>
        </p:txBody>
      </p:sp>
    </p:spTree>
    <p:extLst>
      <p:ext uri="{BB962C8B-B14F-4D97-AF65-F5344CB8AC3E}">
        <p14:creationId xmlns:p14="http://schemas.microsoft.com/office/powerpoint/2010/main" val="184157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Population d’étude avec dot </a:t>
            </a:r>
            <a:r>
              <a:rPr lang="fr-FR" dirty="0" err="1">
                <a:solidFill>
                  <a:srgbClr val="000000"/>
                </a:solidFill>
              </a:rPr>
              <a:t>euroimmun</a:t>
            </a:r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1162345" y="1945516"/>
            <a:ext cx="9867311" cy="3744300"/>
            <a:chOff x="2249424" y="1780924"/>
            <a:chExt cx="9867311" cy="3744300"/>
          </a:xfrm>
        </p:grpSpPr>
        <p:sp>
          <p:nvSpPr>
            <p:cNvPr id="7" name="Rectangle 6"/>
            <p:cNvSpPr/>
            <p:nvPr/>
          </p:nvSpPr>
          <p:spPr>
            <a:xfrm>
              <a:off x="4599553" y="1780924"/>
              <a:ext cx="2742700" cy="63553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0000"/>
                  </a:solidFill>
                </a:rPr>
                <a:t>2181</a:t>
              </a:r>
              <a:r>
                <a:rPr lang="fr-FR" dirty="0">
                  <a:solidFill>
                    <a:srgbClr val="000000"/>
                  </a:solidFill>
                </a:rPr>
                <a:t> patients avec un dot myosite EuroImmun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06476" y="2522882"/>
              <a:ext cx="3128853" cy="59116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000000"/>
                  </a:solidFill>
                </a:rPr>
                <a:t>95</a:t>
              </a:r>
              <a:r>
                <a:rPr lang="fr-FR" dirty="0">
                  <a:solidFill>
                    <a:srgbClr val="000000"/>
                  </a:solidFill>
                </a:rPr>
                <a:t> patients avec un résultat positif en Mi2a et/ou Mi2b</a:t>
              </a:r>
            </a:p>
          </p:txBody>
        </p:sp>
        <p:cxnSp>
          <p:nvCxnSpPr>
            <p:cNvPr id="9" name="Connecteur droit 8"/>
            <p:cNvCxnSpPr>
              <a:stCxn id="7" idx="2"/>
              <a:endCxn id="8" idx="0"/>
            </p:cNvCxnSpPr>
            <p:nvPr/>
          </p:nvCxnSpPr>
          <p:spPr>
            <a:xfrm>
              <a:off x="5970903" y="2416455"/>
              <a:ext cx="0" cy="10642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2537362" y="3310253"/>
              <a:ext cx="2062191" cy="369332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0000"/>
                  </a:solidFill>
                </a:rPr>
                <a:t>5</a:t>
              </a:r>
              <a:r>
                <a:rPr lang="fr-FR" dirty="0">
                  <a:solidFill>
                    <a:srgbClr val="000000"/>
                  </a:solidFill>
                </a:rPr>
                <a:t> patients &lt; 18 ans</a:t>
              </a:r>
            </a:p>
          </p:txBody>
        </p:sp>
        <p:cxnSp>
          <p:nvCxnSpPr>
            <p:cNvPr id="11" name="Connecteur droit 10"/>
            <p:cNvCxnSpPr>
              <a:cxnSpLocks/>
              <a:stCxn id="10" idx="3"/>
            </p:cNvCxnSpPr>
            <p:nvPr/>
          </p:nvCxnSpPr>
          <p:spPr>
            <a:xfrm>
              <a:off x="4599553" y="3494919"/>
              <a:ext cx="138296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>
              <a:stCxn id="8" idx="2"/>
            </p:cNvCxnSpPr>
            <p:nvPr/>
          </p:nvCxnSpPr>
          <p:spPr>
            <a:xfrm>
              <a:off x="5970903" y="3114044"/>
              <a:ext cx="0" cy="150594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4892195" y="4827312"/>
              <a:ext cx="2160000" cy="64633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0000"/>
                  </a:solidFill>
                </a:rPr>
                <a:t>11</a:t>
              </a:r>
              <a:r>
                <a:rPr lang="fr-FR" dirty="0">
                  <a:solidFill>
                    <a:srgbClr val="000000"/>
                  </a:solidFill>
                </a:rPr>
                <a:t> patients positifs</a:t>
              </a:r>
            </a:p>
            <a:p>
              <a:pPr algn="ctr"/>
              <a:r>
                <a:rPr lang="fr-FR" dirty="0">
                  <a:solidFill>
                    <a:srgbClr val="000000"/>
                  </a:solidFill>
                </a:rPr>
                <a:t>uniquement en Mi2a</a:t>
              </a:r>
            </a:p>
          </p:txBody>
        </p:sp>
        <p:cxnSp>
          <p:nvCxnSpPr>
            <p:cNvPr id="14" name="Connecteur droit 13"/>
            <p:cNvCxnSpPr>
              <a:endCxn id="13" idx="0"/>
            </p:cNvCxnSpPr>
            <p:nvPr/>
          </p:nvCxnSpPr>
          <p:spPr>
            <a:xfrm>
              <a:off x="5970903" y="4614459"/>
              <a:ext cx="1292" cy="21285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409845" y="4614459"/>
              <a:ext cx="5123408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7453253" y="4827312"/>
              <a:ext cx="2160000" cy="64633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0000"/>
                  </a:solidFill>
                </a:rPr>
                <a:t>29</a:t>
              </a:r>
              <a:r>
                <a:rPr lang="fr-FR" dirty="0">
                  <a:solidFill>
                    <a:srgbClr val="000000"/>
                  </a:solidFill>
                </a:rPr>
                <a:t> patients positifs</a:t>
              </a:r>
            </a:p>
            <a:p>
              <a:pPr algn="ctr"/>
              <a:r>
                <a:rPr lang="fr-FR" dirty="0">
                  <a:solidFill>
                    <a:srgbClr val="000000"/>
                  </a:solidFill>
                </a:rPr>
                <a:t>uniquement en Mi2b</a:t>
              </a:r>
            </a:p>
          </p:txBody>
        </p:sp>
        <p:cxnSp>
          <p:nvCxnSpPr>
            <p:cNvPr id="17" name="Connecteur droit 16"/>
            <p:cNvCxnSpPr>
              <a:endCxn id="16" idx="0"/>
            </p:cNvCxnSpPr>
            <p:nvPr/>
          </p:nvCxnSpPr>
          <p:spPr>
            <a:xfrm>
              <a:off x="8533253" y="4614459"/>
              <a:ext cx="0" cy="21285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2429865" y="4827312"/>
              <a:ext cx="1959960" cy="64633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0000"/>
                  </a:solidFill>
                </a:rPr>
                <a:t>10</a:t>
              </a:r>
              <a:r>
                <a:rPr lang="fr-FR" dirty="0">
                  <a:solidFill>
                    <a:srgbClr val="000000"/>
                  </a:solidFill>
                </a:rPr>
                <a:t> patients positifs</a:t>
              </a:r>
            </a:p>
            <a:p>
              <a:pPr algn="ctr"/>
              <a:r>
                <a:rPr lang="fr-FR" dirty="0">
                  <a:solidFill>
                    <a:srgbClr val="000000"/>
                  </a:solidFill>
                </a:rPr>
                <a:t>en Mi2a et Mi2b</a:t>
              </a:r>
            </a:p>
          </p:txBody>
        </p:sp>
        <p:cxnSp>
          <p:nvCxnSpPr>
            <p:cNvPr id="25" name="Connecteur droit 24"/>
            <p:cNvCxnSpPr>
              <a:endCxn id="19" idx="0"/>
            </p:cNvCxnSpPr>
            <p:nvPr/>
          </p:nvCxnSpPr>
          <p:spPr>
            <a:xfrm>
              <a:off x="3409845" y="4614459"/>
              <a:ext cx="0" cy="21285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2249424" y="3808159"/>
              <a:ext cx="2350129" cy="64633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0000"/>
                  </a:solidFill>
                </a:rPr>
                <a:t>40</a:t>
              </a:r>
              <a:r>
                <a:rPr lang="fr-FR" dirty="0">
                  <a:solidFill>
                    <a:srgbClr val="000000"/>
                  </a:solidFill>
                </a:rPr>
                <a:t> patients sans informations cliniques</a:t>
              </a:r>
            </a:p>
          </p:txBody>
        </p:sp>
        <p:cxnSp>
          <p:nvCxnSpPr>
            <p:cNvPr id="43" name="Connecteur droit 42"/>
            <p:cNvCxnSpPr>
              <a:stCxn id="42" idx="3"/>
            </p:cNvCxnSpPr>
            <p:nvPr/>
          </p:nvCxnSpPr>
          <p:spPr>
            <a:xfrm>
              <a:off x="4599553" y="4131325"/>
              <a:ext cx="1371350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e 47"/>
            <p:cNvGrpSpPr/>
            <p:nvPr/>
          </p:nvGrpSpPr>
          <p:grpSpPr>
            <a:xfrm>
              <a:off x="9813534" y="4775729"/>
              <a:ext cx="2303201" cy="749495"/>
              <a:chOff x="9657151" y="2734593"/>
              <a:chExt cx="2303201" cy="749495"/>
            </a:xfrm>
          </p:grpSpPr>
          <p:sp>
            <p:nvSpPr>
              <p:cNvPr id="46" name="Accolade fermante 45"/>
              <p:cNvSpPr/>
              <p:nvPr/>
            </p:nvSpPr>
            <p:spPr>
              <a:xfrm>
                <a:off x="9657151" y="2734593"/>
                <a:ext cx="91440" cy="749495"/>
              </a:xfrm>
              <a:prstGeom prst="rightBrace">
                <a:avLst>
                  <a:gd name="adj1" fmla="val 65513"/>
                  <a:gd name="adj2" fmla="val 50000"/>
                </a:avLst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813534" y="2779846"/>
                <a:ext cx="2146818" cy="646331"/>
              </a:xfrm>
              <a:prstGeom prst="rect">
                <a:avLst/>
              </a:prstGeom>
              <a:solidFill>
                <a:srgbClr val="66FFFF"/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rPr>
                  <a:t>50 </a:t>
                </a:r>
                <a:r>
                  <a:rPr lang="fr-FR" b="1" dirty="0">
                    <a:solidFill>
                      <a:srgbClr val="000000"/>
                    </a:solidFill>
                  </a:rPr>
                  <a:t>patients</a:t>
                </a:r>
                <a:r>
                  <a:rPr lang="fr-FR" b="1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rPr>
                  <a:t> positifs en Mi2a et/ou Mi2b</a:t>
                </a:r>
                <a:endParaRPr lang="fr-FR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Espace réservé du texte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31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Description de la cohorte</a:t>
            </a:r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/>
        </p:nvGraphicFramePr>
        <p:xfrm>
          <a:off x="961643" y="1929638"/>
          <a:ext cx="10268714" cy="138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3166">
                  <a:extLst>
                    <a:ext uri="{9D8B030D-6E8A-4147-A177-3AD203B41FA5}">
                      <a16:colId xmlns:a16="http://schemas.microsoft.com/office/drawing/2014/main" val="2087911692"/>
                    </a:ext>
                  </a:extLst>
                </a:gridCol>
                <a:gridCol w="2026387">
                  <a:extLst>
                    <a:ext uri="{9D8B030D-6E8A-4147-A177-3AD203B41FA5}">
                      <a16:colId xmlns:a16="http://schemas.microsoft.com/office/drawing/2014/main" val="572236276"/>
                    </a:ext>
                  </a:extLst>
                </a:gridCol>
                <a:gridCol w="2026387">
                  <a:extLst>
                    <a:ext uri="{9D8B030D-6E8A-4147-A177-3AD203B41FA5}">
                      <a16:colId xmlns:a16="http://schemas.microsoft.com/office/drawing/2014/main" val="3364279223"/>
                    </a:ext>
                  </a:extLst>
                </a:gridCol>
                <a:gridCol w="2026387">
                  <a:extLst>
                    <a:ext uri="{9D8B030D-6E8A-4147-A177-3AD203B41FA5}">
                      <a16:colId xmlns:a16="http://schemas.microsoft.com/office/drawing/2014/main" val="1882270119"/>
                    </a:ext>
                  </a:extLst>
                </a:gridCol>
                <a:gridCol w="2026387">
                  <a:extLst>
                    <a:ext uri="{9D8B030D-6E8A-4147-A177-3AD203B41FA5}">
                      <a16:colId xmlns:a16="http://schemas.microsoft.com/office/drawing/2014/main" val="2266869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Doubles</a:t>
                      </a:r>
                      <a:r>
                        <a:rPr lang="fr-FR" baseline="0" dirty="0"/>
                        <a:t> négatifs</a:t>
                      </a:r>
                    </a:p>
                    <a:p>
                      <a:pPr algn="ctr"/>
                      <a:r>
                        <a:rPr lang="fr-FR" i="1" baseline="0" dirty="0"/>
                        <a:t>n = 2048</a:t>
                      </a:r>
                      <a:endParaRPr lang="fr-FR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Doubles positifs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/>
                        <a:t>n = 10</a:t>
                      </a:r>
                      <a:endParaRPr lang="fr-FR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Mi2a+</a:t>
                      </a:r>
                      <a:r>
                        <a:rPr lang="fr-FR" baseline="0" dirty="0"/>
                        <a:t> isolé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/>
                        <a:t>n = 11</a:t>
                      </a:r>
                      <a:endParaRPr lang="fr-FR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Mi2b+ isolé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/>
                        <a:t>n = 29</a:t>
                      </a:r>
                      <a:endParaRPr lang="fr-FR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Âge (ans)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57 [18 ; 97]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43 [18 ; 82]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55 [24 ; 72]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57 [28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; 89]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Sexe (F)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>
                          <a:solidFill>
                            <a:srgbClr val="FF0000"/>
                          </a:solidFill>
                        </a:rPr>
                        <a:t>90%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5494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47" y="3557468"/>
            <a:ext cx="3244576" cy="29448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26" y="3557468"/>
            <a:ext cx="3082771" cy="29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/>
          </p:nvPr>
        </p:nvSpPr>
        <p:spPr>
          <a:xfrm>
            <a:off x="670052" y="1910684"/>
            <a:ext cx="7148068" cy="436305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rgbClr val="000000"/>
                </a:solidFill>
              </a:rPr>
              <a:t>% de patients avec un diagnostic de dermatomyosite :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0000"/>
                </a:solidFill>
              </a:rPr>
              <a:t>Patients doubles positifs : 60 %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0000"/>
                </a:solidFill>
              </a:rPr>
              <a:t>Patients Mi2a+ isolé : 27 % (et 10 % de </a:t>
            </a:r>
            <a:r>
              <a:rPr lang="fr-FR" dirty="0" err="1">
                <a:solidFill>
                  <a:srgbClr val="000000"/>
                </a:solidFill>
              </a:rPr>
              <a:t>sd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synth</a:t>
            </a:r>
            <a:r>
              <a:rPr lang="fr-FR" dirty="0">
                <a:solidFill>
                  <a:srgbClr val="000000"/>
                </a:solidFill>
              </a:rPr>
              <a:t>.)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0000"/>
                </a:solidFill>
              </a:rPr>
              <a:t>Patients Mi2b+ isolé : 7 % (et 3 % de </a:t>
            </a:r>
            <a:r>
              <a:rPr lang="fr-FR" dirty="0" err="1">
                <a:solidFill>
                  <a:srgbClr val="000000"/>
                </a:solidFill>
              </a:rPr>
              <a:t>sd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synth</a:t>
            </a:r>
            <a:r>
              <a:rPr lang="fr-FR" dirty="0">
                <a:solidFill>
                  <a:srgbClr val="000000"/>
                </a:solidFill>
              </a:rPr>
              <a:t>.)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Dots ajoutés par le laboratoire suite à un aspect typique en IFI sur cellules HEp-2 </a:t>
            </a:r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000000"/>
                </a:solidFill>
                <a:sym typeface="Wingdings" panose="05000000000000000000" pitchFamily="2" charset="2"/>
              </a:rPr>
              <a:t>Aucun diagnostic de dermatomyosite ou d’autre myosite auto-immune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1310132" y="1268687"/>
            <a:ext cx="10134306" cy="535484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rgbClr val="000000"/>
                </a:solidFill>
              </a:rPr>
              <a:t>Résultats :</a:t>
            </a:r>
          </a:p>
          <a:p>
            <a:r>
              <a:rPr lang="fr-FR" sz="2400" dirty="0">
                <a:solidFill>
                  <a:srgbClr val="000000"/>
                </a:solidFill>
              </a:rPr>
              <a:t>Diagnostic de dermatomyosite ou Syndrome des anti-synthétases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37" y="1369409"/>
            <a:ext cx="4404242" cy="24609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4092211"/>
            <a:ext cx="3678325" cy="27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7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7F63893-9D7C-4D41-AC61-E8ABFBCB521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z="3200" dirty="0">
                <a:solidFill>
                  <a:srgbClr val="000000"/>
                </a:solidFill>
              </a:rPr>
              <a:t>Résultats : Doubles positifs</a:t>
            </a:r>
            <a:endParaRPr lang="fr-FR" dirty="0">
              <a:solidFill>
                <a:srgbClr val="000000"/>
              </a:solidFill>
            </a:endParaRPr>
          </a:p>
          <a:p>
            <a:endParaRPr lang="fr-FR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/>
        </p:nvGraphicFramePr>
        <p:xfrm>
          <a:off x="511833" y="1101641"/>
          <a:ext cx="6729986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6300">
                  <a:extLst>
                    <a:ext uri="{9D8B030D-6E8A-4147-A177-3AD203B41FA5}">
                      <a16:colId xmlns:a16="http://schemas.microsoft.com/office/drawing/2014/main" val="2087911692"/>
                    </a:ext>
                  </a:extLst>
                </a:gridCol>
                <a:gridCol w="2286843">
                  <a:extLst>
                    <a:ext uri="{9D8B030D-6E8A-4147-A177-3AD203B41FA5}">
                      <a16:colId xmlns:a16="http://schemas.microsoft.com/office/drawing/2014/main" val="572236276"/>
                    </a:ext>
                  </a:extLst>
                </a:gridCol>
                <a:gridCol w="2286843">
                  <a:extLst>
                    <a:ext uri="{9D8B030D-6E8A-4147-A177-3AD203B41FA5}">
                      <a16:colId xmlns:a16="http://schemas.microsoft.com/office/drawing/2014/main" val="336427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Dermatomyosite</a:t>
                      </a:r>
                      <a:endParaRPr lang="fr-FR" baseline="0" dirty="0"/>
                    </a:p>
                    <a:p>
                      <a:pPr algn="ctr"/>
                      <a:r>
                        <a:rPr lang="fr-FR" i="1" baseline="0" dirty="0"/>
                        <a:t>n = 6</a:t>
                      </a:r>
                      <a:endParaRPr lang="fr-FR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Autre diagnostic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/>
                        <a:t>n = 4</a:t>
                      </a:r>
                      <a:endParaRPr lang="fr-FR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3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Âge (années)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49 [19 ; 82]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34 [18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 ; 77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Sexe (F)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5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Intensité Mi2a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43 [18 ; 84]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34 [22 ; 58]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31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Intensité Mi2b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51 [17 ; 134]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50 [22 ; 78]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6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ANA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</a:rPr>
                        <a:t> compatible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83%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05998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33A8C11-9251-185E-842F-3F7326E9F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726" y="490708"/>
            <a:ext cx="3519258" cy="295525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F681F7A-48D0-2480-B249-5E99B93961E2}"/>
              </a:ext>
            </a:extLst>
          </p:cNvPr>
          <p:cNvSpPr txBox="1"/>
          <p:nvPr/>
        </p:nvSpPr>
        <p:spPr>
          <a:xfrm>
            <a:off x="7842041" y="3412737"/>
            <a:ext cx="434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fr-FR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000000"/>
                </a:solidFill>
              </a:rPr>
              <a:t>Pas de différence d’intensité du signal entre les patients diagnostiqués dermatomyosite et les autres diagnostics</a:t>
            </a:r>
          </a:p>
        </p:txBody>
      </p:sp>
      <p:pic>
        <p:nvPicPr>
          <p:cNvPr id="11" name="Picture 6" descr="m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70" y="3796873"/>
            <a:ext cx="4770404" cy="300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831692" y="5333992"/>
            <a:ext cx="3404837" cy="646331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>
                <a:cs typeface="Arial" panose="020B0604020202020204" pitchFamily="34" charset="0"/>
              </a:rPr>
              <a:t>HEp2 :</a:t>
            </a:r>
            <a:r>
              <a:rPr lang="fr-FR" altLang="fr-FR" sz="1200" b="1" dirty="0"/>
              <a:t>aspect  granulaire fin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/>
              <a:t>Métaphase: mitose négative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00" b="1" dirty="0"/>
              <a:t>Télophase: mitose positive plus diffuse </a:t>
            </a:r>
          </a:p>
        </p:txBody>
      </p:sp>
    </p:spTree>
    <p:extLst>
      <p:ext uri="{BB962C8B-B14F-4D97-AF65-F5344CB8AC3E}">
        <p14:creationId xmlns:p14="http://schemas.microsoft.com/office/powerpoint/2010/main" val="2176860208"/>
      </p:ext>
    </p:extLst>
  </p:cSld>
  <p:clrMapOvr>
    <a:masterClrMapping/>
  </p:clrMapOvr>
</p:sld>
</file>

<file path=ppt/theme/theme1.xml><?xml version="1.0" encoding="utf-8"?>
<a:theme xmlns:a="http://schemas.openxmlformats.org/drawingml/2006/main" name="PPT HCL-FR-19">
  <a:themeElements>
    <a:clrScheme name="HCL - thème">
      <a:dk1>
        <a:srgbClr val="838282"/>
      </a:dk1>
      <a:lt1>
        <a:srgbClr val="FFFFFF"/>
      </a:lt1>
      <a:dk2>
        <a:srgbClr val="004562"/>
      </a:dk2>
      <a:lt2>
        <a:srgbClr val="00B5EF"/>
      </a:lt2>
      <a:accent1>
        <a:srgbClr val="8DCCC0"/>
      </a:accent1>
      <a:accent2>
        <a:srgbClr val="F6C755"/>
      </a:accent2>
      <a:accent3>
        <a:srgbClr val="B0CF79"/>
      </a:accent3>
      <a:accent4>
        <a:srgbClr val="7F80B0"/>
      </a:accent4>
      <a:accent5>
        <a:srgbClr val="E57A52"/>
      </a:accent5>
      <a:accent6>
        <a:srgbClr val="9C8F81"/>
      </a:accent6>
      <a:hlink>
        <a:srgbClr val="F1AB57"/>
      </a:hlink>
      <a:folHlink>
        <a:srgbClr val="EA91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6FDE130-6354-46EB-8083-E6505FD9C6FA}" vid="{C2EAE992-F446-40B9-B186-5E1A21B9E4B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PPT-HCL-2021</Template>
  <TotalTime>6299</TotalTime>
  <Words>2544</Words>
  <Application>Microsoft Office PowerPoint</Application>
  <PresentationFormat>Grand écran</PresentationFormat>
  <Paragraphs>429</Paragraphs>
  <Slides>32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Calibri,sans-serif</vt:lpstr>
      <vt:lpstr>Century Gothic</vt:lpstr>
      <vt:lpstr>Police système</vt:lpstr>
      <vt:lpstr>Symbol</vt:lpstr>
      <vt:lpstr>wf_segoe-ui_normal</vt:lpstr>
      <vt:lpstr>Wingdings</vt:lpstr>
      <vt:lpstr>PPT HCL-FR-19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CAMUS, Guillaume</dc:creator>
  <cp:lastModifiedBy>Hubert Vidal</cp:lastModifiedBy>
  <cp:revision>154</cp:revision>
  <cp:lastPrinted>2022-12-19T10:26:34Z</cp:lastPrinted>
  <dcterms:created xsi:type="dcterms:W3CDTF">2022-10-07T09:52:40Z</dcterms:created>
  <dcterms:modified xsi:type="dcterms:W3CDTF">2023-01-12T08:49:40Z</dcterms:modified>
</cp:coreProperties>
</file>