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8" r:id="rId3"/>
    <p:sldId id="259" r:id="rId4"/>
    <p:sldId id="260" r:id="rId5"/>
    <p:sldId id="261" r:id="rId6"/>
    <p:sldId id="286" r:id="rId7"/>
    <p:sldId id="294" r:id="rId8"/>
    <p:sldId id="289" r:id="rId9"/>
    <p:sldId id="293" r:id="rId10"/>
    <p:sldId id="291" r:id="rId11"/>
    <p:sldId id="292" r:id="rId12"/>
    <p:sldId id="285" r:id="rId13"/>
    <p:sldId id="281" r:id="rId14"/>
    <p:sldId id="265" r:id="rId15"/>
    <p:sldId id="282" r:id="rId16"/>
    <p:sldId id="284" r:id="rId17"/>
    <p:sldId id="280" r:id="rId18"/>
    <p:sldId id="263" r:id="rId19"/>
    <p:sldId id="288"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TERNES IMMUNO" initials="II" lastIdx="1" clrIdx="0">
    <p:extLst>
      <p:ext uri="{19B8F6BF-5375-455C-9EA6-DF929625EA0E}">
        <p15:presenceInfo xmlns:p15="http://schemas.microsoft.com/office/powerpoint/2012/main" userId="S-1-5-21-417992014-2979592463-1247859305-81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BF1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0247" autoAdjust="0"/>
  </p:normalViewPr>
  <p:slideViewPr>
    <p:cSldViewPr snapToGrid="0">
      <p:cViewPr varScale="1">
        <p:scale>
          <a:sx n="75" d="100"/>
          <a:sy n="75" d="100"/>
        </p:scale>
        <p:origin x="89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F30871-1E0C-4F1C-9A6F-7A10DFE8357F}" type="datetimeFigureOut">
              <a:rPr lang="fr-FR" smtClean="0"/>
              <a:t>28/03/2022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EC9B3A-8000-4E9D-A815-1D72968FCB6E}" type="slidenum">
              <a:rPr lang="fr-FR" smtClean="0"/>
              <a:t>‹N°›</a:t>
            </a:fld>
            <a:endParaRPr lang="fr-FR"/>
          </a:p>
        </p:txBody>
      </p:sp>
    </p:spTree>
    <p:extLst>
      <p:ext uri="{BB962C8B-B14F-4D97-AF65-F5344CB8AC3E}">
        <p14:creationId xmlns:p14="http://schemas.microsoft.com/office/powerpoint/2010/main" val="4262519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CH Tourcoing</a:t>
            </a:r>
            <a:r>
              <a:rPr lang="fr-FR" baseline="0" dirty="0" smtClean="0"/>
              <a:t> : </a:t>
            </a:r>
            <a:r>
              <a:rPr lang="fr-FR" dirty="0" smtClean="0"/>
              <a:t>tableau bulbaire ou pseudobulbaire, </a:t>
            </a:r>
            <a:r>
              <a:rPr lang="fr-FR" dirty="0" err="1" smtClean="0"/>
              <a:t>trbles</a:t>
            </a:r>
            <a:r>
              <a:rPr lang="fr-FR" dirty="0" smtClean="0"/>
              <a:t> </a:t>
            </a:r>
            <a:r>
              <a:rPr lang="fr-FR" dirty="0" err="1" smtClean="0"/>
              <a:t>déglut</a:t>
            </a:r>
            <a:r>
              <a:rPr lang="fr-FR" dirty="0" smtClean="0"/>
              <a:t>, voix </a:t>
            </a:r>
            <a:r>
              <a:rPr lang="fr-FR" dirty="0" err="1" smtClean="0"/>
              <a:t>nasonée</a:t>
            </a:r>
            <a:r>
              <a:rPr lang="fr-FR" dirty="0" smtClean="0"/>
              <a:t>, amyotrophie diffuse, fasciculations EMG, pas d'atteinte de la corne antérieure ATCD néo colique, il y a 15 ans,</a:t>
            </a:r>
            <a:endParaRPr lang="fr-FR" dirty="0" smtClean="0">
              <a:effectLst/>
            </a:endParaRPr>
          </a:p>
        </p:txBody>
      </p:sp>
      <p:sp>
        <p:nvSpPr>
          <p:cNvPr id="4" name="Espace réservé du numéro de diapositive 3"/>
          <p:cNvSpPr>
            <a:spLocks noGrp="1"/>
          </p:cNvSpPr>
          <p:nvPr>
            <p:ph type="sldNum" sz="quarter" idx="10"/>
          </p:nvPr>
        </p:nvSpPr>
        <p:spPr/>
        <p:txBody>
          <a:bodyPr/>
          <a:lstStyle/>
          <a:p>
            <a:fld id="{59EC9B3A-8000-4E9D-A815-1D72968FCB6E}" type="slidenum">
              <a:rPr lang="fr-FR" smtClean="0"/>
              <a:t>10</a:t>
            </a:fld>
            <a:endParaRPr lang="fr-FR"/>
          </a:p>
        </p:txBody>
      </p:sp>
    </p:spTree>
    <p:extLst>
      <p:ext uri="{BB962C8B-B14F-4D97-AF65-F5344CB8AC3E}">
        <p14:creationId xmlns:p14="http://schemas.microsoft.com/office/powerpoint/2010/main" val="1607410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smtClean="0">
                <a:solidFill>
                  <a:schemeClr val="tx1"/>
                </a:solidFill>
                <a:effectLst/>
                <a:latin typeface="+mn-lt"/>
                <a:ea typeface="+mn-ea"/>
                <a:cs typeface="+mn-cs"/>
              </a:rPr>
              <a:t>Bien que la valeur prédictive négative des anticorps anti-</a:t>
            </a:r>
            <a:r>
              <a:rPr lang="fr-FR" sz="1200" b="0" i="0" kern="1200" dirty="0" err="1" smtClean="0">
                <a:solidFill>
                  <a:schemeClr val="tx1"/>
                </a:solidFill>
                <a:effectLst/>
                <a:latin typeface="+mn-lt"/>
                <a:ea typeface="+mn-ea"/>
                <a:cs typeface="+mn-cs"/>
              </a:rPr>
              <a:t>titine</a:t>
            </a:r>
            <a:r>
              <a:rPr lang="fr-FR" sz="1200" b="0" i="0" kern="1200" dirty="0" smtClean="0">
                <a:solidFill>
                  <a:schemeClr val="tx1"/>
                </a:solidFill>
                <a:effectLst/>
                <a:latin typeface="+mn-lt"/>
                <a:ea typeface="+mn-ea"/>
                <a:cs typeface="+mn-cs"/>
              </a:rPr>
              <a:t> pour le diagnostic du thymome soit élevée à la fois dans la MG d'apparition précoce et tardive, la VPP et la spécificité étaient meilleures pour l'EOMG (90 % et 99 %), par rapport à la LOMG (71 % et 50 %, respectivement). </a:t>
            </a:r>
            <a:r>
              <a:rPr lang="fr-FR" sz="1200" dirty="0" err="1" smtClean="0"/>
              <a:t>Szczudlik</a:t>
            </a:r>
            <a:r>
              <a:rPr lang="fr-FR" sz="1200" dirty="0" smtClean="0"/>
              <a:t> P, </a:t>
            </a:r>
            <a:r>
              <a:rPr lang="fr-FR" sz="1200" dirty="0" err="1" smtClean="0"/>
              <a:t>Szyluk</a:t>
            </a:r>
            <a:r>
              <a:rPr lang="fr-FR" sz="1200" dirty="0" smtClean="0"/>
              <a:t> B, </a:t>
            </a:r>
            <a:r>
              <a:rPr lang="fr-FR" sz="1200" dirty="0" err="1" smtClean="0"/>
              <a:t>Lipowska</a:t>
            </a:r>
            <a:r>
              <a:rPr lang="fr-FR" sz="1200" dirty="0" smtClean="0"/>
              <a:t> M, </a:t>
            </a:r>
            <a:r>
              <a:rPr lang="fr-FR" sz="1200" dirty="0" err="1" smtClean="0"/>
              <a:t>Ryniewicz</a:t>
            </a:r>
            <a:r>
              <a:rPr lang="fr-FR" sz="1200" dirty="0" smtClean="0"/>
              <a:t> B, </a:t>
            </a:r>
            <a:r>
              <a:rPr lang="fr-FR" sz="1200" dirty="0" err="1" smtClean="0"/>
              <a:t>Kubiszewska</a:t>
            </a:r>
            <a:r>
              <a:rPr lang="fr-FR" sz="1200" dirty="0" smtClean="0"/>
              <a:t> J, </a:t>
            </a:r>
            <a:r>
              <a:rPr lang="fr-FR" sz="1200" dirty="0" err="1" smtClean="0"/>
              <a:t>Dutkiewicz</a:t>
            </a:r>
            <a:r>
              <a:rPr lang="fr-FR" sz="1200" dirty="0" smtClean="0"/>
              <a:t> M, et al. </a:t>
            </a:r>
            <a:r>
              <a:rPr lang="fr-FR" sz="1200" dirty="0" err="1" smtClean="0"/>
              <a:t>Antititin</a:t>
            </a:r>
            <a:r>
              <a:rPr lang="fr-FR" sz="1200" dirty="0" smtClean="0"/>
              <a:t> </a:t>
            </a:r>
            <a:r>
              <a:rPr lang="fr-FR" sz="1200" dirty="0" err="1" smtClean="0"/>
              <a:t>antibody</a:t>
            </a:r>
            <a:r>
              <a:rPr lang="fr-FR" sz="1200" dirty="0" smtClean="0"/>
              <a:t> in </a:t>
            </a:r>
            <a:r>
              <a:rPr lang="fr-FR" sz="1200" dirty="0" err="1" smtClean="0"/>
              <a:t>early</a:t>
            </a:r>
            <a:r>
              <a:rPr lang="fr-FR" sz="1200" dirty="0" smtClean="0"/>
              <a:t>- and </a:t>
            </a:r>
            <a:r>
              <a:rPr lang="fr-FR" sz="1200" dirty="0" err="1" smtClean="0"/>
              <a:t>late-onset</a:t>
            </a:r>
            <a:r>
              <a:rPr lang="fr-FR" sz="1200" dirty="0" smtClean="0"/>
              <a:t> </a:t>
            </a:r>
            <a:r>
              <a:rPr lang="fr-FR" sz="1200" dirty="0" err="1" smtClean="0"/>
              <a:t>myasthenia</a:t>
            </a:r>
            <a:r>
              <a:rPr lang="fr-FR" sz="1200" dirty="0" smtClean="0"/>
              <a:t> gravis. Acta </a:t>
            </a:r>
            <a:r>
              <a:rPr lang="fr-FR" sz="1200" dirty="0" err="1" smtClean="0"/>
              <a:t>Neurol</a:t>
            </a:r>
            <a:r>
              <a:rPr lang="fr-FR" sz="1200" dirty="0" smtClean="0"/>
              <a:t> </a:t>
            </a:r>
            <a:r>
              <a:rPr lang="fr-FR" sz="1200" dirty="0" err="1" smtClean="0"/>
              <a:t>Scand</a:t>
            </a:r>
            <a:r>
              <a:rPr lang="fr-FR" sz="1200" dirty="0" smtClean="0"/>
              <a:t>. 2014;130(4):229–33.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effectLst/>
              </a:rPr>
              <a:t>Parmi les patients avec myasthénie</a:t>
            </a:r>
            <a:r>
              <a:rPr lang="fr-FR" baseline="0" dirty="0" smtClean="0">
                <a:effectLst/>
              </a:rPr>
              <a:t> et thymome : 68% présentait des anti-</a:t>
            </a:r>
            <a:r>
              <a:rPr lang="fr-FR" baseline="0" dirty="0" err="1" smtClean="0">
                <a:effectLst/>
              </a:rPr>
              <a:t>titine</a:t>
            </a:r>
            <a:r>
              <a:rPr lang="fr-FR" baseline="0" dirty="0" smtClean="0">
                <a:effectLst/>
              </a:rPr>
              <a:t>. 50% pour les précoces et 79% pour les tardives. </a:t>
            </a:r>
            <a:r>
              <a:rPr lang="en-US" baseline="0" dirty="0" err="1" smtClean="0">
                <a:effectLst/>
              </a:rPr>
              <a:t>Somnier</a:t>
            </a:r>
            <a:r>
              <a:rPr lang="en-US" baseline="0" dirty="0" smtClean="0">
                <a:effectLst/>
              </a:rPr>
              <a:t> FE, Engel PJH. The occurrence of anti-</a:t>
            </a:r>
            <a:r>
              <a:rPr lang="en-US" baseline="0" dirty="0" err="1" smtClean="0">
                <a:effectLst/>
              </a:rPr>
              <a:t>titin</a:t>
            </a:r>
            <a:r>
              <a:rPr lang="en-US" baseline="0" dirty="0" smtClean="0">
                <a:effectLst/>
              </a:rPr>
              <a:t> antibodies and </a:t>
            </a:r>
            <a:r>
              <a:rPr lang="en-US" baseline="0" dirty="0" err="1" smtClean="0">
                <a:effectLst/>
              </a:rPr>
              <a:t>thymomas</a:t>
            </a:r>
            <a:r>
              <a:rPr lang="en-US" baseline="0" dirty="0" smtClean="0">
                <a:effectLst/>
              </a:rPr>
              <a:t>: A population survey of MG 1970-1999. Neurology [Internet]. 2002 Jul 9 [cited 2022 Feb 21];59(1):92–8. Available from: http://www.neurology.org/cgi/doi/10.1212/WNL.59.1.92 </a:t>
            </a:r>
            <a:endParaRPr lang="fr-FR"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smtClean="0"/>
          </a:p>
          <a:p>
            <a:endParaRPr lang="fr-FR" dirty="0"/>
          </a:p>
        </p:txBody>
      </p:sp>
      <p:sp>
        <p:nvSpPr>
          <p:cNvPr id="4" name="Espace réservé du numéro de diapositive 3"/>
          <p:cNvSpPr>
            <a:spLocks noGrp="1"/>
          </p:cNvSpPr>
          <p:nvPr>
            <p:ph type="sldNum" sz="quarter" idx="10"/>
          </p:nvPr>
        </p:nvSpPr>
        <p:spPr/>
        <p:txBody>
          <a:bodyPr/>
          <a:lstStyle/>
          <a:p>
            <a:fld id="{59EC9B3A-8000-4E9D-A815-1D72968FCB6E}" type="slidenum">
              <a:rPr lang="fr-FR" smtClean="0"/>
              <a:t>19</a:t>
            </a:fld>
            <a:endParaRPr lang="fr-FR"/>
          </a:p>
        </p:txBody>
      </p:sp>
    </p:spTree>
    <p:extLst>
      <p:ext uri="{BB962C8B-B14F-4D97-AF65-F5344CB8AC3E}">
        <p14:creationId xmlns:p14="http://schemas.microsoft.com/office/powerpoint/2010/main" val="2708692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CH Calais : encéphalopathie </a:t>
            </a:r>
            <a:r>
              <a:rPr lang="fr-FR" dirty="0" err="1" smtClean="0"/>
              <a:t>subaigue</a:t>
            </a:r>
            <a:r>
              <a:rPr lang="fr-FR" dirty="0" smtClean="0"/>
              <a:t>. </a:t>
            </a:r>
            <a:r>
              <a:rPr lang="fr-FR" dirty="0" err="1" smtClean="0"/>
              <a:t>Titine</a:t>
            </a:r>
            <a:r>
              <a:rPr lang="fr-FR" dirty="0" smtClean="0"/>
              <a:t>++</a:t>
            </a:r>
            <a:r>
              <a:rPr lang="fr-FR" baseline="0" dirty="0" smtClean="0"/>
              <a:t> dans le LCR.</a:t>
            </a:r>
            <a:endParaRPr lang="fr-FR" dirty="0" smtClean="0">
              <a:effectLst/>
            </a:endParaRPr>
          </a:p>
        </p:txBody>
      </p:sp>
      <p:sp>
        <p:nvSpPr>
          <p:cNvPr id="4" name="Espace réservé du numéro de diapositive 3"/>
          <p:cNvSpPr>
            <a:spLocks noGrp="1"/>
          </p:cNvSpPr>
          <p:nvPr>
            <p:ph type="sldNum" sz="quarter" idx="10"/>
          </p:nvPr>
        </p:nvSpPr>
        <p:spPr/>
        <p:txBody>
          <a:bodyPr/>
          <a:lstStyle/>
          <a:p>
            <a:fld id="{59EC9B3A-8000-4E9D-A815-1D72968FCB6E}" type="slidenum">
              <a:rPr lang="fr-FR" smtClean="0"/>
              <a:t>11</a:t>
            </a:fld>
            <a:endParaRPr lang="fr-FR"/>
          </a:p>
        </p:txBody>
      </p:sp>
    </p:spTree>
    <p:extLst>
      <p:ext uri="{BB962C8B-B14F-4D97-AF65-F5344CB8AC3E}">
        <p14:creationId xmlns:p14="http://schemas.microsoft.com/office/powerpoint/2010/main" val="272017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Recherche sur coupe de muscle strié de primate, si positivité, rechercher les anti actines qui donnent des fausses positivités. </a:t>
            </a:r>
          </a:p>
          <a:p>
            <a:endParaRPr lang="fr-FR"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t>Positif si :anti-</a:t>
            </a:r>
            <a:r>
              <a:rPr lang="fr-FR" sz="1200" baseline="0" dirty="0" smtClean="0"/>
              <a:t> </a:t>
            </a:r>
            <a:r>
              <a:rPr lang="fr-FR" sz="1200" dirty="0" smtClean="0"/>
              <a:t>myosine, l’actine, l’</a:t>
            </a:r>
            <a:r>
              <a:rPr lang="el-GR" sz="1200" dirty="0" smtClean="0"/>
              <a:t>α</a:t>
            </a:r>
            <a:r>
              <a:rPr lang="fr-FR" sz="1200" dirty="0" smtClean="0"/>
              <a:t>-</a:t>
            </a:r>
            <a:r>
              <a:rPr lang="fr-FR" sz="1200" dirty="0" err="1" smtClean="0"/>
              <a:t>actinine</a:t>
            </a:r>
            <a:r>
              <a:rPr lang="fr-FR" sz="1200" dirty="0" smtClean="0"/>
              <a:t>, la </a:t>
            </a:r>
            <a:r>
              <a:rPr lang="fr-FR" sz="1200" b="1" dirty="0" err="1" smtClean="0"/>
              <a:t>titine</a:t>
            </a:r>
            <a:r>
              <a:rPr lang="fr-FR" sz="1200" dirty="0" smtClean="0"/>
              <a:t>, la </a:t>
            </a:r>
            <a:r>
              <a:rPr lang="fr-FR" sz="1200" dirty="0" err="1" smtClean="0"/>
              <a:t>filamine</a:t>
            </a:r>
            <a:r>
              <a:rPr lang="fr-FR" sz="1200" dirty="0" smtClean="0"/>
              <a:t>, la </a:t>
            </a:r>
            <a:r>
              <a:rPr lang="fr-FR" sz="1200" dirty="0" err="1" smtClean="0"/>
              <a:t>vinculine</a:t>
            </a:r>
            <a:r>
              <a:rPr lang="fr-FR" sz="1200" dirty="0" smtClean="0"/>
              <a:t>, la </a:t>
            </a:r>
            <a:r>
              <a:rPr lang="fr-FR" sz="1200" dirty="0" err="1" smtClean="0"/>
              <a:t>tropomyosine</a:t>
            </a:r>
            <a:r>
              <a:rPr lang="fr-FR" sz="1200" dirty="0" smtClean="0"/>
              <a:t> , le </a:t>
            </a:r>
            <a:r>
              <a:rPr lang="fr-FR" sz="1200" b="1" dirty="0" smtClean="0"/>
              <a:t>canal </a:t>
            </a:r>
            <a:r>
              <a:rPr lang="fr-FR" sz="1200" b="1" dirty="0" err="1" smtClean="0"/>
              <a:t>ryanodine</a:t>
            </a:r>
            <a:r>
              <a:rPr lang="fr-FR" sz="1200" b="1" dirty="0" smtClean="0"/>
              <a:t> </a:t>
            </a:r>
            <a:r>
              <a:rPr lang="fr-FR" sz="1200" dirty="0" smtClean="0"/>
              <a:t>du </a:t>
            </a:r>
            <a:r>
              <a:rPr lang="fr-FR" sz="1200" dirty="0" err="1" smtClean="0"/>
              <a:t>reticulum</a:t>
            </a:r>
            <a:r>
              <a:rPr lang="fr-FR" sz="1200" dirty="0" smtClean="0"/>
              <a:t> sarcoplasmique, </a:t>
            </a:r>
            <a:r>
              <a:rPr lang="fr-FR" sz="1200" b="1" i="0" kern="1200" dirty="0" smtClean="0">
                <a:solidFill>
                  <a:schemeClr val="tx1"/>
                </a:solidFill>
                <a:effectLst/>
                <a:latin typeface="+mn-lt"/>
                <a:ea typeface="+mn-ea"/>
                <a:cs typeface="+mn-cs"/>
              </a:rPr>
              <a:t>canal potassique voltage-dépendant Kv1.4</a:t>
            </a:r>
            <a:r>
              <a:rPr lang="fr-FR" sz="1200" dirty="0" smtClean="0"/>
              <a:t>.</a:t>
            </a:r>
          </a:p>
          <a:p>
            <a:endParaRPr lang="fr-FR" sz="1200" b="0" i="0" u="none" strike="noStrike" kern="1200" baseline="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9EC9B3A-8000-4E9D-A815-1D72968FCB6E}" type="slidenum">
              <a:rPr lang="fr-FR" smtClean="0"/>
              <a:t>12</a:t>
            </a:fld>
            <a:endParaRPr lang="fr-FR"/>
          </a:p>
        </p:txBody>
      </p:sp>
    </p:spTree>
    <p:extLst>
      <p:ext uri="{BB962C8B-B14F-4D97-AF65-F5344CB8AC3E}">
        <p14:creationId xmlns:p14="http://schemas.microsoft.com/office/powerpoint/2010/main" val="2454271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Recherche sur coupe de muscle strié de primate, si positivité, rechercher les anti actines qui donnent des fausses positivités. </a:t>
            </a:r>
          </a:p>
          <a:p>
            <a:endParaRPr lang="fr-FR"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t>Positif si :anti-</a:t>
            </a:r>
            <a:r>
              <a:rPr lang="fr-FR" sz="1200" baseline="0" dirty="0" smtClean="0"/>
              <a:t> </a:t>
            </a:r>
            <a:r>
              <a:rPr lang="fr-FR" sz="1200" dirty="0" smtClean="0"/>
              <a:t>myosine, l’actine, l’</a:t>
            </a:r>
            <a:r>
              <a:rPr lang="el-GR" sz="1200" dirty="0" smtClean="0"/>
              <a:t>α</a:t>
            </a:r>
            <a:r>
              <a:rPr lang="fr-FR" sz="1200" dirty="0" smtClean="0"/>
              <a:t>-</a:t>
            </a:r>
            <a:r>
              <a:rPr lang="fr-FR" sz="1200" dirty="0" err="1" smtClean="0"/>
              <a:t>actinine</a:t>
            </a:r>
            <a:r>
              <a:rPr lang="fr-FR" sz="1200" dirty="0" smtClean="0"/>
              <a:t>, la </a:t>
            </a:r>
            <a:r>
              <a:rPr lang="fr-FR" sz="1200" b="1" dirty="0" err="1" smtClean="0"/>
              <a:t>titine</a:t>
            </a:r>
            <a:r>
              <a:rPr lang="fr-FR" sz="1200" dirty="0" smtClean="0"/>
              <a:t>, la </a:t>
            </a:r>
            <a:r>
              <a:rPr lang="fr-FR" sz="1200" dirty="0" err="1" smtClean="0"/>
              <a:t>filamine</a:t>
            </a:r>
            <a:r>
              <a:rPr lang="fr-FR" sz="1200" dirty="0" smtClean="0"/>
              <a:t>, la </a:t>
            </a:r>
            <a:r>
              <a:rPr lang="fr-FR" sz="1200" dirty="0" err="1" smtClean="0"/>
              <a:t>vinculine</a:t>
            </a:r>
            <a:r>
              <a:rPr lang="fr-FR" sz="1200" dirty="0" smtClean="0"/>
              <a:t>, la </a:t>
            </a:r>
            <a:r>
              <a:rPr lang="fr-FR" sz="1200" dirty="0" err="1" smtClean="0"/>
              <a:t>tropomyosine</a:t>
            </a:r>
            <a:r>
              <a:rPr lang="fr-FR" sz="1200" dirty="0" smtClean="0"/>
              <a:t> , le </a:t>
            </a:r>
            <a:r>
              <a:rPr lang="fr-FR" sz="1200" b="1" dirty="0" smtClean="0"/>
              <a:t>canal </a:t>
            </a:r>
            <a:r>
              <a:rPr lang="fr-FR" sz="1200" b="1" dirty="0" err="1" smtClean="0"/>
              <a:t>ryanodine</a:t>
            </a:r>
            <a:r>
              <a:rPr lang="fr-FR" sz="1200" b="1" dirty="0" smtClean="0"/>
              <a:t> </a:t>
            </a:r>
            <a:r>
              <a:rPr lang="fr-FR" sz="1200" dirty="0" smtClean="0"/>
              <a:t>du </a:t>
            </a:r>
            <a:r>
              <a:rPr lang="fr-FR" sz="1200" dirty="0" err="1" smtClean="0"/>
              <a:t>reticulum</a:t>
            </a:r>
            <a:r>
              <a:rPr lang="fr-FR" sz="1200" dirty="0" smtClean="0"/>
              <a:t> sarcoplasmique, </a:t>
            </a:r>
            <a:r>
              <a:rPr lang="fr-FR" sz="1200" b="1" i="0" kern="1200" dirty="0" smtClean="0">
                <a:solidFill>
                  <a:schemeClr val="tx1"/>
                </a:solidFill>
                <a:effectLst/>
                <a:latin typeface="+mn-lt"/>
                <a:ea typeface="+mn-ea"/>
                <a:cs typeface="+mn-cs"/>
              </a:rPr>
              <a:t>canal potassique voltage-dépendant Kv1.4</a:t>
            </a:r>
            <a:r>
              <a:rPr lang="fr-FR" sz="1200" dirty="0" smtClean="0"/>
              <a:t>.</a:t>
            </a:r>
          </a:p>
          <a:p>
            <a:endParaRPr lang="fr-FR" sz="1200" b="0" i="0" u="none" strike="noStrike" kern="1200" baseline="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9EC9B3A-8000-4E9D-A815-1D72968FCB6E}" type="slidenum">
              <a:rPr lang="fr-FR" smtClean="0"/>
              <a:t>13</a:t>
            </a:fld>
            <a:endParaRPr lang="fr-FR"/>
          </a:p>
        </p:txBody>
      </p:sp>
    </p:spTree>
    <p:extLst>
      <p:ext uri="{BB962C8B-B14F-4D97-AF65-F5344CB8AC3E}">
        <p14:creationId xmlns:p14="http://schemas.microsoft.com/office/powerpoint/2010/main" val="1835789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81 patients MG (27 %) étaient positifs pour les anticorps anti-</a:t>
            </a:r>
            <a:r>
              <a:rPr lang="fr-FR" sz="1200" b="0" i="0" kern="1200" dirty="0" err="1" smtClean="0">
                <a:solidFill>
                  <a:schemeClr val="tx1"/>
                </a:solidFill>
                <a:effectLst/>
                <a:latin typeface="+mn-lt"/>
                <a:ea typeface="+mn-ea"/>
                <a:cs typeface="+mn-cs"/>
              </a:rPr>
              <a:t>titine</a:t>
            </a:r>
            <a:r>
              <a:rPr lang="fr-FR" sz="1200" b="0" i="0" kern="1200" dirty="0" smtClean="0">
                <a:solidFill>
                  <a:schemeClr val="tx1"/>
                </a:solidFill>
                <a:effectLst/>
                <a:latin typeface="+mn-lt"/>
                <a:ea typeface="+mn-ea"/>
                <a:cs typeface="+mn-cs"/>
              </a:rPr>
              <a:t>, tous avaient une MG séropositive</a:t>
            </a:r>
            <a:r>
              <a:rPr lang="fr-FR" sz="1200" b="0" i="0" kern="1200" baseline="0" dirty="0" smtClean="0">
                <a:solidFill>
                  <a:schemeClr val="tx1"/>
                </a:solidFill>
                <a:effectLst/>
                <a:latin typeface="+mn-lt"/>
                <a:ea typeface="+mn-ea"/>
                <a:cs typeface="+mn-cs"/>
              </a:rPr>
              <a:t> (anti-</a:t>
            </a:r>
            <a:r>
              <a:rPr lang="fr-FR" sz="1200" b="0" i="0" kern="1200" baseline="0" dirty="0" err="1" smtClean="0">
                <a:solidFill>
                  <a:schemeClr val="tx1"/>
                </a:solidFill>
                <a:effectLst/>
                <a:latin typeface="+mn-lt"/>
                <a:ea typeface="+mn-ea"/>
                <a:cs typeface="+mn-cs"/>
              </a:rPr>
              <a:t>RACh</a:t>
            </a:r>
            <a:r>
              <a:rPr lang="fr-FR" sz="1200" b="0" i="0" kern="1200" baseline="0" dirty="0" smtClean="0">
                <a:solidFill>
                  <a:schemeClr val="tx1"/>
                </a:solidFill>
                <a:effectLst/>
                <a:latin typeface="+mn-lt"/>
                <a:ea typeface="+mn-ea"/>
                <a:cs typeface="+mn-cs"/>
              </a:rPr>
              <a:t>).</a:t>
            </a:r>
            <a:endParaRPr lang="fr-FR" dirty="0" smtClean="0">
              <a:effectLst/>
            </a:endParaRPr>
          </a:p>
          <a:p>
            <a:r>
              <a:rPr lang="fr-FR" dirty="0" err="1" smtClean="0">
                <a:effectLst/>
              </a:rPr>
              <a:t>Szczudlik</a:t>
            </a:r>
            <a:r>
              <a:rPr lang="fr-FR" dirty="0" smtClean="0">
                <a:effectLst/>
              </a:rPr>
              <a:t> P, </a:t>
            </a:r>
            <a:r>
              <a:rPr lang="fr-FR" dirty="0" err="1" smtClean="0">
                <a:effectLst/>
              </a:rPr>
              <a:t>Szyluk</a:t>
            </a:r>
            <a:r>
              <a:rPr lang="fr-FR" dirty="0" smtClean="0">
                <a:effectLst/>
              </a:rPr>
              <a:t> B, </a:t>
            </a:r>
            <a:r>
              <a:rPr lang="fr-FR" dirty="0" err="1" smtClean="0">
                <a:effectLst/>
              </a:rPr>
              <a:t>Lipowska</a:t>
            </a:r>
            <a:r>
              <a:rPr lang="fr-FR" dirty="0" smtClean="0">
                <a:effectLst/>
              </a:rPr>
              <a:t> M, </a:t>
            </a:r>
            <a:r>
              <a:rPr lang="fr-FR" dirty="0" err="1" smtClean="0">
                <a:effectLst/>
              </a:rPr>
              <a:t>Ryniewicz</a:t>
            </a:r>
            <a:r>
              <a:rPr lang="fr-FR" dirty="0" smtClean="0">
                <a:effectLst/>
              </a:rPr>
              <a:t> B, </a:t>
            </a:r>
            <a:r>
              <a:rPr lang="fr-FR" dirty="0" err="1" smtClean="0">
                <a:effectLst/>
              </a:rPr>
              <a:t>Kubiszewska</a:t>
            </a:r>
            <a:r>
              <a:rPr lang="fr-FR" dirty="0" smtClean="0">
                <a:effectLst/>
              </a:rPr>
              <a:t> J, </a:t>
            </a:r>
            <a:r>
              <a:rPr lang="fr-FR" dirty="0" err="1" smtClean="0">
                <a:effectLst/>
              </a:rPr>
              <a:t>Dutkiewicz</a:t>
            </a:r>
            <a:r>
              <a:rPr lang="fr-FR" dirty="0" smtClean="0">
                <a:effectLst/>
              </a:rPr>
              <a:t> M, et al. </a:t>
            </a:r>
            <a:r>
              <a:rPr lang="fr-FR" dirty="0" err="1" smtClean="0">
                <a:effectLst/>
              </a:rPr>
              <a:t>Antititin</a:t>
            </a:r>
            <a:r>
              <a:rPr lang="fr-FR" dirty="0" smtClean="0">
                <a:effectLst/>
              </a:rPr>
              <a:t> </a:t>
            </a:r>
            <a:r>
              <a:rPr lang="fr-FR" dirty="0" err="1" smtClean="0">
                <a:effectLst/>
              </a:rPr>
              <a:t>antibody</a:t>
            </a:r>
            <a:r>
              <a:rPr lang="fr-FR" dirty="0" smtClean="0">
                <a:effectLst/>
              </a:rPr>
              <a:t> in </a:t>
            </a:r>
            <a:r>
              <a:rPr lang="fr-FR" dirty="0" err="1" smtClean="0">
                <a:effectLst/>
              </a:rPr>
              <a:t>early</a:t>
            </a:r>
            <a:r>
              <a:rPr lang="fr-FR" dirty="0" smtClean="0">
                <a:effectLst/>
              </a:rPr>
              <a:t>- and </a:t>
            </a:r>
            <a:r>
              <a:rPr lang="fr-FR" dirty="0" err="1" smtClean="0">
                <a:effectLst/>
              </a:rPr>
              <a:t>late-onset</a:t>
            </a:r>
            <a:r>
              <a:rPr lang="fr-FR" dirty="0" smtClean="0">
                <a:effectLst/>
              </a:rPr>
              <a:t> </a:t>
            </a:r>
            <a:r>
              <a:rPr lang="fr-FR" dirty="0" err="1" smtClean="0">
                <a:effectLst/>
              </a:rPr>
              <a:t>myasthenia</a:t>
            </a:r>
            <a:r>
              <a:rPr lang="fr-FR" dirty="0" smtClean="0">
                <a:effectLst/>
              </a:rPr>
              <a:t> gravis. Acta </a:t>
            </a:r>
            <a:r>
              <a:rPr lang="fr-FR" dirty="0" err="1" smtClean="0">
                <a:effectLst/>
              </a:rPr>
              <a:t>Neurol</a:t>
            </a:r>
            <a:r>
              <a:rPr lang="fr-FR" dirty="0" smtClean="0">
                <a:effectLst/>
              </a:rPr>
              <a:t> </a:t>
            </a:r>
            <a:r>
              <a:rPr lang="fr-FR" dirty="0" err="1" smtClean="0">
                <a:effectLst/>
              </a:rPr>
              <a:t>Scand</a:t>
            </a:r>
            <a:r>
              <a:rPr lang="fr-FR" dirty="0" smtClean="0">
                <a:effectLst/>
              </a:rPr>
              <a:t> [Internet]. 2014 [</a:t>
            </a:r>
            <a:r>
              <a:rPr lang="fr-FR" dirty="0" err="1" smtClean="0">
                <a:effectLst/>
              </a:rPr>
              <a:t>cited</a:t>
            </a:r>
            <a:r>
              <a:rPr lang="fr-FR" dirty="0" smtClean="0">
                <a:effectLst/>
              </a:rPr>
              <a:t> 2022 </a:t>
            </a:r>
            <a:r>
              <a:rPr lang="fr-FR" dirty="0" err="1" smtClean="0">
                <a:effectLst/>
              </a:rPr>
              <a:t>Feb</a:t>
            </a:r>
            <a:r>
              <a:rPr lang="fr-FR" dirty="0" smtClean="0">
                <a:effectLst/>
              </a:rPr>
              <a:t> 15];130(4):229–33. </a:t>
            </a:r>
            <a:r>
              <a:rPr lang="fr-FR" dirty="0" err="1" smtClean="0">
                <a:effectLst/>
              </a:rPr>
              <a:t>Available</a:t>
            </a:r>
            <a:r>
              <a:rPr lang="fr-FR" dirty="0" smtClean="0">
                <a:effectLst/>
              </a:rPr>
              <a:t> </a:t>
            </a:r>
            <a:r>
              <a:rPr lang="fr-FR" dirty="0" err="1" smtClean="0">
                <a:effectLst/>
              </a:rPr>
              <a:t>from</a:t>
            </a:r>
            <a:r>
              <a:rPr lang="fr-FR" dirty="0" smtClean="0">
                <a:effectLst/>
              </a:rPr>
              <a:t>: https://onlinelibrary.wiley.com/doi/10.1111/ane.12271</a:t>
            </a:r>
          </a:p>
          <a:p>
            <a:endParaRPr lang="fr-FR" dirty="0" smtClean="0">
              <a:effectLst/>
            </a:endParaRPr>
          </a:p>
          <a:p>
            <a:r>
              <a:rPr lang="fr-FR" sz="1200" b="0" i="0" kern="1200" dirty="0" smtClean="0">
                <a:solidFill>
                  <a:schemeClr val="tx1"/>
                </a:solidFill>
                <a:effectLst/>
                <a:latin typeface="+mn-lt"/>
                <a:ea typeface="+mn-ea"/>
                <a:cs typeface="+mn-cs"/>
              </a:rPr>
              <a:t>Les anticorps des récepteurs de la </a:t>
            </a:r>
            <a:r>
              <a:rPr lang="fr-FR" sz="1200" b="0" i="0" kern="1200" dirty="0" err="1" smtClean="0">
                <a:solidFill>
                  <a:schemeClr val="tx1"/>
                </a:solidFill>
                <a:effectLst/>
                <a:latin typeface="+mn-lt"/>
                <a:ea typeface="+mn-ea"/>
                <a:cs typeface="+mn-cs"/>
              </a:rPr>
              <a:t>titine</a:t>
            </a:r>
            <a:r>
              <a:rPr lang="fr-FR" sz="1200" b="0" i="0" kern="1200" dirty="0" smtClean="0">
                <a:solidFill>
                  <a:schemeClr val="tx1"/>
                </a:solidFill>
                <a:effectLst/>
                <a:latin typeface="+mn-lt"/>
                <a:ea typeface="+mn-ea"/>
                <a:cs typeface="+mn-cs"/>
              </a:rPr>
              <a:t> et de la </a:t>
            </a:r>
            <a:r>
              <a:rPr lang="fr-FR" sz="1200" b="0" i="0" kern="1200" dirty="0" err="1" smtClean="0">
                <a:solidFill>
                  <a:schemeClr val="tx1"/>
                </a:solidFill>
                <a:effectLst/>
                <a:latin typeface="+mn-lt"/>
                <a:ea typeface="+mn-ea"/>
                <a:cs typeface="+mn-cs"/>
              </a:rPr>
              <a:t>ryanodine</a:t>
            </a:r>
            <a:r>
              <a:rPr lang="fr-FR" sz="1200" b="0" i="0" kern="1200" dirty="0" smtClean="0">
                <a:solidFill>
                  <a:schemeClr val="tx1"/>
                </a:solidFill>
                <a:effectLst/>
                <a:latin typeface="+mn-lt"/>
                <a:ea typeface="+mn-ea"/>
                <a:cs typeface="+mn-cs"/>
              </a:rPr>
              <a:t> ne pénètrent probablement pas dans la cellule musculaire in vivo et pourraient ne pas provoquer de faiblesse musculaire, mais pourraient plutôt être des marqueurs de la maladie. 1. </a:t>
            </a:r>
            <a:r>
              <a:rPr lang="fr-FR" sz="1200" b="0" i="0" kern="1200" dirty="0" err="1" smtClean="0">
                <a:solidFill>
                  <a:schemeClr val="tx1"/>
                </a:solidFill>
                <a:effectLst/>
                <a:latin typeface="+mn-lt"/>
                <a:ea typeface="+mn-ea"/>
                <a:cs typeface="+mn-cs"/>
              </a:rPr>
              <a:t>Gilhus</a:t>
            </a:r>
            <a:r>
              <a:rPr lang="fr-FR" sz="1200" b="0" i="0" kern="1200" dirty="0" smtClean="0">
                <a:solidFill>
                  <a:schemeClr val="tx1"/>
                </a:solidFill>
                <a:effectLst/>
                <a:latin typeface="+mn-lt"/>
                <a:ea typeface="+mn-ea"/>
                <a:cs typeface="+mn-cs"/>
              </a:rPr>
              <a:t> NE, </a:t>
            </a:r>
            <a:r>
              <a:rPr lang="fr-FR" sz="1200" b="0" i="0" kern="1200" dirty="0" err="1" smtClean="0">
                <a:solidFill>
                  <a:schemeClr val="tx1"/>
                </a:solidFill>
                <a:effectLst/>
                <a:latin typeface="+mn-lt"/>
                <a:ea typeface="+mn-ea"/>
                <a:cs typeface="+mn-cs"/>
              </a:rPr>
              <a:t>Verschuuren</a:t>
            </a:r>
            <a:r>
              <a:rPr lang="fr-FR" sz="1200" b="0" i="0" kern="1200" dirty="0" smtClean="0">
                <a:solidFill>
                  <a:schemeClr val="tx1"/>
                </a:solidFill>
                <a:effectLst/>
                <a:latin typeface="+mn-lt"/>
                <a:ea typeface="+mn-ea"/>
                <a:cs typeface="+mn-cs"/>
              </a:rPr>
              <a:t> JJ. </a:t>
            </a:r>
            <a:r>
              <a:rPr lang="fr-FR" sz="1200" b="0" i="0" kern="1200" dirty="0" err="1" smtClean="0">
                <a:solidFill>
                  <a:schemeClr val="tx1"/>
                </a:solidFill>
                <a:effectLst/>
                <a:latin typeface="+mn-lt"/>
                <a:ea typeface="+mn-ea"/>
                <a:cs typeface="+mn-cs"/>
              </a:rPr>
              <a:t>Myasthenia</a:t>
            </a:r>
            <a:r>
              <a:rPr lang="fr-FR" sz="1200" b="0" i="0" kern="1200" dirty="0" smtClean="0">
                <a:solidFill>
                  <a:schemeClr val="tx1"/>
                </a:solidFill>
                <a:effectLst/>
                <a:latin typeface="+mn-lt"/>
                <a:ea typeface="+mn-ea"/>
                <a:cs typeface="+mn-cs"/>
              </a:rPr>
              <a:t> gravis: </a:t>
            </a:r>
            <a:r>
              <a:rPr lang="fr-FR" sz="1200" b="0" i="0" kern="1200" dirty="0" err="1" smtClean="0">
                <a:solidFill>
                  <a:schemeClr val="tx1"/>
                </a:solidFill>
                <a:effectLst/>
                <a:latin typeface="+mn-lt"/>
                <a:ea typeface="+mn-ea"/>
                <a:cs typeface="+mn-cs"/>
              </a:rPr>
              <a:t>subgroup</a:t>
            </a:r>
            <a:r>
              <a:rPr lang="fr-FR" sz="1200" b="0" i="0" kern="1200" dirty="0" smtClean="0">
                <a:solidFill>
                  <a:schemeClr val="tx1"/>
                </a:solidFill>
                <a:effectLst/>
                <a:latin typeface="+mn-lt"/>
                <a:ea typeface="+mn-ea"/>
                <a:cs typeface="+mn-cs"/>
              </a:rPr>
              <a:t> classification and </a:t>
            </a:r>
            <a:r>
              <a:rPr lang="fr-FR" sz="1200" b="0" i="0" kern="1200" dirty="0" err="1" smtClean="0">
                <a:solidFill>
                  <a:schemeClr val="tx1"/>
                </a:solidFill>
                <a:effectLst/>
                <a:latin typeface="+mn-lt"/>
                <a:ea typeface="+mn-ea"/>
                <a:cs typeface="+mn-cs"/>
              </a:rPr>
              <a:t>therapeutic</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strategies</a:t>
            </a:r>
            <a:r>
              <a:rPr lang="fr-FR" sz="1200" b="0" i="0" kern="1200" dirty="0" smtClean="0">
                <a:solidFill>
                  <a:schemeClr val="tx1"/>
                </a:solidFill>
                <a:effectLst/>
                <a:latin typeface="+mn-lt"/>
                <a:ea typeface="+mn-ea"/>
                <a:cs typeface="+mn-cs"/>
              </a:rPr>
              <a:t>. The Lancet </a:t>
            </a:r>
            <a:r>
              <a:rPr lang="fr-FR" sz="1200" b="0" i="0" kern="1200" dirty="0" err="1" smtClean="0">
                <a:solidFill>
                  <a:schemeClr val="tx1"/>
                </a:solidFill>
                <a:effectLst/>
                <a:latin typeface="+mn-lt"/>
                <a:ea typeface="+mn-ea"/>
                <a:cs typeface="+mn-cs"/>
              </a:rPr>
              <a:t>Neurology</a:t>
            </a:r>
            <a:r>
              <a:rPr lang="fr-FR" sz="1200" b="0" i="0" kern="1200" dirty="0" smtClean="0">
                <a:solidFill>
                  <a:schemeClr val="tx1"/>
                </a:solidFill>
                <a:effectLst/>
                <a:latin typeface="+mn-lt"/>
                <a:ea typeface="+mn-ea"/>
                <a:cs typeface="+mn-cs"/>
              </a:rPr>
              <a:t>. 2015;14(10):1023–36. </a:t>
            </a:r>
            <a:endParaRPr lang="fr-FR" dirty="0"/>
          </a:p>
        </p:txBody>
      </p:sp>
      <p:sp>
        <p:nvSpPr>
          <p:cNvPr id="4" name="Espace réservé du numéro de diapositive 3"/>
          <p:cNvSpPr>
            <a:spLocks noGrp="1"/>
          </p:cNvSpPr>
          <p:nvPr>
            <p:ph type="sldNum" sz="quarter" idx="10"/>
          </p:nvPr>
        </p:nvSpPr>
        <p:spPr/>
        <p:txBody>
          <a:bodyPr/>
          <a:lstStyle/>
          <a:p>
            <a:fld id="{59EC9B3A-8000-4E9D-A815-1D72968FCB6E}" type="slidenum">
              <a:rPr lang="fr-FR" smtClean="0"/>
              <a:t>14</a:t>
            </a:fld>
            <a:endParaRPr lang="fr-FR"/>
          </a:p>
        </p:txBody>
      </p:sp>
    </p:spTree>
    <p:extLst>
      <p:ext uri="{BB962C8B-B14F-4D97-AF65-F5344CB8AC3E}">
        <p14:creationId xmlns:p14="http://schemas.microsoft.com/office/powerpoint/2010/main" val="2853169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81 patients MG (27 %) étaient positifs pour les anticorps anti-</a:t>
            </a:r>
            <a:r>
              <a:rPr lang="fr-FR" sz="1200" b="0" i="0" kern="1200" dirty="0" err="1" smtClean="0">
                <a:solidFill>
                  <a:schemeClr val="tx1"/>
                </a:solidFill>
                <a:effectLst/>
                <a:latin typeface="+mn-lt"/>
                <a:ea typeface="+mn-ea"/>
                <a:cs typeface="+mn-cs"/>
              </a:rPr>
              <a:t>titine</a:t>
            </a:r>
            <a:r>
              <a:rPr lang="fr-FR" sz="1200" b="0" i="0" kern="1200" dirty="0" smtClean="0">
                <a:solidFill>
                  <a:schemeClr val="tx1"/>
                </a:solidFill>
                <a:effectLst/>
                <a:latin typeface="+mn-lt"/>
                <a:ea typeface="+mn-ea"/>
                <a:cs typeface="+mn-cs"/>
              </a:rPr>
              <a:t>, tous avaient une MG séropositive</a:t>
            </a:r>
            <a:r>
              <a:rPr lang="fr-FR" sz="1200" b="0" i="0" kern="1200" baseline="0" dirty="0" smtClean="0">
                <a:solidFill>
                  <a:schemeClr val="tx1"/>
                </a:solidFill>
                <a:effectLst/>
                <a:latin typeface="+mn-lt"/>
                <a:ea typeface="+mn-ea"/>
                <a:cs typeface="+mn-cs"/>
              </a:rPr>
              <a:t> (anti-</a:t>
            </a:r>
            <a:r>
              <a:rPr lang="fr-FR" sz="1200" b="0" i="0" kern="1200" baseline="0" dirty="0" err="1" smtClean="0">
                <a:solidFill>
                  <a:schemeClr val="tx1"/>
                </a:solidFill>
                <a:effectLst/>
                <a:latin typeface="+mn-lt"/>
                <a:ea typeface="+mn-ea"/>
                <a:cs typeface="+mn-cs"/>
              </a:rPr>
              <a:t>RACh</a:t>
            </a:r>
            <a:r>
              <a:rPr lang="fr-FR" sz="1200" b="0" i="0" kern="1200" baseline="0" dirty="0" smtClean="0">
                <a:solidFill>
                  <a:schemeClr val="tx1"/>
                </a:solidFill>
                <a:effectLst/>
                <a:latin typeface="+mn-lt"/>
                <a:ea typeface="+mn-ea"/>
                <a:cs typeface="+mn-cs"/>
              </a:rPr>
              <a:t>).</a:t>
            </a:r>
            <a:endParaRPr lang="fr-FR" dirty="0" smtClean="0">
              <a:effectLst/>
            </a:endParaRPr>
          </a:p>
          <a:p>
            <a:r>
              <a:rPr lang="fr-FR" dirty="0" err="1" smtClean="0">
                <a:effectLst/>
              </a:rPr>
              <a:t>Szczudlik</a:t>
            </a:r>
            <a:r>
              <a:rPr lang="fr-FR" dirty="0" smtClean="0">
                <a:effectLst/>
              </a:rPr>
              <a:t> P, </a:t>
            </a:r>
            <a:r>
              <a:rPr lang="fr-FR" dirty="0" err="1" smtClean="0">
                <a:effectLst/>
              </a:rPr>
              <a:t>Szyluk</a:t>
            </a:r>
            <a:r>
              <a:rPr lang="fr-FR" dirty="0" smtClean="0">
                <a:effectLst/>
              </a:rPr>
              <a:t> B, </a:t>
            </a:r>
            <a:r>
              <a:rPr lang="fr-FR" dirty="0" err="1" smtClean="0">
                <a:effectLst/>
              </a:rPr>
              <a:t>Lipowska</a:t>
            </a:r>
            <a:r>
              <a:rPr lang="fr-FR" dirty="0" smtClean="0">
                <a:effectLst/>
              </a:rPr>
              <a:t> M, </a:t>
            </a:r>
            <a:r>
              <a:rPr lang="fr-FR" dirty="0" err="1" smtClean="0">
                <a:effectLst/>
              </a:rPr>
              <a:t>Ryniewicz</a:t>
            </a:r>
            <a:r>
              <a:rPr lang="fr-FR" dirty="0" smtClean="0">
                <a:effectLst/>
              </a:rPr>
              <a:t> B, </a:t>
            </a:r>
            <a:r>
              <a:rPr lang="fr-FR" dirty="0" err="1" smtClean="0">
                <a:effectLst/>
              </a:rPr>
              <a:t>Kubiszewska</a:t>
            </a:r>
            <a:r>
              <a:rPr lang="fr-FR" dirty="0" smtClean="0">
                <a:effectLst/>
              </a:rPr>
              <a:t> J, </a:t>
            </a:r>
            <a:r>
              <a:rPr lang="fr-FR" dirty="0" err="1" smtClean="0">
                <a:effectLst/>
              </a:rPr>
              <a:t>Dutkiewicz</a:t>
            </a:r>
            <a:r>
              <a:rPr lang="fr-FR" dirty="0" smtClean="0">
                <a:effectLst/>
              </a:rPr>
              <a:t> M, et al. </a:t>
            </a:r>
            <a:r>
              <a:rPr lang="fr-FR" dirty="0" err="1" smtClean="0">
                <a:effectLst/>
              </a:rPr>
              <a:t>Antititin</a:t>
            </a:r>
            <a:r>
              <a:rPr lang="fr-FR" dirty="0" smtClean="0">
                <a:effectLst/>
              </a:rPr>
              <a:t> </a:t>
            </a:r>
            <a:r>
              <a:rPr lang="fr-FR" dirty="0" err="1" smtClean="0">
                <a:effectLst/>
              </a:rPr>
              <a:t>antibody</a:t>
            </a:r>
            <a:r>
              <a:rPr lang="fr-FR" dirty="0" smtClean="0">
                <a:effectLst/>
              </a:rPr>
              <a:t> in </a:t>
            </a:r>
            <a:r>
              <a:rPr lang="fr-FR" dirty="0" err="1" smtClean="0">
                <a:effectLst/>
              </a:rPr>
              <a:t>early</a:t>
            </a:r>
            <a:r>
              <a:rPr lang="fr-FR" dirty="0" smtClean="0">
                <a:effectLst/>
              </a:rPr>
              <a:t>- and </a:t>
            </a:r>
            <a:r>
              <a:rPr lang="fr-FR" dirty="0" err="1" smtClean="0">
                <a:effectLst/>
              </a:rPr>
              <a:t>late-onset</a:t>
            </a:r>
            <a:r>
              <a:rPr lang="fr-FR" dirty="0" smtClean="0">
                <a:effectLst/>
              </a:rPr>
              <a:t> </a:t>
            </a:r>
            <a:r>
              <a:rPr lang="fr-FR" dirty="0" err="1" smtClean="0">
                <a:effectLst/>
              </a:rPr>
              <a:t>myasthenia</a:t>
            </a:r>
            <a:r>
              <a:rPr lang="fr-FR" dirty="0" smtClean="0">
                <a:effectLst/>
              </a:rPr>
              <a:t> gravis. Acta </a:t>
            </a:r>
            <a:r>
              <a:rPr lang="fr-FR" dirty="0" err="1" smtClean="0">
                <a:effectLst/>
              </a:rPr>
              <a:t>Neurol</a:t>
            </a:r>
            <a:r>
              <a:rPr lang="fr-FR" dirty="0" smtClean="0">
                <a:effectLst/>
              </a:rPr>
              <a:t> </a:t>
            </a:r>
            <a:r>
              <a:rPr lang="fr-FR" dirty="0" err="1" smtClean="0">
                <a:effectLst/>
              </a:rPr>
              <a:t>Scand</a:t>
            </a:r>
            <a:r>
              <a:rPr lang="fr-FR" dirty="0" smtClean="0">
                <a:effectLst/>
              </a:rPr>
              <a:t> [Internet]. 2014 [</a:t>
            </a:r>
            <a:r>
              <a:rPr lang="fr-FR" dirty="0" err="1" smtClean="0">
                <a:effectLst/>
              </a:rPr>
              <a:t>cited</a:t>
            </a:r>
            <a:r>
              <a:rPr lang="fr-FR" dirty="0" smtClean="0">
                <a:effectLst/>
              </a:rPr>
              <a:t> 2022 </a:t>
            </a:r>
            <a:r>
              <a:rPr lang="fr-FR" dirty="0" err="1" smtClean="0">
                <a:effectLst/>
              </a:rPr>
              <a:t>Feb</a:t>
            </a:r>
            <a:r>
              <a:rPr lang="fr-FR" dirty="0" smtClean="0">
                <a:effectLst/>
              </a:rPr>
              <a:t> 15];130(4):229–33. </a:t>
            </a:r>
            <a:r>
              <a:rPr lang="fr-FR" dirty="0" err="1" smtClean="0">
                <a:effectLst/>
              </a:rPr>
              <a:t>Available</a:t>
            </a:r>
            <a:r>
              <a:rPr lang="fr-FR" dirty="0" smtClean="0">
                <a:effectLst/>
              </a:rPr>
              <a:t> </a:t>
            </a:r>
            <a:r>
              <a:rPr lang="fr-FR" dirty="0" err="1" smtClean="0">
                <a:effectLst/>
              </a:rPr>
              <a:t>from</a:t>
            </a:r>
            <a:r>
              <a:rPr lang="fr-FR" dirty="0" smtClean="0">
                <a:effectLst/>
              </a:rPr>
              <a:t>: https://onlinelibrary.wiley.com/doi/10.1111/ane.12271</a:t>
            </a:r>
          </a:p>
          <a:p>
            <a:endParaRPr lang="fr-FR" dirty="0" smtClean="0">
              <a:effectLst/>
            </a:endParaRPr>
          </a:p>
          <a:p>
            <a:r>
              <a:rPr lang="fr-FR" sz="1200" b="0" i="0" kern="1200" dirty="0" smtClean="0">
                <a:solidFill>
                  <a:schemeClr val="tx1"/>
                </a:solidFill>
                <a:effectLst/>
                <a:latin typeface="+mn-lt"/>
                <a:ea typeface="+mn-ea"/>
                <a:cs typeface="+mn-cs"/>
              </a:rPr>
              <a:t>Les anticorps des récepteurs de la </a:t>
            </a:r>
            <a:r>
              <a:rPr lang="fr-FR" sz="1200" b="0" i="0" kern="1200" dirty="0" err="1" smtClean="0">
                <a:solidFill>
                  <a:schemeClr val="tx1"/>
                </a:solidFill>
                <a:effectLst/>
                <a:latin typeface="+mn-lt"/>
                <a:ea typeface="+mn-ea"/>
                <a:cs typeface="+mn-cs"/>
              </a:rPr>
              <a:t>titine</a:t>
            </a:r>
            <a:r>
              <a:rPr lang="fr-FR" sz="1200" b="0" i="0" kern="1200" dirty="0" smtClean="0">
                <a:solidFill>
                  <a:schemeClr val="tx1"/>
                </a:solidFill>
                <a:effectLst/>
                <a:latin typeface="+mn-lt"/>
                <a:ea typeface="+mn-ea"/>
                <a:cs typeface="+mn-cs"/>
              </a:rPr>
              <a:t> et de la </a:t>
            </a:r>
            <a:r>
              <a:rPr lang="fr-FR" sz="1200" b="0" i="0" kern="1200" dirty="0" err="1" smtClean="0">
                <a:solidFill>
                  <a:schemeClr val="tx1"/>
                </a:solidFill>
                <a:effectLst/>
                <a:latin typeface="+mn-lt"/>
                <a:ea typeface="+mn-ea"/>
                <a:cs typeface="+mn-cs"/>
              </a:rPr>
              <a:t>ryanodine</a:t>
            </a:r>
            <a:r>
              <a:rPr lang="fr-FR" sz="1200" b="0" i="0" kern="1200" dirty="0" smtClean="0">
                <a:solidFill>
                  <a:schemeClr val="tx1"/>
                </a:solidFill>
                <a:effectLst/>
                <a:latin typeface="+mn-lt"/>
                <a:ea typeface="+mn-ea"/>
                <a:cs typeface="+mn-cs"/>
              </a:rPr>
              <a:t> ne pénètrent probablement pas dans la cellule musculaire in vivo et pourraient ne pas provoquer de faiblesse musculaire, mais pourraient plutôt être des marqueurs de la maladie. 1. </a:t>
            </a:r>
            <a:r>
              <a:rPr lang="fr-FR" sz="1200" b="0" i="0" kern="1200" dirty="0" err="1" smtClean="0">
                <a:solidFill>
                  <a:schemeClr val="tx1"/>
                </a:solidFill>
                <a:effectLst/>
                <a:latin typeface="+mn-lt"/>
                <a:ea typeface="+mn-ea"/>
                <a:cs typeface="+mn-cs"/>
              </a:rPr>
              <a:t>Gilhus</a:t>
            </a:r>
            <a:r>
              <a:rPr lang="fr-FR" sz="1200" b="0" i="0" kern="1200" dirty="0" smtClean="0">
                <a:solidFill>
                  <a:schemeClr val="tx1"/>
                </a:solidFill>
                <a:effectLst/>
                <a:latin typeface="+mn-lt"/>
                <a:ea typeface="+mn-ea"/>
                <a:cs typeface="+mn-cs"/>
              </a:rPr>
              <a:t> NE, </a:t>
            </a:r>
            <a:r>
              <a:rPr lang="fr-FR" sz="1200" b="0" i="0" kern="1200" dirty="0" err="1" smtClean="0">
                <a:solidFill>
                  <a:schemeClr val="tx1"/>
                </a:solidFill>
                <a:effectLst/>
                <a:latin typeface="+mn-lt"/>
                <a:ea typeface="+mn-ea"/>
                <a:cs typeface="+mn-cs"/>
              </a:rPr>
              <a:t>Verschuuren</a:t>
            </a:r>
            <a:r>
              <a:rPr lang="fr-FR" sz="1200" b="0" i="0" kern="1200" dirty="0" smtClean="0">
                <a:solidFill>
                  <a:schemeClr val="tx1"/>
                </a:solidFill>
                <a:effectLst/>
                <a:latin typeface="+mn-lt"/>
                <a:ea typeface="+mn-ea"/>
                <a:cs typeface="+mn-cs"/>
              </a:rPr>
              <a:t> JJ. </a:t>
            </a:r>
            <a:r>
              <a:rPr lang="fr-FR" sz="1200" b="0" i="0" kern="1200" dirty="0" err="1" smtClean="0">
                <a:solidFill>
                  <a:schemeClr val="tx1"/>
                </a:solidFill>
                <a:effectLst/>
                <a:latin typeface="+mn-lt"/>
                <a:ea typeface="+mn-ea"/>
                <a:cs typeface="+mn-cs"/>
              </a:rPr>
              <a:t>Myasthenia</a:t>
            </a:r>
            <a:r>
              <a:rPr lang="fr-FR" sz="1200" b="0" i="0" kern="1200" dirty="0" smtClean="0">
                <a:solidFill>
                  <a:schemeClr val="tx1"/>
                </a:solidFill>
                <a:effectLst/>
                <a:latin typeface="+mn-lt"/>
                <a:ea typeface="+mn-ea"/>
                <a:cs typeface="+mn-cs"/>
              </a:rPr>
              <a:t> gravis: </a:t>
            </a:r>
            <a:r>
              <a:rPr lang="fr-FR" sz="1200" b="0" i="0" kern="1200" dirty="0" err="1" smtClean="0">
                <a:solidFill>
                  <a:schemeClr val="tx1"/>
                </a:solidFill>
                <a:effectLst/>
                <a:latin typeface="+mn-lt"/>
                <a:ea typeface="+mn-ea"/>
                <a:cs typeface="+mn-cs"/>
              </a:rPr>
              <a:t>subgroup</a:t>
            </a:r>
            <a:r>
              <a:rPr lang="fr-FR" sz="1200" b="0" i="0" kern="1200" dirty="0" smtClean="0">
                <a:solidFill>
                  <a:schemeClr val="tx1"/>
                </a:solidFill>
                <a:effectLst/>
                <a:latin typeface="+mn-lt"/>
                <a:ea typeface="+mn-ea"/>
                <a:cs typeface="+mn-cs"/>
              </a:rPr>
              <a:t> classification and </a:t>
            </a:r>
            <a:r>
              <a:rPr lang="fr-FR" sz="1200" b="0" i="0" kern="1200" dirty="0" err="1" smtClean="0">
                <a:solidFill>
                  <a:schemeClr val="tx1"/>
                </a:solidFill>
                <a:effectLst/>
                <a:latin typeface="+mn-lt"/>
                <a:ea typeface="+mn-ea"/>
                <a:cs typeface="+mn-cs"/>
              </a:rPr>
              <a:t>therapeutic</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strategies</a:t>
            </a:r>
            <a:r>
              <a:rPr lang="fr-FR" sz="1200" b="0" i="0" kern="1200" dirty="0" smtClean="0">
                <a:solidFill>
                  <a:schemeClr val="tx1"/>
                </a:solidFill>
                <a:effectLst/>
                <a:latin typeface="+mn-lt"/>
                <a:ea typeface="+mn-ea"/>
                <a:cs typeface="+mn-cs"/>
              </a:rPr>
              <a:t>. The Lancet </a:t>
            </a:r>
            <a:r>
              <a:rPr lang="fr-FR" sz="1200" b="0" i="0" kern="1200" dirty="0" err="1" smtClean="0">
                <a:solidFill>
                  <a:schemeClr val="tx1"/>
                </a:solidFill>
                <a:effectLst/>
                <a:latin typeface="+mn-lt"/>
                <a:ea typeface="+mn-ea"/>
                <a:cs typeface="+mn-cs"/>
              </a:rPr>
              <a:t>Neurology</a:t>
            </a:r>
            <a:r>
              <a:rPr lang="fr-FR" sz="1200" b="0" i="0" kern="1200" dirty="0" smtClean="0">
                <a:solidFill>
                  <a:schemeClr val="tx1"/>
                </a:solidFill>
                <a:effectLst/>
                <a:latin typeface="+mn-lt"/>
                <a:ea typeface="+mn-ea"/>
                <a:cs typeface="+mn-cs"/>
              </a:rPr>
              <a:t>. 2015;14(10):1023–36. </a:t>
            </a:r>
            <a:endParaRPr lang="fr-FR" dirty="0"/>
          </a:p>
        </p:txBody>
      </p:sp>
      <p:sp>
        <p:nvSpPr>
          <p:cNvPr id="4" name="Espace réservé du numéro de diapositive 3"/>
          <p:cNvSpPr>
            <a:spLocks noGrp="1"/>
          </p:cNvSpPr>
          <p:nvPr>
            <p:ph type="sldNum" sz="quarter" idx="10"/>
          </p:nvPr>
        </p:nvSpPr>
        <p:spPr/>
        <p:txBody>
          <a:bodyPr/>
          <a:lstStyle/>
          <a:p>
            <a:fld id="{59EC9B3A-8000-4E9D-A815-1D72968FCB6E}" type="slidenum">
              <a:rPr lang="fr-FR" smtClean="0"/>
              <a:t>15</a:t>
            </a:fld>
            <a:endParaRPr lang="fr-FR"/>
          </a:p>
        </p:txBody>
      </p:sp>
    </p:spTree>
    <p:extLst>
      <p:ext uri="{BB962C8B-B14F-4D97-AF65-F5344CB8AC3E}">
        <p14:creationId xmlns:p14="http://schemas.microsoft.com/office/powerpoint/2010/main" val="205707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Environ 50 % des patients atteints d'un thymome développent des anticorps </a:t>
            </a:r>
            <a:r>
              <a:rPr lang="fr-FR" sz="1200" b="0" i="0" kern="1200" dirty="0" err="1" smtClean="0">
                <a:solidFill>
                  <a:schemeClr val="tx1"/>
                </a:solidFill>
                <a:effectLst/>
                <a:latin typeface="+mn-lt"/>
                <a:ea typeface="+mn-ea"/>
                <a:cs typeface="+mn-cs"/>
              </a:rPr>
              <a:t>AChR</a:t>
            </a:r>
            <a:r>
              <a:rPr lang="fr-FR" sz="1200" b="0" i="0" kern="1200" dirty="0" smtClean="0">
                <a:solidFill>
                  <a:schemeClr val="tx1"/>
                </a:solidFill>
                <a:effectLst/>
                <a:latin typeface="+mn-lt"/>
                <a:ea typeface="+mn-ea"/>
                <a:cs typeface="+mn-cs"/>
              </a:rPr>
              <a:t> positifs sans manifestations cliniques, et environ 30 % développeront une MG </a:t>
            </a:r>
          </a:p>
          <a:p>
            <a:r>
              <a:rPr lang="fr-FR" dirty="0" smtClean="0">
                <a:effectLst/>
              </a:rPr>
              <a:t>Dresser L, </a:t>
            </a:r>
            <a:r>
              <a:rPr lang="fr-FR" dirty="0" err="1" smtClean="0">
                <a:effectLst/>
              </a:rPr>
              <a:t>Wlodarski</a:t>
            </a:r>
            <a:r>
              <a:rPr lang="fr-FR" dirty="0" smtClean="0">
                <a:effectLst/>
              </a:rPr>
              <a:t> R, </a:t>
            </a:r>
            <a:r>
              <a:rPr lang="fr-FR" dirty="0" err="1" smtClean="0">
                <a:effectLst/>
              </a:rPr>
              <a:t>Rezania</a:t>
            </a:r>
            <a:r>
              <a:rPr lang="fr-FR" dirty="0" smtClean="0">
                <a:effectLst/>
              </a:rPr>
              <a:t> K, </a:t>
            </a:r>
            <a:r>
              <a:rPr lang="fr-FR" dirty="0" err="1" smtClean="0">
                <a:effectLst/>
              </a:rPr>
              <a:t>Soliven</a:t>
            </a:r>
            <a:r>
              <a:rPr lang="fr-FR" dirty="0" smtClean="0">
                <a:effectLst/>
              </a:rPr>
              <a:t> B. </a:t>
            </a:r>
            <a:r>
              <a:rPr lang="fr-FR" dirty="0" err="1" smtClean="0">
                <a:effectLst/>
              </a:rPr>
              <a:t>Myasthenia</a:t>
            </a:r>
            <a:r>
              <a:rPr lang="fr-FR" dirty="0" smtClean="0">
                <a:effectLst/>
              </a:rPr>
              <a:t> Gravis: </a:t>
            </a:r>
            <a:r>
              <a:rPr lang="fr-FR" dirty="0" err="1" smtClean="0">
                <a:effectLst/>
              </a:rPr>
              <a:t>Epidemiology</a:t>
            </a:r>
            <a:r>
              <a:rPr lang="fr-FR" dirty="0" smtClean="0">
                <a:effectLst/>
              </a:rPr>
              <a:t>, </a:t>
            </a:r>
            <a:r>
              <a:rPr lang="fr-FR" dirty="0" err="1" smtClean="0">
                <a:effectLst/>
              </a:rPr>
              <a:t>Pathophysiology</a:t>
            </a:r>
            <a:r>
              <a:rPr lang="fr-FR" dirty="0" smtClean="0">
                <a:effectLst/>
              </a:rPr>
              <a:t> and </a:t>
            </a:r>
            <a:r>
              <a:rPr lang="fr-FR" dirty="0" err="1" smtClean="0">
                <a:effectLst/>
              </a:rPr>
              <a:t>Clinical</a:t>
            </a:r>
            <a:r>
              <a:rPr lang="fr-FR" dirty="0" smtClean="0">
                <a:effectLst/>
              </a:rPr>
              <a:t> Manifestations. JCM [Internet]. 2021 May 21 [</a:t>
            </a:r>
            <a:r>
              <a:rPr lang="fr-FR" dirty="0" err="1" smtClean="0">
                <a:effectLst/>
              </a:rPr>
              <a:t>cited</a:t>
            </a:r>
            <a:r>
              <a:rPr lang="fr-FR" dirty="0" smtClean="0">
                <a:effectLst/>
              </a:rPr>
              <a:t> 2022 </a:t>
            </a:r>
            <a:r>
              <a:rPr lang="fr-FR" dirty="0" err="1" smtClean="0">
                <a:effectLst/>
              </a:rPr>
              <a:t>Feb</a:t>
            </a:r>
            <a:r>
              <a:rPr lang="fr-FR" dirty="0" smtClean="0">
                <a:effectLst/>
              </a:rPr>
              <a:t> 21];10(11):2235. </a:t>
            </a:r>
            <a:r>
              <a:rPr lang="fr-FR" dirty="0" err="1" smtClean="0">
                <a:effectLst/>
              </a:rPr>
              <a:t>Available</a:t>
            </a:r>
            <a:r>
              <a:rPr lang="fr-FR" dirty="0" smtClean="0">
                <a:effectLst/>
              </a:rPr>
              <a:t> </a:t>
            </a:r>
            <a:r>
              <a:rPr lang="fr-FR" dirty="0" err="1" smtClean="0">
                <a:effectLst/>
              </a:rPr>
              <a:t>from</a:t>
            </a:r>
            <a:r>
              <a:rPr lang="fr-FR" dirty="0" smtClean="0">
                <a:effectLst/>
              </a:rPr>
              <a:t>: https://www.mdpi.com/2077-0383/10/11/2235</a:t>
            </a:r>
          </a:p>
          <a:p>
            <a:r>
              <a:rPr lang="fr-FR" sz="1200" kern="1200" dirty="0" smtClean="0">
                <a:solidFill>
                  <a:schemeClr val="tx1"/>
                </a:solidFill>
                <a:effectLst/>
                <a:latin typeface="+mn-lt"/>
                <a:ea typeface="+mn-ea"/>
                <a:cs typeface="+mn-cs"/>
              </a:rPr>
              <a:t>Actuellement, le bénéfice de la </a:t>
            </a:r>
            <a:r>
              <a:rPr lang="fr-FR" sz="1200" kern="1200" dirty="0" err="1" smtClean="0">
                <a:solidFill>
                  <a:schemeClr val="tx1"/>
                </a:solidFill>
                <a:effectLst/>
                <a:latin typeface="+mn-lt"/>
                <a:ea typeface="+mn-ea"/>
                <a:cs typeface="+mn-cs"/>
              </a:rPr>
              <a:t>thymectomie</a:t>
            </a:r>
            <a:r>
              <a:rPr lang="fr-FR" sz="1200" kern="1200" dirty="0" smtClean="0">
                <a:solidFill>
                  <a:schemeClr val="tx1"/>
                </a:solidFill>
                <a:effectLst/>
                <a:latin typeface="+mn-lt"/>
                <a:ea typeface="+mn-ea"/>
                <a:cs typeface="+mn-cs"/>
              </a:rPr>
              <a:t> n’a pas été démontré chez les patients ne présentant pas de thymome. Il existe cependant des arguments pour penser qu’elle est utile chez les patients âgés de moins de 45 ans, présentant une myasthénie généralisée de découverte récente et des anticorps anti-récepteurs à l’acétylcholine. La </a:t>
            </a:r>
            <a:r>
              <a:rPr lang="fr-FR" sz="1200" kern="1200" dirty="0" err="1" smtClean="0">
                <a:solidFill>
                  <a:schemeClr val="tx1"/>
                </a:solidFill>
                <a:effectLst/>
                <a:latin typeface="+mn-lt"/>
                <a:ea typeface="+mn-ea"/>
                <a:cs typeface="+mn-cs"/>
              </a:rPr>
              <a:t>thymectomie</a:t>
            </a:r>
            <a:r>
              <a:rPr lang="fr-FR" sz="1200" kern="1200" dirty="0" smtClean="0">
                <a:solidFill>
                  <a:schemeClr val="tx1"/>
                </a:solidFill>
                <a:effectLst/>
                <a:latin typeface="+mn-lt"/>
                <a:ea typeface="+mn-ea"/>
                <a:cs typeface="+mn-cs"/>
              </a:rPr>
              <a:t> n’est pas indiquée s’il existe des anticorps anti-</a:t>
            </a:r>
            <a:r>
              <a:rPr lang="fr-FR" sz="1200" kern="1200" dirty="0" err="1" smtClean="0">
                <a:solidFill>
                  <a:schemeClr val="tx1"/>
                </a:solidFill>
                <a:effectLst/>
                <a:latin typeface="+mn-lt"/>
                <a:ea typeface="+mn-ea"/>
                <a:cs typeface="+mn-cs"/>
              </a:rPr>
              <a:t>MuSK</a:t>
            </a:r>
            <a:endParaRPr lang="fr-FR" dirty="0" smtClean="0">
              <a:effectLst/>
            </a:endParaRPr>
          </a:p>
          <a:p>
            <a:endParaRPr lang="fr-FR" dirty="0" smtClean="0"/>
          </a:p>
          <a:p>
            <a:endParaRPr lang="fr-FR" dirty="0" smtClean="0"/>
          </a:p>
          <a:p>
            <a:r>
              <a:rPr lang="fr-FR" dirty="0" smtClean="0"/>
              <a:t>Myasthénie associée au thymome courent un risque accru de développer des troubles hématologiques auto-immuns.</a:t>
            </a:r>
            <a:r>
              <a:rPr lang="fr-FR" baseline="0" dirty="0" smtClean="0"/>
              <a:t> </a:t>
            </a:r>
            <a:r>
              <a:rPr lang="fr-FR" dirty="0" smtClean="0">
                <a:effectLst/>
              </a:rPr>
              <a:t>1. </a:t>
            </a:r>
          </a:p>
          <a:p>
            <a:r>
              <a:rPr lang="fr-FR" dirty="0" err="1" smtClean="0">
                <a:effectLst/>
              </a:rPr>
              <a:t>Gilhus</a:t>
            </a:r>
            <a:r>
              <a:rPr lang="fr-FR" dirty="0" smtClean="0">
                <a:effectLst/>
              </a:rPr>
              <a:t> NE, </a:t>
            </a:r>
            <a:r>
              <a:rPr lang="fr-FR" dirty="0" err="1" smtClean="0">
                <a:effectLst/>
              </a:rPr>
              <a:t>Verschuuren</a:t>
            </a:r>
            <a:r>
              <a:rPr lang="fr-FR" dirty="0" smtClean="0">
                <a:effectLst/>
              </a:rPr>
              <a:t> JJ. </a:t>
            </a:r>
            <a:r>
              <a:rPr lang="fr-FR" dirty="0" err="1" smtClean="0">
                <a:effectLst/>
              </a:rPr>
              <a:t>Myasthenia</a:t>
            </a:r>
            <a:r>
              <a:rPr lang="fr-FR" dirty="0" smtClean="0">
                <a:effectLst/>
              </a:rPr>
              <a:t> gravis: </a:t>
            </a:r>
            <a:r>
              <a:rPr lang="fr-FR" dirty="0" err="1" smtClean="0">
                <a:effectLst/>
              </a:rPr>
              <a:t>subgroup</a:t>
            </a:r>
            <a:r>
              <a:rPr lang="fr-FR" dirty="0" smtClean="0">
                <a:effectLst/>
              </a:rPr>
              <a:t> classification and </a:t>
            </a:r>
            <a:r>
              <a:rPr lang="fr-FR" dirty="0" err="1" smtClean="0">
                <a:effectLst/>
              </a:rPr>
              <a:t>therapeutic</a:t>
            </a:r>
            <a:r>
              <a:rPr lang="fr-FR" dirty="0" smtClean="0">
                <a:effectLst/>
              </a:rPr>
              <a:t> </a:t>
            </a:r>
            <a:r>
              <a:rPr lang="fr-FR" dirty="0" err="1" smtClean="0">
                <a:effectLst/>
              </a:rPr>
              <a:t>strategies</a:t>
            </a:r>
            <a:r>
              <a:rPr lang="fr-FR" dirty="0" smtClean="0">
                <a:effectLst/>
              </a:rPr>
              <a:t>. The Lancet </a:t>
            </a:r>
            <a:r>
              <a:rPr lang="fr-FR" dirty="0" err="1" smtClean="0">
                <a:effectLst/>
              </a:rPr>
              <a:t>Neurology</a:t>
            </a:r>
            <a:r>
              <a:rPr lang="fr-FR" dirty="0" smtClean="0">
                <a:effectLst/>
              </a:rPr>
              <a:t> [Internet]. 2015 [</a:t>
            </a:r>
            <a:r>
              <a:rPr lang="fr-FR" dirty="0" err="1" smtClean="0">
                <a:effectLst/>
              </a:rPr>
              <a:t>cited</a:t>
            </a:r>
            <a:r>
              <a:rPr lang="fr-FR" dirty="0" smtClean="0">
                <a:effectLst/>
              </a:rPr>
              <a:t> 2022 </a:t>
            </a:r>
            <a:r>
              <a:rPr lang="fr-FR" dirty="0" err="1" smtClean="0">
                <a:effectLst/>
              </a:rPr>
              <a:t>Feb</a:t>
            </a:r>
            <a:r>
              <a:rPr lang="fr-FR" dirty="0" smtClean="0">
                <a:effectLst/>
              </a:rPr>
              <a:t> 15];14(10):1023–36. </a:t>
            </a:r>
            <a:r>
              <a:rPr lang="fr-FR" dirty="0" err="1" smtClean="0">
                <a:effectLst/>
              </a:rPr>
              <a:t>Available</a:t>
            </a:r>
            <a:r>
              <a:rPr lang="fr-FR" dirty="0" smtClean="0">
                <a:effectLst/>
              </a:rPr>
              <a:t> </a:t>
            </a:r>
            <a:r>
              <a:rPr lang="fr-FR" dirty="0" err="1" smtClean="0">
                <a:effectLst/>
              </a:rPr>
              <a:t>from</a:t>
            </a:r>
            <a:r>
              <a:rPr lang="fr-FR" dirty="0" smtClean="0">
                <a:effectLst/>
              </a:rPr>
              <a:t>: https://linkinghub.elsevier.com/retrieve/pii/S1474442215001453</a:t>
            </a:r>
          </a:p>
          <a:p>
            <a:endParaRPr lang="fr-FR" dirty="0" smtClean="0">
              <a:effectLst/>
            </a:endParaRPr>
          </a:p>
          <a:p>
            <a:endParaRPr lang="fr-FR" dirty="0"/>
          </a:p>
        </p:txBody>
      </p:sp>
      <p:sp>
        <p:nvSpPr>
          <p:cNvPr id="4" name="Espace réservé du numéro de diapositive 3"/>
          <p:cNvSpPr>
            <a:spLocks noGrp="1"/>
          </p:cNvSpPr>
          <p:nvPr>
            <p:ph type="sldNum" sz="quarter" idx="10"/>
          </p:nvPr>
        </p:nvSpPr>
        <p:spPr/>
        <p:txBody>
          <a:bodyPr/>
          <a:lstStyle/>
          <a:p>
            <a:fld id="{59EC9B3A-8000-4E9D-A815-1D72968FCB6E}" type="slidenum">
              <a:rPr lang="fr-FR" smtClean="0"/>
              <a:t>16</a:t>
            </a:fld>
            <a:endParaRPr lang="fr-FR"/>
          </a:p>
        </p:txBody>
      </p:sp>
    </p:spTree>
    <p:extLst>
      <p:ext uri="{BB962C8B-B14F-4D97-AF65-F5344CB8AC3E}">
        <p14:creationId xmlns:p14="http://schemas.microsoft.com/office/powerpoint/2010/main" val="657504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Myasthénie associée au thymome courent un risque accru de développer des troubles hématologiques auto-immuns.</a:t>
            </a:r>
            <a:r>
              <a:rPr lang="fr-FR" baseline="0" dirty="0" smtClean="0"/>
              <a:t> </a:t>
            </a:r>
            <a:r>
              <a:rPr lang="fr-FR" dirty="0" smtClean="0">
                <a:effectLst/>
              </a:rPr>
              <a:t>1. </a:t>
            </a:r>
          </a:p>
          <a:p>
            <a:r>
              <a:rPr lang="fr-FR" dirty="0" err="1" smtClean="0">
                <a:effectLst/>
              </a:rPr>
              <a:t>Gilhus</a:t>
            </a:r>
            <a:r>
              <a:rPr lang="fr-FR" dirty="0" smtClean="0">
                <a:effectLst/>
              </a:rPr>
              <a:t> NE, </a:t>
            </a:r>
            <a:r>
              <a:rPr lang="fr-FR" dirty="0" err="1" smtClean="0">
                <a:effectLst/>
              </a:rPr>
              <a:t>Verschuuren</a:t>
            </a:r>
            <a:r>
              <a:rPr lang="fr-FR" dirty="0" smtClean="0">
                <a:effectLst/>
              </a:rPr>
              <a:t> JJ. </a:t>
            </a:r>
            <a:r>
              <a:rPr lang="fr-FR" dirty="0" err="1" smtClean="0">
                <a:effectLst/>
              </a:rPr>
              <a:t>Myasthenia</a:t>
            </a:r>
            <a:r>
              <a:rPr lang="fr-FR" dirty="0" smtClean="0">
                <a:effectLst/>
              </a:rPr>
              <a:t> gravis: </a:t>
            </a:r>
            <a:r>
              <a:rPr lang="fr-FR" dirty="0" err="1" smtClean="0">
                <a:effectLst/>
              </a:rPr>
              <a:t>subgroup</a:t>
            </a:r>
            <a:r>
              <a:rPr lang="fr-FR" dirty="0" smtClean="0">
                <a:effectLst/>
              </a:rPr>
              <a:t> classification and </a:t>
            </a:r>
            <a:r>
              <a:rPr lang="fr-FR" dirty="0" err="1" smtClean="0">
                <a:effectLst/>
              </a:rPr>
              <a:t>therapeutic</a:t>
            </a:r>
            <a:r>
              <a:rPr lang="fr-FR" dirty="0" smtClean="0">
                <a:effectLst/>
              </a:rPr>
              <a:t> </a:t>
            </a:r>
            <a:r>
              <a:rPr lang="fr-FR" dirty="0" err="1" smtClean="0">
                <a:effectLst/>
              </a:rPr>
              <a:t>strategies</a:t>
            </a:r>
            <a:r>
              <a:rPr lang="fr-FR" dirty="0" smtClean="0">
                <a:effectLst/>
              </a:rPr>
              <a:t>. The Lancet </a:t>
            </a:r>
            <a:r>
              <a:rPr lang="fr-FR" dirty="0" err="1" smtClean="0">
                <a:effectLst/>
              </a:rPr>
              <a:t>Neurology</a:t>
            </a:r>
            <a:r>
              <a:rPr lang="fr-FR" dirty="0" smtClean="0">
                <a:effectLst/>
              </a:rPr>
              <a:t> [Internet]. 2015 [</a:t>
            </a:r>
            <a:r>
              <a:rPr lang="fr-FR" dirty="0" err="1" smtClean="0">
                <a:effectLst/>
              </a:rPr>
              <a:t>cited</a:t>
            </a:r>
            <a:r>
              <a:rPr lang="fr-FR" dirty="0" smtClean="0">
                <a:effectLst/>
              </a:rPr>
              <a:t> 2022 </a:t>
            </a:r>
            <a:r>
              <a:rPr lang="fr-FR" dirty="0" err="1" smtClean="0">
                <a:effectLst/>
              </a:rPr>
              <a:t>Feb</a:t>
            </a:r>
            <a:r>
              <a:rPr lang="fr-FR" dirty="0" smtClean="0">
                <a:effectLst/>
              </a:rPr>
              <a:t> 15];14(10):1023–36. </a:t>
            </a:r>
            <a:r>
              <a:rPr lang="fr-FR" dirty="0" err="1" smtClean="0">
                <a:effectLst/>
              </a:rPr>
              <a:t>Available</a:t>
            </a:r>
            <a:r>
              <a:rPr lang="fr-FR" dirty="0" smtClean="0">
                <a:effectLst/>
              </a:rPr>
              <a:t> </a:t>
            </a:r>
            <a:r>
              <a:rPr lang="fr-FR" dirty="0" err="1" smtClean="0">
                <a:effectLst/>
              </a:rPr>
              <a:t>from</a:t>
            </a:r>
            <a:r>
              <a:rPr lang="fr-FR" dirty="0" smtClean="0">
                <a:effectLst/>
              </a:rPr>
              <a:t>: https://linkinghub.elsevier.com/retrieve/pii/S1474442215001453</a:t>
            </a:r>
          </a:p>
          <a:p>
            <a:endParaRPr lang="fr-FR" dirty="0" smtClean="0">
              <a:effectLst/>
            </a:endParaRPr>
          </a:p>
          <a:p>
            <a:r>
              <a:rPr lang="fr-FR" sz="1200" kern="1200" dirty="0" smtClean="0">
                <a:solidFill>
                  <a:schemeClr val="tx1"/>
                </a:solidFill>
                <a:effectLst/>
                <a:latin typeface="+mn-lt"/>
                <a:ea typeface="+mn-ea"/>
                <a:cs typeface="+mn-cs"/>
              </a:rPr>
              <a:t>le thymus est le siège d’une hyperplasie caractérisée par la présence de centres germinatifs de type ganglionnaire, composés de lymphocytes B et d’une couronne de lymphocytes T. </a:t>
            </a:r>
            <a:endParaRPr lang="fr-FR" dirty="0" smtClean="0">
              <a:effectLst/>
            </a:endParaRPr>
          </a:p>
          <a:p>
            <a:endParaRPr lang="fr-FR" dirty="0" smtClean="0">
              <a:effectLst/>
            </a:endParaRPr>
          </a:p>
          <a:p>
            <a:endParaRPr lang="fr-FR" dirty="0"/>
          </a:p>
        </p:txBody>
      </p:sp>
      <p:sp>
        <p:nvSpPr>
          <p:cNvPr id="4" name="Espace réservé du numéro de diapositive 3"/>
          <p:cNvSpPr>
            <a:spLocks noGrp="1"/>
          </p:cNvSpPr>
          <p:nvPr>
            <p:ph type="sldNum" sz="quarter" idx="10"/>
          </p:nvPr>
        </p:nvSpPr>
        <p:spPr/>
        <p:txBody>
          <a:bodyPr/>
          <a:lstStyle/>
          <a:p>
            <a:fld id="{59EC9B3A-8000-4E9D-A815-1D72968FCB6E}" type="slidenum">
              <a:rPr lang="fr-FR" smtClean="0"/>
              <a:t>17</a:t>
            </a:fld>
            <a:endParaRPr lang="fr-FR"/>
          </a:p>
        </p:txBody>
      </p:sp>
    </p:spTree>
    <p:extLst>
      <p:ext uri="{BB962C8B-B14F-4D97-AF65-F5344CB8AC3E}">
        <p14:creationId xmlns:p14="http://schemas.microsoft.com/office/powerpoint/2010/main" val="816646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smtClean="0">
                <a:solidFill>
                  <a:schemeClr val="tx1"/>
                </a:solidFill>
                <a:effectLst/>
                <a:latin typeface="+mn-lt"/>
                <a:ea typeface="+mn-ea"/>
                <a:cs typeface="+mn-cs"/>
              </a:rPr>
              <a:t>Bien que la valeur prédictive négative des anticorps anti-</a:t>
            </a:r>
            <a:r>
              <a:rPr lang="fr-FR" sz="1200" b="0" i="0" kern="1200" dirty="0" err="1" smtClean="0">
                <a:solidFill>
                  <a:schemeClr val="tx1"/>
                </a:solidFill>
                <a:effectLst/>
                <a:latin typeface="+mn-lt"/>
                <a:ea typeface="+mn-ea"/>
                <a:cs typeface="+mn-cs"/>
              </a:rPr>
              <a:t>titine</a:t>
            </a:r>
            <a:r>
              <a:rPr lang="fr-FR" sz="1200" b="0" i="0" kern="1200" dirty="0" smtClean="0">
                <a:solidFill>
                  <a:schemeClr val="tx1"/>
                </a:solidFill>
                <a:effectLst/>
                <a:latin typeface="+mn-lt"/>
                <a:ea typeface="+mn-ea"/>
                <a:cs typeface="+mn-cs"/>
              </a:rPr>
              <a:t> pour le diagnostic du thymome soit élevée à la fois dans la MG d'apparition précoce et tardive, la VPP et la spécificité étaient meilleures pour l'EOMG (90 % et 99 %), par rapport à la LOMG (71 % et 50 %, respectivement). </a:t>
            </a:r>
            <a:r>
              <a:rPr lang="fr-FR" sz="1200" dirty="0" err="1" smtClean="0"/>
              <a:t>Szczudlik</a:t>
            </a:r>
            <a:r>
              <a:rPr lang="fr-FR" sz="1200" dirty="0" smtClean="0"/>
              <a:t> P, </a:t>
            </a:r>
            <a:r>
              <a:rPr lang="fr-FR" sz="1200" dirty="0" err="1" smtClean="0"/>
              <a:t>Szyluk</a:t>
            </a:r>
            <a:r>
              <a:rPr lang="fr-FR" sz="1200" dirty="0" smtClean="0"/>
              <a:t> B, </a:t>
            </a:r>
            <a:r>
              <a:rPr lang="fr-FR" sz="1200" dirty="0" err="1" smtClean="0"/>
              <a:t>Lipowska</a:t>
            </a:r>
            <a:r>
              <a:rPr lang="fr-FR" sz="1200" dirty="0" smtClean="0"/>
              <a:t> M, </a:t>
            </a:r>
            <a:r>
              <a:rPr lang="fr-FR" sz="1200" dirty="0" err="1" smtClean="0"/>
              <a:t>Ryniewicz</a:t>
            </a:r>
            <a:r>
              <a:rPr lang="fr-FR" sz="1200" dirty="0" smtClean="0"/>
              <a:t> B, </a:t>
            </a:r>
            <a:r>
              <a:rPr lang="fr-FR" sz="1200" dirty="0" err="1" smtClean="0"/>
              <a:t>Kubiszewska</a:t>
            </a:r>
            <a:r>
              <a:rPr lang="fr-FR" sz="1200" dirty="0" smtClean="0"/>
              <a:t> J, </a:t>
            </a:r>
            <a:r>
              <a:rPr lang="fr-FR" sz="1200" dirty="0" err="1" smtClean="0"/>
              <a:t>Dutkiewicz</a:t>
            </a:r>
            <a:r>
              <a:rPr lang="fr-FR" sz="1200" dirty="0" smtClean="0"/>
              <a:t> M, et al. </a:t>
            </a:r>
            <a:r>
              <a:rPr lang="fr-FR" sz="1200" dirty="0" err="1" smtClean="0"/>
              <a:t>Antititin</a:t>
            </a:r>
            <a:r>
              <a:rPr lang="fr-FR" sz="1200" dirty="0" smtClean="0"/>
              <a:t> </a:t>
            </a:r>
            <a:r>
              <a:rPr lang="fr-FR" sz="1200" dirty="0" err="1" smtClean="0"/>
              <a:t>antibody</a:t>
            </a:r>
            <a:r>
              <a:rPr lang="fr-FR" sz="1200" dirty="0" smtClean="0"/>
              <a:t> in </a:t>
            </a:r>
            <a:r>
              <a:rPr lang="fr-FR" sz="1200" dirty="0" err="1" smtClean="0"/>
              <a:t>early</a:t>
            </a:r>
            <a:r>
              <a:rPr lang="fr-FR" sz="1200" dirty="0" smtClean="0"/>
              <a:t>- and </a:t>
            </a:r>
            <a:r>
              <a:rPr lang="fr-FR" sz="1200" dirty="0" err="1" smtClean="0"/>
              <a:t>late-onset</a:t>
            </a:r>
            <a:r>
              <a:rPr lang="fr-FR" sz="1200" dirty="0" smtClean="0"/>
              <a:t> </a:t>
            </a:r>
            <a:r>
              <a:rPr lang="fr-FR" sz="1200" dirty="0" err="1" smtClean="0"/>
              <a:t>myasthenia</a:t>
            </a:r>
            <a:r>
              <a:rPr lang="fr-FR" sz="1200" dirty="0" smtClean="0"/>
              <a:t> gravis. Acta </a:t>
            </a:r>
            <a:r>
              <a:rPr lang="fr-FR" sz="1200" dirty="0" err="1" smtClean="0"/>
              <a:t>Neurol</a:t>
            </a:r>
            <a:r>
              <a:rPr lang="fr-FR" sz="1200" dirty="0" smtClean="0"/>
              <a:t> </a:t>
            </a:r>
            <a:r>
              <a:rPr lang="fr-FR" sz="1200" dirty="0" err="1" smtClean="0"/>
              <a:t>Scand</a:t>
            </a:r>
            <a:r>
              <a:rPr lang="fr-FR" sz="1200" dirty="0" smtClean="0"/>
              <a:t>. 2014;130(4):229–33.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effectLst/>
              </a:rPr>
              <a:t>Parmi les patients avec myasthénie</a:t>
            </a:r>
            <a:r>
              <a:rPr lang="fr-FR" baseline="0" dirty="0" smtClean="0">
                <a:effectLst/>
              </a:rPr>
              <a:t> et thymome : 68% présentait des anti-</a:t>
            </a:r>
            <a:r>
              <a:rPr lang="fr-FR" baseline="0" dirty="0" err="1" smtClean="0">
                <a:effectLst/>
              </a:rPr>
              <a:t>titine</a:t>
            </a:r>
            <a:r>
              <a:rPr lang="fr-FR" baseline="0" dirty="0" smtClean="0">
                <a:effectLst/>
              </a:rPr>
              <a:t>. 50% pour les précoces et 79% pour les tardives. </a:t>
            </a:r>
            <a:r>
              <a:rPr lang="en-US" baseline="0" dirty="0" err="1" smtClean="0">
                <a:effectLst/>
              </a:rPr>
              <a:t>Somnier</a:t>
            </a:r>
            <a:r>
              <a:rPr lang="en-US" baseline="0" dirty="0" smtClean="0">
                <a:effectLst/>
              </a:rPr>
              <a:t> FE, Engel PJH. The occurrence of anti-</a:t>
            </a:r>
            <a:r>
              <a:rPr lang="en-US" baseline="0" dirty="0" err="1" smtClean="0">
                <a:effectLst/>
              </a:rPr>
              <a:t>titin</a:t>
            </a:r>
            <a:r>
              <a:rPr lang="en-US" baseline="0" dirty="0" smtClean="0">
                <a:effectLst/>
              </a:rPr>
              <a:t> antibodies and </a:t>
            </a:r>
            <a:r>
              <a:rPr lang="en-US" baseline="0" dirty="0" err="1" smtClean="0">
                <a:effectLst/>
              </a:rPr>
              <a:t>thymomas</a:t>
            </a:r>
            <a:r>
              <a:rPr lang="en-US" baseline="0" dirty="0" smtClean="0">
                <a:effectLst/>
              </a:rPr>
              <a:t>: A population survey of MG 1970-1999. Neurology [Internet]. 2002 Jul 9 [cited 2022 Feb 21];59(1):92–8. Available from: http://www.neurology.org/cgi/doi/10.1212/WNL.59.1.92 </a:t>
            </a:r>
            <a:endParaRPr lang="fr-FR"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smtClean="0"/>
          </a:p>
          <a:p>
            <a:endParaRPr lang="fr-FR" dirty="0"/>
          </a:p>
        </p:txBody>
      </p:sp>
      <p:sp>
        <p:nvSpPr>
          <p:cNvPr id="4" name="Espace réservé du numéro de diapositive 3"/>
          <p:cNvSpPr>
            <a:spLocks noGrp="1"/>
          </p:cNvSpPr>
          <p:nvPr>
            <p:ph type="sldNum" sz="quarter" idx="10"/>
          </p:nvPr>
        </p:nvSpPr>
        <p:spPr/>
        <p:txBody>
          <a:bodyPr/>
          <a:lstStyle/>
          <a:p>
            <a:fld id="{59EC9B3A-8000-4E9D-A815-1D72968FCB6E}" type="slidenum">
              <a:rPr lang="fr-FR" smtClean="0"/>
              <a:t>18</a:t>
            </a:fld>
            <a:endParaRPr lang="fr-FR"/>
          </a:p>
        </p:txBody>
      </p:sp>
    </p:spTree>
    <p:extLst>
      <p:ext uri="{BB962C8B-B14F-4D97-AF65-F5344CB8AC3E}">
        <p14:creationId xmlns:p14="http://schemas.microsoft.com/office/powerpoint/2010/main" val="1361011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7151C0E7-F240-46F2-AAED-6E3510F15595}" type="datetimeFigureOut">
              <a:rPr lang="fr-FR" smtClean="0"/>
              <a:t>28/03/2022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3731551-6D23-4AAA-BAC8-3157B4B1F9AA}" type="slidenum">
              <a:rPr lang="fr-FR" smtClean="0"/>
              <a:t>‹N°›</a:t>
            </a:fld>
            <a:endParaRPr lang="fr-FR"/>
          </a:p>
        </p:txBody>
      </p:sp>
    </p:spTree>
    <p:extLst>
      <p:ext uri="{BB962C8B-B14F-4D97-AF65-F5344CB8AC3E}">
        <p14:creationId xmlns:p14="http://schemas.microsoft.com/office/powerpoint/2010/main" val="3115897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151C0E7-F240-46F2-AAED-6E3510F15595}" type="datetimeFigureOut">
              <a:rPr lang="fr-FR" smtClean="0"/>
              <a:t>28/03/2022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3731551-6D23-4AAA-BAC8-3157B4B1F9AA}" type="slidenum">
              <a:rPr lang="fr-FR" smtClean="0"/>
              <a:t>‹N°›</a:t>
            </a:fld>
            <a:endParaRPr lang="fr-FR"/>
          </a:p>
        </p:txBody>
      </p:sp>
    </p:spTree>
    <p:extLst>
      <p:ext uri="{BB962C8B-B14F-4D97-AF65-F5344CB8AC3E}">
        <p14:creationId xmlns:p14="http://schemas.microsoft.com/office/powerpoint/2010/main" val="1250062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151C0E7-F240-46F2-AAED-6E3510F15595}" type="datetimeFigureOut">
              <a:rPr lang="fr-FR" smtClean="0"/>
              <a:t>28/03/2022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3731551-6D23-4AAA-BAC8-3157B4B1F9AA}" type="slidenum">
              <a:rPr lang="fr-FR" smtClean="0"/>
              <a:t>‹N°›</a:t>
            </a:fld>
            <a:endParaRPr lang="fr-FR"/>
          </a:p>
        </p:txBody>
      </p:sp>
    </p:spTree>
    <p:extLst>
      <p:ext uri="{BB962C8B-B14F-4D97-AF65-F5344CB8AC3E}">
        <p14:creationId xmlns:p14="http://schemas.microsoft.com/office/powerpoint/2010/main" val="776122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151C0E7-F240-46F2-AAED-6E3510F15595}" type="datetimeFigureOut">
              <a:rPr lang="fr-FR" smtClean="0"/>
              <a:t>28/03/2022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3731551-6D23-4AAA-BAC8-3157B4B1F9AA}" type="slidenum">
              <a:rPr lang="fr-FR" smtClean="0"/>
              <a:t>‹N°›</a:t>
            </a:fld>
            <a:endParaRPr lang="fr-FR"/>
          </a:p>
        </p:txBody>
      </p:sp>
    </p:spTree>
    <p:extLst>
      <p:ext uri="{BB962C8B-B14F-4D97-AF65-F5344CB8AC3E}">
        <p14:creationId xmlns:p14="http://schemas.microsoft.com/office/powerpoint/2010/main" val="3484835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7151C0E7-F240-46F2-AAED-6E3510F15595}" type="datetimeFigureOut">
              <a:rPr lang="fr-FR" smtClean="0"/>
              <a:t>28/03/2022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3731551-6D23-4AAA-BAC8-3157B4B1F9AA}" type="slidenum">
              <a:rPr lang="fr-FR" smtClean="0"/>
              <a:t>‹N°›</a:t>
            </a:fld>
            <a:endParaRPr lang="fr-FR"/>
          </a:p>
        </p:txBody>
      </p:sp>
    </p:spTree>
    <p:extLst>
      <p:ext uri="{BB962C8B-B14F-4D97-AF65-F5344CB8AC3E}">
        <p14:creationId xmlns:p14="http://schemas.microsoft.com/office/powerpoint/2010/main" val="1362959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151C0E7-F240-46F2-AAED-6E3510F15595}" type="datetimeFigureOut">
              <a:rPr lang="fr-FR" smtClean="0"/>
              <a:t>28/03/2022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3731551-6D23-4AAA-BAC8-3157B4B1F9AA}" type="slidenum">
              <a:rPr lang="fr-FR" smtClean="0"/>
              <a:t>‹N°›</a:t>
            </a:fld>
            <a:endParaRPr lang="fr-FR"/>
          </a:p>
        </p:txBody>
      </p:sp>
    </p:spTree>
    <p:extLst>
      <p:ext uri="{BB962C8B-B14F-4D97-AF65-F5344CB8AC3E}">
        <p14:creationId xmlns:p14="http://schemas.microsoft.com/office/powerpoint/2010/main" val="3804738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151C0E7-F240-46F2-AAED-6E3510F15595}" type="datetimeFigureOut">
              <a:rPr lang="fr-FR" smtClean="0"/>
              <a:t>28/03/2022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3731551-6D23-4AAA-BAC8-3157B4B1F9AA}" type="slidenum">
              <a:rPr lang="fr-FR" smtClean="0"/>
              <a:t>‹N°›</a:t>
            </a:fld>
            <a:endParaRPr lang="fr-FR"/>
          </a:p>
        </p:txBody>
      </p:sp>
    </p:spTree>
    <p:extLst>
      <p:ext uri="{BB962C8B-B14F-4D97-AF65-F5344CB8AC3E}">
        <p14:creationId xmlns:p14="http://schemas.microsoft.com/office/powerpoint/2010/main" val="2127706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7151C0E7-F240-46F2-AAED-6E3510F15595}" type="datetimeFigureOut">
              <a:rPr lang="fr-FR" smtClean="0"/>
              <a:t>28/03/2022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3731551-6D23-4AAA-BAC8-3157B4B1F9AA}" type="slidenum">
              <a:rPr lang="fr-FR" smtClean="0"/>
              <a:t>‹N°›</a:t>
            </a:fld>
            <a:endParaRPr lang="fr-FR"/>
          </a:p>
        </p:txBody>
      </p:sp>
    </p:spTree>
    <p:extLst>
      <p:ext uri="{BB962C8B-B14F-4D97-AF65-F5344CB8AC3E}">
        <p14:creationId xmlns:p14="http://schemas.microsoft.com/office/powerpoint/2010/main" val="4036701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151C0E7-F240-46F2-AAED-6E3510F15595}" type="datetimeFigureOut">
              <a:rPr lang="fr-FR" smtClean="0"/>
              <a:t>28/03/2022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3731551-6D23-4AAA-BAC8-3157B4B1F9AA}" type="slidenum">
              <a:rPr lang="fr-FR" smtClean="0"/>
              <a:t>‹N°›</a:t>
            </a:fld>
            <a:endParaRPr lang="fr-FR"/>
          </a:p>
        </p:txBody>
      </p:sp>
    </p:spTree>
    <p:extLst>
      <p:ext uri="{BB962C8B-B14F-4D97-AF65-F5344CB8AC3E}">
        <p14:creationId xmlns:p14="http://schemas.microsoft.com/office/powerpoint/2010/main" val="3578236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151C0E7-F240-46F2-AAED-6E3510F15595}" type="datetimeFigureOut">
              <a:rPr lang="fr-FR" smtClean="0"/>
              <a:t>28/03/2022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3731551-6D23-4AAA-BAC8-3157B4B1F9AA}" type="slidenum">
              <a:rPr lang="fr-FR" smtClean="0"/>
              <a:t>‹N°›</a:t>
            </a:fld>
            <a:endParaRPr lang="fr-FR"/>
          </a:p>
        </p:txBody>
      </p:sp>
    </p:spTree>
    <p:extLst>
      <p:ext uri="{BB962C8B-B14F-4D97-AF65-F5344CB8AC3E}">
        <p14:creationId xmlns:p14="http://schemas.microsoft.com/office/powerpoint/2010/main" val="2315520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151C0E7-F240-46F2-AAED-6E3510F15595}" type="datetimeFigureOut">
              <a:rPr lang="fr-FR" smtClean="0"/>
              <a:t>28/03/2022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3731551-6D23-4AAA-BAC8-3157B4B1F9AA}" type="slidenum">
              <a:rPr lang="fr-FR" smtClean="0"/>
              <a:t>‹N°›</a:t>
            </a:fld>
            <a:endParaRPr lang="fr-FR"/>
          </a:p>
        </p:txBody>
      </p:sp>
    </p:spTree>
    <p:extLst>
      <p:ext uri="{BB962C8B-B14F-4D97-AF65-F5344CB8AC3E}">
        <p14:creationId xmlns:p14="http://schemas.microsoft.com/office/powerpoint/2010/main" val="690742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51C0E7-F240-46F2-AAED-6E3510F15595}" type="datetimeFigureOut">
              <a:rPr lang="fr-FR" smtClean="0"/>
              <a:t>28/03/2022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731551-6D23-4AAA-BAC8-3157B4B1F9AA}" type="slidenum">
              <a:rPr lang="fr-FR" smtClean="0"/>
              <a:t>‹N°›</a:t>
            </a:fld>
            <a:endParaRPr lang="fr-FR"/>
          </a:p>
        </p:txBody>
      </p:sp>
    </p:spTree>
    <p:extLst>
      <p:ext uri="{BB962C8B-B14F-4D97-AF65-F5344CB8AC3E}">
        <p14:creationId xmlns:p14="http://schemas.microsoft.com/office/powerpoint/2010/main" val="1411470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tmp"/><Relationship Id="rId4" Type="http://schemas.openxmlformats.org/officeDocument/2006/relationships/image" Target="../media/image8.tmp"/></Relationships>
</file>

<file path=ppt/slides/_rels/slide11.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tmp"/><Relationship Id="rId5" Type="http://schemas.openxmlformats.org/officeDocument/2006/relationships/image" Target="../media/image12.tmp"/><Relationship Id="rId4" Type="http://schemas.openxmlformats.org/officeDocument/2006/relationships/image" Target="../media/image11.tm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28075" y="179682"/>
            <a:ext cx="9144000" cy="2387600"/>
          </a:xfrm>
        </p:spPr>
        <p:txBody>
          <a:bodyPr>
            <a:normAutofit/>
          </a:bodyPr>
          <a:lstStyle/>
          <a:p>
            <a:r>
              <a:rPr lang="fr-FR" sz="7200" b="1" dirty="0" smtClean="0">
                <a:latin typeface="+mn-lt"/>
              </a:rPr>
              <a:t>Du </a:t>
            </a:r>
            <a:r>
              <a:rPr lang="fr-FR" sz="7200" b="1" dirty="0" err="1" smtClean="0">
                <a:latin typeface="+mn-lt"/>
              </a:rPr>
              <a:t>R.Ao</a:t>
            </a:r>
            <a:r>
              <a:rPr lang="fr-FR" sz="7200" b="1" dirty="0" smtClean="0">
                <a:latin typeface="+mn-lt"/>
              </a:rPr>
              <a:t> </a:t>
            </a:r>
            <a:r>
              <a:rPr lang="fr-FR" sz="7200" b="1" dirty="0" smtClean="0">
                <a:latin typeface="+mn-lt"/>
              </a:rPr>
              <a:t>à la faiblesse musculaire </a:t>
            </a:r>
            <a:endParaRPr lang="fr-FR" sz="7200" b="1" dirty="0">
              <a:latin typeface="+mn-lt"/>
            </a:endParaRPr>
          </a:p>
        </p:txBody>
      </p:sp>
      <p:sp>
        <p:nvSpPr>
          <p:cNvPr id="3" name="Sous-titre 2"/>
          <p:cNvSpPr>
            <a:spLocks noGrp="1"/>
          </p:cNvSpPr>
          <p:nvPr>
            <p:ph type="subTitle" idx="1"/>
          </p:nvPr>
        </p:nvSpPr>
        <p:spPr>
          <a:xfrm>
            <a:off x="2613606" y="2567282"/>
            <a:ext cx="9144000" cy="1655762"/>
          </a:xfrm>
        </p:spPr>
        <p:txBody>
          <a:bodyPr/>
          <a:lstStyle/>
          <a:p>
            <a:pPr algn="r"/>
            <a:r>
              <a:rPr lang="fr-FR" dirty="0" smtClean="0"/>
              <a:t>Ludovic </a:t>
            </a:r>
            <a:r>
              <a:rPr lang="fr-FR" dirty="0" smtClean="0"/>
              <a:t>FIRRERA</a:t>
            </a:r>
          </a:p>
          <a:p>
            <a:pPr algn="r"/>
            <a:r>
              <a:rPr lang="fr-FR" dirty="0" smtClean="0"/>
              <a:t>Interne Immuno</a:t>
            </a:r>
          </a:p>
          <a:p>
            <a:pPr algn="r"/>
            <a:r>
              <a:rPr lang="fr-FR" dirty="0" smtClean="0"/>
              <a:t>CHU de Lille</a:t>
            </a:r>
            <a:endParaRPr lang="fr-FR" dirty="0"/>
          </a:p>
        </p:txBody>
      </p:sp>
      <p:pic>
        <p:nvPicPr>
          <p:cNvPr id="4" name="Image 3"/>
          <p:cNvPicPr>
            <a:picLocks noChangeAspect="1"/>
          </p:cNvPicPr>
          <p:nvPr/>
        </p:nvPicPr>
        <p:blipFill>
          <a:blip r:embed="rId2"/>
          <a:stretch>
            <a:fillRect/>
          </a:stretch>
        </p:blipFill>
        <p:spPr>
          <a:xfrm>
            <a:off x="0" y="2853255"/>
            <a:ext cx="5227213" cy="39387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Image 5"/>
          <p:cNvPicPr>
            <a:picLocks noChangeAspect="1"/>
          </p:cNvPicPr>
          <p:nvPr/>
        </p:nvPicPr>
        <p:blipFill>
          <a:blip r:embed="rId3"/>
          <a:stretch>
            <a:fillRect/>
          </a:stretch>
        </p:blipFill>
        <p:spPr>
          <a:xfrm rot="17952326">
            <a:off x="6993683" y="3742669"/>
            <a:ext cx="811124" cy="789494"/>
          </a:xfrm>
          <a:prstGeom prst="rect">
            <a:avLst/>
          </a:prstGeom>
        </p:spPr>
      </p:pic>
      <p:pic>
        <p:nvPicPr>
          <p:cNvPr id="7" name="Image 6"/>
          <p:cNvPicPr>
            <a:picLocks noChangeAspect="1"/>
          </p:cNvPicPr>
          <p:nvPr/>
        </p:nvPicPr>
        <p:blipFill>
          <a:blip r:embed="rId3"/>
          <a:stretch>
            <a:fillRect/>
          </a:stretch>
        </p:blipFill>
        <p:spPr>
          <a:xfrm rot="17376913">
            <a:off x="6140511" y="4356681"/>
            <a:ext cx="714475" cy="695422"/>
          </a:xfrm>
          <a:prstGeom prst="rect">
            <a:avLst/>
          </a:prstGeom>
        </p:spPr>
      </p:pic>
      <p:pic>
        <p:nvPicPr>
          <p:cNvPr id="8" name="Image 7"/>
          <p:cNvPicPr>
            <a:picLocks noChangeAspect="1"/>
          </p:cNvPicPr>
          <p:nvPr/>
        </p:nvPicPr>
        <p:blipFill>
          <a:blip r:embed="rId3"/>
          <a:stretch>
            <a:fillRect/>
          </a:stretch>
        </p:blipFill>
        <p:spPr>
          <a:xfrm rot="19267449">
            <a:off x="8473678" y="4309118"/>
            <a:ext cx="1326913" cy="1291528"/>
          </a:xfrm>
          <a:prstGeom prst="rect">
            <a:avLst/>
          </a:prstGeom>
        </p:spPr>
      </p:pic>
    </p:spTree>
    <p:extLst>
      <p:ext uri="{BB962C8B-B14F-4D97-AF65-F5344CB8AC3E}">
        <p14:creationId xmlns:p14="http://schemas.microsoft.com/office/powerpoint/2010/main" val="1319771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1062182"/>
          </a:xfrm>
          <a:prstGeom prst="rect">
            <a:avLst/>
          </a:prstGeom>
          <a:solidFill>
            <a:schemeClr val="accent6">
              <a:lumMod val="75000"/>
            </a:schemeClr>
          </a:solidFill>
          <a:ln>
            <a:solidFill>
              <a:schemeClr val="tx1"/>
            </a:solidFill>
          </a:ln>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re 1"/>
          <p:cNvSpPr txBox="1">
            <a:spLocks/>
          </p:cNvSpPr>
          <p:nvPr/>
        </p:nvSpPr>
        <p:spPr>
          <a:xfrm>
            <a:off x="683490" y="-131691"/>
            <a:ext cx="978361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dirty="0">
                <a:solidFill>
                  <a:schemeClr val="bg1"/>
                </a:solidFill>
              </a:rPr>
              <a:t>2 cas plus conventionnels </a:t>
            </a:r>
            <a:r>
              <a:rPr lang="fr-FR" sz="3600" b="1" dirty="0" smtClean="0">
                <a:solidFill>
                  <a:schemeClr val="bg1"/>
                </a:solidFill>
              </a:rPr>
              <a:t> : </a:t>
            </a:r>
            <a:r>
              <a:rPr lang="fr-FR" sz="3600" b="1" dirty="0" smtClean="0">
                <a:solidFill>
                  <a:schemeClr val="bg1"/>
                </a:solidFill>
              </a:rPr>
              <a:t>M</a:t>
            </a:r>
            <a:r>
              <a:rPr lang="fr-FR" sz="3600" b="1" dirty="0" smtClean="0">
                <a:solidFill>
                  <a:schemeClr val="bg1"/>
                </a:solidFill>
              </a:rPr>
              <a:t>. P.J. âgé de 79 ans</a:t>
            </a:r>
            <a:endParaRPr lang="fr-FR" sz="3600" b="1" dirty="0">
              <a:solidFill>
                <a:schemeClr val="bg1"/>
              </a:solidFill>
            </a:endParaRPr>
          </a:p>
        </p:txBody>
      </p:sp>
      <p:pic>
        <p:nvPicPr>
          <p:cNvPr id="10" name="Espace réservé du contenu 9" descr="Capture d’écra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49465" y="1678660"/>
            <a:ext cx="4610743" cy="4305901"/>
          </a:xfrm>
        </p:spPr>
      </p:pic>
      <p:grpSp>
        <p:nvGrpSpPr>
          <p:cNvPr id="13" name="Groupe 12"/>
          <p:cNvGrpSpPr/>
          <p:nvPr/>
        </p:nvGrpSpPr>
        <p:grpSpPr>
          <a:xfrm>
            <a:off x="6912706" y="1193872"/>
            <a:ext cx="3709247" cy="5452025"/>
            <a:chOff x="6912706" y="1193872"/>
            <a:chExt cx="3709247" cy="5452025"/>
          </a:xfrm>
        </p:grpSpPr>
        <p:pic>
          <p:nvPicPr>
            <p:cNvPr id="11" name="Image 10" descr="Capture d’écr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2706" y="1193872"/>
              <a:ext cx="3709247" cy="3529186"/>
            </a:xfrm>
            <a:prstGeom prst="rect">
              <a:avLst/>
            </a:prstGeom>
          </p:spPr>
        </p:pic>
        <p:pic>
          <p:nvPicPr>
            <p:cNvPr id="12" name="Image 11" descr="Capture d’écra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2706" y="4723058"/>
              <a:ext cx="3232201" cy="1922839"/>
            </a:xfrm>
            <a:prstGeom prst="rect">
              <a:avLst/>
            </a:prstGeom>
          </p:spPr>
        </p:pic>
      </p:grpSp>
      <p:sp>
        <p:nvSpPr>
          <p:cNvPr id="14" name="Rectangle à coins arrondis 13"/>
          <p:cNvSpPr/>
          <p:nvPr/>
        </p:nvSpPr>
        <p:spPr>
          <a:xfrm>
            <a:off x="849465" y="5467546"/>
            <a:ext cx="3722535" cy="51701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à coins arrondis 14"/>
          <p:cNvSpPr/>
          <p:nvPr/>
        </p:nvSpPr>
        <p:spPr>
          <a:xfrm>
            <a:off x="6912705" y="6249972"/>
            <a:ext cx="2165307" cy="39592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droite 15"/>
          <p:cNvSpPr/>
          <p:nvPr/>
        </p:nvSpPr>
        <p:spPr>
          <a:xfrm>
            <a:off x="3246631" y="2234152"/>
            <a:ext cx="367645" cy="150829"/>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droite 16"/>
          <p:cNvSpPr/>
          <p:nvPr/>
        </p:nvSpPr>
        <p:spPr>
          <a:xfrm>
            <a:off x="3246630" y="4164982"/>
            <a:ext cx="367645" cy="150829"/>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droite 17"/>
          <p:cNvSpPr/>
          <p:nvPr/>
        </p:nvSpPr>
        <p:spPr>
          <a:xfrm>
            <a:off x="9078013" y="4315811"/>
            <a:ext cx="367645" cy="150829"/>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53732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du contenu 2" descr="Capture d’écra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43746" y="3421167"/>
            <a:ext cx="4277322" cy="2534004"/>
          </a:xfrm>
        </p:spPr>
      </p:pic>
      <p:sp>
        <p:nvSpPr>
          <p:cNvPr id="7" name="Rectangle 6"/>
          <p:cNvSpPr/>
          <p:nvPr/>
        </p:nvSpPr>
        <p:spPr>
          <a:xfrm>
            <a:off x="0" y="0"/>
            <a:ext cx="12192000" cy="1062182"/>
          </a:xfrm>
          <a:prstGeom prst="rect">
            <a:avLst/>
          </a:prstGeom>
          <a:solidFill>
            <a:schemeClr val="accent6">
              <a:lumMod val="75000"/>
            </a:schemeClr>
          </a:solidFill>
          <a:ln>
            <a:solidFill>
              <a:schemeClr val="tx1"/>
            </a:solidFill>
          </a:ln>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re 1"/>
          <p:cNvSpPr txBox="1">
            <a:spLocks/>
          </p:cNvSpPr>
          <p:nvPr/>
        </p:nvSpPr>
        <p:spPr>
          <a:xfrm>
            <a:off x="683490" y="-131691"/>
            <a:ext cx="978361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800" b="1" dirty="0" smtClean="0">
                <a:solidFill>
                  <a:schemeClr val="bg1"/>
                </a:solidFill>
              </a:rPr>
              <a:t>Mme D.M. âgée de 64 ans</a:t>
            </a:r>
            <a:endParaRPr lang="fr-FR" sz="4800" b="1" dirty="0">
              <a:solidFill>
                <a:schemeClr val="bg1"/>
              </a:solidFill>
            </a:endParaRPr>
          </a:p>
        </p:txBody>
      </p:sp>
      <p:sp>
        <p:nvSpPr>
          <p:cNvPr id="14" name="Rectangle à coins arrondis 13"/>
          <p:cNvSpPr/>
          <p:nvPr/>
        </p:nvSpPr>
        <p:spPr>
          <a:xfrm>
            <a:off x="843746" y="5522998"/>
            <a:ext cx="3722535" cy="432173"/>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descr="Capture d’écran"/>
          <p:cNvPicPr>
            <a:picLocks noChangeAspect="1"/>
          </p:cNvPicPr>
          <p:nvPr/>
        </p:nvPicPr>
        <p:blipFill rotWithShape="1">
          <a:blip r:embed="rId4">
            <a:extLst>
              <a:ext uri="{28A0092B-C50C-407E-A947-70E740481C1C}">
                <a14:useLocalDpi xmlns:a14="http://schemas.microsoft.com/office/drawing/2010/main" val="0"/>
              </a:ext>
            </a:extLst>
          </a:blip>
          <a:srcRect b="47353"/>
          <a:stretch/>
        </p:blipFill>
        <p:spPr>
          <a:xfrm>
            <a:off x="843746" y="1567599"/>
            <a:ext cx="4414734" cy="1792038"/>
          </a:xfrm>
          <a:prstGeom prst="rect">
            <a:avLst/>
          </a:prstGeom>
        </p:spPr>
      </p:pic>
      <p:grpSp>
        <p:nvGrpSpPr>
          <p:cNvPr id="9" name="Groupe 8"/>
          <p:cNvGrpSpPr/>
          <p:nvPr/>
        </p:nvGrpSpPr>
        <p:grpSpPr>
          <a:xfrm>
            <a:off x="6560482" y="1611745"/>
            <a:ext cx="3886742" cy="4334728"/>
            <a:chOff x="6560482" y="1611745"/>
            <a:chExt cx="3886742" cy="4334728"/>
          </a:xfrm>
        </p:grpSpPr>
        <p:pic>
          <p:nvPicPr>
            <p:cNvPr id="5" name="Image 4" descr="Capture d’écra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5307" y="2669168"/>
              <a:ext cx="3537092" cy="3277305"/>
            </a:xfrm>
            <a:prstGeom prst="rect">
              <a:avLst/>
            </a:prstGeom>
          </p:spPr>
        </p:pic>
        <p:pic>
          <p:nvPicPr>
            <p:cNvPr id="6" name="Image 5" descr="Capture d’écra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60482" y="1611745"/>
              <a:ext cx="3886742" cy="1057423"/>
            </a:xfrm>
            <a:prstGeom prst="rect">
              <a:avLst/>
            </a:prstGeom>
          </p:spPr>
        </p:pic>
      </p:grpSp>
      <p:sp>
        <p:nvSpPr>
          <p:cNvPr id="15" name="Rectangle à coins arrondis 14"/>
          <p:cNvSpPr/>
          <p:nvPr/>
        </p:nvSpPr>
        <p:spPr>
          <a:xfrm>
            <a:off x="6735307" y="5541121"/>
            <a:ext cx="2333440" cy="39592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droite 15"/>
          <p:cNvSpPr/>
          <p:nvPr/>
        </p:nvSpPr>
        <p:spPr>
          <a:xfrm>
            <a:off x="3161789" y="4232405"/>
            <a:ext cx="367645" cy="150829"/>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droite 16"/>
          <p:cNvSpPr/>
          <p:nvPr/>
        </p:nvSpPr>
        <p:spPr>
          <a:xfrm>
            <a:off x="3345611" y="2182807"/>
            <a:ext cx="367645" cy="150829"/>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droite 17"/>
          <p:cNvSpPr/>
          <p:nvPr/>
        </p:nvSpPr>
        <p:spPr>
          <a:xfrm>
            <a:off x="9204370" y="3439791"/>
            <a:ext cx="367645" cy="150829"/>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435467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062182"/>
          </a:xfrm>
          <a:prstGeom prst="rect">
            <a:avLst/>
          </a:prstGeom>
          <a:solidFill>
            <a:schemeClr val="accent1">
              <a:lumMod val="50000"/>
            </a:schemeClr>
          </a:solidFill>
          <a:ln>
            <a:solidFill>
              <a:schemeClr val="tx1"/>
            </a:solidFill>
          </a:ln>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itre 1"/>
          <p:cNvSpPr txBox="1">
            <a:spLocks/>
          </p:cNvSpPr>
          <p:nvPr/>
        </p:nvSpPr>
        <p:spPr>
          <a:xfrm>
            <a:off x="683490" y="-131691"/>
            <a:ext cx="978361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800" b="1" dirty="0">
                <a:solidFill>
                  <a:schemeClr val="bg1"/>
                </a:solidFill>
              </a:rPr>
              <a:t>Anti-muscle strié</a:t>
            </a:r>
            <a:endParaRPr lang="fr-FR" sz="4800" dirty="0">
              <a:solidFill>
                <a:schemeClr val="bg1"/>
              </a:solidFill>
            </a:endParaRPr>
          </a:p>
        </p:txBody>
      </p:sp>
      <p:sp>
        <p:nvSpPr>
          <p:cNvPr id="2" name="Espace réservé du contenu 1"/>
          <p:cNvSpPr>
            <a:spLocks noGrp="1"/>
          </p:cNvSpPr>
          <p:nvPr>
            <p:ph idx="1"/>
          </p:nvPr>
        </p:nvSpPr>
        <p:spPr>
          <a:xfrm>
            <a:off x="838200" y="1325562"/>
            <a:ext cx="10515600" cy="5094091"/>
          </a:xfrm>
        </p:spPr>
        <p:txBody>
          <a:bodyPr>
            <a:normAutofit lnSpcReduction="10000"/>
          </a:bodyPr>
          <a:lstStyle/>
          <a:p>
            <a:pPr marL="0" lvl="0" indent="0">
              <a:lnSpc>
                <a:spcPct val="100000"/>
              </a:lnSpc>
              <a:buNone/>
            </a:pPr>
            <a:r>
              <a:rPr lang="fr-FR" sz="3200" dirty="0" smtClean="0"/>
              <a:t>Recherche POSITIVE en présence </a:t>
            </a:r>
            <a:r>
              <a:rPr lang="fr-FR" sz="3200" dirty="0" smtClean="0"/>
              <a:t>de nombreux auto-anticorps :</a:t>
            </a:r>
          </a:p>
          <a:p>
            <a:pPr lvl="2">
              <a:lnSpc>
                <a:spcPct val="100000"/>
              </a:lnSpc>
              <a:buFont typeface="Wingdings" panose="05000000000000000000" pitchFamily="2" charset="2"/>
              <a:buChar char="ü"/>
            </a:pPr>
            <a:r>
              <a:rPr lang="fr-FR" sz="3200" dirty="0" smtClean="0"/>
              <a:t> </a:t>
            </a:r>
            <a:r>
              <a:rPr lang="fr-FR" sz="3200" dirty="0" smtClean="0"/>
              <a:t>Anti-</a:t>
            </a:r>
            <a:r>
              <a:rPr lang="fr-FR" sz="3200" dirty="0" err="1" smtClean="0"/>
              <a:t>tropomyosine</a:t>
            </a:r>
            <a:r>
              <a:rPr lang="fr-FR" sz="3200" dirty="0" smtClean="0"/>
              <a:t>, -actine, -</a:t>
            </a:r>
            <a:r>
              <a:rPr lang="el-GR" sz="3200" dirty="0" smtClean="0"/>
              <a:t>α</a:t>
            </a:r>
            <a:r>
              <a:rPr lang="fr-FR" sz="3200" dirty="0" smtClean="0"/>
              <a:t>-</a:t>
            </a:r>
            <a:r>
              <a:rPr lang="fr-FR" sz="3200" dirty="0" err="1" smtClean="0"/>
              <a:t>actinine</a:t>
            </a:r>
            <a:r>
              <a:rPr lang="fr-FR" sz="3200" dirty="0" smtClean="0"/>
              <a:t>, -</a:t>
            </a:r>
            <a:r>
              <a:rPr lang="fr-FR" sz="3200" dirty="0" err="1" smtClean="0"/>
              <a:t>filamine</a:t>
            </a:r>
            <a:r>
              <a:rPr lang="fr-FR" sz="3200" dirty="0"/>
              <a:t>, -</a:t>
            </a:r>
            <a:r>
              <a:rPr lang="fr-FR" sz="3200" dirty="0" err="1"/>
              <a:t>vinculine</a:t>
            </a:r>
            <a:endParaRPr lang="fr-FR" sz="3200" dirty="0" smtClean="0"/>
          </a:p>
          <a:p>
            <a:pPr lvl="2">
              <a:lnSpc>
                <a:spcPct val="100000"/>
              </a:lnSpc>
              <a:buFont typeface="Wingdings" panose="05000000000000000000" pitchFamily="2" charset="2"/>
              <a:buChar char="ü"/>
            </a:pPr>
            <a:endParaRPr lang="fr-FR" sz="3200" b="1" dirty="0" smtClean="0"/>
          </a:p>
          <a:p>
            <a:pPr lvl="2">
              <a:lnSpc>
                <a:spcPct val="100000"/>
              </a:lnSpc>
              <a:buFont typeface="Wingdings" panose="05000000000000000000" pitchFamily="2" charset="2"/>
              <a:buChar char="ü"/>
            </a:pPr>
            <a:r>
              <a:rPr lang="fr-FR" sz="3200" b="1" dirty="0" smtClean="0"/>
              <a:t> </a:t>
            </a:r>
            <a:r>
              <a:rPr lang="fr-FR" sz="3200" b="1" dirty="0" smtClean="0"/>
              <a:t>Anti-</a:t>
            </a:r>
            <a:r>
              <a:rPr lang="fr-FR" sz="3200" b="1" dirty="0" err="1" smtClean="0"/>
              <a:t>titine</a:t>
            </a:r>
            <a:endParaRPr lang="fr-FR" sz="3200" dirty="0"/>
          </a:p>
          <a:p>
            <a:pPr lvl="2">
              <a:lnSpc>
                <a:spcPct val="100000"/>
              </a:lnSpc>
              <a:buFont typeface="Wingdings" panose="05000000000000000000" pitchFamily="2" charset="2"/>
              <a:buChar char="ü"/>
            </a:pPr>
            <a:endParaRPr lang="fr-FR" sz="3200" b="1" dirty="0" smtClean="0"/>
          </a:p>
          <a:p>
            <a:pPr lvl="2">
              <a:lnSpc>
                <a:spcPct val="100000"/>
              </a:lnSpc>
              <a:buFont typeface="Wingdings" panose="05000000000000000000" pitchFamily="2" charset="2"/>
              <a:buChar char="ü"/>
            </a:pPr>
            <a:r>
              <a:rPr lang="fr-FR" sz="3200" b="1" dirty="0" smtClean="0"/>
              <a:t> </a:t>
            </a:r>
            <a:r>
              <a:rPr lang="fr-FR" sz="3200" b="1" dirty="0" smtClean="0"/>
              <a:t>Anti-canal </a:t>
            </a:r>
            <a:r>
              <a:rPr lang="fr-FR" sz="3200" b="1" dirty="0" err="1"/>
              <a:t>ryanodine</a:t>
            </a:r>
            <a:r>
              <a:rPr lang="fr-FR" sz="3200" b="1" dirty="0"/>
              <a:t> </a:t>
            </a:r>
            <a:r>
              <a:rPr lang="fr-FR" sz="3200" dirty="0"/>
              <a:t>du </a:t>
            </a:r>
            <a:r>
              <a:rPr lang="fr-FR" sz="3200" dirty="0" smtClean="0"/>
              <a:t>réticulum </a:t>
            </a:r>
            <a:r>
              <a:rPr lang="fr-FR" sz="3200" dirty="0" smtClean="0"/>
              <a:t>sarcoplasmique</a:t>
            </a:r>
          </a:p>
          <a:p>
            <a:pPr lvl="2">
              <a:lnSpc>
                <a:spcPct val="100000"/>
              </a:lnSpc>
              <a:buFont typeface="Wingdings" panose="05000000000000000000" pitchFamily="2" charset="2"/>
              <a:buChar char="ü"/>
            </a:pPr>
            <a:endParaRPr lang="fr-FR" sz="3200" b="1" dirty="0" smtClean="0"/>
          </a:p>
          <a:p>
            <a:pPr lvl="2">
              <a:lnSpc>
                <a:spcPct val="100000"/>
              </a:lnSpc>
              <a:buFont typeface="Wingdings" panose="05000000000000000000" pitchFamily="2" charset="2"/>
              <a:buChar char="ü"/>
            </a:pPr>
            <a:r>
              <a:rPr lang="fr-FR" sz="3200" b="1" dirty="0" smtClean="0"/>
              <a:t> </a:t>
            </a:r>
            <a:r>
              <a:rPr lang="fr-FR" sz="3200" b="1" dirty="0" smtClean="0"/>
              <a:t>Anti-canal </a:t>
            </a:r>
            <a:r>
              <a:rPr lang="fr-FR" sz="3200" b="1" dirty="0"/>
              <a:t>potassique voltage-dépendant Kv1.4</a:t>
            </a:r>
            <a:r>
              <a:rPr lang="fr-FR" sz="3200" dirty="0"/>
              <a:t>.</a:t>
            </a:r>
          </a:p>
          <a:p>
            <a:pPr marL="0" indent="0">
              <a:buNone/>
            </a:pPr>
            <a:endParaRPr lang="fr-FR" dirty="0"/>
          </a:p>
        </p:txBody>
      </p:sp>
    </p:spTree>
    <p:extLst>
      <p:ext uri="{BB962C8B-B14F-4D97-AF65-F5344CB8AC3E}">
        <p14:creationId xmlns:p14="http://schemas.microsoft.com/office/powerpoint/2010/main" val="8236050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062182"/>
          </a:xfrm>
          <a:prstGeom prst="rect">
            <a:avLst/>
          </a:prstGeom>
          <a:solidFill>
            <a:schemeClr val="accent1">
              <a:lumMod val="50000"/>
            </a:schemeClr>
          </a:solidFill>
          <a:ln>
            <a:solidFill>
              <a:schemeClr val="tx1"/>
            </a:solidFill>
          </a:ln>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itre 1"/>
          <p:cNvSpPr txBox="1">
            <a:spLocks/>
          </p:cNvSpPr>
          <p:nvPr/>
        </p:nvSpPr>
        <p:spPr>
          <a:xfrm>
            <a:off x="683490" y="-131691"/>
            <a:ext cx="978361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800" b="1" dirty="0">
                <a:solidFill>
                  <a:schemeClr val="bg1"/>
                </a:solidFill>
              </a:rPr>
              <a:t>Anti-muscle strié</a:t>
            </a:r>
            <a:endParaRPr lang="fr-FR" sz="4800" dirty="0">
              <a:solidFill>
                <a:schemeClr val="bg1"/>
              </a:solidFill>
            </a:endParaRPr>
          </a:p>
        </p:txBody>
      </p:sp>
      <p:sp>
        <p:nvSpPr>
          <p:cNvPr id="2" name="Espace réservé du contenu 1"/>
          <p:cNvSpPr>
            <a:spLocks noGrp="1"/>
          </p:cNvSpPr>
          <p:nvPr>
            <p:ph idx="1"/>
          </p:nvPr>
        </p:nvSpPr>
        <p:spPr>
          <a:xfrm>
            <a:off x="785025" y="1420272"/>
            <a:ext cx="10515600" cy="4351338"/>
          </a:xfrm>
        </p:spPr>
        <p:txBody>
          <a:bodyPr/>
          <a:lstStyle/>
          <a:p>
            <a:pPr marL="0" indent="0">
              <a:lnSpc>
                <a:spcPct val="100000"/>
              </a:lnSpc>
              <a:buNone/>
            </a:pPr>
            <a:r>
              <a:rPr lang="fr-FR" sz="3600" b="1" dirty="0"/>
              <a:t>Non spécifique </a:t>
            </a:r>
            <a:r>
              <a:rPr lang="fr-FR" sz="3600" b="1" dirty="0" smtClean="0"/>
              <a:t>: </a:t>
            </a:r>
          </a:p>
          <a:p>
            <a:pPr lvl="2">
              <a:lnSpc>
                <a:spcPct val="100000"/>
              </a:lnSpc>
              <a:buFont typeface="Wingdings" panose="05000000000000000000" pitchFamily="2" charset="2"/>
              <a:buChar char="ü"/>
            </a:pPr>
            <a:r>
              <a:rPr lang="fr-FR" sz="3200" dirty="0" smtClean="0">
                <a:sym typeface="Wingdings" panose="05000000000000000000" pitchFamily="2" charset="2"/>
              </a:rPr>
              <a:t> Myasthénie</a:t>
            </a:r>
          </a:p>
          <a:p>
            <a:pPr lvl="2">
              <a:lnSpc>
                <a:spcPct val="100000"/>
              </a:lnSpc>
              <a:buFont typeface="Wingdings" panose="05000000000000000000" pitchFamily="2" charset="2"/>
              <a:buChar char="ü"/>
            </a:pPr>
            <a:r>
              <a:rPr lang="fr-FR" sz="3200" dirty="0" smtClean="0">
                <a:sym typeface="Wingdings" panose="05000000000000000000" pitchFamily="2" charset="2"/>
              </a:rPr>
              <a:t> </a:t>
            </a:r>
            <a:r>
              <a:rPr lang="fr-FR" sz="3200" dirty="0" smtClean="0">
                <a:sym typeface="Wingdings" panose="05000000000000000000" pitchFamily="2" charset="2"/>
              </a:rPr>
              <a:t>Myosites</a:t>
            </a:r>
            <a:endParaRPr lang="fr-FR" sz="3200" dirty="0" smtClean="0">
              <a:sym typeface="Wingdings" panose="05000000000000000000" pitchFamily="2" charset="2"/>
            </a:endParaRPr>
          </a:p>
          <a:p>
            <a:pPr lvl="2">
              <a:lnSpc>
                <a:spcPct val="100000"/>
              </a:lnSpc>
              <a:buFont typeface="Wingdings" panose="05000000000000000000" pitchFamily="2" charset="2"/>
              <a:buChar char="ü"/>
            </a:pPr>
            <a:r>
              <a:rPr lang="fr-FR" sz="3200" dirty="0" smtClean="0">
                <a:sym typeface="Wingdings" panose="05000000000000000000" pitchFamily="2" charset="2"/>
              </a:rPr>
              <a:t> Polyarthrite rhumatoïde</a:t>
            </a:r>
          </a:p>
          <a:p>
            <a:pPr lvl="2">
              <a:lnSpc>
                <a:spcPct val="100000"/>
              </a:lnSpc>
              <a:buFont typeface="Wingdings" panose="05000000000000000000" pitchFamily="2" charset="2"/>
              <a:buChar char="ü"/>
            </a:pPr>
            <a:r>
              <a:rPr lang="fr-FR" sz="3200" dirty="0" smtClean="0">
                <a:sym typeface="Wingdings" panose="05000000000000000000" pitchFamily="2" charset="2"/>
              </a:rPr>
              <a:t> Rejets </a:t>
            </a:r>
            <a:r>
              <a:rPr lang="fr-FR" sz="3200" dirty="0">
                <a:sym typeface="Wingdings" panose="05000000000000000000" pitchFamily="2" charset="2"/>
              </a:rPr>
              <a:t>de </a:t>
            </a:r>
            <a:r>
              <a:rPr lang="fr-FR" sz="3200" dirty="0" smtClean="0">
                <a:sym typeface="Wingdings" panose="05000000000000000000" pitchFamily="2" charset="2"/>
              </a:rPr>
              <a:t>greffe</a:t>
            </a:r>
          </a:p>
          <a:p>
            <a:pPr lvl="2">
              <a:lnSpc>
                <a:spcPct val="100000"/>
              </a:lnSpc>
              <a:buFont typeface="Wingdings" panose="05000000000000000000" pitchFamily="2" charset="2"/>
              <a:buChar char="ü"/>
            </a:pPr>
            <a:r>
              <a:rPr lang="fr-FR" sz="3200" dirty="0" smtClean="0">
                <a:sym typeface="Wingdings" panose="05000000000000000000" pitchFamily="2" charset="2"/>
              </a:rPr>
              <a:t> Atteinte </a:t>
            </a:r>
            <a:r>
              <a:rPr lang="fr-FR" sz="3200" dirty="0">
                <a:sym typeface="Wingdings" panose="05000000000000000000" pitchFamily="2" charset="2"/>
              </a:rPr>
              <a:t>cardiaque sous D-</a:t>
            </a:r>
            <a:r>
              <a:rPr lang="fr-FR" sz="3200" dirty="0" err="1">
                <a:sym typeface="Wingdings" panose="05000000000000000000" pitchFamily="2" charset="2"/>
              </a:rPr>
              <a:t>pénicillamine</a:t>
            </a:r>
            <a:endParaRPr lang="fr-FR" sz="3200" dirty="0"/>
          </a:p>
          <a:p>
            <a:endParaRPr lang="fr-FR" dirty="0"/>
          </a:p>
        </p:txBody>
      </p:sp>
      <p:sp>
        <p:nvSpPr>
          <p:cNvPr id="9" name="Rectangle à coins arrondis 8"/>
          <p:cNvSpPr/>
          <p:nvPr/>
        </p:nvSpPr>
        <p:spPr>
          <a:xfrm>
            <a:off x="0" y="6268825"/>
            <a:ext cx="12192000" cy="589175"/>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785025" y="6409523"/>
            <a:ext cx="10621950" cy="307777"/>
          </a:xfrm>
          <a:prstGeom prst="rect">
            <a:avLst/>
          </a:prstGeom>
          <a:noFill/>
        </p:spPr>
        <p:txBody>
          <a:bodyPr wrap="square" rtlCol="0">
            <a:spAutoFit/>
          </a:bodyPr>
          <a:lstStyle/>
          <a:p>
            <a:r>
              <a:rPr lang="fr-FR" sz="1400" dirty="0"/>
              <a:t> </a:t>
            </a:r>
            <a:r>
              <a:rPr lang="fr-FR" sz="1400" dirty="0" smtClean="0"/>
              <a:t>Fabien </a:t>
            </a:r>
            <a:r>
              <a:rPr lang="fr-FR" sz="1400" dirty="0"/>
              <a:t>N, </a:t>
            </a:r>
            <a:r>
              <a:rPr lang="fr-FR" sz="1400" dirty="0" err="1"/>
              <a:t>Dubucquoi</a:t>
            </a:r>
            <a:r>
              <a:rPr lang="fr-FR" sz="1400" dirty="0"/>
              <a:t> S, Monier J-C, </a:t>
            </a:r>
            <a:r>
              <a:rPr lang="fr-FR" sz="1400" dirty="0" err="1"/>
              <a:t>Sanmarco</a:t>
            </a:r>
            <a:r>
              <a:rPr lang="fr-FR" sz="1400" dirty="0"/>
              <a:t> M. Autoanticorps dans la myasthénie. Revue Francophone des </a:t>
            </a:r>
            <a:r>
              <a:rPr lang="fr-FR" sz="1400" dirty="0" smtClean="0"/>
              <a:t>Laboratoires ;2006(384</a:t>
            </a:r>
            <a:r>
              <a:rPr lang="fr-FR" sz="1400" dirty="0" smtClean="0"/>
              <a:t>):</a:t>
            </a:r>
            <a:r>
              <a:rPr lang="fr-FR" sz="1400" dirty="0"/>
              <a:t>11–5. </a:t>
            </a:r>
          </a:p>
        </p:txBody>
      </p:sp>
    </p:spTree>
    <p:extLst>
      <p:ext uri="{BB962C8B-B14F-4D97-AF65-F5344CB8AC3E}">
        <p14:creationId xmlns:p14="http://schemas.microsoft.com/office/powerpoint/2010/main" val="5326494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0" y="6202837"/>
            <a:ext cx="12192000" cy="655163"/>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0" y="0"/>
            <a:ext cx="12192000" cy="1062182"/>
          </a:xfrm>
          <a:prstGeom prst="rect">
            <a:avLst/>
          </a:prstGeom>
          <a:solidFill>
            <a:schemeClr val="accent1">
              <a:lumMod val="50000"/>
            </a:schemeClr>
          </a:solidFill>
          <a:ln>
            <a:solidFill>
              <a:schemeClr val="tx1"/>
            </a:solidFill>
          </a:ln>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re 1"/>
          <p:cNvSpPr txBox="1">
            <a:spLocks/>
          </p:cNvSpPr>
          <p:nvPr/>
        </p:nvSpPr>
        <p:spPr>
          <a:xfrm>
            <a:off x="683490" y="-131691"/>
            <a:ext cx="978361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800" b="1" smtClean="0">
                <a:solidFill>
                  <a:schemeClr val="bg1"/>
                </a:solidFill>
              </a:rPr>
              <a:t>Anti-titine</a:t>
            </a:r>
            <a:endParaRPr lang="fr-FR" sz="4800" dirty="0">
              <a:solidFill>
                <a:schemeClr val="bg1"/>
              </a:solidFill>
            </a:endParaRPr>
          </a:p>
        </p:txBody>
      </p:sp>
      <p:sp>
        <p:nvSpPr>
          <p:cNvPr id="2" name="Espace réservé du contenu 1"/>
          <p:cNvSpPr>
            <a:spLocks noGrp="1"/>
          </p:cNvSpPr>
          <p:nvPr>
            <p:ph idx="1"/>
          </p:nvPr>
        </p:nvSpPr>
        <p:spPr>
          <a:xfrm>
            <a:off x="546486" y="1497357"/>
            <a:ext cx="10451726" cy="4564780"/>
          </a:xfrm>
        </p:spPr>
        <p:txBody>
          <a:bodyPr>
            <a:normAutofit/>
          </a:bodyPr>
          <a:lstStyle/>
          <a:p>
            <a:pPr>
              <a:lnSpc>
                <a:spcPct val="100000"/>
              </a:lnSpc>
            </a:pPr>
            <a:r>
              <a:rPr lang="fr-FR" dirty="0" smtClean="0"/>
              <a:t>Protéine de </a:t>
            </a:r>
            <a:r>
              <a:rPr lang="fr-FR" dirty="0"/>
              <a:t>3</a:t>
            </a:r>
            <a:r>
              <a:rPr lang="fr-FR" dirty="0" smtClean="0"/>
              <a:t>000kDa </a:t>
            </a:r>
            <a:r>
              <a:rPr lang="fr-FR" dirty="0" smtClean="0">
                <a:sym typeface="Wingdings" panose="05000000000000000000" pitchFamily="2" charset="2"/>
              </a:rPr>
              <a:t> </a:t>
            </a:r>
            <a:r>
              <a:rPr lang="fr-FR" dirty="0" smtClean="0"/>
              <a:t>rôle essentiel dans l’élasticité du muscle</a:t>
            </a:r>
          </a:p>
          <a:p>
            <a:pPr>
              <a:lnSpc>
                <a:spcPct val="100000"/>
              </a:lnSpc>
            </a:pPr>
            <a:endParaRPr lang="fr-FR" sz="1000" dirty="0" smtClean="0"/>
          </a:p>
          <a:p>
            <a:pPr>
              <a:lnSpc>
                <a:spcPct val="100000"/>
              </a:lnSpc>
            </a:pPr>
            <a:r>
              <a:rPr lang="fr-FR" dirty="0" smtClean="0"/>
              <a:t>Anticorps reconnaissent la région MGT30</a:t>
            </a:r>
          </a:p>
          <a:p>
            <a:pPr>
              <a:lnSpc>
                <a:spcPct val="100000"/>
              </a:lnSpc>
            </a:pPr>
            <a:endParaRPr lang="fr-FR" sz="1000" dirty="0" smtClean="0"/>
          </a:p>
          <a:p>
            <a:pPr>
              <a:lnSpc>
                <a:spcPct val="100000"/>
              </a:lnSpc>
            </a:pPr>
            <a:r>
              <a:rPr lang="fr-FR" dirty="0" smtClean="0"/>
              <a:t>Dosé par Immunodot </a:t>
            </a:r>
            <a:r>
              <a:rPr lang="fr-FR" dirty="0" smtClean="0"/>
              <a:t>(« Onconeuronaux »)</a:t>
            </a:r>
            <a:endParaRPr lang="fr-FR" dirty="0" smtClean="0"/>
          </a:p>
          <a:p>
            <a:pPr>
              <a:lnSpc>
                <a:spcPct val="100000"/>
              </a:lnSpc>
            </a:pPr>
            <a:endParaRPr lang="fr-FR" sz="1000" dirty="0" smtClean="0"/>
          </a:p>
          <a:p>
            <a:pPr>
              <a:lnSpc>
                <a:spcPct val="100000"/>
              </a:lnSpc>
            </a:pPr>
            <a:r>
              <a:rPr lang="fr-FR" dirty="0" smtClean="0"/>
              <a:t>Son rôle dans la physiopathologie de la                                    myasthénie n’est pas clairement défini</a:t>
            </a:r>
          </a:p>
          <a:p>
            <a:pPr marL="0" indent="0">
              <a:lnSpc>
                <a:spcPct val="100000"/>
              </a:lnSpc>
              <a:buNone/>
            </a:pPr>
            <a:r>
              <a:rPr lang="fr-FR" dirty="0"/>
              <a:t> </a:t>
            </a:r>
            <a:r>
              <a:rPr lang="fr-FR" dirty="0" smtClean="0"/>
              <a:t>      </a:t>
            </a:r>
            <a:r>
              <a:rPr lang="fr-FR" dirty="0" smtClean="0">
                <a:sym typeface="Wingdings" panose="05000000000000000000" pitchFamily="2" charset="2"/>
              </a:rPr>
              <a:t> </a:t>
            </a:r>
            <a:r>
              <a:rPr lang="fr-FR" b="1" dirty="0" smtClean="0">
                <a:sym typeface="Wingdings" panose="05000000000000000000" pitchFamily="2" charset="2"/>
              </a:rPr>
              <a:t>Pas un </a:t>
            </a:r>
            <a:r>
              <a:rPr lang="fr-FR" b="1" dirty="0" smtClean="0">
                <a:sym typeface="Wingdings" panose="05000000000000000000" pitchFamily="2" charset="2"/>
              </a:rPr>
              <a:t>(bon) marqueur diagnostique</a:t>
            </a:r>
            <a:endParaRPr lang="fr-FR" b="1" dirty="0"/>
          </a:p>
        </p:txBody>
      </p:sp>
      <p:sp>
        <p:nvSpPr>
          <p:cNvPr id="10" name="ZoneTexte 9"/>
          <p:cNvSpPr txBox="1"/>
          <p:nvPr/>
        </p:nvSpPr>
        <p:spPr>
          <a:xfrm>
            <a:off x="785025" y="6409523"/>
            <a:ext cx="10621950" cy="307777"/>
          </a:xfrm>
          <a:prstGeom prst="rect">
            <a:avLst/>
          </a:prstGeom>
          <a:noFill/>
        </p:spPr>
        <p:txBody>
          <a:bodyPr wrap="square" rtlCol="0">
            <a:spAutoFit/>
          </a:bodyPr>
          <a:lstStyle/>
          <a:p>
            <a:r>
              <a:rPr lang="fr-FR" sz="1400" dirty="0"/>
              <a:t> </a:t>
            </a:r>
            <a:r>
              <a:rPr lang="fr-FR" sz="1400" dirty="0" smtClean="0"/>
              <a:t>Fabien </a:t>
            </a:r>
            <a:r>
              <a:rPr lang="fr-FR" sz="1400" dirty="0"/>
              <a:t>N, </a:t>
            </a:r>
            <a:r>
              <a:rPr lang="fr-FR" sz="1400" dirty="0" err="1"/>
              <a:t>Dubucquoi</a:t>
            </a:r>
            <a:r>
              <a:rPr lang="fr-FR" sz="1400" dirty="0"/>
              <a:t> S, Monier J-C, </a:t>
            </a:r>
            <a:r>
              <a:rPr lang="fr-FR" sz="1400" dirty="0" err="1"/>
              <a:t>Sanmarco</a:t>
            </a:r>
            <a:r>
              <a:rPr lang="fr-FR" sz="1400" dirty="0"/>
              <a:t> M. Autoanticorps dans la myasthénie. Revue Francophone des </a:t>
            </a:r>
            <a:r>
              <a:rPr lang="fr-FR" sz="1400" dirty="0" smtClean="0"/>
              <a:t>Laboratoires ; 2006(384</a:t>
            </a:r>
            <a:r>
              <a:rPr lang="fr-FR" sz="1400" dirty="0" smtClean="0"/>
              <a:t>):</a:t>
            </a:r>
            <a:r>
              <a:rPr lang="fr-FR" sz="1400" dirty="0"/>
              <a:t>11–5. </a:t>
            </a:r>
          </a:p>
        </p:txBody>
      </p:sp>
      <p:grpSp>
        <p:nvGrpSpPr>
          <p:cNvPr id="12" name="Groupe 11"/>
          <p:cNvGrpSpPr/>
          <p:nvPr/>
        </p:nvGrpSpPr>
        <p:grpSpPr>
          <a:xfrm>
            <a:off x="7131530" y="2317085"/>
            <a:ext cx="4859365" cy="3722517"/>
            <a:chOff x="7131530" y="2317085"/>
            <a:chExt cx="4859365" cy="3722517"/>
          </a:xfrm>
        </p:grpSpPr>
        <p:pic>
          <p:nvPicPr>
            <p:cNvPr id="4" name="Image 3"/>
            <p:cNvPicPr>
              <a:picLocks noChangeAspect="1"/>
            </p:cNvPicPr>
            <p:nvPr/>
          </p:nvPicPr>
          <p:blipFill>
            <a:blip r:embed="rId3"/>
            <a:stretch>
              <a:fillRect/>
            </a:stretch>
          </p:blipFill>
          <p:spPr>
            <a:xfrm>
              <a:off x="7131530" y="2317085"/>
              <a:ext cx="4859365" cy="3722517"/>
            </a:xfrm>
            <a:prstGeom prst="rect">
              <a:avLst/>
            </a:prstGeom>
          </p:spPr>
        </p:pic>
        <p:sp>
          <p:nvSpPr>
            <p:cNvPr id="11" name="Rectangle 10"/>
            <p:cNvSpPr/>
            <p:nvPr/>
          </p:nvSpPr>
          <p:spPr>
            <a:xfrm>
              <a:off x="11830639" y="4949072"/>
              <a:ext cx="160256" cy="197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2572642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0" y="6202837"/>
            <a:ext cx="12192000" cy="655163"/>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593102" y="1385805"/>
            <a:ext cx="10756769" cy="4625099"/>
          </a:xfrm>
        </p:spPr>
        <p:txBody>
          <a:bodyPr/>
          <a:lstStyle/>
          <a:p>
            <a:pPr>
              <a:lnSpc>
                <a:spcPct val="100000"/>
              </a:lnSpc>
            </a:pPr>
            <a:r>
              <a:rPr lang="fr-FR" dirty="0" smtClean="0"/>
              <a:t>Retrouvé plutôt dans les myasthénies d’apparition </a:t>
            </a:r>
            <a:r>
              <a:rPr lang="fr-FR" b="1" dirty="0" smtClean="0"/>
              <a:t>tardive</a:t>
            </a:r>
            <a:r>
              <a:rPr lang="fr-FR" dirty="0" smtClean="0"/>
              <a:t> ≥ 50ans</a:t>
            </a:r>
          </a:p>
          <a:p>
            <a:pPr>
              <a:lnSpc>
                <a:spcPct val="100000"/>
              </a:lnSpc>
            </a:pPr>
            <a:endParaRPr lang="fr-FR" sz="2000" dirty="0" smtClean="0"/>
          </a:p>
          <a:p>
            <a:pPr>
              <a:lnSpc>
                <a:spcPct val="100000"/>
              </a:lnSpc>
            </a:pPr>
            <a:r>
              <a:rPr lang="fr-FR" dirty="0" smtClean="0"/>
              <a:t>Majoritairement chez </a:t>
            </a:r>
            <a:endParaRPr lang="fr-FR" dirty="0" smtClean="0"/>
          </a:p>
          <a:p>
            <a:pPr marL="457200" lvl="1" indent="0">
              <a:lnSpc>
                <a:spcPct val="100000"/>
              </a:lnSpc>
              <a:buNone/>
            </a:pPr>
            <a:r>
              <a:rPr lang="fr-FR" sz="2800" dirty="0" smtClean="0"/>
              <a:t>les </a:t>
            </a:r>
            <a:r>
              <a:rPr lang="fr-FR" sz="2800" dirty="0" smtClean="0"/>
              <a:t>hommes</a:t>
            </a:r>
          </a:p>
          <a:p>
            <a:pPr>
              <a:lnSpc>
                <a:spcPct val="100000"/>
              </a:lnSpc>
            </a:pPr>
            <a:endParaRPr lang="fr-FR" sz="2000" dirty="0" smtClean="0"/>
          </a:p>
          <a:p>
            <a:pPr>
              <a:lnSpc>
                <a:spcPct val="100000"/>
              </a:lnSpc>
            </a:pPr>
            <a:r>
              <a:rPr lang="fr-FR" dirty="0" smtClean="0"/>
              <a:t>Myasthénie d’évolution </a:t>
            </a:r>
            <a:r>
              <a:rPr lang="fr-FR" dirty="0" smtClean="0"/>
              <a:t>clinique </a:t>
            </a:r>
            <a:endParaRPr lang="fr-FR" dirty="0" smtClean="0"/>
          </a:p>
          <a:p>
            <a:pPr marL="0" indent="0">
              <a:lnSpc>
                <a:spcPct val="100000"/>
              </a:lnSpc>
              <a:buNone/>
            </a:pPr>
            <a:r>
              <a:rPr lang="fr-FR" dirty="0" smtClean="0"/>
              <a:t>	plus rapide</a:t>
            </a:r>
            <a:endParaRPr lang="fr-FR" dirty="0" smtClean="0"/>
          </a:p>
          <a:p>
            <a:pPr>
              <a:lnSpc>
                <a:spcPct val="100000"/>
              </a:lnSpc>
            </a:pPr>
            <a:endParaRPr lang="fr-FR" sz="2000" dirty="0" smtClean="0"/>
          </a:p>
          <a:p>
            <a:pPr>
              <a:lnSpc>
                <a:spcPct val="100000"/>
              </a:lnSpc>
            </a:pPr>
            <a:r>
              <a:rPr lang="fr-FR" dirty="0" smtClean="0"/>
              <a:t>Souvent </a:t>
            </a:r>
            <a:r>
              <a:rPr lang="fr-FR" dirty="0" smtClean="0"/>
              <a:t>associés </a:t>
            </a:r>
            <a:r>
              <a:rPr lang="fr-FR" dirty="0" smtClean="0"/>
              <a:t>aux </a:t>
            </a:r>
            <a:r>
              <a:rPr lang="fr-FR" dirty="0" err="1" smtClean="0"/>
              <a:t>anti-AchR</a:t>
            </a:r>
            <a:r>
              <a:rPr lang="fr-FR" dirty="0" smtClean="0"/>
              <a:t> </a:t>
            </a:r>
          </a:p>
          <a:p>
            <a:pPr marL="0" indent="0">
              <a:lnSpc>
                <a:spcPct val="100000"/>
              </a:lnSpc>
              <a:buNone/>
            </a:pPr>
            <a:endParaRPr lang="fr-FR" dirty="0" smtClean="0"/>
          </a:p>
        </p:txBody>
      </p:sp>
      <p:sp>
        <p:nvSpPr>
          <p:cNvPr id="5" name="ZoneTexte 4"/>
          <p:cNvSpPr txBox="1"/>
          <p:nvPr/>
        </p:nvSpPr>
        <p:spPr>
          <a:xfrm>
            <a:off x="204281" y="6299585"/>
            <a:ext cx="11987719" cy="461665"/>
          </a:xfrm>
          <a:prstGeom prst="rect">
            <a:avLst/>
          </a:prstGeom>
          <a:noFill/>
        </p:spPr>
        <p:txBody>
          <a:bodyPr wrap="square" rtlCol="0">
            <a:spAutoFit/>
          </a:bodyPr>
          <a:lstStyle/>
          <a:p>
            <a:r>
              <a:rPr lang="fr-FR" sz="1200" dirty="0" err="1"/>
              <a:t>Szczudlik</a:t>
            </a:r>
            <a:r>
              <a:rPr lang="fr-FR" sz="1200" dirty="0"/>
              <a:t> P, </a:t>
            </a:r>
            <a:r>
              <a:rPr lang="fr-FR" sz="1200" dirty="0" err="1"/>
              <a:t>Szyluk</a:t>
            </a:r>
            <a:r>
              <a:rPr lang="fr-FR" sz="1200" dirty="0"/>
              <a:t> B, </a:t>
            </a:r>
            <a:r>
              <a:rPr lang="fr-FR" sz="1200" dirty="0" err="1"/>
              <a:t>Lipowska</a:t>
            </a:r>
            <a:r>
              <a:rPr lang="fr-FR" sz="1200" dirty="0"/>
              <a:t> M, </a:t>
            </a:r>
            <a:r>
              <a:rPr lang="fr-FR" sz="1200" dirty="0" err="1"/>
              <a:t>Ryniewicz</a:t>
            </a:r>
            <a:r>
              <a:rPr lang="fr-FR" sz="1200" dirty="0"/>
              <a:t> B, </a:t>
            </a:r>
            <a:r>
              <a:rPr lang="fr-FR" sz="1200" dirty="0" err="1"/>
              <a:t>Kubiszewska</a:t>
            </a:r>
            <a:r>
              <a:rPr lang="fr-FR" sz="1200" dirty="0"/>
              <a:t> J, </a:t>
            </a:r>
            <a:r>
              <a:rPr lang="fr-FR" sz="1200" dirty="0" err="1"/>
              <a:t>Dutkiewicz</a:t>
            </a:r>
            <a:r>
              <a:rPr lang="fr-FR" sz="1200" dirty="0"/>
              <a:t> M, et al. </a:t>
            </a:r>
            <a:r>
              <a:rPr lang="fr-FR" sz="1200" dirty="0" err="1"/>
              <a:t>Antititin</a:t>
            </a:r>
            <a:r>
              <a:rPr lang="fr-FR" sz="1200" dirty="0"/>
              <a:t> </a:t>
            </a:r>
            <a:r>
              <a:rPr lang="fr-FR" sz="1200" dirty="0" err="1"/>
              <a:t>antibody</a:t>
            </a:r>
            <a:r>
              <a:rPr lang="fr-FR" sz="1200" dirty="0"/>
              <a:t> in </a:t>
            </a:r>
            <a:r>
              <a:rPr lang="fr-FR" sz="1200" dirty="0" err="1"/>
              <a:t>early</a:t>
            </a:r>
            <a:r>
              <a:rPr lang="fr-FR" sz="1200" dirty="0"/>
              <a:t>- and </a:t>
            </a:r>
            <a:r>
              <a:rPr lang="fr-FR" sz="1200" dirty="0" err="1"/>
              <a:t>late-onset</a:t>
            </a:r>
            <a:r>
              <a:rPr lang="fr-FR" sz="1200" dirty="0"/>
              <a:t> </a:t>
            </a:r>
            <a:r>
              <a:rPr lang="fr-FR" sz="1200" dirty="0" err="1"/>
              <a:t>myasthenia</a:t>
            </a:r>
            <a:r>
              <a:rPr lang="fr-FR" sz="1200" dirty="0"/>
              <a:t> gravis. Acta </a:t>
            </a:r>
            <a:r>
              <a:rPr lang="fr-FR" sz="1200" dirty="0" err="1"/>
              <a:t>Neurol</a:t>
            </a:r>
            <a:r>
              <a:rPr lang="fr-FR" sz="1200" dirty="0"/>
              <a:t> </a:t>
            </a:r>
            <a:r>
              <a:rPr lang="fr-FR" sz="1200" dirty="0" err="1" smtClean="0"/>
              <a:t>Scand</a:t>
            </a:r>
            <a:r>
              <a:rPr lang="fr-FR" sz="1200" dirty="0" smtClean="0"/>
              <a:t>. 2014;130(4</a:t>
            </a:r>
            <a:r>
              <a:rPr lang="fr-FR" sz="1200" dirty="0"/>
              <a:t>):229–33. </a:t>
            </a:r>
            <a:endParaRPr lang="fr-FR" sz="1200" dirty="0" smtClean="0"/>
          </a:p>
          <a:p>
            <a:r>
              <a:rPr lang="en-US" sz="1200" dirty="0" err="1" smtClean="0"/>
              <a:t>Somnier</a:t>
            </a:r>
            <a:r>
              <a:rPr lang="en-US" sz="1200" dirty="0" smtClean="0"/>
              <a:t> </a:t>
            </a:r>
            <a:r>
              <a:rPr lang="en-US" sz="1200" dirty="0"/>
              <a:t>FE, Engel PJH. The occurrence of anti-</a:t>
            </a:r>
            <a:r>
              <a:rPr lang="en-US" sz="1200" dirty="0" err="1"/>
              <a:t>titin</a:t>
            </a:r>
            <a:r>
              <a:rPr lang="en-US" sz="1200" dirty="0"/>
              <a:t> antibodies and </a:t>
            </a:r>
            <a:r>
              <a:rPr lang="en-US" sz="1200" dirty="0" err="1"/>
              <a:t>thymomas</a:t>
            </a:r>
            <a:r>
              <a:rPr lang="en-US" sz="1200" dirty="0"/>
              <a:t>: A population survey of MG 1970-1999. </a:t>
            </a:r>
            <a:r>
              <a:rPr lang="en-US" sz="1200" dirty="0" smtClean="0"/>
              <a:t>Neurology. </a:t>
            </a:r>
            <a:r>
              <a:rPr lang="en-US" sz="1200" dirty="0"/>
              <a:t>2002 Jul 9 </a:t>
            </a:r>
            <a:r>
              <a:rPr lang="en-US" sz="1200" dirty="0" smtClean="0"/>
              <a:t>;59(1</a:t>
            </a:r>
            <a:r>
              <a:rPr lang="en-US" sz="1200" dirty="0"/>
              <a:t>):92–8. </a:t>
            </a:r>
            <a:endParaRPr lang="fr-FR" sz="1200" dirty="0"/>
          </a:p>
        </p:txBody>
      </p:sp>
      <p:pic>
        <p:nvPicPr>
          <p:cNvPr id="6" name="Espace réservé du contenu 3" descr="Capture d’écran"/>
          <p:cNvPicPr>
            <a:picLocks noChangeAspect="1"/>
          </p:cNvPicPr>
          <p:nvPr/>
        </p:nvPicPr>
        <p:blipFill rotWithShape="1">
          <a:blip r:embed="rId3">
            <a:extLst>
              <a:ext uri="{28A0092B-C50C-407E-A947-70E740481C1C}">
                <a14:useLocalDpi xmlns:a14="http://schemas.microsoft.com/office/drawing/2010/main" val="0"/>
              </a:ext>
            </a:extLst>
          </a:blip>
          <a:srcRect l="588" t="1115" r="1115" b="52774"/>
          <a:stretch/>
        </p:blipFill>
        <p:spPr>
          <a:xfrm>
            <a:off x="5343265" y="2027582"/>
            <a:ext cx="6623448" cy="1960218"/>
          </a:xfrm>
          <a:prstGeom prst="rect">
            <a:avLst/>
          </a:prstGeom>
          <a:ln w="28575">
            <a:solidFill>
              <a:schemeClr val="tx1"/>
            </a:solidFill>
          </a:ln>
        </p:spPr>
      </p:pic>
      <p:sp>
        <p:nvSpPr>
          <p:cNvPr id="7" name="Rectangle 6"/>
          <p:cNvSpPr/>
          <p:nvPr/>
        </p:nvSpPr>
        <p:spPr>
          <a:xfrm>
            <a:off x="0" y="0"/>
            <a:ext cx="12192000" cy="1062182"/>
          </a:xfrm>
          <a:prstGeom prst="rect">
            <a:avLst/>
          </a:prstGeom>
          <a:solidFill>
            <a:schemeClr val="accent1">
              <a:lumMod val="50000"/>
            </a:schemeClr>
          </a:solidFill>
          <a:ln>
            <a:solidFill>
              <a:schemeClr val="tx1"/>
            </a:solidFill>
          </a:ln>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re 1"/>
          <p:cNvSpPr txBox="1">
            <a:spLocks/>
          </p:cNvSpPr>
          <p:nvPr/>
        </p:nvSpPr>
        <p:spPr>
          <a:xfrm>
            <a:off x="683490" y="-131691"/>
            <a:ext cx="978361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800" b="1" dirty="0" smtClean="0">
                <a:solidFill>
                  <a:schemeClr val="bg1"/>
                </a:solidFill>
              </a:rPr>
              <a:t>Anti-</a:t>
            </a:r>
            <a:r>
              <a:rPr lang="fr-FR" sz="4800" b="1" dirty="0" err="1" smtClean="0">
                <a:solidFill>
                  <a:schemeClr val="bg1"/>
                </a:solidFill>
              </a:rPr>
              <a:t>titine</a:t>
            </a:r>
            <a:endParaRPr lang="fr-FR" sz="4800" dirty="0">
              <a:solidFill>
                <a:schemeClr val="bg1"/>
              </a:solidFill>
            </a:endParaRPr>
          </a:p>
        </p:txBody>
      </p:sp>
      <p:sp>
        <p:nvSpPr>
          <p:cNvPr id="10" name="Rectangle à coins arrondis 9"/>
          <p:cNvSpPr/>
          <p:nvPr/>
        </p:nvSpPr>
        <p:spPr>
          <a:xfrm>
            <a:off x="9811993" y="2724888"/>
            <a:ext cx="655114" cy="323112"/>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Tree>
    <p:extLst>
      <p:ext uri="{BB962C8B-B14F-4D97-AF65-F5344CB8AC3E}">
        <p14:creationId xmlns:p14="http://schemas.microsoft.com/office/powerpoint/2010/main" val="27869973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0" y="6202837"/>
            <a:ext cx="12192000" cy="655163"/>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416560" y="6274929"/>
            <a:ext cx="11511280" cy="738664"/>
          </a:xfrm>
          <a:prstGeom prst="rect">
            <a:avLst/>
          </a:prstGeom>
          <a:noFill/>
        </p:spPr>
        <p:txBody>
          <a:bodyPr wrap="square" rtlCol="0">
            <a:spAutoFit/>
          </a:bodyPr>
          <a:lstStyle/>
          <a:p>
            <a:r>
              <a:rPr lang="fr-FR" sz="1400" dirty="0"/>
              <a:t> </a:t>
            </a:r>
            <a:r>
              <a:rPr lang="fr-FR" sz="1400" dirty="0" smtClean="0"/>
              <a:t>Fabien </a:t>
            </a:r>
            <a:r>
              <a:rPr lang="fr-FR" sz="1400" dirty="0"/>
              <a:t>N, </a:t>
            </a:r>
            <a:r>
              <a:rPr lang="fr-FR" sz="1400" dirty="0" err="1"/>
              <a:t>Dubucquoi</a:t>
            </a:r>
            <a:r>
              <a:rPr lang="fr-FR" sz="1400" dirty="0"/>
              <a:t> S, Monier J-C, </a:t>
            </a:r>
            <a:r>
              <a:rPr lang="fr-FR" sz="1400" dirty="0" err="1"/>
              <a:t>Sanmarco</a:t>
            </a:r>
            <a:r>
              <a:rPr lang="fr-FR" sz="1400" dirty="0"/>
              <a:t> M. Autoanticorps dans la myasthénie. Revue Francophone des </a:t>
            </a:r>
            <a:r>
              <a:rPr lang="fr-FR" sz="1400" dirty="0" smtClean="0"/>
              <a:t>Laboratoire;2006(384):</a:t>
            </a:r>
            <a:r>
              <a:rPr lang="fr-FR" sz="1400" dirty="0"/>
              <a:t>11–5</a:t>
            </a:r>
            <a:r>
              <a:rPr lang="fr-FR" sz="1400" dirty="0" smtClean="0"/>
              <a:t>.</a:t>
            </a:r>
          </a:p>
          <a:p>
            <a:r>
              <a:rPr lang="fr-FR" sz="1400" dirty="0"/>
              <a:t>Dresser L, </a:t>
            </a:r>
            <a:r>
              <a:rPr lang="fr-FR" sz="1400" dirty="0" err="1"/>
              <a:t>Wlodarski</a:t>
            </a:r>
            <a:r>
              <a:rPr lang="fr-FR" sz="1400" dirty="0"/>
              <a:t> R, </a:t>
            </a:r>
            <a:r>
              <a:rPr lang="fr-FR" sz="1400" dirty="0" err="1"/>
              <a:t>Rezania</a:t>
            </a:r>
            <a:r>
              <a:rPr lang="fr-FR" sz="1400" dirty="0"/>
              <a:t> K, </a:t>
            </a:r>
            <a:r>
              <a:rPr lang="fr-FR" sz="1400" dirty="0" err="1"/>
              <a:t>Soliven</a:t>
            </a:r>
            <a:r>
              <a:rPr lang="fr-FR" sz="1400" dirty="0"/>
              <a:t> B. </a:t>
            </a:r>
            <a:r>
              <a:rPr lang="fr-FR" sz="1400" dirty="0" err="1"/>
              <a:t>Myasthenia</a:t>
            </a:r>
            <a:r>
              <a:rPr lang="fr-FR" sz="1400" dirty="0"/>
              <a:t> Gravis: </a:t>
            </a:r>
            <a:r>
              <a:rPr lang="fr-FR" sz="1400" dirty="0" err="1"/>
              <a:t>Epidemiology</a:t>
            </a:r>
            <a:r>
              <a:rPr lang="fr-FR" sz="1400" dirty="0"/>
              <a:t>, </a:t>
            </a:r>
            <a:r>
              <a:rPr lang="fr-FR" sz="1400" dirty="0" err="1"/>
              <a:t>Pathophysiology</a:t>
            </a:r>
            <a:r>
              <a:rPr lang="fr-FR" sz="1400" dirty="0"/>
              <a:t> and </a:t>
            </a:r>
            <a:r>
              <a:rPr lang="fr-FR" sz="1400" dirty="0" err="1"/>
              <a:t>Clinical</a:t>
            </a:r>
            <a:r>
              <a:rPr lang="fr-FR" sz="1400" dirty="0"/>
              <a:t> Manifestations. </a:t>
            </a:r>
            <a:r>
              <a:rPr lang="fr-FR" sz="1400" dirty="0" smtClean="0"/>
              <a:t>JCM. </a:t>
            </a:r>
            <a:r>
              <a:rPr lang="fr-FR" sz="1400" dirty="0"/>
              <a:t>2021 May 21 </a:t>
            </a:r>
            <a:r>
              <a:rPr lang="fr-FR" sz="1400" dirty="0" smtClean="0"/>
              <a:t>;10(11</a:t>
            </a:r>
            <a:r>
              <a:rPr lang="fr-FR" sz="1400" dirty="0"/>
              <a:t>):2235. </a:t>
            </a:r>
          </a:p>
          <a:p>
            <a:r>
              <a:rPr lang="fr-FR" sz="1400" dirty="0" smtClean="0"/>
              <a:t> </a:t>
            </a:r>
            <a:endParaRPr lang="fr-FR" sz="1400" dirty="0"/>
          </a:p>
        </p:txBody>
      </p:sp>
      <p:sp>
        <p:nvSpPr>
          <p:cNvPr id="6" name="Rectangle 5"/>
          <p:cNvSpPr/>
          <p:nvPr/>
        </p:nvSpPr>
        <p:spPr>
          <a:xfrm>
            <a:off x="0" y="0"/>
            <a:ext cx="12192000" cy="1062182"/>
          </a:xfrm>
          <a:prstGeom prst="rect">
            <a:avLst/>
          </a:prstGeom>
          <a:solidFill>
            <a:schemeClr val="accent1">
              <a:lumMod val="50000"/>
            </a:schemeClr>
          </a:solidFill>
          <a:ln>
            <a:solidFill>
              <a:schemeClr val="tx1"/>
            </a:solidFill>
          </a:ln>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re 1"/>
          <p:cNvSpPr txBox="1">
            <a:spLocks/>
          </p:cNvSpPr>
          <p:nvPr/>
        </p:nvSpPr>
        <p:spPr>
          <a:xfrm>
            <a:off x="683490" y="-131691"/>
            <a:ext cx="978361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800" b="1" dirty="0" smtClean="0">
                <a:solidFill>
                  <a:schemeClr val="bg1"/>
                </a:solidFill>
              </a:rPr>
              <a:t>Myasthénie et </a:t>
            </a:r>
            <a:r>
              <a:rPr lang="fr-FR" sz="4800" b="1" dirty="0">
                <a:solidFill>
                  <a:schemeClr val="bg1"/>
                </a:solidFill>
              </a:rPr>
              <a:t>thymome</a:t>
            </a:r>
            <a:endParaRPr lang="fr-FR" sz="4800" dirty="0">
              <a:solidFill>
                <a:schemeClr val="bg1"/>
              </a:solidFill>
            </a:endParaRPr>
          </a:p>
        </p:txBody>
      </p:sp>
      <p:sp>
        <p:nvSpPr>
          <p:cNvPr id="2" name="Rectangle 1"/>
          <p:cNvSpPr/>
          <p:nvPr/>
        </p:nvSpPr>
        <p:spPr>
          <a:xfrm>
            <a:off x="570714" y="1324185"/>
            <a:ext cx="11050571" cy="4616648"/>
          </a:xfrm>
          <a:prstGeom prst="rect">
            <a:avLst/>
          </a:prstGeom>
        </p:spPr>
        <p:txBody>
          <a:bodyPr wrap="square">
            <a:spAutoFit/>
          </a:bodyPr>
          <a:lstStyle/>
          <a:p>
            <a:pPr>
              <a:lnSpc>
                <a:spcPct val="150000"/>
              </a:lnSpc>
            </a:pPr>
            <a:r>
              <a:rPr lang="fr-FR" sz="2800" dirty="0" smtClean="0"/>
              <a:t>Association myasthénie et thymome :</a:t>
            </a:r>
          </a:p>
          <a:p>
            <a:pPr marL="457200" indent="-457200">
              <a:lnSpc>
                <a:spcPct val="150000"/>
              </a:lnSpc>
              <a:buFont typeface="Wingdings" panose="05000000000000000000" pitchFamily="2" charset="2"/>
              <a:buChar char="ü"/>
            </a:pPr>
            <a:r>
              <a:rPr lang="fr-FR" sz="2800" dirty="0" smtClean="0"/>
              <a:t>10 </a:t>
            </a:r>
            <a:r>
              <a:rPr lang="fr-FR" sz="2800" dirty="0"/>
              <a:t>à 20 % des patients atteints de m</a:t>
            </a:r>
            <a:r>
              <a:rPr lang="fr-FR" sz="2800" dirty="0" smtClean="0"/>
              <a:t>yasthénie </a:t>
            </a:r>
            <a:r>
              <a:rPr lang="fr-FR" sz="2800" dirty="0"/>
              <a:t>ont </a:t>
            </a:r>
            <a:r>
              <a:rPr lang="fr-FR" sz="2800" dirty="0" smtClean="0"/>
              <a:t>un thymome</a:t>
            </a:r>
            <a:endParaRPr lang="fr-FR" sz="2800" dirty="0"/>
          </a:p>
          <a:p>
            <a:pPr marL="457200" indent="-457200">
              <a:lnSpc>
                <a:spcPct val="150000"/>
              </a:lnSpc>
              <a:buFont typeface="Wingdings" panose="05000000000000000000" pitchFamily="2" charset="2"/>
              <a:buChar char="ü"/>
            </a:pPr>
            <a:r>
              <a:rPr lang="fr-FR" sz="2800" dirty="0" smtClean="0"/>
              <a:t>30% des patients atteints d’un thymome développeront une myasthénie</a:t>
            </a:r>
          </a:p>
          <a:p>
            <a:pPr marL="457200" indent="-457200">
              <a:lnSpc>
                <a:spcPct val="150000"/>
              </a:lnSpc>
              <a:buFont typeface="Wingdings" panose="05000000000000000000" pitchFamily="2" charset="2"/>
              <a:buChar char="ü"/>
            </a:pPr>
            <a:endParaRPr lang="fr-FR" sz="2800" dirty="0"/>
          </a:p>
          <a:p>
            <a:pPr>
              <a:lnSpc>
                <a:spcPct val="150000"/>
              </a:lnSpc>
            </a:pPr>
            <a:r>
              <a:rPr lang="fr-FR" sz="2800" dirty="0"/>
              <a:t>Forte association entre </a:t>
            </a:r>
            <a:r>
              <a:rPr lang="fr-FR" sz="2800" dirty="0" smtClean="0"/>
              <a:t>Ac anti-muscle </a:t>
            </a:r>
            <a:r>
              <a:rPr lang="fr-FR" sz="2800" dirty="0"/>
              <a:t>strié et thymome : </a:t>
            </a:r>
          </a:p>
          <a:p>
            <a:pPr lvl="1">
              <a:lnSpc>
                <a:spcPct val="150000"/>
              </a:lnSpc>
              <a:buFont typeface="Wingdings" panose="05000000000000000000" pitchFamily="2" charset="2"/>
              <a:buChar char="Ø"/>
            </a:pPr>
            <a:r>
              <a:rPr lang="fr-FR" sz="2800" dirty="0"/>
              <a:t> Positif chez 90% des patients </a:t>
            </a:r>
            <a:r>
              <a:rPr lang="fr-FR" sz="2800" dirty="0" err="1" smtClean="0"/>
              <a:t>myasthéniques</a:t>
            </a:r>
            <a:r>
              <a:rPr lang="fr-FR" sz="2800" dirty="0" smtClean="0"/>
              <a:t> </a:t>
            </a:r>
            <a:r>
              <a:rPr lang="fr-FR" sz="2800" dirty="0"/>
              <a:t>avec thymome</a:t>
            </a:r>
          </a:p>
          <a:p>
            <a:pPr lvl="1">
              <a:lnSpc>
                <a:spcPct val="150000"/>
              </a:lnSpc>
              <a:buFont typeface="Wingdings" panose="05000000000000000000" pitchFamily="2" charset="2"/>
              <a:buChar char="Ø"/>
            </a:pPr>
            <a:r>
              <a:rPr lang="fr-FR" sz="2800" dirty="0"/>
              <a:t> Positif chez 50% des patients </a:t>
            </a:r>
            <a:r>
              <a:rPr lang="fr-FR" sz="2800" b="1" dirty="0"/>
              <a:t>non</a:t>
            </a:r>
            <a:r>
              <a:rPr lang="fr-FR" sz="2800" dirty="0"/>
              <a:t> </a:t>
            </a:r>
            <a:r>
              <a:rPr lang="fr-FR" sz="2800" dirty="0" err="1" smtClean="0"/>
              <a:t>myasthéniques</a:t>
            </a:r>
            <a:r>
              <a:rPr lang="fr-FR" sz="2800" dirty="0" smtClean="0"/>
              <a:t> </a:t>
            </a:r>
            <a:r>
              <a:rPr lang="fr-FR" sz="2800" dirty="0"/>
              <a:t>avec </a:t>
            </a:r>
            <a:r>
              <a:rPr lang="fr-FR" sz="2800" dirty="0" smtClean="0"/>
              <a:t>thymome</a:t>
            </a:r>
            <a:endParaRPr lang="fr-FR" sz="2800" dirty="0"/>
          </a:p>
        </p:txBody>
      </p:sp>
    </p:spTree>
    <p:extLst>
      <p:ext uri="{BB962C8B-B14F-4D97-AF65-F5344CB8AC3E}">
        <p14:creationId xmlns:p14="http://schemas.microsoft.com/office/powerpoint/2010/main" val="8938523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0" y="6202837"/>
            <a:ext cx="12192000" cy="655163"/>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781" y="1827606"/>
            <a:ext cx="9960047" cy="3658793"/>
          </a:xfrm>
          <a:prstGeom prst="rect">
            <a:avLst/>
          </a:prstGeom>
        </p:spPr>
      </p:pic>
      <p:sp>
        <p:nvSpPr>
          <p:cNvPr id="3" name="ZoneTexte 2"/>
          <p:cNvSpPr txBox="1"/>
          <p:nvPr/>
        </p:nvSpPr>
        <p:spPr>
          <a:xfrm>
            <a:off x="785025" y="6273004"/>
            <a:ext cx="10621950" cy="523220"/>
          </a:xfrm>
          <a:prstGeom prst="rect">
            <a:avLst/>
          </a:prstGeom>
          <a:noFill/>
        </p:spPr>
        <p:txBody>
          <a:bodyPr wrap="square" rtlCol="0">
            <a:spAutoFit/>
          </a:bodyPr>
          <a:lstStyle/>
          <a:p>
            <a:r>
              <a:rPr lang="fr-FR" sz="1400" dirty="0" smtClean="0"/>
              <a:t>Yamamoto </a:t>
            </a:r>
            <a:r>
              <a:rPr lang="fr-FR" sz="1400" dirty="0"/>
              <a:t>AM, </a:t>
            </a:r>
            <a:r>
              <a:rPr lang="fr-FR" sz="1400" dirty="0" smtClean="0"/>
              <a:t>et </a:t>
            </a:r>
            <a:r>
              <a:rPr lang="fr-FR" sz="1400" dirty="0"/>
              <a:t>al. Anti-</a:t>
            </a:r>
            <a:r>
              <a:rPr lang="fr-FR" sz="1400" dirty="0" err="1"/>
              <a:t>Titin</a:t>
            </a:r>
            <a:r>
              <a:rPr lang="fr-FR" sz="1400" dirty="0"/>
              <a:t> </a:t>
            </a:r>
            <a:r>
              <a:rPr lang="fr-FR" sz="1400" dirty="0" err="1"/>
              <a:t>Antibodies</a:t>
            </a:r>
            <a:r>
              <a:rPr lang="fr-FR" sz="1400" dirty="0"/>
              <a:t> in </a:t>
            </a:r>
            <a:r>
              <a:rPr lang="fr-FR" sz="1400" dirty="0" err="1"/>
              <a:t>Myasthenia</a:t>
            </a:r>
            <a:r>
              <a:rPr lang="fr-FR" sz="1400" dirty="0"/>
              <a:t> Gravis: </a:t>
            </a:r>
            <a:r>
              <a:rPr lang="fr-FR" sz="1400" dirty="0" err="1"/>
              <a:t>Tight</a:t>
            </a:r>
            <a:r>
              <a:rPr lang="fr-FR" sz="1400" dirty="0"/>
              <a:t> Association </a:t>
            </a:r>
            <a:r>
              <a:rPr lang="fr-FR" sz="1400" dirty="0" err="1"/>
              <a:t>With</a:t>
            </a:r>
            <a:r>
              <a:rPr lang="fr-FR" sz="1400" dirty="0"/>
              <a:t> </a:t>
            </a:r>
            <a:r>
              <a:rPr lang="fr-FR" sz="1400" dirty="0" err="1"/>
              <a:t>Thymoma</a:t>
            </a:r>
            <a:r>
              <a:rPr lang="fr-FR" sz="1400" dirty="0"/>
              <a:t> and </a:t>
            </a:r>
            <a:r>
              <a:rPr lang="fr-FR" sz="1400" dirty="0" err="1"/>
              <a:t>Heterogeneity</a:t>
            </a:r>
            <a:r>
              <a:rPr lang="fr-FR" sz="1400" dirty="0"/>
              <a:t> of </a:t>
            </a:r>
            <a:r>
              <a:rPr lang="fr-FR" sz="1400" dirty="0" err="1"/>
              <a:t>Nonthymoma</a:t>
            </a:r>
            <a:r>
              <a:rPr lang="fr-FR" sz="1400" dirty="0"/>
              <a:t> Patients. Arch </a:t>
            </a:r>
            <a:r>
              <a:rPr lang="fr-FR" sz="1400" dirty="0" err="1" smtClean="0"/>
              <a:t>Neurol</a:t>
            </a:r>
            <a:r>
              <a:rPr lang="fr-FR" sz="1400" dirty="0" smtClean="0"/>
              <a:t>. </a:t>
            </a:r>
            <a:r>
              <a:rPr lang="fr-FR" sz="1400" dirty="0"/>
              <a:t>2001 Jun </a:t>
            </a:r>
            <a:r>
              <a:rPr lang="fr-FR" sz="1400" dirty="0" smtClean="0"/>
              <a:t>1;58(6</a:t>
            </a:r>
            <a:r>
              <a:rPr lang="fr-FR" sz="1400" dirty="0"/>
              <a:t>):885. </a:t>
            </a:r>
          </a:p>
        </p:txBody>
      </p:sp>
      <p:sp>
        <p:nvSpPr>
          <p:cNvPr id="6" name="Rectangle 5"/>
          <p:cNvSpPr/>
          <p:nvPr/>
        </p:nvSpPr>
        <p:spPr>
          <a:xfrm>
            <a:off x="0" y="0"/>
            <a:ext cx="12192000" cy="1062182"/>
          </a:xfrm>
          <a:prstGeom prst="rect">
            <a:avLst/>
          </a:prstGeom>
          <a:solidFill>
            <a:schemeClr val="accent1">
              <a:lumMod val="50000"/>
            </a:schemeClr>
          </a:solidFill>
          <a:ln>
            <a:solidFill>
              <a:schemeClr val="tx1"/>
            </a:solidFill>
          </a:ln>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re 1"/>
          <p:cNvSpPr txBox="1">
            <a:spLocks/>
          </p:cNvSpPr>
          <p:nvPr/>
        </p:nvSpPr>
        <p:spPr>
          <a:xfrm>
            <a:off x="683490" y="-131691"/>
            <a:ext cx="978361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800" b="1" dirty="0" smtClean="0">
                <a:solidFill>
                  <a:schemeClr val="bg1"/>
                </a:solidFill>
              </a:rPr>
              <a:t>Anti-</a:t>
            </a:r>
            <a:r>
              <a:rPr lang="fr-FR" sz="4800" b="1" dirty="0" err="1" smtClean="0">
                <a:solidFill>
                  <a:schemeClr val="bg1"/>
                </a:solidFill>
              </a:rPr>
              <a:t>titine</a:t>
            </a:r>
            <a:r>
              <a:rPr lang="fr-FR" sz="4800" b="1" dirty="0" smtClean="0">
                <a:solidFill>
                  <a:schemeClr val="bg1"/>
                </a:solidFill>
              </a:rPr>
              <a:t> </a:t>
            </a:r>
            <a:r>
              <a:rPr lang="fr-FR" sz="4800" b="1" dirty="0">
                <a:solidFill>
                  <a:schemeClr val="bg1"/>
                </a:solidFill>
              </a:rPr>
              <a:t>et thymome</a:t>
            </a:r>
            <a:endParaRPr lang="fr-FR" sz="4800" dirty="0">
              <a:solidFill>
                <a:schemeClr val="bg1"/>
              </a:solidFill>
            </a:endParaRPr>
          </a:p>
        </p:txBody>
      </p:sp>
      <p:sp>
        <p:nvSpPr>
          <p:cNvPr id="2" name="ZoneTexte 1"/>
          <p:cNvSpPr txBox="1"/>
          <p:nvPr/>
        </p:nvSpPr>
        <p:spPr>
          <a:xfrm>
            <a:off x="7724210" y="5475286"/>
            <a:ext cx="798128" cy="400110"/>
          </a:xfrm>
          <a:prstGeom prst="rect">
            <a:avLst/>
          </a:prstGeom>
          <a:noFill/>
        </p:spPr>
        <p:txBody>
          <a:bodyPr wrap="square" rtlCol="0">
            <a:spAutoFit/>
          </a:bodyPr>
          <a:lstStyle/>
          <a:p>
            <a:pPr algn="ctr"/>
            <a:r>
              <a:rPr lang="fr-FR" sz="2000" b="1" dirty="0" smtClean="0">
                <a:solidFill>
                  <a:srgbClr val="FF0000"/>
                </a:solidFill>
              </a:rPr>
              <a:t>80%</a:t>
            </a:r>
            <a:endParaRPr lang="fr-FR" sz="2000" b="1" dirty="0">
              <a:solidFill>
                <a:srgbClr val="FF0000"/>
              </a:solidFill>
            </a:endParaRPr>
          </a:p>
        </p:txBody>
      </p:sp>
      <p:sp>
        <p:nvSpPr>
          <p:cNvPr id="10" name="ZoneTexte 9"/>
          <p:cNvSpPr txBox="1"/>
          <p:nvPr/>
        </p:nvSpPr>
        <p:spPr>
          <a:xfrm>
            <a:off x="6292384" y="5486399"/>
            <a:ext cx="798128" cy="400110"/>
          </a:xfrm>
          <a:prstGeom prst="rect">
            <a:avLst/>
          </a:prstGeom>
          <a:noFill/>
        </p:spPr>
        <p:txBody>
          <a:bodyPr wrap="square" rtlCol="0">
            <a:spAutoFit/>
          </a:bodyPr>
          <a:lstStyle/>
          <a:p>
            <a:pPr algn="ctr"/>
            <a:r>
              <a:rPr lang="fr-FR" sz="2000" b="1" dirty="0" smtClean="0">
                <a:solidFill>
                  <a:srgbClr val="FF0000"/>
                </a:solidFill>
              </a:rPr>
              <a:t>16%</a:t>
            </a:r>
            <a:endParaRPr lang="fr-FR" sz="2000" b="1" dirty="0">
              <a:solidFill>
                <a:srgbClr val="FF0000"/>
              </a:solidFill>
            </a:endParaRPr>
          </a:p>
        </p:txBody>
      </p:sp>
      <p:sp>
        <p:nvSpPr>
          <p:cNvPr id="11" name="ZoneTexte 10"/>
          <p:cNvSpPr txBox="1"/>
          <p:nvPr/>
        </p:nvSpPr>
        <p:spPr>
          <a:xfrm>
            <a:off x="8850004" y="3739891"/>
            <a:ext cx="798128" cy="400110"/>
          </a:xfrm>
          <a:prstGeom prst="rect">
            <a:avLst/>
          </a:prstGeom>
          <a:noFill/>
        </p:spPr>
        <p:txBody>
          <a:bodyPr wrap="square" rtlCol="0">
            <a:spAutoFit/>
          </a:bodyPr>
          <a:lstStyle/>
          <a:p>
            <a:pPr algn="ctr"/>
            <a:r>
              <a:rPr lang="fr-FR" sz="2000" b="1" dirty="0" smtClean="0">
                <a:solidFill>
                  <a:srgbClr val="FF0000"/>
                </a:solidFill>
              </a:rPr>
              <a:t>86%</a:t>
            </a:r>
            <a:endParaRPr lang="fr-FR" sz="2000" b="1" dirty="0">
              <a:solidFill>
                <a:srgbClr val="FF0000"/>
              </a:solidFill>
            </a:endParaRPr>
          </a:p>
        </p:txBody>
      </p:sp>
      <p:sp>
        <p:nvSpPr>
          <p:cNvPr id="5" name="Accolade fermante 4"/>
          <p:cNvSpPr/>
          <p:nvPr/>
        </p:nvSpPr>
        <p:spPr>
          <a:xfrm>
            <a:off x="8681884" y="3384423"/>
            <a:ext cx="168120" cy="1111045"/>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Rectangle avec flèche vers le bas 11"/>
          <p:cNvSpPr/>
          <p:nvPr/>
        </p:nvSpPr>
        <p:spPr>
          <a:xfrm>
            <a:off x="7866202" y="4945626"/>
            <a:ext cx="471553" cy="608941"/>
          </a:xfrm>
          <a:prstGeom prst="downArrowCallou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avec flèche vers le bas 12"/>
          <p:cNvSpPr/>
          <p:nvPr/>
        </p:nvSpPr>
        <p:spPr>
          <a:xfrm>
            <a:off x="6470819" y="4945626"/>
            <a:ext cx="441258" cy="608941"/>
          </a:xfrm>
          <a:prstGeom prst="downArrowCallou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956781" y="5644563"/>
            <a:ext cx="3205316" cy="338554"/>
          </a:xfrm>
          <a:prstGeom prst="rect">
            <a:avLst/>
          </a:prstGeom>
          <a:noFill/>
        </p:spPr>
        <p:txBody>
          <a:bodyPr wrap="square" rtlCol="0">
            <a:spAutoFit/>
          </a:bodyPr>
          <a:lstStyle/>
          <a:p>
            <a:r>
              <a:rPr lang="fr-FR" sz="1600" dirty="0" smtClean="0">
                <a:solidFill>
                  <a:srgbClr val="FF0000"/>
                </a:solidFill>
              </a:rPr>
              <a:t>% de positivité en anti-</a:t>
            </a:r>
            <a:r>
              <a:rPr lang="fr-FR" sz="1600" dirty="0" err="1" smtClean="0">
                <a:solidFill>
                  <a:srgbClr val="FF0000"/>
                </a:solidFill>
              </a:rPr>
              <a:t>titine</a:t>
            </a:r>
            <a:endParaRPr lang="fr-FR" sz="1600" dirty="0">
              <a:solidFill>
                <a:srgbClr val="FF0000"/>
              </a:solidFill>
            </a:endParaRPr>
          </a:p>
        </p:txBody>
      </p:sp>
      <p:sp>
        <p:nvSpPr>
          <p:cNvPr id="15" name="ZoneTexte 14"/>
          <p:cNvSpPr txBox="1"/>
          <p:nvPr/>
        </p:nvSpPr>
        <p:spPr>
          <a:xfrm>
            <a:off x="4795795" y="5486399"/>
            <a:ext cx="798128" cy="400110"/>
          </a:xfrm>
          <a:prstGeom prst="rect">
            <a:avLst/>
          </a:prstGeom>
          <a:noFill/>
        </p:spPr>
        <p:txBody>
          <a:bodyPr wrap="square" rtlCol="0">
            <a:spAutoFit/>
          </a:bodyPr>
          <a:lstStyle/>
          <a:p>
            <a:pPr algn="ctr"/>
            <a:r>
              <a:rPr lang="fr-FR" sz="2000" b="1" dirty="0" smtClean="0">
                <a:solidFill>
                  <a:srgbClr val="FF0000"/>
                </a:solidFill>
              </a:rPr>
              <a:t>5,8%</a:t>
            </a:r>
            <a:endParaRPr lang="fr-FR" sz="2000" b="1" dirty="0">
              <a:solidFill>
                <a:srgbClr val="FF0000"/>
              </a:solidFill>
            </a:endParaRPr>
          </a:p>
        </p:txBody>
      </p:sp>
      <p:sp>
        <p:nvSpPr>
          <p:cNvPr id="16" name="Rectangle avec flèche vers le bas 15"/>
          <p:cNvSpPr/>
          <p:nvPr/>
        </p:nvSpPr>
        <p:spPr>
          <a:xfrm>
            <a:off x="4974230" y="4945626"/>
            <a:ext cx="441258" cy="608941"/>
          </a:xfrm>
          <a:prstGeom prst="downArrowCallou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492633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à coins arrondis 7"/>
          <p:cNvSpPr/>
          <p:nvPr/>
        </p:nvSpPr>
        <p:spPr>
          <a:xfrm>
            <a:off x="0" y="6070863"/>
            <a:ext cx="12192000" cy="787138"/>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838200" y="1588530"/>
            <a:ext cx="10515600" cy="4351338"/>
          </a:xfrm>
        </p:spPr>
        <p:txBody>
          <a:bodyPr/>
          <a:lstStyle/>
          <a:p>
            <a:pPr marL="0" indent="0" algn="ctr">
              <a:buNone/>
            </a:pPr>
            <a:r>
              <a:rPr lang="fr-FR" dirty="0" smtClean="0"/>
              <a:t>« Les anticorps anti-</a:t>
            </a:r>
            <a:r>
              <a:rPr lang="fr-FR" dirty="0" err="1" smtClean="0"/>
              <a:t>titine</a:t>
            </a:r>
            <a:r>
              <a:rPr lang="fr-FR" dirty="0" smtClean="0"/>
              <a:t> sont principalement des marqueurs de la présence de thymome chez les patients de moins de 60 ans »</a:t>
            </a:r>
          </a:p>
        </p:txBody>
      </p:sp>
      <p:sp>
        <p:nvSpPr>
          <p:cNvPr id="5" name="ZoneTexte 4"/>
          <p:cNvSpPr txBox="1"/>
          <p:nvPr/>
        </p:nvSpPr>
        <p:spPr>
          <a:xfrm>
            <a:off x="803079" y="6136564"/>
            <a:ext cx="10735362" cy="738664"/>
          </a:xfrm>
          <a:prstGeom prst="rect">
            <a:avLst/>
          </a:prstGeom>
          <a:noFill/>
        </p:spPr>
        <p:txBody>
          <a:bodyPr wrap="square" rtlCol="0">
            <a:spAutoFit/>
          </a:bodyPr>
          <a:lstStyle/>
          <a:p>
            <a:r>
              <a:rPr lang="fr-FR" sz="1400" dirty="0" err="1"/>
              <a:t>Szczudlik</a:t>
            </a:r>
            <a:r>
              <a:rPr lang="fr-FR" sz="1400" dirty="0"/>
              <a:t> P, </a:t>
            </a:r>
            <a:r>
              <a:rPr lang="fr-FR" sz="1400" dirty="0" err="1"/>
              <a:t>Szyluk</a:t>
            </a:r>
            <a:r>
              <a:rPr lang="fr-FR" sz="1400" dirty="0"/>
              <a:t> B, </a:t>
            </a:r>
            <a:r>
              <a:rPr lang="fr-FR" sz="1400" dirty="0" err="1"/>
              <a:t>Lipowska</a:t>
            </a:r>
            <a:r>
              <a:rPr lang="fr-FR" sz="1400" dirty="0"/>
              <a:t> M, </a:t>
            </a:r>
            <a:r>
              <a:rPr lang="fr-FR" sz="1400" dirty="0" err="1"/>
              <a:t>Ryniewicz</a:t>
            </a:r>
            <a:r>
              <a:rPr lang="fr-FR" sz="1400" dirty="0"/>
              <a:t> B, </a:t>
            </a:r>
            <a:r>
              <a:rPr lang="fr-FR" sz="1400" dirty="0" err="1"/>
              <a:t>Kubiszewska</a:t>
            </a:r>
            <a:r>
              <a:rPr lang="fr-FR" sz="1400" dirty="0"/>
              <a:t> J, </a:t>
            </a:r>
            <a:r>
              <a:rPr lang="fr-FR" sz="1400" dirty="0" err="1"/>
              <a:t>Dutkiewicz</a:t>
            </a:r>
            <a:r>
              <a:rPr lang="fr-FR" sz="1400" dirty="0"/>
              <a:t> M, et al. </a:t>
            </a:r>
            <a:r>
              <a:rPr lang="fr-FR" sz="1400" dirty="0" err="1"/>
              <a:t>Antititin</a:t>
            </a:r>
            <a:r>
              <a:rPr lang="fr-FR" sz="1400" dirty="0"/>
              <a:t> </a:t>
            </a:r>
            <a:r>
              <a:rPr lang="fr-FR" sz="1400" dirty="0" err="1"/>
              <a:t>antibody</a:t>
            </a:r>
            <a:r>
              <a:rPr lang="fr-FR" sz="1400" dirty="0"/>
              <a:t> in </a:t>
            </a:r>
            <a:r>
              <a:rPr lang="fr-FR" sz="1400" dirty="0" err="1"/>
              <a:t>early</a:t>
            </a:r>
            <a:r>
              <a:rPr lang="fr-FR" sz="1400" dirty="0"/>
              <a:t>- and </a:t>
            </a:r>
            <a:r>
              <a:rPr lang="fr-FR" sz="1400" dirty="0" err="1"/>
              <a:t>late-onset</a:t>
            </a:r>
            <a:r>
              <a:rPr lang="fr-FR" sz="1400" dirty="0"/>
              <a:t> </a:t>
            </a:r>
            <a:r>
              <a:rPr lang="fr-FR" sz="1400" dirty="0" err="1"/>
              <a:t>myasthenia</a:t>
            </a:r>
            <a:r>
              <a:rPr lang="fr-FR" sz="1400" dirty="0"/>
              <a:t> gravis. Acta </a:t>
            </a:r>
            <a:r>
              <a:rPr lang="fr-FR" sz="1400" dirty="0" err="1"/>
              <a:t>Neurol</a:t>
            </a:r>
            <a:r>
              <a:rPr lang="fr-FR" sz="1400" dirty="0"/>
              <a:t> </a:t>
            </a:r>
            <a:r>
              <a:rPr lang="fr-FR" sz="1400" dirty="0" err="1" smtClean="0"/>
              <a:t>Scand</a:t>
            </a:r>
            <a:r>
              <a:rPr lang="fr-FR" sz="1400" dirty="0" smtClean="0"/>
              <a:t>. 2014;130(4</a:t>
            </a:r>
            <a:r>
              <a:rPr lang="fr-FR" sz="1400" dirty="0"/>
              <a:t>):229–33. </a:t>
            </a:r>
            <a:endParaRPr lang="fr-FR" sz="1400" dirty="0" smtClean="0"/>
          </a:p>
          <a:p>
            <a:r>
              <a:rPr lang="fr-FR" sz="1400" dirty="0"/>
              <a:t>biologiepathologie.chu-lille.fr/catalogue-analyses/FlashInfo_myasthenie_nov2013.pdf</a:t>
            </a:r>
          </a:p>
        </p:txBody>
      </p:sp>
      <p:sp>
        <p:nvSpPr>
          <p:cNvPr id="6" name="Rectangle 5"/>
          <p:cNvSpPr/>
          <p:nvPr/>
        </p:nvSpPr>
        <p:spPr>
          <a:xfrm>
            <a:off x="0" y="0"/>
            <a:ext cx="12192000" cy="1062182"/>
          </a:xfrm>
          <a:prstGeom prst="rect">
            <a:avLst/>
          </a:prstGeom>
          <a:solidFill>
            <a:schemeClr val="accent1">
              <a:lumMod val="50000"/>
            </a:schemeClr>
          </a:solidFill>
          <a:ln>
            <a:solidFill>
              <a:schemeClr val="tx1"/>
            </a:solidFill>
          </a:ln>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itre 1"/>
          <p:cNvSpPr txBox="1">
            <a:spLocks/>
          </p:cNvSpPr>
          <p:nvPr/>
        </p:nvSpPr>
        <p:spPr>
          <a:xfrm>
            <a:off x="683490" y="-131691"/>
            <a:ext cx="978361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800" b="1" dirty="0" smtClean="0">
                <a:solidFill>
                  <a:schemeClr val="bg1"/>
                </a:solidFill>
              </a:rPr>
              <a:t>Anti-</a:t>
            </a:r>
            <a:r>
              <a:rPr lang="fr-FR" sz="4800" b="1" dirty="0" err="1" smtClean="0">
                <a:solidFill>
                  <a:schemeClr val="bg1"/>
                </a:solidFill>
              </a:rPr>
              <a:t>titine</a:t>
            </a:r>
            <a:r>
              <a:rPr lang="fr-FR" sz="4800" b="1" dirty="0" smtClean="0">
                <a:solidFill>
                  <a:schemeClr val="bg1"/>
                </a:solidFill>
              </a:rPr>
              <a:t> </a:t>
            </a:r>
            <a:r>
              <a:rPr lang="fr-FR" sz="4800" b="1" dirty="0">
                <a:solidFill>
                  <a:schemeClr val="bg1"/>
                </a:solidFill>
              </a:rPr>
              <a:t>et thymome</a:t>
            </a:r>
            <a:endParaRPr lang="fr-FR" sz="4800" dirty="0">
              <a:solidFill>
                <a:schemeClr val="bg1"/>
              </a:solidFill>
            </a:endParaRPr>
          </a:p>
        </p:txBody>
      </p:sp>
      <p:grpSp>
        <p:nvGrpSpPr>
          <p:cNvPr id="10" name="Groupe 9"/>
          <p:cNvGrpSpPr/>
          <p:nvPr/>
        </p:nvGrpSpPr>
        <p:grpSpPr>
          <a:xfrm>
            <a:off x="2356986" y="2840059"/>
            <a:ext cx="7478027" cy="2844207"/>
            <a:chOff x="2431747" y="2830729"/>
            <a:chExt cx="7478027" cy="2844207"/>
          </a:xfrm>
        </p:grpSpPr>
        <p:pic>
          <p:nvPicPr>
            <p:cNvPr id="4" name="Image 3"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1747" y="2830729"/>
              <a:ext cx="7478027" cy="2844207"/>
            </a:xfrm>
            <a:prstGeom prst="rect">
              <a:avLst/>
            </a:prstGeom>
          </p:spPr>
        </p:pic>
        <p:sp>
          <p:nvSpPr>
            <p:cNvPr id="9" name="Rectangle à coins arrondis 8"/>
            <p:cNvSpPr/>
            <p:nvPr/>
          </p:nvSpPr>
          <p:spPr>
            <a:xfrm>
              <a:off x="5505254" y="4458879"/>
              <a:ext cx="2045616" cy="282803"/>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grpSp>
    </p:spTree>
    <p:extLst>
      <p:ext uri="{BB962C8B-B14F-4D97-AF65-F5344CB8AC3E}">
        <p14:creationId xmlns:p14="http://schemas.microsoft.com/office/powerpoint/2010/main" val="8202361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à coins arrondis 7"/>
          <p:cNvSpPr/>
          <p:nvPr/>
        </p:nvSpPr>
        <p:spPr>
          <a:xfrm>
            <a:off x="0" y="6070863"/>
            <a:ext cx="12192000" cy="787138"/>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242119" y="1193871"/>
            <a:ext cx="11707761" cy="4876991"/>
          </a:xfrm>
        </p:spPr>
        <p:txBody>
          <a:bodyPr>
            <a:normAutofit/>
          </a:bodyPr>
          <a:lstStyle/>
          <a:p>
            <a:pPr marL="0" indent="0">
              <a:buNone/>
            </a:pPr>
            <a:r>
              <a:rPr lang="fr-FR" sz="1800" dirty="0"/>
              <a:t>De plus, après greffe de fragments de thymus de patients </a:t>
            </a:r>
            <a:r>
              <a:rPr lang="fr-FR" sz="1800" dirty="0" err="1"/>
              <a:t>myasthéniques</a:t>
            </a:r>
            <a:r>
              <a:rPr lang="fr-FR" sz="1800" dirty="0"/>
              <a:t>, la souris </a:t>
            </a:r>
            <a:r>
              <a:rPr lang="fr-FR" sz="1800" dirty="0" err="1"/>
              <a:t>immunodéficiente</a:t>
            </a:r>
            <a:r>
              <a:rPr lang="fr-FR" sz="1800" dirty="0"/>
              <a:t> SCID (</a:t>
            </a:r>
            <a:r>
              <a:rPr lang="fr-FR" sz="1800" dirty="0" err="1"/>
              <a:t>Severe</a:t>
            </a:r>
            <a:r>
              <a:rPr lang="fr-FR" sz="1800" dirty="0"/>
              <a:t> </a:t>
            </a:r>
            <a:r>
              <a:rPr lang="fr-FR" sz="1800" dirty="0" err="1"/>
              <a:t>Combined</a:t>
            </a:r>
            <a:r>
              <a:rPr lang="fr-FR" sz="1800" dirty="0"/>
              <a:t> </a:t>
            </a:r>
            <a:r>
              <a:rPr lang="fr-FR" sz="1800" dirty="0" err="1"/>
              <a:t>ImmunoDeficiency</a:t>
            </a:r>
            <a:r>
              <a:rPr lang="fr-FR" sz="1800" dirty="0"/>
              <a:t>) produit des anticorps anti-</a:t>
            </a:r>
            <a:r>
              <a:rPr lang="fr-FR" sz="1800" dirty="0" err="1"/>
              <a:t>RACh</a:t>
            </a:r>
            <a:r>
              <a:rPr lang="fr-FR" sz="1800" dirty="0"/>
              <a:t> de spécificité humaine, induisant une perte en </a:t>
            </a:r>
            <a:r>
              <a:rPr lang="fr-FR" sz="1800" dirty="0" err="1" smtClean="0"/>
              <a:t>RACh</a:t>
            </a:r>
            <a:r>
              <a:rPr lang="fr-FR" sz="1800" dirty="0" smtClean="0"/>
              <a:t>. </a:t>
            </a:r>
          </a:p>
          <a:p>
            <a:pPr marL="0" indent="0">
              <a:buNone/>
            </a:pPr>
            <a:r>
              <a:rPr lang="fr-FR" sz="1800" dirty="0"/>
              <a:t>L</a:t>
            </a:r>
            <a:r>
              <a:rPr lang="fr-FR" sz="1800" dirty="0" smtClean="0"/>
              <a:t>e </a:t>
            </a:r>
            <a:r>
              <a:rPr lang="fr-FR" sz="1800" dirty="0"/>
              <a:t>thymus est le siège d’une hyperplasie caractérisée par la présence de centres germinatifs de type ganglionnaire, composés de lymphocytes B et d’une couronne de lymphocytes T. C’est dans les cas de myasthénie du sujet jeune avec hyperplasie que les taux d’anticorps anti-</a:t>
            </a:r>
            <a:r>
              <a:rPr lang="fr-FR" sz="1800" dirty="0" err="1"/>
              <a:t>RACh</a:t>
            </a:r>
            <a:r>
              <a:rPr lang="fr-FR" sz="1800" dirty="0"/>
              <a:t> sont les plus élevés et qu’une association avec l’</a:t>
            </a:r>
            <a:r>
              <a:rPr lang="fr-FR" sz="1800" dirty="0" err="1"/>
              <a:t>haplotype</a:t>
            </a:r>
            <a:r>
              <a:rPr lang="fr-FR" sz="1800" dirty="0"/>
              <a:t> HLAB8 DR3 est trouvée. </a:t>
            </a:r>
            <a:endParaRPr lang="fr-FR" sz="1800" dirty="0" smtClean="0"/>
          </a:p>
          <a:p>
            <a:pPr marL="0" indent="0">
              <a:buNone/>
            </a:pPr>
            <a:r>
              <a:rPr lang="fr-FR" sz="1800" dirty="0" smtClean="0"/>
              <a:t>Une </a:t>
            </a:r>
            <a:r>
              <a:rPr lang="fr-FR" sz="1800" dirty="0"/>
              <a:t>activation </a:t>
            </a:r>
            <a:r>
              <a:rPr lang="fr-FR" sz="1800" dirty="0" err="1"/>
              <a:t>intrathymique</a:t>
            </a:r>
            <a:r>
              <a:rPr lang="fr-FR" sz="1800" dirty="0"/>
              <a:t> vis-à-vis du </a:t>
            </a:r>
            <a:r>
              <a:rPr lang="fr-FR" sz="1800" dirty="0" err="1"/>
              <a:t>RACh</a:t>
            </a:r>
            <a:r>
              <a:rPr lang="fr-FR" sz="1800" dirty="0"/>
              <a:t> exprimé au niveau des cellules épithéliales et </a:t>
            </a:r>
            <a:r>
              <a:rPr lang="fr-FR" sz="1800" dirty="0" err="1"/>
              <a:t>myoïdes</a:t>
            </a:r>
            <a:r>
              <a:rPr lang="fr-FR" sz="1800" dirty="0"/>
              <a:t> est observée au niveau des lymphocytes thymiques T et B, et la synthèse locale d’anticorps anti-</a:t>
            </a:r>
            <a:r>
              <a:rPr lang="fr-FR" sz="1800" dirty="0" err="1"/>
              <a:t>RACh</a:t>
            </a:r>
            <a:r>
              <a:rPr lang="fr-FR" sz="1800" dirty="0"/>
              <a:t> a été mise en évidence. Plusieurs cytokines et </a:t>
            </a:r>
            <a:r>
              <a:rPr lang="fr-FR" sz="1800" dirty="0" err="1"/>
              <a:t>chimiokines</a:t>
            </a:r>
            <a:r>
              <a:rPr lang="fr-FR" sz="1800" dirty="0"/>
              <a:t> sont </a:t>
            </a:r>
            <a:r>
              <a:rPr lang="fr-FR" sz="1800" dirty="0" err="1"/>
              <a:t>hyperexprimées</a:t>
            </a:r>
            <a:r>
              <a:rPr lang="fr-FR" sz="1800" dirty="0"/>
              <a:t>, participant à l’</a:t>
            </a:r>
            <a:r>
              <a:rPr lang="fr-FR" sz="1800" dirty="0" err="1"/>
              <a:t>hyperactivation</a:t>
            </a:r>
            <a:r>
              <a:rPr lang="fr-FR" sz="1800" dirty="0"/>
              <a:t> thymique. De plus, la fonction des lymphocytes thymiques “régulateurs” contrôlant l’activité des lymphocytes effecteurs est </a:t>
            </a:r>
            <a:r>
              <a:rPr lang="fr-FR" sz="1800" dirty="0" smtClean="0"/>
              <a:t>déficiente,</a:t>
            </a:r>
          </a:p>
          <a:p>
            <a:pPr marL="0" indent="0">
              <a:buNone/>
            </a:pPr>
            <a:r>
              <a:rPr lang="fr-FR" sz="1800" dirty="0"/>
              <a:t>Enfin, certains travaux suggèrent qu’une infection virale, et particulièrement par l’EBV, pourrait être l’événement déclenchant de l’emballement </a:t>
            </a:r>
            <a:r>
              <a:rPr lang="fr-FR" sz="1800" dirty="0" smtClean="0"/>
              <a:t>thymique.</a:t>
            </a:r>
          </a:p>
          <a:p>
            <a:pPr marL="0" indent="0">
              <a:buNone/>
            </a:pPr>
            <a:r>
              <a:rPr lang="fr-FR" sz="1800" dirty="0"/>
              <a:t>Le thymome se </a:t>
            </a:r>
            <a:r>
              <a:rPr lang="fr-FR" sz="1800" dirty="0" smtClean="0"/>
              <a:t>caractérise </a:t>
            </a:r>
            <a:r>
              <a:rPr lang="fr-FR" sz="1800" dirty="0"/>
              <a:t>par une profonde désorganisation architecturale, une expression anormale par les cellules épithéliales néoplasiques d’antigènes du muscle strié (en </a:t>
            </a:r>
            <a:r>
              <a:rPr lang="fr-FR" sz="1800" dirty="0" smtClean="0"/>
              <a:t>particulier </a:t>
            </a:r>
            <a:r>
              <a:rPr lang="fr-FR" sz="1800" dirty="0"/>
              <a:t>la </a:t>
            </a:r>
            <a:r>
              <a:rPr lang="fr-FR" sz="1800" dirty="0" err="1"/>
              <a:t>titine</a:t>
            </a:r>
            <a:r>
              <a:rPr lang="fr-FR" sz="1800" dirty="0"/>
              <a:t>) et d’épitopes du </a:t>
            </a:r>
            <a:r>
              <a:rPr lang="fr-FR" sz="1800" dirty="0" err="1"/>
              <a:t>RACh</a:t>
            </a:r>
            <a:r>
              <a:rPr lang="fr-FR" sz="1800" dirty="0"/>
              <a:t>, une réduction du nombre de cellules T régulatrices thymiques, un déficit de la molécule AIRE exprimée par les </a:t>
            </a:r>
            <a:r>
              <a:rPr lang="fr-FR" sz="1800" dirty="0" smtClean="0"/>
              <a:t>cellules </a:t>
            </a:r>
            <a:r>
              <a:rPr lang="fr-FR" sz="1800" dirty="0"/>
              <a:t>épithéliales et assurant la présentation aux thymocytes d’autoantigènes, dont le </a:t>
            </a:r>
            <a:r>
              <a:rPr lang="fr-FR" sz="1800" dirty="0" err="1"/>
              <a:t>RACh</a:t>
            </a:r>
            <a:r>
              <a:rPr lang="fr-FR" sz="1800" dirty="0"/>
              <a:t> ; la conséquence en est un défaut de sélection de ces thymocytes favorisant la libération en périphérie de clones, sensibilisés au </a:t>
            </a:r>
            <a:r>
              <a:rPr lang="fr-FR" sz="1800" dirty="0" err="1"/>
              <a:t>RACh</a:t>
            </a:r>
            <a:r>
              <a:rPr lang="fr-FR" sz="1800" dirty="0"/>
              <a:t>, qui vont précipiter la </a:t>
            </a:r>
            <a:r>
              <a:rPr lang="fr-FR" sz="1800" dirty="0" smtClean="0"/>
              <a:t>myasthénie.</a:t>
            </a:r>
          </a:p>
        </p:txBody>
      </p:sp>
      <p:sp>
        <p:nvSpPr>
          <p:cNvPr id="5" name="ZoneTexte 4"/>
          <p:cNvSpPr txBox="1"/>
          <p:nvPr/>
        </p:nvSpPr>
        <p:spPr>
          <a:xfrm>
            <a:off x="803079" y="6136564"/>
            <a:ext cx="10735362" cy="307777"/>
          </a:xfrm>
          <a:prstGeom prst="rect">
            <a:avLst/>
          </a:prstGeom>
          <a:noFill/>
        </p:spPr>
        <p:txBody>
          <a:bodyPr wrap="square" rtlCol="0">
            <a:spAutoFit/>
          </a:bodyPr>
          <a:lstStyle/>
          <a:p>
            <a:r>
              <a:rPr lang="fr-FR" sz="1400" dirty="0"/>
              <a:t>https://www.edimark.fr/Front/frontpost/getfiles/22413.pdf</a:t>
            </a:r>
          </a:p>
        </p:txBody>
      </p:sp>
      <p:sp>
        <p:nvSpPr>
          <p:cNvPr id="6" name="Rectangle 5"/>
          <p:cNvSpPr/>
          <p:nvPr/>
        </p:nvSpPr>
        <p:spPr>
          <a:xfrm>
            <a:off x="0" y="0"/>
            <a:ext cx="12192000" cy="1062182"/>
          </a:xfrm>
          <a:prstGeom prst="rect">
            <a:avLst/>
          </a:prstGeom>
          <a:solidFill>
            <a:schemeClr val="accent1">
              <a:lumMod val="50000"/>
            </a:schemeClr>
          </a:solidFill>
          <a:ln>
            <a:solidFill>
              <a:schemeClr val="tx1"/>
            </a:solidFill>
          </a:ln>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itre 1"/>
          <p:cNvSpPr txBox="1">
            <a:spLocks/>
          </p:cNvSpPr>
          <p:nvPr/>
        </p:nvSpPr>
        <p:spPr>
          <a:xfrm>
            <a:off x="683490" y="-131691"/>
            <a:ext cx="978361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800" b="1" dirty="0" smtClean="0">
                <a:solidFill>
                  <a:schemeClr val="bg1"/>
                </a:solidFill>
              </a:rPr>
              <a:t>Anti-</a:t>
            </a:r>
            <a:r>
              <a:rPr lang="fr-FR" sz="4800" b="1" dirty="0" err="1" smtClean="0">
                <a:solidFill>
                  <a:schemeClr val="bg1"/>
                </a:solidFill>
              </a:rPr>
              <a:t>titine</a:t>
            </a:r>
            <a:r>
              <a:rPr lang="fr-FR" sz="4800" b="1" dirty="0" smtClean="0">
                <a:solidFill>
                  <a:schemeClr val="bg1"/>
                </a:solidFill>
              </a:rPr>
              <a:t> </a:t>
            </a:r>
            <a:r>
              <a:rPr lang="fr-FR" sz="4800" b="1" dirty="0">
                <a:solidFill>
                  <a:schemeClr val="bg1"/>
                </a:solidFill>
              </a:rPr>
              <a:t>et thymome</a:t>
            </a:r>
            <a:endParaRPr lang="fr-FR" sz="4800" dirty="0">
              <a:solidFill>
                <a:schemeClr val="bg1"/>
              </a:solidFill>
            </a:endParaRPr>
          </a:p>
        </p:txBody>
      </p:sp>
    </p:spTree>
    <p:extLst>
      <p:ext uri="{BB962C8B-B14F-4D97-AF65-F5344CB8AC3E}">
        <p14:creationId xmlns:p14="http://schemas.microsoft.com/office/powerpoint/2010/main" val="3996151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2764" y="2019674"/>
            <a:ext cx="11626471" cy="2927494"/>
          </a:xfrm>
        </p:spPr>
        <p:txBody>
          <a:bodyPr>
            <a:noAutofit/>
          </a:bodyPr>
          <a:lstStyle/>
          <a:p>
            <a:pPr marL="0" indent="0">
              <a:buNone/>
            </a:pPr>
            <a:r>
              <a:rPr lang="fr-FR" sz="3200" dirty="0" smtClean="0"/>
              <a:t>- Femme, 52 ans</a:t>
            </a:r>
          </a:p>
          <a:p>
            <a:pPr marL="0" indent="0" algn="ctr">
              <a:buNone/>
            </a:pPr>
            <a:r>
              <a:rPr lang="fr-FR" sz="3200" dirty="0" smtClean="0"/>
              <a:t>Chirurgie </a:t>
            </a:r>
            <a:r>
              <a:rPr lang="fr-FR" sz="3200" dirty="0" smtClean="0"/>
              <a:t>pour rétrécissement </a:t>
            </a:r>
            <a:r>
              <a:rPr lang="fr-FR" sz="3200" dirty="0"/>
              <a:t>aortique sévère, </a:t>
            </a:r>
            <a:r>
              <a:rPr lang="fr-FR" sz="3200" dirty="0" smtClean="0"/>
              <a:t>symptomatique</a:t>
            </a:r>
          </a:p>
          <a:p>
            <a:pPr marL="0" indent="0" algn="ctr">
              <a:buNone/>
            </a:pPr>
            <a:r>
              <a:rPr lang="fr-FR" sz="3200" dirty="0" smtClean="0"/>
              <a:t>(</a:t>
            </a:r>
            <a:r>
              <a:rPr lang="fr-FR" sz="3200" dirty="0" err="1" smtClean="0"/>
              <a:t>Hyperchol</a:t>
            </a:r>
            <a:r>
              <a:rPr lang="fr-FR" sz="3200" dirty="0" smtClean="0"/>
              <a:t>. familiale)</a:t>
            </a:r>
          </a:p>
          <a:p>
            <a:pPr marL="0" indent="0">
              <a:buNone/>
            </a:pPr>
            <a:r>
              <a:rPr lang="fr-FR" sz="3200" dirty="0" smtClean="0"/>
              <a:t>- Dyspnée +++ / Asthénie</a:t>
            </a:r>
          </a:p>
          <a:p>
            <a:pPr marL="0" indent="0">
              <a:buNone/>
            </a:pPr>
            <a:r>
              <a:rPr lang="fr-FR" sz="3200" dirty="0" smtClean="0"/>
              <a:t>- Bilan pré –op : masse médiastin 2 x 6 x 5 cm (→ thymome ?)</a:t>
            </a:r>
            <a:endParaRPr lang="fr-FR" sz="3200" dirty="0" smtClean="0"/>
          </a:p>
          <a:p>
            <a:pPr marL="0" lvl="0" indent="0" algn="ctr">
              <a:buNone/>
            </a:pPr>
            <a:endParaRPr lang="fr-FR" sz="3200" dirty="0" smtClean="0">
              <a:solidFill>
                <a:prstClr val="black"/>
              </a:solidFill>
              <a:sym typeface="Wingdings" panose="05000000000000000000" pitchFamily="2" charset="2"/>
            </a:endParaRPr>
          </a:p>
          <a:p>
            <a:pPr marL="0" lvl="0" indent="0" algn="ctr">
              <a:buNone/>
            </a:pPr>
            <a:r>
              <a:rPr lang="fr-FR" sz="3200" dirty="0" smtClean="0">
                <a:solidFill>
                  <a:prstClr val="black"/>
                </a:solidFill>
                <a:sym typeface="Wingdings" panose="05000000000000000000" pitchFamily="2" charset="2"/>
              </a:rPr>
              <a:t> </a:t>
            </a:r>
            <a:r>
              <a:rPr lang="fr-FR" sz="3200" dirty="0">
                <a:solidFill>
                  <a:prstClr val="black"/>
                </a:solidFill>
                <a:sym typeface="Wingdings" panose="05000000000000000000" pitchFamily="2" charset="2"/>
              </a:rPr>
              <a:t>07/01 : Pose de </a:t>
            </a:r>
            <a:r>
              <a:rPr lang="fr-FR" sz="3200" dirty="0" err="1">
                <a:solidFill>
                  <a:prstClr val="black"/>
                </a:solidFill>
                <a:sym typeface="Wingdings" panose="05000000000000000000" pitchFamily="2" charset="2"/>
              </a:rPr>
              <a:t>Bentall</a:t>
            </a:r>
            <a:r>
              <a:rPr lang="fr-FR" sz="3200" dirty="0">
                <a:solidFill>
                  <a:prstClr val="black"/>
                </a:solidFill>
                <a:sym typeface="Wingdings" panose="05000000000000000000" pitchFamily="2" charset="2"/>
              </a:rPr>
              <a:t> mécanique + </a:t>
            </a:r>
            <a:r>
              <a:rPr lang="fr-FR" sz="3200" dirty="0" err="1" smtClean="0">
                <a:solidFill>
                  <a:prstClr val="black"/>
                </a:solidFill>
                <a:sym typeface="Wingdings" panose="05000000000000000000" pitchFamily="2" charset="2"/>
              </a:rPr>
              <a:t>thymectomie</a:t>
            </a:r>
            <a:endParaRPr lang="fr-FR" sz="3200" dirty="0">
              <a:solidFill>
                <a:prstClr val="black"/>
              </a:solidFill>
            </a:endParaRPr>
          </a:p>
        </p:txBody>
      </p:sp>
      <p:sp>
        <p:nvSpPr>
          <p:cNvPr id="5" name="Rectangle 4"/>
          <p:cNvSpPr/>
          <p:nvPr/>
        </p:nvSpPr>
        <p:spPr>
          <a:xfrm>
            <a:off x="0" y="0"/>
            <a:ext cx="12192000" cy="1062182"/>
          </a:xfrm>
          <a:prstGeom prst="rect">
            <a:avLst/>
          </a:prstGeom>
          <a:solidFill>
            <a:schemeClr val="accent6">
              <a:lumMod val="75000"/>
            </a:schemeClr>
          </a:solidFill>
          <a:ln>
            <a:solidFill>
              <a:schemeClr val="tx1"/>
            </a:solidFill>
          </a:ln>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itre 1"/>
          <p:cNvSpPr txBox="1">
            <a:spLocks/>
          </p:cNvSpPr>
          <p:nvPr/>
        </p:nvSpPr>
        <p:spPr>
          <a:xfrm>
            <a:off x="683490" y="-131691"/>
            <a:ext cx="978361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800" b="1" dirty="0">
                <a:solidFill>
                  <a:schemeClr val="bg1"/>
                </a:solidFill>
              </a:rPr>
              <a:t>Motif d’entrée</a:t>
            </a:r>
            <a:endParaRPr lang="fr-FR" sz="4800" dirty="0">
              <a:solidFill>
                <a:schemeClr val="bg1"/>
              </a:solidFill>
            </a:endParaRPr>
          </a:p>
        </p:txBody>
      </p:sp>
    </p:spTree>
    <p:extLst>
      <p:ext uri="{BB962C8B-B14F-4D97-AF65-F5344CB8AC3E}">
        <p14:creationId xmlns:p14="http://schemas.microsoft.com/office/powerpoint/2010/main" val="8740276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buFont typeface="Wingdings" panose="05000000000000000000" pitchFamily="2" charset="2"/>
              <a:buChar char="Ø"/>
            </a:pPr>
            <a:r>
              <a:rPr lang="fr-FR" sz="2400" dirty="0" smtClean="0"/>
              <a:t> Collapsus </a:t>
            </a:r>
            <a:r>
              <a:rPr lang="fr-FR" sz="2400" dirty="0"/>
              <a:t>vasculaire sur une obstruction intra-VG avec un arrêt </a:t>
            </a:r>
            <a:r>
              <a:rPr lang="fr-FR" sz="2400" dirty="0" smtClean="0"/>
              <a:t>circulatoire</a:t>
            </a:r>
          </a:p>
          <a:p>
            <a:pPr>
              <a:buFont typeface="Wingdings" panose="05000000000000000000" pitchFamily="2" charset="2"/>
              <a:buChar char="Ø"/>
            </a:pPr>
            <a:r>
              <a:rPr lang="fr-FR" sz="2400" dirty="0"/>
              <a:t> </a:t>
            </a:r>
            <a:r>
              <a:rPr lang="fr-FR" sz="2400" dirty="0" smtClean="0"/>
              <a:t>Hypoxémie au retour de bloc</a:t>
            </a:r>
          </a:p>
          <a:p>
            <a:pPr>
              <a:buFont typeface="Wingdings" panose="05000000000000000000" pitchFamily="2" charset="2"/>
              <a:buChar char="Ø"/>
            </a:pPr>
            <a:r>
              <a:rPr lang="fr-FR" sz="2400" dirty="0"/>
              <a:t> </a:t>
            </a:r>
            <a:r>
              <a:rPr lang="fr-FR" sz="2400" dirty="0" smtClean="0"/>
              <a:t>Insuffisance rénale aigue </a:t>
            </a:r>
          </a:p>
          <a:p>
            <a:pPr marL="0" indent="0">
              <a:buNone/>
            </a:pPr>
            <a:endParaRPr lang="fr-FR" sz="2400" dirty="0" smtClean="0"/>
          </a:p>
          <a:p>
            <a:pPr>
              <a:buFont typeface="Wingdings" panose="05000000000000000000" pitchFamily="2" charset="2"/>
              <a:buChar char="Ø"/>
            </a:pPr>
            <a:r>
              <a:rPr lang="fr-FR" sz="2400" dirty="0" smtClean="0"/>
              <a:t> </a:t>
            </a:r>
            <a:r>
              <a:rPr lang="fr-FR" sz="2400" dirty="0" smtClean="0"/>
              <a:t>Suites </a:t>
            </a:r>
            <a:r>
              <a:rPr lang="fr-FR" sz="2400" u="sng" dirty="0" smtClean="0"/>
              <a:t>immédiates</a:t>
            </a:r>
            <a:r>
              <a:rPr lang="fr-FR" sz="2400" dirty="0" smtClean="0"/>
              <a:t> : </a:t>
            </a:r>
            <a:r>
              <a:rPr lang="fr-FR" sz="3200" dirty="0" smtClean="0"/>
              <a:t>Apparition </a:t>
            </a:r>
            <a:r>
              <a:rPr lang="fr-FR" sz="3200" dirty="0" smtClean="0"/>
              <a:t>d'un </a:t>
            </a:r>
            <a:r>
              <a:rPr lang="fr-FR" sz="3200" b="1" dirty="0" smtClean="0"/>
              <a:t>ptosis droit </a:t>
            </a:r>
            <a:r>
              <a:rPr lang="fr-FR" sz="3200" dirty="0" smtClean="0"/>
              <a:t>associé à une</a:t>
            </a:r>
            <a:r>
              <a:rPr lang="fr-FR" sz="3200" b="1" dirty="0" smtClean="0"/>
              <a:t> fatigabilité des </a:t>
            </a:r>
            <a:r>
              <a:rPr lang="fr-FR" sz="3200" b="1" dirty="0" smtClean="0"/>
              <a:t>membres </a:t>
            </a:r>
            <a:r>
              <a:rPr lang="fr-FR" sz="3200" b="1" dirty="0" smtClean="0"/>
              <a:t>supérieurs</a:t>
            </a:r>
          </a:p>
          <a:p>
            <a:pPr algn="ctr">
              <a:buFont typeface="Wingdings" panose="05000000000000000000" pitchFamily="2" charset="2"/>
              <a:buChar char="è"/>
            </a:pPr>
            <a:r>
              <a:rPr lang="fr-FR" sz="3200" dirty="0" smtClean="0">
                <a:sym typeface="Wingdings" panose="05000000000000000000" pitchFamily="2" charset="2"/>
              </a:rPr>
              <a:t> Exploration </a:t>
            </a:r>
            <a:r>
              <a:rPr lang="fr-FR" sz="3200" dirty="0" smtClean="0">
                <a:sym typeface="Wingdings" panose="05000000000000000000" pitchFamily="2" charset="2"/>
              </a:rPr>
              <a:t>au </a:t>
            </a:r>
            <a:r>
              <a:rPr lang="fr-FR" sz="3200" dirty="0" smtClean="0">
                <a:sym typeface="Wingdings" panose="05000000000000000000" pitchFamily="2" charset="2"/>
              </a:rPr>
              <a:t>laboratoire</a:t>
            </a:r>
          </a:p>
          <a:p>
            <a:pPr algn="ctr">
              <a:buFont typeface="Wingdings" panose="05000000000000000000" pitchFamily="2" charset="2"/>
              <a:buChar char="è"/>
            </a:pPr>
            <a:r>
              <a:rPr lang="fr-FR" sz="3200" dirty="0" smtClean="0">
                <a:sym typeface="Wingdings" panose="05000000000000000000" pitchFamily="2" charset="2"/>
              </a:rPr>
              <a:t> Introduction du </a:t>
            </a:r>
            <a:r>
              <a:rPr lang="fr-FR" sz="3200" dirty="0" err="1" smtClean="0">
                <a:sym typeface="Wingdings" panose="05000000000000000000" pitchFamily="2" charset="2"/>
              </a:rPr>
              <a:t>Mestinon</a:t>
            </a:r>
            <a:endParaRPr lang="fr-FR" sz="2400" dirty="0"/>
          </a:p>
        </p:txBody>
      </p:sp>
      <p:sp>
        <p:nvSpPr>
          <p:cNvPr id="4" name="Rectangle 3"/>
          <p:cNvSpPr/>
          <p:nvPr/>
        </p:nvSpPr>
        <p:spPr>
          <a:xfrm>
            <a:off x="0" y="0"/>
            <a:ext cx="12192000" cy="1062182"/>
          </a:xfrm>
          <a:prstGeom prst="rect">
            <a:avLst/>
          </a:prstGeom>
          <a:solidFill>
            <a:schemeClr val="accent6">
              <a:lumMod val="75000"/>
            </a:schemeClr>
          </a:solidFill>
          <a:ln>
            <a:solidFill>
              <a:schemeClr val="tx1"/>
            </a:solidFill>
          </a:ln>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1"/>
          <p:cNvSpPr txBox="1">
            <a:spLocks/>
          </p:cNvSpPr>
          <p:nvPr/>
        </p:nvSpPr>
        <p:spPr>
          <a:xfrm>
            <a:off x="683490" y="-131691"/>
            <a:ext cx="978361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800" b="1" dirty="0">
                <a:solidFill>
                  <a:schemeClr val="bg1"/>
                </a:solidFill>
              </a:rPr>
              <a:t>Post-opératoire</a:t>
            </a:r>
            <a:endParaRPr lang="fr-FR" sz="4800" dirty="0">
              <a:solidFill>
                <a:schemeClr val="bg1"/>
              </a:solidFill>
            </a:endParaRPr>
          </a:p>
        </p:txBody>
      </p:sp>
    </p:spTree>
    <p:extLst>
      <p:ext uri="{BB962C8B-B14F-4D97-AF65-F5344CB8AC3E}">
        <p14:creationId xmlns:p14="http://schemas.microsoft.com/office/powerpoint/2010/main" val="3084120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écra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8802" y="1486959"/>
            <a:ext cx="7728289" cy="5227108"/>
          </a:xfrm>
        </p:spPr>
      </p:pic>
      <p:sp>
        <p:nvSpPr>
          <p:cNvPr id="5" name="Rectangle à coins arrondis 4"/>
          <p:cNvSpPr/>
          <p:nvPr/>
        </p:nvSpPr>
        <p:spPr>
          <a:xfrm>
            <a:off x="2175934" y="2980266"/>
            <a:ext cx="2345267" cy="4064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0" y="0"/>
            <a:ext cx="12192000" cy="1062182"/>
          </a:xfrm>
          <a:prstGeom prst="rect">
            <a:avLst/>
          </a:prstGeom>
          <a:solidFill>
            <a:schemeClr val="accent6">
              <a:lumMod val="75000"/>
            </a:schemeClr>
          </a:solidFill>
          <a:ln>
            <a:solidFill>
              <a:schemeClr val="tx1"/>
            </a:solidFill>
          </a:ln>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itre 1"/>
          <p:cNvSpPr txBox="1">
            <a:spLocks/>
          </p:cNvSpPr>
          <p:nvPr/>
        </p:nvSpPr>
        <p:spPr>
          <a:xfrm>
            <a:off x="683490" y="-131691"/>
            <a:ext cx="978361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800" b="1" dirty="0">
                <a:solidFill>
                  <a:schemeClr val="bg1"/>
                </a:solidFill>
              </a:rPr>
              <a:t>Au </a:t>
            </a:r>
            <a:r>
              <a:rPr lang="fr-FR" sz="4800" b="1" dirty="0" smtClean="0">
                <a:solidFill>
                  <a:schemeClr val="bg1"/>
                </a:solidFill>
              </a:rPr>
              <a:t>laboratoire </a:t>
            </a:r>
            <a:r>
              <a:rPr lang="fr-FR" sz="4800" b="1" dirty="0" smtClean="0">
                <a:solidFill>
                  <a:schemeClr val="bg1"/>
                </a:solidFill>
              </a:rPr>
              <a:t>: 10/01/22</a:t>
            </a:r>
            <a:endParaRPr lang="fr-FR" sz="4800" dirty="0">
              <a:solidFill>
                <a:schemeClr val="bg1"/>
              </a:solidFill>
            </a:endParaRPr>
          </a:p>
        </p:txBody>
      </p:sp>
      <p:sp>
        <p:nvSpPr>
          <p:cNvPr id="10" name="Rectangle à coins arrondis 9"/>
          <p:cNvSpPr/>
          <p:nvPr/>
        </p:nvSpPr>
        <p:spPr>
          <a:xfrm>
            <a:off x="2175934" y="5236578"/>
            <a:ext cx="3096710" cy="4064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à coins arrondis 10"/>
          <p:cNvSpPr/>
          <p:nvPr/>
        </p:nvSpPr>
        <p:spPr>
          <a:xfrm>
            <a:off x="2175934" y="6257856"/>
            <a:ext cx="3096710" cy="4064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34992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descr="Capture d’écran"/>
          <p:cNvPicPr>
            <a:picLocks noGrp="1" noChangeAspect="1"/>
          </p:cNvPicPr>
          <p:nvPr>
            <p:ph idx="1"/>
          </p:nvPr>
        </p:nvPicPr>
        <p:blipFill rotWithShape="1">
          <a:blip r:embed="rId2">
            <a:extLst>
              <a:ext uri="{28A0092B-C50C-407E-A947-70E740481C1C}">
                <a14:useLocalDpi xmlns:a14="http://schemas.microsoft.com/office/drawing/2010/main" val="0"/>
              </a:ext>
            </a:extLst>
          </a:blip>
          <a:srcRect r="7042"/>
          <a:stretch/>
        </p:blipFill>
        <p:spPr>
          <a:xfrm>
            <a:off x="1769357" y="1490809"/>
            <a:ext cx="7303392" cy="1308212"/>
          </a:xfrm>
        </p:spPr>
      </p:pic>
      <p:pic>
        <p:nvPicPr>
          <p:cNvPr id="7" name="Image 6" descr="Capture d’écran"/>
          <p:cNvPicPr>
            <a:picLocks noChangeAspect="1"/>
          </p:cNvPicPr>
          <p:nvPr/>
        </p:nvPicPr>
        <p:blipFill rotWithShape="1">
          <a:blip r:embed="rId3">
            <a:extLst>
              <a:ext uri="{28A0092B-C50C-407E-A947-70E740481C1C}">
                <a14:useLocalDpi xmlns:a14="http://schemas.microsoft.com/office/drawing/2010/main" val="0"/>
              </a:ext>
            </a:extLst>
          </a:blip>
          <a:srcRect t="1855" r="6346"/>
          <a:stretch/>
        </p:blipFill>
        <p:spPr>
          <a:xfrm>
            <a:off x="1769356" y="2742725"/>
            <a:ext cx="7327143" cy="3344807"/>
          </a:xfrm>
          <a:prstGeom prst="rect">
            <a:avLst/>
          </a:prstGeom>
        </p:spPr>
      </p:pic>
      <p:sp>
        <p:nvSpPr>
          <p:cNvPr id="8" name="Rectangle à coins arrondis 7"/>
          <p:cNvSpPr/>
          <p:nvPr/>
        </p:nvSpPr>
        <p:spPr>
          <a:xfrm>
            <a:off x="1828800" y="4013200"/>
            <a:ext cx="3081867" cy="1778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0" y="0"/>
            <a:ext cx="12192000" cy="1062182"/>
          </a:xfrm>
          <a:prstGeom prst="rect">
            <a:avLst/>
          </a:prstGeom>
          <a:solidFill>
            <a:schemeClr val="accent6">
              <a:lumMod val="75000"/>
            </a:schemeClr>
          </a:solidFill>
          <a:ln>
            <a:solidFill>
              <a:schemeClr val="tx1"/>
            </a:solidFill>
          </a:ln>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p:cNvSpPr txBox="1">
            <a:spLocks/>
          </p:cNvSpPr>
          <p:nvPr/>
        </p:nvSpPr>
        <p:spPr>
          <a:xfrm>
            <a:off x="683490" y="-131691"/>
            <a:ext cx="978361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800" b="1" dirty="0">
                <a:solidFill>
                  <a:schemeClr val="bg1"/>
                </a:solidFill>
              </a:rPr>
              <a:t>Au </a:t>
            </a:r>
            <a:r>
              <a:rPr lang="fr-FR" sz="4800" b="1" dirty="0" smtClean="0">
                <a:solidFill>
                  <a:schemeClr val="bg1"/>
                </a:solidFill>
              </a:rPr>
              <a:t>laboratoire, 10/01/22</a:t>
            </a:r>
            <a:endParaRPr lang="fr-FR" sz="4800" dirty="0">
              <a:solidFill>
                <a:schemeClr val="bg1"/>
              </a:solidFill>
            </a:endParaRPr>
          </a:p>
        </p:txBody>
      </p:sp>
      <p:sp>
        <p:nvSpPr>
          <p:cNvPr id="11" name="Rectangle à coins arrondis 10"/>
          <p:cNvSpPr/>
          <p:nvPr/>
        </p:nvSpPr>
        <p:spPr>
          <a:xfrm>
            <a:off x="1843425" y="5759092"/>
            <a:ext cx="3096710" cy="4064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794090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6895" y="1815686"/>
            <a:ext cx="11178209" cy="4351338"/>
          </a:xfrm>
        </p:spPr>
        <p:txBody>
          <a:bodyPr/>
          <a:lstStyle/>
          <a:p>
            <a:pPr marL="0" indent="0">
              <a:buNone/>
            </a:pPr>
            <a:endParaRPr lang="fr-FR" dirty="0" smtClean="0"/>
          </a:p>
          <a:p>
            <a:pPr marL="0" indent="0">
              <a:buNone/>
            </a:pPr>
            <a:r>
              <a:rPr lang="fr-FR" dirty="0"/>
              <a:t>Suites opératoires</a:t>
            </a:r>
            <a:endParaRPr lang="fr-FR" sz="1400" dirty="0"/>
          </a:p>
          <a:p>
            <a:pPr marL="0" indent="0">
              <a:buNone/>
            </a:pPr>
            <a:r>
              <a:rPr lang="fr-FR" dirty="0" smtClean="0"/>
              <a:t>Infection urinaire (hématurie) et respiratoire (toux sévère) post-opératoire :</a:t>
            </a:r>
          </a:p>
          <a:p>
            <a:pPr marL="1431925" lvl="2" indent="177800">
              <a:tabLst>
                <a:tab pos="1431925" algn="l"/>
              </a:tabLst>
            </a:pPr>
            <a:r>
              <a:rPr lang="fr-FR" sz="2400" dirty="0" smtClean="0"/>
              <a:t>ECBU : </a:t>
            </a:r>
            <a:r>
              <a:rPr lang="fr-FR" sz="2400" i="1" dirty="0" smtClean="0"/>
              <a:t>Escherichia Coli </a:t>
            </a:r>
            <a:r>
              <a:rPr lang="fr-FR" sz="2400" dirty="0" smtClean="0"/>
              <a:t>+</a:t>
            </a:r>
            <a:r>
              <a:rPr lang="fr-FR" sz="2400" i="1" dirty="0" smtClean="0"/>
              <a:t> </a:t>
            </a:r>
            <a:r>
              <a:rPr lang="fr-FR" sz="2400" i="1" dirty="0" err="1" smtClean="0"/>
              <a:t>Klebsiella</a:t>
            </a:r>
            <a:r>
              <a:rPr lang="fr-FR" sz="2400" i="1" dirty="0" smtClean="0"/>
              <a:t> </a:t>
            </a:r>
            <a:r>
              <a:rPr lang="fr-FR" sz="2400" i="1" dirty="0" err="1" smtClean="0"/>
              <a:t>Pneumoniae</a:t>
            </a:r>
            <a:endParaRPr lang="fr-FR" sz="2400" i="1" dirty="0" smtClean="0"/>
          </a:p>
          <a:p>
            <a:pPr marL="1431925" lvl="2" indent="177800">
              <a:tabLst>
                <a:tab pos="1431925" algn="l"/>
              </a:tabLst>
            </a:pPr>
            <a:r>
              <a:rPr lang="fr-FR" sz="2400" i="1" dirty="0" smtClean="0"/>
              <a:t>ECBC : Haemophilus </a:t>
            </a:r>
            <a:r>
              <a:rPr lang="fr-FR" sz="2400" i="1" dirty="0" smtClean="0"/>
              <a:t>Influenzae</a:t>
            </a:r>
          </a:p>
          <a:p>
            <a:pPr marL="1431925" lvl="2" indent="0">
              <a:buNone/>
              <a:tabLst>
                <a:tab pos="1431925" algn="l"/>
              </a:tabLst>
            </a:pPr>
            <a:endParaRPr lang="fr-FR" sz="2400" i="1" dirty="0" smtClean="0"/>
          </a:p>
          <a:p>
            <a:pPr marL="914400" lvl="2" indent="0">
              <a:buNone/>
            </a:pPr>
            <a:r>
              <a:rPr lang="fr-FR" sz="2400" dirty="0" smtClean="0"/>
              <a:t>Contre indication de certains antibiotiques + allergie à la pénicilline</a:t>
            </a:r>
          </a:p>
          <a:p>
            <a:pPr marL="914400" lvl="2" indent="0">
              <a:buNone/>
            </a:pPr>
            <a:r>
              <a:rPr lang="fr-FR" sz="2400" dirty="0" smtClean="0">
                <a:sym typeface="Wingdings" panose="05000000000000000000" pitchFamily="2" charset="2"/>
              </a:rPr>
              <a:t> Avis </a:t>
            </a:r>
            <a:r>
              <a:rPr lang="fr-FR" sz="2400" dirty="0" err="1" smtClean="0">
                <a:sym typeface="Wingdings" panose="05000000000000000000" pitchFamily="2" charset="2"/>
              </a:rPr>
              <a:t>infectio</a:t>
            </a:r>
            <a:r>
              <a:rPr lang="fr-FR" sz="2400" dirty="0" smtClean="0">
                <a:sym typeface="Wingdings" panose="05000000000000000000" pitchFamily="2" charset="2"/>
              </a:rPr>
              <a:t> : pas d’antibiothérapie mise en place.</a:t>
            </a:r>
            <a:endParaRPr lang="fr-FR" sz="2400" dirty="0" smtClean="0"/>
          </a:p>
        </p:txBody>
      </p:sp>
      <p:sp>
        <p:nvSpPr>
          <p:cNvPr id="4" name="Rectangle 3"/>
          <p:cNvSpPr/>
          <p:nvPr/>
        </p:nvSpPr>
        <p:spPr>
          <a:xfrm>
            <a:off x="0" y="0"/>
            <a:ext cx="12192000" cy="1062182"/>
          </a:xfrm>
          <a:prstGeom prst="rect">
            <a:avLst/>
          </a:prstGeom>
          <a:solidFill>
            <a:schemeClr val="accent6">
              <a:lumMod val="75000"/>
            </a:schemeClr>
          </a:solidFill>
          <a:ln>
            <a:solidFill>
              <a:schemeClr val="tx1"/>
            </a:solidFill>
          </a:ln>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1"/>
          <p:cNvSpPr txBox="1">
            <a:spLocks/>
          </p:cNvSpPr>
          <p:nvPr/>
        </p:nvSpPr>
        <p:spPr>
          <a:xfrm>
            <a:off x="683490" y="-131691"/>
            <a:ext cx="978361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800" b="1" dirty="0" smtClean="0">
                <a:solidFill>
                  <a:schemeClr val="bg1"/>
                </a:solidFill>
              </a:rPr>
              <a:t>Prise en charge de Mme E.M.</a:t>
            </a:r>
            <a:endParaRPr lang="fr-FR" sz="4800" b="1" dirty="0">
              <a:solidFill>
                <a:schemeClr val="bg1"/>
              </a:solidFill>
            </a:endParaRPr>
          </a:p>
        </p:txBody>
      </p:sp>
    </p:spTree>
    <p:extLst>
      <p:ext uri="{BB962C8B-B14F-4D97-AF65-F5344CB8AC3E}">
        <p14:creationId xmlns:p14="http://schemas.microsoft.com/office/powerpoint/2010/main" val="155475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buNone/>
            </a:pPr>
            <a:r>
              <a:rPr lang="fr-FR" sz="4400" dirty="0" smtClean="0"/>
              <a:t>5 semaines plus tard… </a:t>
            </a:r>
            <a:endParaRPr lang="fr-FR" sz="4400" dirty="0"/>
          </a:p>
        </p:txBody>
      </p:sp>
    </p:spTree>
    <p:extLst>
      <p:ext uri="{BB962C8B-B14F-4D97-AF65-F5344CB8AC3E}">
        <p14:creationId xmlns:p14="http://schemas.microsoft.com/office/powerpoint/2010/main" val="7448948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683490" y="1788058"/>
            <a:ext cx="10218931" cy="4066478"/>
          </a:xfrm>
          <a:prstGeom prst="rect">
            <a:avLst/>
          </a:prstGeom>
        </p:spPr>
      </p:pic>
      <p:sp>
        <p:nvSpPr>
          <p:cNvPr id="5" name="Rectangle 4"/>
          <p:cNvSpPr/>
          <p:nvPr/>
        </p:nvSpPr>
        <p:spPr>
          <a:xfrm>
            <a:off x="0" y="0"/>
            <a:ext cx="12192000" cy="1062182"/>
          </a:xfrm>
          <a:prstGeom prst="rect">
            <a:avLst/>
          </a:prstGeom>
          <a:solidFill>
            <a:schemeClr val="accent6">
              <a:lumMod val="75000"/>
            </a:schemeClr>
          </a:solidFill>
          <a:ln>
            <a:solidFill>
              <a:schemeClr val="tx1"/>
            </a:solidFill>
          </a:ln>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1"/>
          <p:cNvSpPr txBox="1">
            <a:spLocks/>
          </p:cNvSpPr>
          <p:nvPr/>
        </p:nvSpPr>
        <p:spPr>
          <a:xfrm>
            <a:off x="683490" y="-131691"/>
            <a:ext cx="978361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800" b="1" dirty="0">
                <a:solidFill>
                  <a:schemeClr val="bg1"/>
                </a:solidFill>
              </a:rPr>
              <a:t>Au </a:t>
            </a:r>
            <a:r>
              <a:rPr lang="fr-FR" sz="4800" b="1" dirty="0" smtClean="0">
                <a:solidFill>
                  <a:schemeClr val="bg1"/>
                </a:solidFill>
              </a:rPr>
              <a:t>laboratoire 15/02/22</a:t>
            </a:r>
            <a:endParaRPr lang="fr-FR" sz="4800" dirty="0">
              <a:solidFill>
                <a:schemeClr val="bg1"/>
              </a:solidFill>
            </a:endParaRPr>
          </a:p>
        </p:txBody>
      </p:sp>
      <p:sp>
        <p:nvSpPr>
          <p:cNvPr id="7" name="Rectangle à coins arrondis 6"/>
          <p:cNvSpPr/>
          <p:nvPr/>
        </p:nvSpPr>
        <p:spPr>
          <a:xfrm>
            <a:off x="762770" y="5426583"/>
            <a:ext cx="7086820" cy="4064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884136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62182"/>
          </a:xfrm>
          <a:prstGeom prst="rect">
            <a:avLst/>
          </a:prstGeom>
          <a:solidFill>
            <a:schemeClr val="accent6">
              <a:lumMod val="75000"/>
            </a:schemeClr>
          </a:solidFill>
          <a:ln>
            <a:solidFill>
              <a:schemeClr val="tx1"/>
            </a:solidFill>
          </a:ln>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Titre 1"/>
          <p:cNvSpPr txBox="1">
            <a:spLocks/>
          </p:cNvSpPr>
          <p:nvPr/>
        </p:nvSpPr>
        <p:spPr>
          <a:xfrm>
            <a:off x="683490" y="-131691"/>
            <a:ext cx="978361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800" b="1" dirty="0" smtClean="0">
                <a:solidFill>
                  <a:schemeClr val="bg1"/>
                </a:solidFill>
              </a:rPr>
              <a:t>Discussion </a:t>
            </a:r>
            <a:endParaRPr lang="fr-FR" sz="4800" dirty="0">
              <a:solidFill>
                <a:schemeClr val="bg1"/>
              </a:solidFill>
            </a:endParaRPr>
          </a:p>
        </p:txBody>
      </p:sp>
      <p:sp>
        <p:nvSpPr>
          <p:cNvPr id="4" name="ZoneTexte 3"/>
          <p:cNvSpPr txBox="1"/>
          <p:nvPr/>
        </p:nvSpPr>
        <p:spPr>
          <a:xfrm>
            <a:off x="205028" y="1860331"/>
            <a:ext cx="11398393" cy="4524315"/>
          </a:xfrm>
          <a:prstGeom prst="rect">
            <a:avLst/>
          </a:prstGeom>
          <a:noFill/>
        </p:spPr>
        <p:txBody>
          <a:bodyPr wrap="square" rtlCol="0">
            <a:spAutoFit/>
          </a:bodyPr>
          <a:lstStyle/>
          <a:p>
            <a:r>
              <a:rPr lang="fr-FR" sz="2400" dirty="0" smtClean="0"/>
              <a:t>La myasthénie semble </a:t>
            </a:r>
            <a:r>
              <a:rPr lang="fr-FR" sz="2400" b="1" dirty="0" smtClean="0"/>
              <a:t>antérieure</a:t>
            </a:r>
            <a:r>
              <a:rPr lang="fr-FR" sz="2400" dirty="0" smtClean="0"/>
              <a:t> à l’acte chirurgical </a:t>
            </a:r>
          </a:p>
          <a:p>
            <a:r>
              <a:rPr lang="fr-FR" sz="2400" dirty="0"/>
              <a:t>	</a:t>
            </a:r>
            <a:r>
              <a:rPr lang="fr-FR" sz="2400" dirty="0" smtClean="0"/>
              <a:t>- Fatigabilité (mais lien avec R. </a:t>
            </a:r>
            <a:r>
              <a:rPr lang="fr-FR" sz="2400" dirty="0" err="1" smtClean="0"/>
              <a:t>Ao</a:t>
            </a:r>
            <a:r>
              <a:rPr lang="fr-FR" sz="2400" dirty="0" smtClean="0"/>
              <a:t> ?)</a:t>
            </a:r>
          </a:p>
          <a:p>
            <a:r>
              <a:rPr lang="fr-FR" sz="2400" dirty="0"/>
              <a:t>	</a:t>
            </a:r>
            <a:r>
              <a:rPr lang="fr-FR" sz="2400" dirty="0" smtClean="0"/>
              <a:t>- Ac anti- muscle strié et </a:t>
            </a:r>
            <a:r>
              <a:rPr lang="fr-FR" sz="2400" dirty="0" err="1" smtClean="0"/>
              <a:t>titine</a:t>
            </a:r>
            <a:r>
              <a:rPr lang="fr-FR" sz="2400" dirty="0" smtClean="0"/>
              <a:t> (à j3 de l’intervention !)</a:t>
            </a:r>
          </a:p>
          <a:p>
            <a:r>
              <a:rPr lang="fr-FR" sz="2400" dirty="0"/>
              <a:t>	</a:t>
            </a:r>
            <a:r>
              <a:rPr lang="fr-FR" sz="2400" dirty="0" smtClean="0"/>
              <a:t>- mais pas d’</a:t>
            </a:r>
            <a:r>
              <a:rPr lang="fr-FR" sz="2400" dirty="0" err="1" smtClean="0"/>
              <a:t>ARACh</a:t>
            </a:r>
            <a:endParaRPr lang="fr-FR" sz="2400" dirty="0" smtClean="0"/>
          </a:p>
          <a:p>
            <a:endParaRPr lang="fr-FR" sz="2400" dirty="0" smtClean="0"/>
          </a:p>
          <a:p>
            <a:r>
              <a:rPr lang="fr-FR" sz="2400" dirty="0" smtClean="0"/>
              <a:t>Toutefois : Ptosis et fatigabilité décrits comme « apparaissant dans les suites immédiates » 				de la </a:t>
            </a:r>
            <a:r>
              <a:rPr lang="fr-FR" sz="2400" dirty="0" err="1" smtClean="0"/>
              <a:t>chir</a:t>
            </a:r>
            <a:r>
              <a:rPr lang="fr-FR" sz="2400" dirty="0" smtClean="0"/>
              <a:t> → facteur d’aggravation ?</a:t>
            </a:r>
            <a:endParaRPr lang="fr-FR" sz="2400" dirty="0"/>
          </a:p>
          <a:p>
            <a:endParaRPr lang="fr-FR" sz="2400" dirty="0" smtClean="0"/>
          </a:p>
          <a:p>
            <a:pPr marL="1257300" lvl="2" indent="-342900">
              <a:buFont typeface="Arial" panose="020B0604020202020204" pitchFamily="34" charset="0"/>
              <a:buChar char="•"/>
            </a:pPr>
            <a:r>
              <a:rPr lang="fr-FR" sz="2400" dirty="0" err="1" smtClean="0"/>
              <a:t>Thymectomie</a:t>
            </a:r>
            <a:r>
              <a:rPr lang="fr-FR" sz="2400" dirty="0" smtClean="0"/>
              <a:t> → libération antigénique ?</a:t>
            </a:r>
          </a:p>
          <a:p>
            <a:pPr marL="1257300" lvl="2" indent="-342900">
              <a:buFont typeface="Arial" panose="020B0604020202020204" pitchFamily="34" charset="0"/>
              <a:buChar char="•"/>
            </a:pPr>
            <a:r>
              <a:rPr lang="fr-FR" sz="2400" dirty="0" smtClean="0"/>
              <a:t>Choc ? → souffrance tissulaire (</a:t>
            </a:r>
            <a:r>
              <a:rPr lang="fr-FR" sz="2400" dirty="0"/>
              <a:t>→ </a:t>
            </a:r>
            <a:r>
              <a:rPr lang="fr-FR" sz="2400" dirty="0" smtClean="0"/>
              <a:t>libération/exposition </a:t>
            </a:r>
            <a:r>
              <a:rPr lang="fr-FR" sz="2400" dirty="0"/>
              <a:t>antigénique </a:t>
            </a:r>
            <a:r>
              <a:rPr lang="fr-FR" sz="2400" dirty="0" smtClean="0"/>
              <a:t>?)</a:t>
            </a:r>
          </a:p>
          <a:p>
            <a:pPr marL="1257300" lvl="2" indent="-342900">
              <a:buFont typeface="Arial" panose="020B0604020202020204" pitchFamily="34" charset="0"/>
              <a:buChar char="•"/>
            </a:pPr>
            <a:endParaRPr lang="fr-FR" sz="2400" dirty="0"/>
          </a:p>
          <a:p>
            <a:r>
              <a:rPr lang="fr-FR" sz="2400" dirty="0" smtClean="0"/>
              <a:t>	→ Émergence des </a:t>
            </a:r>
            <a:r>
              <a:rPr lang="fr-FR" sz="2400" dirty="0" err="1" smtClean="0"/>
              <a:t>ARACh</a:t>
            </a:r>
            <a:r>
              <a:rPr lang="fr-FR" sz="2400" dirty="0" smtClean="0"/>
              <a:t> à 6 semaines (à confirmer)</a:t>
            </a:r>
            <a:endParaRPr lang="fr-FR" sz="2400" dirty="0"/>
          </a:p>
        </p:txBody>
      </p:sp>
    </p:spTree>
    <p:extLst>
      <p:ext uri="{BB962C8B-B14F-4D97-AF65-F5344CB8AC3E}">
        <p14:creationId xmlns:p14="http://schemas.microsoft.com/office/powerpoint/2010/main" val="420660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2685</TotalTime>
  <Words>1266</Words>
  <Application>Microsoft Office PowerPoint</Application>
  <PresentationFormat>Grand écran</PresentationFormat>
  <Paragraphs>158</Paragraphs>
  <Slides>19</Slides>
  <Notes>10</Notes>
  <HiddenSlides>1</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19</vt:i4>
      </vt:variant>
    </vt:vector>
  </HeadingPairs>
  <TitlesOfParts>
    <vt:vector size="24" baseType="lpstr">
      <vt:lpstr>Arial</vt:lpstr>
      <vt:lpstr>Calibri</vt:lpstr>
      <vt:lpstr>Calibri Light</vt:lpstr>
      <vt:lpstr>Wingdings</vt:lpstr>
      <vt:lpstr>Thème Office</vt:lpstr>
      <vt:lpstr>Du R.Ao à la faiblesse musculaire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CHU de Lille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Anti-titine</dc:title>
  <dc:creator>INTERNES IMMUNO</dc:creator>
  <cp:lastModifiedBy>Sylvain Dubucquoi</cp:lastModifiedBy>
  <cp:revision>181</cp:revision>
  <dcterms:created xsi:type="dcterms:W3CDTF">2022-02-14T08:02:51Z</dcterms:created>
  <dcterms:modified xsi:type="dcterms:W3CDTF">2022-03-28T11:17:07Z</dcterms:modified>
</cp:coreProperties>
</file>