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302" r:id="rId4"/>
    <p:sldId id="312" r:id="rId5"/>
    <p:sldId id="305" r:id="rId6"/>
    <p:sldId id="306" r:id="rId7"/>
    <p:sldId id="304" r:id="rId8"/>
    <p:sldId id="308" r:id="rId9"/>
    <p:sldId id="303" r:id="rId10"/>
    <p:sldId id="309" r:id="rId11"/>
    <p:sldId id="310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8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128" y="-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5E1B3-77BC-4034-AAE1-93E2BA0786AC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664C1-07FA-44A2-901C-1CF485778C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52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Atypique : Mme P fort marquage  de la couche moléculaire et du cytoplasme des neurones (</a:t>
            </a:r>
            <a:r>
              <a:rPr lang="fr-FR" dirty="0" err="1"/>
              <a:t>cdP</a:t>
            </a:r>
            <a:r>
              <a:rPr lang="fr-FR" dirty="0"/>
              <a:t> </a:t>
            </a:r>
            <a:r>
              <a:rPr lang="fr-FR" dirty="0" err="1"/>
              <a:t>neg</a:t>
            </a:r>
            <a:r>
              <a:rPr lang="fr-FR" dirty="0"/>
              <a:t>). Troubles mnésiques +++ subaigus IRM "anormale«  confirmé atypique au CNR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9252-7700-4B4B-AB2A-6A216C57C62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94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40C6D7-5397-4A2B-B178-53116BEC7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C4DE064-0A29-4953-ADB5-98F9C1DD3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A18C3CC-3425-4D3F-AECC-F0BA0B34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DE28C51-82C9-4405-BF86-9C811EF4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621FD9A-D015-427E-89EA-9162BC12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87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89BE4E-D330-401F-8425-FC66DB0B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49CF0C0-B128-4344-9EF0-527DFE700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EB8F037-2EF4-4F48-B069-8276EDCE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B3CDC5F-38E6-4583-AA59-041EE5E1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B70DC2F-7F52-4721-BC59-36E0CFF0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50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E4FF3043-C13E-4AF9-92AF-AC610899D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1D87DD12-2DB0-4CC6-8ABD-9C16DFAC6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6F0D404-B30F-4647-A472-71AAA895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FC4E449-F4DC-47ED-BA5B-003BA0647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78A2CE5-23F2-46AE-A7A3-D6E3F3D1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09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A9E6434-6B43-4070-9E38-8DE43F52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6069C08-EBDD-4189-AB3B-3DE347590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5F43DB9-79CD-4EE3-86EF-ABED0EE1E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B3EE533-8F03-495B-80A8-22CF1EF7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8D858E-7580-47C2-8C5C-43845321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75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F7494A-8F57-4C02-BF05-639505EA6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AFFF057-7CAD-4087-BC5F-A2F523099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95D5729-5D1D-4A23-BF23-F2A2FE83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8C9B41E-9A03-4BDF-9AC3-BFC01659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7C49934-BA7D-47AD-ABCC-E6291325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28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3717894-F4EE-45CF-A11D-11E0ED8B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A45A4BF-ABA4-449C-8E92-58F1D667E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3D7A918-CE2A-46DD-A1C8-6F2010BFE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36E6805-2312-498E-82FD-94CB4F1D2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895A862-5838-44A9-A33E-F3733033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A261822-17CE-4D55-9A50-B6D4D8E3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9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04B8DDE-ED61-4B23-953E-D879BE36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09B653E-E50B-401F-9406-830D5C4F5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AA0A763C-16B0-404C-9B8A-BDB3E0675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4840A1BB-74E8-41E4-A63D-B759A77CE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90EBB917-BED2-4711-964E-24D3DB4D2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648F4BEF-32CE-4100-9AAF-3624DC16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3CCF2E10-DA85-4445-B755-865CBD04B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3353F9A-912B-4541-9E5E-EE835907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53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FC53427-E690-402F-BE4D-B710AFAC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91371DF-2EB0-48EC-9AAA-BC7853D4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B628113-1B87-4742-9296-B8F9AE08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D7C7BFDD-A2D6-41BA-8FDA-D38B0727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67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DF820D3-A990-4A3F-91A4-7292D69E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483B1922-5FFD-4E89-B489-66078EAE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03C9B98-0488-4A06-B487-812DEF9F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473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07A4D5-B111-44E6-BCE0-9AE21ABE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17D30FF-0085-4B34-B5BC-67C5B85A9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92C9AB3-238F-4EFD-87EF-D3475FE0F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28314AF-4AC2-4EBB-BC01-A9601977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9B7C5EB-7BDD-459A-8C3A-867DC983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5E33790-0AC0-479E-B65E-F28C853F9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1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93D6669-F87E-4824-BADC-6505FE86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356414F8-7670-440D-973D-54503FA688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DC95582-404C-4E27-9AA3-EB1D9983C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12786E0-07E1-4840-954B-1FD5F5A3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FB726FE-EE9B-4B0F-92B4-58CFF73C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CFC0518-2A71-4B18-995E-554DAB47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69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4BE07073-8139-4695-AC03-330ACDEB6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FD0B372-E6E2-47A9-8635-23C9D8D6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29424B3-9C1A-45C1-AA56-FF411CB80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F5954-A75B-4C0E-9F83-492D0F8078AA}" type="datetimeFigureOut">
              <a:rPr lang="fr-FR" smtClean="0"/>
              <a:t>01/01/16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2AB18C2-8507-4EA3-99A2-A714BEE7E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562A3CA-F297-46C1-A04B-91F3CFCEC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97E4-CA05-49AD-8542-B033375155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03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2.wdp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9" Type="http://schemas.microsoft.com/office/2007/relationships/hdphoto" Target="../media/hdphoto3.wdp"/><Relationship Id="rId10" Type="http://schemas.openxmlformats.org/officeDocument/2006/relationships/image" Target="../media/image14.png"/><Relationship Id="rId11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4D0908-8BA0-45EE-B8B6-61657EB776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EAI à anti-IgLON</a:t>
            </a:r>
            <a:r>
              <a:rPr lang="fr-FR" dirty="0"/>
              <a:t>5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377A409-D910-44F3-B589-134CD7C9F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F. Fortenfant, GEAI 27/09/22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20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9646EEBA-E08C-4679-BD88-35E20EA19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130645"/>
              </p:ext>
            </p:extLst>
          </p:nvPr>
        </p:nvGraphicFramePr>
        <p:xfrm>
          <a:off x="188922" y="224858"/>
          <a:ext cx="11723632" cy="6155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059">
                  <a:extLst>
                    <a:ext uri="{9D8B030D-6E8A-4147-A177-3AD203B41FA5}">
                      <a16:colId xmlns:a16="http://schemas.microsoft.com/office/drawing/2014/main" xmlns="" val="797780017"/>
                    </a:ext>
                  </a:extLst>
                </a:gridCol>
                <a:gridCol w="1826241">
                  <a:extLst>
                    <a:ext uri="{9D8B030D-6E8A-4147-A177-3AD203B41FA5}">
                      <a16:colId xmlns:a16="http://schemas.microsoft.com/office/drawing/2014/main" xmlns="" val="1935732474"/>
                    </a:ext>
                  </a:extLst>
                </a:gridCol>
                <a:gridCol w="1899711">
                  <a:extLst>
                    <a:ext uri="{9D8B030D-6E8A-4147-A177-3AD203B41FA5}">
                      <a16:colId xmlns:a16="http://schemas.microsoft.com/office/drawing/2014/main" xmlns="" val="2891781998"/>
                    </a:ext>
                  </a:extLst>
                </a:gridCol>
                <a:gridCol w="1731781">
                  <a:extLst>
                    <a:ext uri="{9D8B030D-6E8A-4147-A177-3AD203B41FA5}">
                      <a16:colId xmlns:a16="http://schemas.microsoft.com/office/drawing/2014/main" xmlns="" val="189270168"/>
                    </a:ext>
                  </a:extLst>
                </a:gridCol>
                <a:gridCol w="1941695">
                  <a:extLst>
                    <a:ext uri="{9D8B030D-6E8A-4147-A177-3AD203B41FA5}">
                      <a16:colId xmlns:a16="http://schemas.microsoft.com/office/drawing/2014/main" xmlns="" val="1056334133"/>
                    </a:ext>
                  </a:extLst>
                </a:gridCol>
                <a:gridCol w="2057145">
                  <a:extLst>
                    <a:ext uri="{9D8B030D-6E8A-4147-A177-3AD203B41FA5}">
                      <a16:colId xmlns:a16="http://schemas.microsoft.com/office/drawing/2014/main" xmlns="" val="3002257256"/>
                    </a:ext>
                  </a:extLst>
                </a:gridCol>
              </a:tblGrid>
              <a:tr h="20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BILMI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BURMA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LAPNI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GUILI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CARFE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936249864"/>
                  </a:ext>
                </a:extLst>
              </a:tr>
              <a:tr h="208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Age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80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69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70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71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447779754"/>
                  </a:ext>
                </a:extLst>
              </a:tr>
              <a:tr h="208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Sexe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M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M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F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F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F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2981547899"/>
                  </a:ext>
                </a:extLst>
              </a:tr>
              <a:tr h="12991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Présentation clinique </a:t>
                      </a:r>
                      <a:r>
                        <a:rPr lang="fr-FR" sz="1200" dirty="0" smtClean="0">
                          <a:effectLst/>
                        </a:rPr>
                        <a:t>initiale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</a:rPr>
                        <a:t>Troubles cognitifs </a:t>
                      </a:r>
                      <a:r>
                        <a:rPr lang="fr-FR" sz="1200" b="1" dirty="0" smtClean="0">
                          <a:effectLst/>
                        </a:rPr>
                        <a:t>et psychiatriques </a:t>
                      </a:r>
                      <a:r>
                        <a:rPr lang="fr-FR" sz="1200" dirty="0" smtClean="0">
                          <a:effectLst/>
                        </a:rPr>
                        <a:t>prédominant l’après</a:t>
                      </a:r>
                      <a:r>
                        <a:rPr lang="fr-FR" sz="1200" baseline="0" dirty="0" smtClean="0">
                          <a:effectLst/>
                        </a:rPr>
                        <a:t> midi. Troubles du sommeil et de l’équilibre</a:t>
                      </a:r>
                      <a:r>
                        <a:rPr lang="fr-FR" sz="1200" dirty="0" smtClean="0">
                          <a:effectLst/>
                        </a:rPr>
                        <a:t>, mouvements </a:t>
                      </a:r>
                      <a:r>
                        <a:rPr lang="fr-FR" sz="1200" dirty="0">
                          <a:effectLst/>
                        </a:rPr>
                        <a:t>anormaux, paresthésies fugaces du MS droit. 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</a:rPr>
                        <a:t>Troubles </a:t>
                      </a:r>
                      <a:r>
                        <a:rPr lang="fr-FR" sz="1200" b="1" dirty="0">
                          <a:effectLst/>
                        </a:rPr>
                        <a:t>du sommeil </a:t>
                      </a:r>
                      <a:r>
                        <a:rPr lang="fr-FR" sz="1200" dirty="0" smtClean="0">
                          <a:effectLst/>
                        </a:rPr>
                        <a:t>+++</a:t>
                      </a:r>
                      <a:r>
                        <a:rPr lang="fr-FR" sz="1200" baseline="0" dirty="0" smtClean="0">
                          <a:effectLst/>
                        </a:rPr>
                        <a:t> (</a:t>
                      </a:r>
                      <a:r>
                        <a:rPr lang="fr-FR" sz="1200" baseline="0" dirty="0" err="1" smtClean="0">
                          <a:effectLst/>
                        </a:rPr>
                        <a:t>Polysomno</a:t>
                      </a:r>
                      <a:r>
                        <a:rPr lang="fr-FR" sz="1200" baseline="0" dirty="0" smtClean="0">
                          <a:effectLst/>
                        </a:rPr>
                        <a:t>)</a:t>
                      </a: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Troubles de l'équilibre + troubles</a:t>
                      </a:r>
                      <a:r>
                        <a:rPr lang="fr-FR" sz="1200" baseline="0" dirty="0" smtClean="0">
                          <a:effectLst/>
                        </a:rPr>
                        <a:t> cognitifs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 err="1" smtClean="0">
                          <a:effectLst/>
                        </a:rPr>
                        <a:t>Sd</a:t>
                      </a:r>
                      <a:r>
                        <a:rPr lang="fr-FR" sz="1200" b="1" dirty="0" smtClean="0">
                          <a:effectLst/>
                        </a:rPr>
                        <a:t> </a:t>
                      </a:r>
                      <a:r>
                        <a:rPr lang="fr-FR" sz="1200" b="1" dirty="0" err="1" smtClean="0">
                          <a:effectLst/>
                        </a:rPr>
                        <a:t>cerebelleux</a:t>
                      </a:r>
                      <a:r>
                        <a:rPr lang="fr-FR" sz="1200" b="1" dirty="0" smtClean="0">
                          <a:effectLst/>
                        </a:rPr>
                        <a:t> statique et cinétique</a:t>
                      </a:r>
                      <a:r>
                        <a:rPr lang="fr-FR" sz="1200" b="1" baseline="0" dirty="0" smtClean="0">
                          <a:effectLst/>
                        </a:rPr>
                        <a:t> s</a:t>
                      </a:r>
                      <a:r>
                        <a:rPr lang="fr-FR" sz="1200" b="1" dirty="0" smtClean="0">
                          <a:effectLst/>
                        </a:rPr>
                        <a:t>ubaigu</a:t>
                      </a:r>
                      <a:r>
                        <a:rPr lang="fr-FR" sz="1200" dirty="0" smtClean="0">
                          <a:effectLst/>
                        </a:rPr>
                        <a:t>, des </a:t>
                      </a:r>
                      <a:r>
                        <a:rPr lang="fr-FR" sz="1200" dirty="0">
                          <a:effectLst/>
                        </a:rPr>
                        <a:t>modifications de </a:t>
                      </a:r>
                      <a:r>
                        <a:rPr lang="fr-FR" sz="1200" dirty="0" smtClean="0">
                          <a:effectLst/>
                        </a:rPr>
                        <a:t>l'écriture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</a:rPr>
                        <a:t>Ptosis</a:t>
                      </a:r>
                      <a:r>
                        <a:rPr lang="fr-FR" sz="1200" dirty="0">
                          <a:effectLst/>
                        </a:rPr>
                        <a:t> bilatéral, une </a:t>
                      </a:r>
                      <a:r>
                        <a:rPr lang="fr-FR" sz="1200" b="1" dirty="0">
                          <a:effectLst/>
                        </a:rPr>
                        <a:t>fatigabilité générale</a:t>
                      </a:r>
                      <a:r>
                        <a:rPr lang="fr-FR" sz="1200" dirty="0">
                          <a:effectLst/>
                        </a:rPr>
                        <a:t>, une voix nasonnée, une dysarthrie, des troubles de la déglutition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</a:rPr>
                        <a:t>Troubles</a:t>
                      </a:r>
                      <a:r>
                        <a:rPr lang="fr-FR" sz="1200" b="1" baseline="0" dirty="0" smtClean="0">
                          <a:effectLst/>
                        </a:rPr>
                        <a:t> cognitifs </a:t>
                      </a:r>
                      <a:r>
                        <a:rPr lang="fr-FR" sz="1200" baseline="0" dirty="0" smtClean="0">
                          <a:effectLst/>
                        </a:rPr>
                        <a:t>depuis 1,5an (DTS, discours incohérent, oublis à mesure) troubles du comportement 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3443530110"/>
                  </a:ext>
                </a:extLst>
              </a:tr>
              <a:tr h="8009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Troubles du sommeil</a:t>
                      </a:r>
                      <a:endParaRPr lang="fr-FR" sz="1200" b="0" dirty="0" smtClean="0">
                        <a:effectLst/>
                      </a:endParaRP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Parasomnie</a:t>
                      </a:r>
                      <a:endParaRPr lang="fr-FR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Apnée</a:t>
                      </a:r>
                      <a:r>
                        <a:rPr lang="fr-FR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 sommeil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Mouvements, agitation nocturne</a:t>
                      </a: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Oui sévère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Oui, nycturie, somniloquies</a:t>
                      </a: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Non sauf réveils brusques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Oui</a:t>
                      </a:r>
                      <a:r>
                        <a:rPr lang="fr-FR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sévère</a:t>
                      </a: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Oui modéré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Somniloquie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2353309197"/>
                  </a:ext>
                </a:extLst>
              </a:tr>
              <a:tr h="8267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+mn-lt"/>
                          <a:ea typeface="+mn-ea"/>
                        </a:rPr>
                        <a:t>Atteinte</a:t>
                      </a:r>
                      <a:r>
                        <a:rPr lang="fr-FR" sz="1200" baseline="0" dirty="0" smtClean="0">
                          <a:effectLst/>
                          <a:latin typeface="+mn-lt"/>
                          <a:ea typeface="+mn-ea"/>
                        </a:rPr>
                        <a:t> Bulbaire</a:t>
                      </a:r>
                      <a:endParaRPr lang="fr-FR" sz="12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Stridor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Dysautonomie</a:t>
                      </a:r>
                      <a:endParaRPr lang="fr-FR" sz="12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Troubles de la déglutition</a:t>
                      </a: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 hypotension OS positif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Oui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Non, troubles de la voix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Oui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1242104188"/>
                  </a:ext>
                </a:extLst>
              </a:tr>
              <a:tr h="512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Troubles de la </a:t>
                      </a:r>
                      <a:r>
                        <a:rPr lang="fr-FR" sz="1200" dirty="0" smtClean="0">
                          <a:effectLst/>
                        </a:rPr>
                        <a:t>marche, ataxie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Dysarthrie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dirty="0" smtClean="0">
                          <a:effectLst/>
                        </a:rPr>
                        <a:t>fluctuante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Oui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Oui, avec troubles de la coordination des MI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Oui fluctuante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Oui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Non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4257045418"/>
                  </a:ext>
                </a:extLst>
              </a:tr>
              <a:tr h="600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Détérioration cognitive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  <a:r>
                        <a:rPr lang="fr-FR" sz="1200" baseline="0" dirty="0" smtClean="0">
                          <a:effectLst/>
                        </a:rPr>
                        <a:t> (ralentissement </a:t>
                      </a:r>
                      <a:r>
                        <a:rPr lang="fr-FR" sz="1200" baseline="0" dirty="0" err="1" smtClean="0">
                          <a:effectLst/>
                        </a:rPr>
                        <a:t>ideomoteur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dirty="0" smtClean="0">
                          <a:effectLst/>
                        </a:rPr>
                        <a:t>, </a:t>
                      </a:r>
                      <a:r>
                        <a:rPr lang="fr-FR" sz="1200" dirty="0" err="1" smtClean="0">
                          <a:effectLst/>
                        </a:rPr>
                        <a:t>sd</a:t>
                      </a:r>
                      <a:r>
                        <a:rPr lang="fr-FR" sz="1200" dirty="0" smtClean="0">
                          <a:effectLst/>
                        </a:rPr>
                        <a:t> </a:t>
                      </a:r>
                      <a:r>
                        <a:rPr lang="fr-FR" sz="1200" dirty="0" err="1" smtClean="0">
                          <a:effectLst/>
                        </a:rPr>
                        <a:t>dysexécutif</a:t>
                      </a:r>
                      <a:r>
                        <a:rPr lang="fr-FR" sz="1200" baseline="0" dirty="0" smtClean="0">
                          <a:effectLst/>
                        </a:rPr>
                        <a:t> global)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 (baisse mémoire antérograde verbale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 (déficit de la vitesse</a:t>
                      </a:r>
                      <a:r>
                        <a:rPr lang="fr-FR" sz="1200" baseline="0" dirty="0" smtClean="0">
                          <a:effectLst/>
                        </a:rPr>
                        <a:t> de traitement des informations)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Oui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 (hallucinations visuelles, fabulations, 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1971546211"/>
                  </a:ext>
                </a:extLst>
              </a:tr>
              <a:tr h="416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Autre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0" dirty="0" smtClean="0">
                          <a:effectLst/>
                        </a:rPr>
                        <a:t>-Insuffisance respiratoire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Troubles oculaires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Epilepsie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Atteinte motrice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Sd</a:t>
                      </a:r>
                      <a:r>
                        <a:rPr lang="fr-FR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1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parkinsonnien</a:t>
                      </a:r>
                      <a:endParaRPr lang="fr-FR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Perte</a:t>
                      </a:r>
                      <a:r>
                        <a:rPr lang="fr-FR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de poids, asthénie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endParaRPr lang="fr-FR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10kg en 6 mois, oui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Oui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Non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Oui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2356787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069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BE845C44-4429-43F8-AEE8-095782781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410569"/>
              </p:ext>
            </p:extLst>
          </p:nvPr>
        </p:nvGraphicFramePr>
        <p:xfrm>
          <a:off x="1111088" y="1426765"/>
          <a:ext cx="9118833" cy="3679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6967">
                  <a:extLst>
                    <a:ext uri="{9D8B030D-6E8A-4147-A177-3AD203B41FA5}">
                      <a16:colId xmlns:a16="http://schemas.microsoft.com/office/drawing/2014/main" xmlns="" val="3242242598"/>
                    </a:ext>
                  </a:extLst>
                </a:gridCol>
                <a:gridCol w="1648409">
                  <a:extLst>
                    <a:ext uri="{9D8B030D-6E8A-4147-A177-3AD203B41FA5}">
                      <a16:colId xmlns:a16="http://schemas.microsoft.com/office/drawing/2014/main" xmlns="" val="832065421"/>
                    </a:ext>
                  </a:extLst>
                </a:gridCol>
                <a:gridCol w="1583250">
                  <a:extLst>
                    <a:ext uri="{9D8B030D-6E8A-4147-A177-3AD203B41FA5}">
                      <a16:colId xmlns:a16="http://schemas.microsoft.com/office/drawing/2014/main" xmlns="" val="3372124515"/>
                    </a:ext>
                  </a:extLst>
                </a:gridCol>
                <a:gridCol w="1727286">
                  <a:extLst>
                    <a:ext uri="{9D8B030D-6E8A-4147-A177-3AD203B41FA5}">
                      <a16:colId xmlns:a16="http://schemas.microsoft.com/office/drawing/2014/main" xmlns="" val="1277879825"/>
                    </a:ext>
                  </a:extLst>
                </a:gridCol>
                <a:gridCol w="1044830">
                  <a:extLst>
                    <a:ext uri="{9D8B030D-6E8A-4147-A177-3AD203B41FA5}">
                      <a16:colId xmlns:a16="http://schemas.microsoft.com/office/drawing/2014/main" xmlns="" val="763038824"/>
                    </a:ext>
                  </a:extLst>
                </a:gridCol>
                <a:gridCol w="1518091">
                  <a:extLst>
                    <a:ext uri="{9D8B030D-6E8A-4147-A177-3AD203B41FA5}">
                      <a16:colId xmlns:a16="http://schemas.microsoft.com/office/drawing/2014/main" xmlns="" val="1868642026"/>
                    </a:ext>
                  </a:extLst>
                </a:gridCol>
              </a:tblGrid>
              <a:tr h="190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BILMI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BURMA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LAPNI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GUILI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CARFE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1066458864"/>
                  </a:ext>
                </a:extLst>
              </a:tr>
              <a:tr h="190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IRM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Atrophie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Atrophie  cortico-sous corticale modérée, </a:t>
                      </a:r>
                      <a:r>
                        <a:rPr lang="fr-FR" sz="1200" dirty="0" err="1" smtClean="0">
                          <a:effectLst/>
                        </a:rPr>
                        <a:t>leucopathie</a:t>
                      </a:r>
                      <a:r>
                        <a:rPr lang="fr-FR" sz="1200" dirty="0" smtClean="0">
                          <a:effectLst/>
                        </a:rPr>
                        <a:t> </a:t>
                      </a:r>
                      <a:r>
                        <a:rPr lang="fr-FR" sz="1200" dirty="0" err="1" smtClean="0">
                          <a:effectLst/>
                        </a:rPr>
                        <a:t>périventriculaire</a:t>
                      </a:r>
                      <a:r>
                        <a:rPr lang="fr-FR" sz="1200" baseline="0" dirty="0" smtClean="0">
                          <a:effectLst/>
                        </a:rPr>
                        <a:t> </a:t>
                      </a:r>
                      <a:r>
                        <a:rPr lang="fr-FR" sz="1200" dirty="0" err="1" smtClean="0">
                          <a:effectLst/>
                        </a:rPr>
                        <a:t>vasculodégénérative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RAS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dirty="0" err="1" smtClean="0">
                          <a:effectLst/>
                        </a:rPr>
                        <a:t>Hypersignaux</a:t>
                      </a:r>
                      <a:r>
                        <a:rPr lang="fr-FR" sz="1200" dirty="0" smtClean="0">
                          <a:effectLst/>
                        </a:rPr>
                        <a:t> FLAIR</a:t>
                      </a:r>
                      <a:r>
                        <a:rPr lang="fr-FR" sz="1200" baseline="0" dirty="0" smtClean="0">
                          <a:effectLst/>
                        </a:rPr>
                        <a:t> de la substance blanche </a:t>
                      </a:r>
                      <a:r>
                        <a:rPr lang="fr-FR" sz="1200" baseline="0" dirty="0" err="1" smtClean="0">
                          <a:effectLst/>
                        </a:rPr>
                        <a:t>sustentorielle</a:t>
                      </a:r>
                      <a:r>
                        <a:rPr lang="fr-FR" sz="1200" baseline="0" dirty="0" smtClean="0">
                          <a:effectLst/>
                        </a:rPr>
                        <a:t> (allure </a:t>
                      </a:r>
                      <a:r>
                        <a:rPr lang="fr-FR" sz="1200" baseline="0" dirty="0" err="1" smtClean="0">
                          <a:effectLst/>
                        </a:rPr>
                        <a:t>vasculodégénérative</a:t>
                      </a:r>
                      <a:r>
                        <a:rPr lang="fr-FR" sz="1200" baseline="0" dirty="0" smtClean="0">
                          <a:effectLst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2321174932"/>
                  </a:ext>
                </a:extLst>
              </a:tr>
              <a:tr h="259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Isoelectrofocalisation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dirty="0" smtClean="0">
                          <a:effectLst/>
                        </a:rPr>
                        <a:t>non faite, index kappa 20,3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dirty="0" smtClean="0">
                          <a:effectLst/>
                        </a:rPr>
                        <a:t>2 BOC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3244862718"/>
                  </a:ext>
                </a:extLst>
              </a:tr>
              <a:tr h="259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+mn-lt"/>
                          <a:ea typeface="+mn-ea"/>
                        </a:rPr>
                        <a:t>EEG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 smtClean="0">
                          <a:effectLst/>
                          <a:latin typeface="+mn-lt"/>
                          <a:ea typeface="+mn-ea"/>
                        </a:rPr>
                        <a:t>Polysomno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 </a:t>
                      </a:r>
                      <a:r>
                        <a:rPr lang="fr-FR" sz="1200" dirty="0" smtClean="0">
                          <a:effectLst/>
                        </a:rPr>
                        <a:t>RAS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r>
                        <a:rPr lang="fr-FR" sz="1200" smtClean="0">
                          <a:effectLst/>
                        </a:rPr>
                        <a:t>+++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RAS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506010474"/>
                  </a:ext>
                </a:extLst>
              </a:tr>
              <a:tr h="3801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Protéine </a:t>
                      </a:r>
                      <a:r>
                        <a:rPr lang="fr-FR" sz="1200" dirty="0" smtClean="0">
                          <a:effectLst/>
                        </a:rPr>
                        <a:t>Tau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Tau phosphorylée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Ab1-42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Rapport Ab1-42/40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Normale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Normale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Normale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Augmentée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Augmentée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Abaissée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Abaissé </a:t>
                      </a: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479176704"/>
                  </a:ext>
                </a:extLst>
              </a:tr>
              <a:tr h="190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Virologie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11/2021 : IgG VHE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04/2022 : </a:t>
                      </a:r>
                      <a:r>
                        <a:rPr lang="fr-FR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AgHbc</a:t>
                      </a: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seuls, IgG VHE et IgG VZV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05/2020 : IgG VHE et IgG VZV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03/2022 : IgG VZV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05/2022 : IgG rougeole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09/2010 : IgG HAV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45686124"/>
                  </a:ext>
                </a:extLst>
              </a:tr>
              <a:tr h="38012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37656" marR="376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656" marR="37656" marT="0" marB="0"/>
                </a:tc>
                <a:extLst>
                  <a:ext uri="{0D108BD9-81ED-4DB2-BD59-A6C34878D82A}">
                    <a16:rowId xmlns:a16="http://schemas.microsoft.com/office/drawing/2014/main" xmlns="" val="611858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17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6D3EA8-432C-435D-9D7A-51164B77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8085" cy="967901"/>
          </a:xfrm>
        </p:spPr>
        <p:txBody>
          <a:bodyPr/>
          <a:lstStyle/>
          <a:p>
            <a:r>
              <a:rPr lang="fr-FR" dirty="0" smtClean="0"/>
              <a:t>La famille </a:t>
            </a:r>
            <a:r>
              <a:rPr lang="fr-FR" dirty="0" err="1" smtClean="0"/>
              <a:t>IgLON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C2FCCE7-263C-43FB-8BC2-4F50BE13D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12" y="1720661"/>
            <a:ext cx="10967946" cy="4351338"/>
          </a:xfrm>
        </p:spPr>
        <p:txBody>
          <a:bodyPr>
            <a:normAutofit/>
          </a:bodyPr>
          <a:lstStyle/>
          <a:p>
            <a:r>
              <a:rPr lang="fr-FR" dirty="0" smtClean="0"/>
              <a:t>5 gènes codant pour des protéines d’adhésion cellulaires</a:t>
            </a:r>
            <a:endParaRPr lang="fr-FR" dirty="0" smtClean="0"/>
          </a:p>
          <a:p>
            <a:pPr lvl="1"/>
            <a:r>
              <a:rPr lang="fr-FR" sz="1800" dirty="0" smtClean="0"/>
              <a:t>IgLON1 : </a:t>
            </a:r>
            <a:r>
              <a:rPr lang="fr-FR" sz="1800" dirty="0" err="1" smtClean="0"/>
              <a:t>opioid</a:t>
            </a:r>
            <a:r>
              <a:rPr lang="fr-FR" sz="1800" dirty="0" smtClean="0"/>
              <a:t> –</a:t>
            </a:r>
            <a:r>
              <a:rPr lang="fr-FR" sz="1800" dirty="0" err="1" smtClean="0"/>
              <a:t>binding</a:t>
            </a:r>
            <a:r>
              <a:rPr lang="fr-FR" sz="1800" dirty="0" smtClean="0"/>
              <a:t> </a:t>
            </a:r>
            <a:r>
              <a:rPr lang="fr-FR" sz="1800" dirty="0" err="1" smtClean="0"/>
              <a:t>cell</a:t>
            </a:r>
            <a:r>
              <a:rPr lang="fr-FR" sz="1800" dirty="0" smtClean="0"/>
              <a:t> adhésion </a:t>
            </a:r>
            <a:r>
              <a:rPr lang="fr-FR" sz="1800" dirty="0" err="1" smtClean="0"/>
              <a:t>molecule</a:t>
            </a:r>
            <a:endParaRPr lang="fr-FR" sz="1800" dirty="0" smtClean="0"/>
          </a:p>
          <a:p>
            <a:pPr lvl="1"/>
            <a:r>
              <a:rPr lang="fr-FR" sz="1800" dirty="0" smtClean="0"/>
              <a:t>IgLON2 : </a:t>
            </a:r>
            <a:r>
              <a:rPr lang="fr-FR" sz="1800" dirty="0" err="1" smtClean="0"/>
              <a:t>neurotrimine</a:t>
            </a:r>
            <a:endParaRPr lang="fr-FR" sz="1800" dirty="0" smtClean="0"/>
          </a:p>
          <a:p>
            <a:pPr lvl="1"/>
            <a:r>
              <a:rPr lang="fr-FR" sz="1800" dirty="0" smtClean="0"/>
              <a:t>IgLON3 : </a:t>
            </a:r>
            <a:r>
              <a:rPr lang="fr-FR" sz="1800" dirty="0" err="1" smtClean="0"/>
              <a:t>limbic</a:t>
            </a:r>
            <a:r>
              <a:rPr lang="fr-FR" sz="1800" dirty="0" smtClean="0"/>
              <a:t> system </a:t>
            </a:r>
            <a:r>
              <a:rPr lang="fr-FR" sz="1800" dirty="0" err="1" smtClean="0"/>
              <a:t>associated</a:t>
            </a:r>
            <a:r>
              <a:rPr lang="fr-FR" sz="1800" dirty="0" smtClean="0"/>
              <a:t> membrane </a:t>
            </a:r>
            <a:r>
              <a:rPr lang="fr-FR" sz="1800" dirty="0" err="1" smtClean="0"/>
              <a:t>protein</a:t>
            </a:r>
            <a:endParaRPr lang="fr-FR" sz="1800" dirty="0" smtClean="0"/>
          </a:p>
          <a:p>
            <a:pPr lvl="1"/>
            <a:r>
              <a:rPr lang="fr-FR" sz="1800" dirty="0" smtClean="0"/>
              <a:t>IgLON4 : neuronal </a:t>
            </a:r>
            <a:r>
              <a:rPr lang="fr-FR" sz="1800" dirty="0" err="1" smtClean="0"/>
              <a:t>growth</a:t>
            </a:r>
            <a:r>
              <a:rPr lang="fr-FR" sz="1800" dirty="0" smtClean="0"/>
              <a:t> </a:t>
            </a:r>
            <a:r>
              <a:rPr lang="fr-FR" sz="1800" dirty="0" err="1" smtClean="0"/>
              <a:t>regulator</a:t>
            </a:r>
            <a:r>
              <a:rPr lang="fr-FR" sz="1800" dirty="0" smtClean="0"/>
              <a:t> 1</a:t>
            </a:r>
          </a:p>
          <a:p>
            <a:r>
              <a:rPr lang="fr-FR" dirty="0" smtClean="0"/>
              <a:t>Impliqués dans les processus d’adhésion neuronale, </a:t>
            </a:r>
            <a:r>
              <a:rPr lang="fr-FR" dirty="0" err="1" smtClean="0"/>
              <a:t>neurogénèse</a:t>
            </a:r>
            <a:r>
              <a:rPr lang="fr-FR" dirty="0" smtClean="0"/>
              <a:t> et </a:t>
            </a:r>
            <a:r>
              <a:rPr lang="fr-FR" dirty="0" err="1" smtClean="0"/>
              <a:t>neuroplasticité</a:t>
            </a:r>
            <a:r>
              <a:rPr lang="fr-FR" dirty="0" smtClean="0"/>
              <a:t> (+ régulation du niveau de perfusion rénale)</a:t>
            </a:r>
          </a:p>
          <a:p>
            <a:r>
              <a:rPr lang="fr-FR" dirty="0" smtClean="0"/>
              <a:t>IgLON5 </a:t>
            </a:r>
            <a:r>
              <a:rPr lang="fr-FR" dirty="0"/>
              <a:t>: </a:t>
            </a:r>
            <a:r>
              <a:rPr lang="fr-FR" dirty="0" smtClean="0"/>
              <a:t>3 </a:t>
            </a:r>
            <a:r>
              <a:rPr lang="fr-FR" dirty="0"/>
              <a:t>domaines type C2 d’</a:t>
            </a:r>
            <a:r>
              <a:rPr lang="fr-FR" dirty="0" err="1"/>
              <a:t>Ig</a:t>
            </a:r>
            <a:r>
              <a:rPr lang="fr-FR" dirty="0"/>
              <a:t> insérés par ancre </a:t>
            </a:r>
            <a:r>
              <a:rPr lang="fr-FR" dirty="0" err="1"/>
              <a:t>glycosylphosphatidylinositol</a:t>
            </a:r>
            <a:r>
              <a:rPr lang="fr-FR" dirty="0"/>
              <a:t> dans la membrane </a:t>
            </a:r>
            <a:r>
              <a:rPr lang="fr-FR" dirty="0" smtClean="0"/>
              <a:t>neuronale</a:t>
            </a:r>
            <a:endParaRPr lang="fr-FR" dirty="0"/>
          </a:p>
          <a:p>
            <a:pPr lvl="1"/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3681600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B5E28E-CBB1-4849-A67F-13C7E28E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27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Physiopathologie de l’EAI à anti-IgLON5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9FCC9C8-B0D4-41F8-BB15-52E0DB6A9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0211" cy="4351338"/>
          </a:xfrm>
        </p:spPr>
        <p:txBody>
          <a:bodyPr/>
          <a:lstStyle/>
          <a:p>
            <a:r>
              <a:rPr lang="fr-FR" dirty="0" smtClean="0"/>
              <a:t>Inflammation et neuro-dégénération : l</a:t>
            </a:r>
            <a:r>
              <a:rPr lang="fr-FR" dirty="0" smtClean="0"/>
              <a:t>’œuf et la poule</a:t>
            </a:r>
          </a:p>
          <a:p>
            <a:r>
              <a:rPr lang="fr-FR" dirty="0" smtClean="0"/>
              <a:t>Accumulation de taux phosphorylé à </a:t>
            </a:r>
            <a:r>
              <a:rPr lang="fr-FR" dirty="0" err="1" smtClean="0"/>
              <a:t>immuno</a:t>
            </a:r>
            <a:r>
              <a:rPr lang="fr-FR" dirty="0" err="1"/>
              <a:t>-</a:t>
            </a:r>
            <a:r>
              <a:rPr lang="fr-FR" dirty="0" err="1" smtClean="0"/>
              <a:t>histo</a:t>
            </a:r>
            <a:r>
              <a:rPr lang="fr-FR" dirty="0" smtClean="0"/>
              <a:t> post-mortem (tronc cérébral, hypothalamus, espaces </a:t>
            </a:r>
            <a:r>
              <a:rPr lang="fr-FR" dirty="0" err="1" smtClean="0"/>
              <a:t>périventriculaires</a:t>
            </a:r>
            <a:r>
              <a:rPr lang="fr-FR" dirty="0" smtClean="0"/>
              <a:t> +++)</a:t>
            </a:r>
          </a:p>
          <a:p>
            <a:r>
              <a:rPr lang="fr-FR" dirty="0" smtClean="0"/>
              <a:t>Perte neuronale et gliale +++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8D5EE1F-BE12-4C54-AC92-493B7A44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769" y="1212124"/>
            <a:ext cx="5170031" cy="40651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CB226B6-815F-429A-9B13-32B3EE7DB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890" y="6351262"/>
            <a:ext cx="2819400" cy="266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4F35A16-B850-4C28-BA1A-D229491D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690" y="6379837"/>
            <a:ext cx="1600200" cy="2095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F501ABB-1A64-48F7-98E0-611C5EBA7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607" y="5655291"/>
            <a:ext cx="3472352" cy="7245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9EB934A-B91C-4A5B-9286-D59E9A2CB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5590" y="6034088"/>
            <a:ext cx="10191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6412"/>
          </a:xfrm>
        </p:spPr>
        <p:txBody>
          <a:bodyPr/>
          <a:lstStyle/>
          <a:p>
            <a:r>
              <a:rPr lang="fr-FR" dirty="0" smtClean="0"/>
              <a:t>EAI à anti-IgLON5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649279" y="1699672"/>
            <a:ext cx="5333237" cy="4682060"/>
          </a:xfrm>
        </p:spPr>
        <p:txBody>
          <a:bodyPr/>
          <a:lstStyle/>
          <a:p>
            <a:r>
              <a:rPr lang="fr-FR" dirty="0" smtClean="0"/>
              <a:t>Prévalence : 12/150000 patients</a:t>
            </a:r>
          </a:p>
          <a:p>
            <a:pPr lvl="1"/>
            <a:r>
              <a:rPr lang="fr-FR" dirty="0" smtClean="0"/>
              <a:t> sous estimée</a:t>
            </a:r>
          </a:p>
          <a:p>
            <a:r>
              <a:rPr lang="fr-FR" dirty="0" smtClean="0"/>
              <a:t>Pas de prédominance de sexe</a:t>
            </a:r>
          </a:p>
          <a:p>
            <a:r>
              <a:rPr lang="fr-FR" dirty="0" smtClean="0"/>
              <a:t>Age début : 50-70 ans</a:t>
            </a:r>
          </a:p>
          <a:p>
            <a:r>
              <a:rPr lang="fr-FR" dirty="0" smtClean="0"/>
              <a:t>Infection, traumatisme : facteur déclenchant (comme autres EAI)</a:t>
            </a:r>
          </a:p>
          <a:p>
            <a:r>
              <a:rPr lang="fr-FR" dirty="0" smtClean="0"/>
              <a:t>Rarement associé à cancer</a:t>
            </a:r>
          </a:p>
          <a:p>
            <a:r>
              <a:rPr lang="fr-FR" dirty="0" smtClean="0"/>
              <a:t>Tableaux cliniques polymorphes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9CDFD35-C52A-43A7-8C47-EA2DE59C9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417" y="199461"/>
            <a:ext cx="5834328" cy="22496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4407" y="2785355"/>
            <a:ext cx="1748625" cy="16335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TROUBLES DE LA MARCHE</a:t>
            </a:r>
          </a:p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8150073" y="2781526"/>
            <a:ext cx="1731781" cy="16584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TROUBLES DU SOMMEIL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0070811" y="2771028"/>
            <a:ext cx="1731781" cy="17003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ATTEINTE BULBAIRE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234410" y="4544900"/>
            <a:ext cx="1710791" cy="1469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TROUBLES OCCULAIRES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160634" y="4550356"/>
            <a:ext cx="1710791" cy="1469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TROUBLES COGNITIFS</a:t>
            </a:r>
          </a:p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0055370" y="4576804"/>
            <a:ext cx="1710791" cy="1469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MOUVEMENTS ANORMAUX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512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FEF100E-EE7D-4D90-A071-374B8BA72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8" y="177934"/>
            <a:ext cx="3582580" cy="6800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D1A0587-CED7-4F42-93A2-05033DAA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04" y="550391"/>
            <a:ext cx="8425516" cy="62300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445FD01-B683-40FF-B266-D21F06721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50" y="853839"/>
            <a:ext cx="2305050" cy="3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91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9E1B14-D55F-48A8-8F7B-4ADB04A2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638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Diagnostic </a:t>
            </a:r>
            <a:r>
              <a:rPr lang="fr-FR" dirty="0" err="1" smtClean="0"/>
              <a:t>paraclinique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5AA100-F7C5-44CB-B6E9-C6138EB75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921" y="1279817"/>
            <a:ext cx="5595630" cy="2845215"/>
          </a:xfrm>
        </p:spPr>
        <p:txBody>
          <a:bodyPr>
            <a:normAutofit/>
          </a:bodyPr>
          <a:lstStyle/>
          <a:p>
            <a:r>
              <a:rPr lang="fr-FR" dirty="0" smtClean="0"/>
              <a:t>Recherche </a:t>
            </a:r>
            <a:r>
              <a:rPr lang="fr-FR" dirty="0" err="1" smtClean="0"/>
              <a:t>d’Ac</a:t>
            </a:r>
            <a:r>
              <a:rPr lang="fr-FR" dirty="0"/>
              <a:t> </a:t>
            </a:r>
            <a:r>
              <a:rPr lang="fr-FR" dirty="0" smtClean="0"/>
              <a:t>sérum et LCR</a:t>
            </a:r>
          </a:p>
          <a:p>
            <a:r>
              <a:rPr lang="fr-FR" dirty="0" smtClean="0"/>
              <a:t>Vidéo poly-</a:t>
            </a:r>
            <a:r>
              <a:rPr lang="fr-FR" dirty="0" err="1" smtClean="0"/>
              <a:t>somnographie</a:t>
            </a:r>
            <a:endParaRPr lang="fr-FR" dirty="0" smtClean="0"/>
          </a:p>
          <a:p>
            <a:r>
              <a:rPr lang="fr-FR" dirty="0" smtClean="0"/>
              <a:t>IRM</a:t>
            </a:r>
          </a:p>
          <a:p>
            <a:r>
              <a:rPr lang="fr-FR" dirty="0" smtClean="0"/>
              <a:t>HLA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9A39EB9-FEC9-4DF9-8897-BB420193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367" y="1215871"/>
            <a:ext cx="5069396" cy="37935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1B131B0-1DE7-4945-9ECD-5B0B159F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27" y="2278724"/>
            <a:ext cx="3075579" cy="28228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6531FC5-A34E-4D31-A9CA-49FE8F406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11" y="4964463"/>
            <a:ext cx="105727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anticorps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825625"/>
            <a:ext cx="6435280" cy="2614297"/>
          </a:xfrm>
        </p:spPr>
        <p:txBody>
          <a:bodyPr/>
          <a:lstStyle/>
          <a:p>
            <a:r>
              <a:rPr lang="fr-FR" dirty="0" smtClean="0"/>
              <a:t>Dans sérum et LCR</a:t>
            </a:r>
          </a:p>
          <a:p>
            <a:r>
              <a:rPr lang="fr-FR" dirty="0" smtClean="0"/>
              <a:t>Dépistés sur coupe de cervelet en IFI</a:t>
            </a:r>
          </a:p>
          <a:p>
            <a:r>
              <a:rPr lang="fr-FR" dirty="0" smtClean="0"/>
              <a:t>Identification sur cellules </a:t>
            </a:r>
            <a:r>
              <a:rPr lang="fr-FR" dirty="0" err="1" smtClean="0"/>
              <a:t>transfectées</a:t>
            </a:r>
            <a:endParaRPr lang="fr-FR" dirty="0" smtClean="0"/>
          </a:p>
          <a:p>
            <a:r>
              <a:rPr lang="fr-FR" dirty="0" smtClean="0"/>
              <a:t>Prédominant en IgG4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776A55D-7D5A-4064-B91C-CF5BC0ED0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393" y="734221"/>
            <a:ext cx="3179899" cy="50071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3DF2008-67AF-4166-B08D-169A14D9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58" y="3808953"/>
            <a:ext cx="3510489" cy="26328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0817" y="4744313"/>
            <a:ext cx="3802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!!! Qualité de l’anti-</a:t>
            </a:r>
            <a:r>
              <a:rPr lang="fr-FR" sz="2400" dirty="0" smtClean="0">
                <a:solidFill>
                  <a:srgbClr val="0000FF"/>
                </a:solidFill>
              </a:rPr>
              <a:t>globuline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7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042B2F-C86C-46E2-8C6B-444C0224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21786"/>
            <a:ext cx="9104242" cy="792005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Marquage de la couche moléculaire et du cytoplasme des neurones  :</a:t>
            </a:r>
            <a:r>
              <a:rPr lang="fr-FR" sz="2400" dirty="0">
                <a:solidFill>
                  <a:srgbClr val="002060"/>
                </a:solidFill>
              </a:rPr>
              <a:t>Attention aux ANA nucléaires </a:t>
            </a:r>
            <a:r>
              <a:rPr lang="fr-FR" sz="2400" dirty="0">
                <a:solidFill>
                  <a:srgbClr val="0000FF"/>
                </a:solidFill>
              </a:rPr>
              <a:t>ET </a:t>
            </a:r>
            <a:r>
              <a:rPr lang="fr-FR" sz="2400" dirty="0">
                <a:solidFill>
                  <a:srgbClr val="002060"/>
                </a:solidFill>
              </a:rPr>
              <a:t>cytoplasmiques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CDD107F-82FF-4D7D-9690-E424B6370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39" y="1262657"/>
            <a:ext cx="3441196" cy="2580897"/>
          </a:xfrm>
          <a:prstGeom prst="rect">
            <a:avLst/>
          </a:prstGeom>
        </p:spPr>
      </p:pic>
      <p:pic>
        <p:nvPicPr>
          <p:cNvPr id="7" name="Picture 4" descr="AMPHI  BS CERVELET">
            <a:extLst>
              <a:ext uri="{FF2B5EF4-FFF2-40B4-BE49-F238E27FC236}">
                <a16:creationId xmlns:a16="http://schemas.microsoft.com/office/drawing/2014/main" xmlns="" id="{B49F5A4E-5B88-4D2B-9A4C-EC4A7169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597" y="1233449"/>
            <a:ext cx="3523531" cy="258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ERVELET  GAD PORTEL">
            <a:extLst>
              <a:ext uri="{FF2B5EF4-FFF2-40B4-BE49-F238E27FC236}">
                <a16:creationId xmlns:a16="http://schemas.microsoft.com/office/drawing/2014/main" xmlns="" id="{691E5822-AE4F-4A8D-909D-FCEEEF0F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7" y="1233449"/>
            <a:ext cx="3684339" cy="26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3C5D218-5BFA-458A-9C3D-0230D4060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7" y="4018739"/>
            <a:ext cx="3510488" cy="2632866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E65B81FF-5A64-49ED-A0D3-091C3132A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8715" y="1261997"/>
            <a:ext cx="19803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bg1"/>
                </a:solidFill>
                <a:latin typeface="+mn-lt"/>
              </a:rPr>
              <a:t>Anti-</a:t>
            </a:r>
            <a:r>
              <a:rPr lang="fr-FR" altLang="fr-FR" sz="1600" dirty="0" err="1">
                <a:solidFill>
                  <a:schemeClr val="bg1"/>
                </a:solidFill>
                <a:latin typeface="+mn-lt"/>
              </a:rPr>
              <a:t>amphiphysine</a:t>
            </a:r>
            <a:endParaRPr lang="fr-FR" altLang="fr-FR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90EA71BD-A0E4-41AF-888F-325B42F5A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45" y="1233449"/>
            <a:ext cx="10801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 err="1">
                <a:solidFill>
                  <a:schemeClr val="bg1"/>
                </a:solidFill>
                <a:latin typeface="+mn-lt"/>
              </a:rPr>
              <a:t>Anti-GAD</a:t>
            </a:r>
            <a:endParaRPr lang="fr-FR" altLang="fr-FR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63E2FEAF-D13D-41D2-B23B-1E0630115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00" y="4039866"/>
            <a:ext cx="11881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bg1"/>
                </a:solidFill>
                <a:latin typeface="+mn-lt"/>
              </a:rPr>
              <a:t>Anti-DPPX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1D0BDEE1-C69B-4302-ABE7-19F78C2BD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8823" y="3479579"/>
            <a:ext cx="23762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bg1"/>
                </a:solidFill>
                <a:latin typeface="+mn-lt"/>
              </a:rPr>
              <a:t>Anti-mitochondries M2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CBF7D55-F1FA-4643-B7B3-11515DE2D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4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93" y="4011394"/>
            <a:ext cx="3510489" cy="2632867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904EFB70-84A6-4831-8FA0-E95D6F1AF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169" y="6161601"/>
            <a:ext cx="16303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bg1"/>
                </a:solidFill>
                <a:latin typeface="+mn-lt"/>
              </a:rPr>
              <a:t>Non identifié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3DF2008-67AF-4166-B08D-169A14D97D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92" y="4039866"/>
            <a:ext cx="3510489" cy="2632866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742CA67A-C2C8-446A-AA39-49FA0F1E1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386" y="4043869"/>
            <a:ext cx="16303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bg1"/>
                </a:solidFill>
                <a:latin typeface="+mn-lt"/>
              </a:rPr>
              <a:t>Anti-IgLON5</a:t>
            </a:r>
          </a:p>
        </p:txBody>
      </p:sp>
    </p:spTree>
    <p:extLst>
      <p:ext uri="{BB962C8B-B14F-4D97-AF65-F5344CB8AC3E}">
        <p14:creationId xmlns:p14="http://schemas.microsoft.com/office/powerpoint/2010/main" val="3029612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F8E89D18-7112-4E6A-95A7-5F567952BFDF}"/>
              </a:ext>
            </a:extLst>
          </p:cNvPr>
          <p:cNvSpPr/>
          <p:nvPr/>
        </p:nvSpPr>
        <p:spPr>
          <a:xfrm>
            <a:off x="3538649" y="1345500"/>
            <a:ext cx="3060749" cy="39759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50000">
                <a:srgbClr val="CCCCFF"/>
              </a:gs>
              <a:gs pos="100000">
                <a:srgbClr val="CC99FF"/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9AE44158-5E1C-4E00-9FA8-D00A2307BC9B}"/>
              </a:ext>
            </a:extLst>
          </p:cNvPr>
          <p:cNvSpPr/>
          <p:nvPr/>
        </p:nvSpPr>
        <p:spPr>
          <a:xfrm>
            <a:off x="140087" y="1345500"/>
            <a:ext cx="3277492" cy="3975904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1FECDDE9-7374-4BF7-BFCE-5E4F95073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5" y="102354"/>
            <a:ext cx="9505122" cy="922401"/>
          </a:xfrm>
        </p:spPr>
        <p:txBody>
          <a:bodyPr>
            <a:normAutofit/>
          </a:bodyPr>
          <a:lstStyle/>
          <a:p>
            <a:r>
              <a:rPr lang="fr-FR" sz="3600" dirty="0"/>
              <a:t>Identification de l’anticorps : intérêt clinique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FB60A77-DB00-4CB6-A343-19AF931BAB21}"/>
              </a:ext>
            </a:extLst>
          </p:cNvPr>
          <p:cNvSpPr txBox="1"/>
          <p:nvPr/>
        </p:nvSpPr>
        <p:spPr>
          <a:xfrm>
            <a:off x="803355" y="6345717"/>
            <a:ext cx="50559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/>
              <a:t>MD </a:t>
            </a:r>
            <a:r>
              <a:rPr lang="fr-FR" sz="1400" dirty="0" err="1"/>
              <a:t>Dalkas</a:t>
            </a:r>
            <a:r>
              <a:rPr lang="fr-FR" sz="1400" dirty="0"/>
              <a:t>, </a:t>
            </a:r>
            <a:r>
              <a:rPr lang="fr-FR" sz="1400" dirty="0" err="1"/>
              <a:t>Neurol</a:t>
            </a:r>
            <a:r>
              <a:rPr lang="fr-FR" sz="1400" dirty="0"/>
              <a:t> </a:t>
            </a:r>
            <a:r>
              <a:rPr lang="fr-FR" sz="1400" dirty="0" err="1"/>
              <a:t>Neuroimmunol</a:t>
            </a:r>
            <a:r>
              <a:rPr lang="fr-FR" sz="1400" dirty="0"/>
              <a:t> </a:t>
            </a:r>
            <a:r>
              <a:rPr lang="fr-FR" sz="1400" dirty="0" err="1"/>
              <a:t>Neuroinflamm</a:t>
            </a:r>
            <a:r>
              <a:rPr lang="fr-FR" sz="1400" dirty="0"/>
              <a:t>, </a:t>
            </a:r>
            <a:r>
              <a:rPr lang="fr-FR" sz="1400" dirty="0" smtClean="0"/>
              <a:t>2022</a:t>
            </a:r>
            <a:endParaRPr lang="fr-FR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1DEC124-5AA1-470D-90E3-0CB66F1EBD68}"/>
              </a:ext>
            </a:extLst>
          </p:cNvPr>
          <p:cNvSpPr txBox="1"/>
          <p:nvPr/>
        </p:nvSpPr>
        <p:spPr>
          <a:xfrm>
            <a:off x="208925" y="1540977"/>
            <a:ext cx="3122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Anticorps à cible synaptique</a:t>
            </a:r>
          </a:p>
          <a:p>
            <a:pPr algn="ctr"/>
            <a:r>
              <a:rPr lang="fr-FR" b="1" i="1" dirty="0"/>
              <a:t>Anticorps anti-</a:t>
            </a:r>
            <a:r>
              <a:rPr lang="fr-FR" b="1" i="1" dirty="0" err="1"/>
              <a:t>neuropile</a:t>
            </a:r>
            <a:endParaRPr lang="fr-FR" b="1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6C4A73F-2A7F-4B57-B4C0-75EBF0FCF3D9}"/>
              </a:ext>
            </a:extLst>
          </p:cNvPr>
          <p:cNvSpPr txBox="1"/>
          <p:nvPr/>
        </p:nvSpPr>
        <p:spPr>
          <a:xfrm>
            <a:off x="241773" y="2340644"/>
            <a:ext cx="2850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Immunité humorale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A3EC074-C83B-427A-A7FD-981D6139DBD0}"/>
              </a:ext>
            </a:extLst>
          </p:cNvPr>
          <p:cNvSpPr txBox="1"/>
          <p:nvPr/>
        </p:nvSpPr>
        <p:spPr>
          <a:xfrm>
            <a:off x="412445" y="3668848"/>
            <a:ext cx="234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IgIV</a:t>
            </a:r>
            <a:endParaRPr lang="fr-FR" dirty="0"/>
          </a:p>
          <a:p>
            <a:pPr algn="ctr"/>
            <a:r>
              <a:rPr lang="fr-FR" dirty="0"/>
              <a:t>Echanges plasmatiques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7B3DAA7-2BBD-45E6-9364-1E3D60CD50EB}"/>
              </a:ext>
            </a:extLst>
          </p:cNvPr>
          <p:cNvSpPr txBox="1"/>
          <p:nvPr/>
        </p:nvSpPr>
        <p:spPr>
          <a:xfrm>
            <a:off x="475757" y="4616679"/>
            <a:ext cx="234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Rituximab</a:t>
            </a:r>
            <a:endParaRPr lang="fr-FR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72DC3879-D171-4C36-BA27-48812E70029C}"/>
              </a:ext>
            </a:extLst>
          </p:cNvPr>
          <p:cNvGrpSpPr/>
          <p:nvPr/>
        </p:nvGrpSpPr>
        <p:grpSpPr>
          <a:xfrm>
            <a:off x="858230" y="2913597"/>
            <a:ext cx="1575365" cy="578075"/>
            <a:chOff x="4097009" y="3025377"/>
            <a:chExt cx="1575365" cy="578075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D3096B77-0855-4C06-A8A3-556B74D600EE}"/>
                </a:ext>
              </a:extLst>
            </p:cNvPr>
            <p:cNvGrpSpPr/>
            <p:nvPr/>
          </p:nvGrpSpPr>
          <p:grpSpPr>
            <a:xfrm rot="12121626">
              <a:off x="4578896" y="3025377"/>
              <a:ext cx="605673" cy="406985"/>
              <a:chOff x="3778179" y="4882719"/>
              <a:chExt cx="1930163" cy="1325563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BCA057C5-5051-438C-B970-64E7B607BCBD}"/>
                  </a:ext>
                </a:extLst>
              </p:cNvPr>
              <p:cNvSpPr/>
              <p:nvPr/>
            </p:nvSpPr>
            <p:spPr>
              <a:xfrm>
                <a:off x="3778179" y="4882719"/>
                <a:ext cx="1930163" cy="1325563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0066AE2F-560C-4E05-9E2E-8CD55BADCD93}"/>
                  </a:ext>
                </a:extLst>
              </p:cNvPr>
              <p:cNvSpPr/>
              <p:nvPr/>
            </p:nvSpPr>
            <p:spPr>
              <a:xfrm>
                <a:off x="4502038" y="5049695"/>
                <a:ext cx="1004128" cy="991607"/>
              </a:xfrm>
              <a:prstGeom prst="ellipse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xmlns="" id="{21DF4448-3B2B-4BA7-AE18-4A5A26707115}"/>
                  </a:ext>
                </a:extLst>
              </p:cNvPr>
              <p:cNvSpPr/>
              <p:nvPr/>
            </p:nvSpPr>
            <p:spPr>
              <a:xfrm>
                <a:off x="4234582" y="5013598"/>
                <a:ext cx="375235" cy="1099574"/>
              </a:xfrm>
              <a:custGeom>
                <a:avLst/>
                <a:gdLst>
                  <a:gd name="connsiteX0" fmla="*/ 319663 w 375235"/>
                  <a:gd name="connsiteY0" fmla="*/ 37796 h 1099574"/>
                  <a:gd name="connsiteX1" fmla="*/ 364051 w 375235"/>
                  <a:gd name="connsiteY1" fmla="*/ 108818 h 1099574"/>
                  <a:gd name="connsiteX2" fmla="*/ 195375 w 375235"/>
                  <a:gd name="connsiteY2" fmla="*/ 481680 h 1099574"/>
                  <a:gd name="connsiteX3" fmla="*/ 328540 w 375235"/>
                  <a:gd name="connsiteY3" fmla="*/ 943319 h 1099574"/>
                  <a:gd name="connsiteX4" fmla="*/ 266397 w 375235"/>
                  <a:gd name="connsiteY4" fmla="*/ 1085361 h 1099574"/>
                  <a:gd name="connsiteX5" fmla="*/ 67 w 375235"/>
                  <a:gd name="connsiteY5" fmla="*/ 641478 h 1099574"/>
                  <a:gd name="connsiteX6" fmla="*/ 319663 w 375235"/>
                  <a:gd name="connsiteY6" fmla="*/ 37796 h 10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235" h="1099574">
                    <a:moveTo>
                      <a:pt x="319663" y="37796"/>
                    </a:moveTo>
                    <a:cubicBezTo>
                      <a:pt x="380327" y="-50981"/>
                      <a:pt x="384766" y="34837"/>
                      <a:pt x="364051" y="108818"/>
                    </a:cubicBezTo>
                    <a:cubicBezTo>
                      <a:pt x="343336" y="182799"/>
                      <a:pt x="201293" y="342597"/>
                      <a:pt x="195375" y="481680"/>
                    </a:cubicBezTo>
                    <a:cubicBezTo>
                      <a:pt x="189456" y="620764"/>
                      <a:pt x="316703" y="842706"/>
                      <a:pt x="328540" y="943319"/>
                    </a:cubicBezTo>
                    <a:cubicBezTo>
                      <a:pt x="340377" y="1043933"/>
                      <a:pt x="321142" y="1135668"/>
                      <a:pt x="266397" y="1085361"/>
                    </a:cubicBezTo>
                    <a:cubicBezTo>
                      <a:pt x="211652" y="1035054"/>
                      <a:pt x="-4372" y="814592"/>
                      <a:pt x="67" y="641478"/>
                    </a:cubicBezTo>
                    <a:cubicBezTo>
                      <a:pt x="4506" y="468364"/>
                      <a:pt x="258999" y="126573"/>
                      <a:pt x="319663" y="37796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xmlns="" id="{890D2F53-4B52-4C01-AACE-541D95B9460B}"/>
                  </a:ext>
                </a:extLst>
              </p:cNvPr>
              <p:cNvSpPr/>
              <p:nvPr/>
            </p:nvSpPr>
            <p:spPr>
              <a:xfrm>
                <a:off x="3977055" y="4984927"/>
                <a:ext cx="462058" cy="1111426"/>
              </a:xfrm>
              <a:custGeom>
                <a:avLst/>
                <a:gdLst>
                  <a:gd name="connsiteX0" fmla="*/ 461780 w 462058"/>
                  <a:gd name="connsiteY0" fmla="*/ 30956 h 1111426"/>
                  <a:gd name="connsiteX1" fmla="*/ 222083 w 462058"/>
                  <a:gd name="connsiteY1" fmla="*/ 510351 h 1111426"/>
                  <a:gd name="connsiteX2" fmla="*/ 204328 w 462058"/>
                  <a:gd name="connsiteY2" fmla="*/ 750048 h 1111426"/>
                  <a:gd name="connsiteX3" fmla="*/ 373003 w 462058"/>
                  <a:gd name="connsiteY3" fmla="*/ 1087399 h 1111426"/>
                  <a:gd name="connsiteX4" fmla="*/ 195450 w 462058"/>
                  <a:gd name="connsiteY4" fmla="*/ 1034133 h 1111426"/>
                  <a:gd name="connsiteX5" fmla="*/ 141 w 462058"/>
                  <a:gd name="connsiteY5" fmla="*/ 634638 h 1111426"/>
                  <a:gd name="connsiteX6" fmla="*/ 168817 w 462058"/>
                  <a:gd name="connsiteY6" fmla="*/ 110856 h 1111426"/>
                  <a:gd name="connsiteX7" fmla="*/ 461780 w 462058"/>
                  <a:gd name="connsiteY7" fmla="*/ 30956 h 1111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2058" h="1111426">
                    <a:moveTo>
                      <a:pt x="461780" y="30956"/>
                    </a:moveTo>
                    <a:cubicBezTo>
                      <a:pt x="470658" y="97539"/>
                      <a:pt x="264992" y="390502"/>
                      <a:pt x="222083" y="510351"/>
                    </a:cubicBezTo>
                    <a:cubicBezTo>
                      <a:pt x="179174" y="630200"/>
                      <a:pt x="179175" y="653873"/>
                      <a:pt x="204328" y="750048"/>
                    </a:cubicBezTo>
                    <a:cubicBezTo>
                      <a:pt x="229481" y="846223"/>
                      <a:pt x="374483" y="1040052"/>
                      <a:pt x="373003" y="1087399"/>
                    </a:cubicBezTo>
                    <a:cubicBezTo>
                      <a:pt x="371523" y="1134746"/>
                      <a:pt x="257594" y="1109593"/>
                      <a:pt x="195450" y="1034133"/>
                    </a:cubicBezTo>
                    <a:cubicBezTo>
                      <a:pt x="133306" y="958673"/>
                      <a:pt x="4580" y="788517"/>
                      <a:pt x="141" y="634638"/>
                    </a:cubicBezTo>
                    <a:cubicBezTo>
                      <a:pt x="-4298" y="480759"/>
                      <a:pt x="96316" y="209990"/>
                      <a:pt x="168817" y="110856"/>
                    </a:cubicBezTo>
                    <a:cubicBezTo>
                      <a:pt x="241318" y="11722"/>
                      <a:pt x="452902" y="-35627"/>
                      <a:pt x="461780" y="30956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xmlns="" id="{1D54E92F-7AA0-4A72-8B2A-F07323BA902C}"/>
                </a:ext>
              </a:extLst>
            </p:cNvPr>
            <p:cNvGrpSpPr/>
            <p:nvPr/>
          </p:nvGrpSpPr>
          <p:grpSpPr>
            <a:xfrm rot="13814741">
              <a:off x="4221872" y="3028626"/>
              <a:ext cx="150759" cy="400485"/>
              <a:chOff x="6391922" y="4689385"/>
              <a:chExt cx="275735" cy="761504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xmlns="" id="{07DEB209-8B9B-4086-90D3-2473DB36DB17}"/>
                  </a:ext>
                </a:extLst>
              </p:cNvPr>
              <p:cNvSpPr/>
              <p:nvPr/>
            </p:nvSpPr>
            <p:spPr>
              <a:xfrm rot="19798449">
                <a:off x="6391922" y="4689385"/>
                <a:ext cx="110119" cy="353132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xmlns="" id="{AD0CB0EE-4914-413F-AA7E-A91022ACB84B}"/>
                  </a:ext>
                </a:extLst>
              </p:cNvPr>
              <p:cNvSpPr/>
              <p:nvPr/>
            </p:nvSpPr>
            <p:spPr>
              <a:xfrm rot="2030153">
                <a:off x="6557538" y="4692488"/>
                <a:ext cx="110119" cy="353132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xmlns="" id="{C085F9A1-C7D8-48CB-8C5C-6D6F6A9E114C}"/>
                  </a:ext>
                </a:extLst>
              </p:cNvPr>
              <p:cNvSpPr/>
              <p:nvPr/>
            </p:nvSpPr>
            <p:spPr>
              <a:xfrm>
                <a:off x="6468549" y="4930931"/>
                <a:ext cx="114456" cy="519958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DBB48970-E796-4A5F-92FC-66A5A494EB4D}"/>
                </a:ext>
              </a:extLst>
            </p:cNvPr>
            <p:cNvGrpSpPr/>
            <p:nvPr/>
          </p:nvGrpSpPr>
          <p:grpSpPr>
            <a:xfrm rot="4431023">
              <a:off x="5373111" y="2878930"/>
              <a:ext cx="145872" cy="452655"/>
              <a:chOff x="6391922" y="4689385"/>
              <a:chExt cx="275735" cy="76150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xmlns="" id="{814842E4-60DD-4FF6-8802-6C94D22FF0CE}"/>
                  </a:ext>
                </a:extLst>
              </p:cNvPr>
              <p:cNvSpPr/>
              <p:nvPr/>
            </p:nvSpPr>
            <p:spPr>
              <a:xfrm rot="19798449">
                <a:off x="6391922" y="4689385"/>
                <a:ext cx="110119" cy="353132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A7BEE82C-1D65-49FE-9626-E94679237E97}"/>
                  </a:ext>
                </a:extLst>
              </p:cNvPr>
              <p:cNvSpPr/>
              <p:nvPr/>
            </p:nvSpPr>
            <p:spPr>
              <a:xfrm rot="2030153">
                <a:off x="6557538" y="4692488"/>
                <a:ext cx="110119" cy="353132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xmlns="" id="{0EA60304-3DFC-49F8-B9E9-3C74A4E5E99E}"/>
                  </a:ext>
                </a:extLst>
              </p:cNvPr>
              <p:cNvSpPr/>
              <p:nvPr/>
            </p:nvSpPr>
            <p:spPr>
              <a:xfrm>
                <a:off x="6468549" y="4930931"/>
                <a:ext cx="114456" cy="519958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xmlns="" id="{6121AF29-F946-48E3-8193-AF82878EDAE8}"/>
                </a:ext>
              </a:extLst>
            </p:cNvPr>
            <p:cNvGrpSpPr/>
            <p:nvPr/>
          </p:nvGrpSpPr>
          <p:grpSpPr>
            <a:xfrm rot="7591720">
              <a:off x="5350160" y="3288212"/>
              <a:ext cx="159057" cy="471424"/>
              <a:chOff x="6391922" y="4689385"/>
              <a:chExt cx="275735" cy="761504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xmlns="" id="{64DD705D-3807-427D-8E3A-3221B8829EC6}"/>
                  </a:ext>
                </a:extLst>
              </p:cNvPr>
              <p:cNvSpPr/>
              <p:nvPr/>
            </p:nvSpPr>
            <p:spPr>
              <a:xfrm rot="19798449">
                <a:off x="6391922" y="4689385"/>
                <a:ext cx="110119" cy="353132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EB7A9D1C-C9E1-48BF-85DB-C8F60C8796F4}"/>
                  </a:ext>
                </a:extLst>
              </p:cNvPr>
              <p:cNvSpPr/>
              <p:nvPr/>
            </p:nvSpPr>
            <p:spPr>
              <a:xfrm rot="2030153">
                <a:off x="6557538" y="4692488"/>
                <a:ext cx="110119" cy="353132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xmlns="" id="{CB2D8E95-E2B0-4B9F-AB51-8493E8F41827}"/>
                  </a:ext>
                </a:extLst>
              </p:cNvPr>
              <p:cNvSpPr/>
              <p:nvPr/>
            </p:nvSpPr>
            <p:spPr>
              <a:xfrm>
                <a:off x="6468549" y="4930931"/>
                <a:ext cx="114456" cy="519958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E5396F5-2732-4AF6-B55F-98CB9D864900}"/>
              </a:ext>
            </a:extLst>
          </p:cNvPr>
          <p:cNvSpPr txBox="1"/>
          <p:nvPr/>
        </p:nvSpPr>
        <p:spPr>
          <a:xfrm>
            <a:off x="6308378" y="5677340"/>
            <a:ext cx="4978727" cy="369332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Si forme paranéoplasique, traitement du cancer !</a:t>
            </a:r>
          </a:p>
        </p:txBody>
      </p:sp>
      <p:sp>
        <p:nvSpPr>
          <p:cNvPr id="51" name="Signe Plus 50">
            <a:extLst>
              <a:ext uri="{FF2B5EF4-FFF2-40B4-BE49-F238E27FC236}">
                <a16:creationId xmlns:a16="http://schemas.microsoft.com/office/drawing/2014/main" xmlns="" id="{6ECFDEC3-FB13-4A43-8229-AEE1197BF811}"/>
              </a:ext>
            </a:extLst>
          </p:cNvPr>
          <p:cNvSpPr/>
          <p:nvPr/>
        </p:nvSpPr>
        <p:spPr>
          <a:xfrm>
            <a:off x="5762004" y="5677340"/>
            <a:ext cx="367645" cy="366516"/>
          </a:xfrm>
          <a:prstGeom prst="mathPlus">
            <a:avLst/>
          </a:prstGeom>
          <a:solidFill>
            <a:srgbClr val="CCCCFF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1A22C7AE-84BD-444B-910C-B7CDA5159926}"/>
              </a:ext>
            </a:extLst>
          </p:cNvPr>
          <p:cNvSpPr txBox="1"/>
          <p:nvPr/>
        </p:nvSpPr>
        <p:spPr>
          <a:xfrm>
            <a:off x="3523449" y="1511944"/>
            <a:ext cx="3122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Pathologies neurologiques à IgG4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0D036EDC-C464-452A-8A08-16D6782FA60E}"/>
              </a:ext>
            </a:extLst>
          </p:cNvPr>
          <p:cNvSpPr txBox="1"/>
          <p:nvPr/>
        </p:nvSpPr>
        <p:spPr>
          <a:xfrm>
            <a:off x="4087647" y="3945847"/>
            <a:ext cx="234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Corticoïdes +/-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C19071FA-F6F7-419E-B5B7-D984A353DD61}"/>
              </a:ext>
            </a:extLst>
          </p:cNvPr>
          <p:cNvSpPr txBox="1"/>
          <p:nvPr/>
        </p:nvSpPr>
        <p:spPr>
          <a:xfrm>
            <a:off x="3670051" y="2171262"/>
            <a:ext cx="2850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Ac bloque les interactions protéine-protéine ou action enzymatique</a:t>
            </a:r>
          </a:p>
        </p:txBody>
      </p:sp>
      <p:sp>
        <p:nvSpPr>
          <p:cNvPr id="57" name="Flèche : bas 56">
            <a:extLst>
              <a:ext uri="{FF2B5EF4-FFF2-40B4-BE49-F238E27FC236}">
                <a16:creationId xmlns:a16="http://schemas.microsoft.com/office/drawing/2014/main" xmlns="" id="{90A0C2C7-DF2A-42AC-9034-FDD9292379DA}"/>
              </a:ext>
            </a:extLst>
          </p:cNvPr>
          <p:cNvSpPr/>
          <p:nvPr/>
        </p:nvSpPr>
        <p:spPr>
          <a:xfrm>
            <a:off x="5039839" y="3061950"/>
            <a:ext cx="180712" cy="2663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8948F558-7B9E-4145-93C7-B9637DE92C4E}"/>
              </a:ext>
            </a:extLst>
          </p:cNvPr>
          <p:cNvSpPr txBox="1"/>
          <p:nvPr/>
        </p:nvSpPr>
        <p:spPr>
          <a:xfrm>
            <a:off x="3674318" y="3311599"/>
            <a:ext cx="303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Bloque signal de transduction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16302075-C19D-4CC2-99AF-FEC2AF86CFB9}"/>
              </a:ext>
            </a:extLst>
          </p:cNvPr>
          <p:cNvSpPr txBox="1"/>
          <p:nvPr/>
        </p:nvSpPr>
        <p:spPr>
          <a:xfrm>
            <a:off x="3670051" y="4284732"/>
            <a:ext cx="2850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IgIV</a:t>
            </a:r>
            <a:endParaRPr lang="fr-FR" dirty="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E19D09C7-C9AE-4254-AB37-BFDEA09DFF71}"/>
              </a:ext>
            </a:extLst>
          </p:cNvPr>
          <p:cNvCxnSpPr>
            <a:cxnSpLocks/>
          </p:cNvCxnSpPr>
          <p:nvPr/>
        </p:nvCxnSpPr>
        <p:spPr>
          <a:xfrm flipH="1">
            <a:off x="4837516" y="4315179"/>
            <a:ext cx="491493" cy="3693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299EA12A-436E-4742-9984-90F1F8E7A156}"/>
              </a:ext>
            </a:extLst>
          </p:cNvPr>
          <p:cNvCxnSpPr>
            <a:cxnSpLocks/>
          </p:cNvCxnSpPr>
          <p:nvPr/>
        </p:nvCxnSpPr>
        <p:spPr>
          <a:xfrm>
            <a:off x="4948925" y="4315179"/>
            <a:ext cx="380083" cy="3722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xmlns="" id="{0B86893A-60AB-4912-B871-AB5AB33E378E}"/>
              </a:ext>
            </a:extLst>
          </p:cNvPr>
          <p:cNvSpPr txBox="1"/>
          <p:nvPr/>
        </p:nvSpPr>
        <p:spPr>
          <a:xfrm>
            <a:off x="4050394" y="4603657"/>
            <a:ext cx="234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Rituximab (anti-CD20)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D046CC1D-B178-413C-93BA-4D05BE3B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902" y="1671168"/>
            <a:ext cx="52673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241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3543896</TotalTime>
  <Words>668</Words>
  <Application>Microsoft Macintosh PowerPoint</Application>
  <PresentationFormat>Personnalisé</PresentationFormat>
  <Paragraphs>236</Paragraphs>
  <Slides>11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EAI à anti-IgLON5</vt:lpstr>
      <vt:lpstr>La famille IgLON</vt:lpstr>
      <vt:lpstr>Physiopathologie de l’EAI à anti-IgLON5</vt:lpstr>
      <vt:lpstr>EAI à anti-IgLON5</vt:lpstr>
      <vt:lpstr>Présentation PowerPoint</vt:lpstr>
      <vt:lpstr>Diagnostic paraclinique</vt:lpstr>
      <vt:lpstr>Les anticorps</vt:lpstr>
      <vt:lpstr>Marquage de la couche moléculaire et du cytoplasme des neurones  :Attention aux ANA nucléaires ET cytoplasmiques</vt:lpstr>
      <vt:lpstr>Identification de l’anticorps : intérêt clinique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FORTENFANT Françoise</dc:creator>
  <cp:lastModifiedBy>Francoise Fortenfant</cp:lastModifiedBy>
  <cp:revision>30</cp:revision>
  <dcterms:created xsi:type="dcterms:W3CDTF">2022-09-26T07:05:39Z</dcterms:created>
  <dcterms:modified xsi:type="dcterms:W3CDTF">2022-09-27T06:55:16Z</dcterms:modified>
</cp:coreProperties>
</file>