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9926638" cy="67976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-23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DAA5A-9EDE-4F8C-B736-E490AB7D1EE1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E71D3-BA2F-41C4-8852-4355BBC46D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9921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DCE3-53E8-46A8-ABB4-8BB27A43FBA2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AF68-0E4E-4EC7-93E9-E6DE751AF0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8158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DCE3-53E8-46A8-ABB4-8BB27A43FBA2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AF68-0E4E-4EC7-93E9-E6DE751AF0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9730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DCE3-53E8-46A8-ABB4-8BB27A43FBA2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AF68-0E4E-4EC7-93E9-E6DE751AF0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5088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DCE3-53E8-46A8-ABB4-8BB27A43FBA2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AF68-0E4E-4EC7-93E9-E6DE751AF0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1388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DCE3-53E8-46A8-ABB4-8BB27A43FBA2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AF68-0E4E-4EC7-93E9-E6DE751AF0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3621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DCE3-53E8-46A8-ABB4-8BB27A43FBA2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AF68-0E4E-4EC7-93E9-E6DE751AF0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5670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DCE3-53E8-46A8-ABB4-8BB27A43FBA2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AF68-0E4E-4EC7-93E9-E6DE751AF0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056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DCE3-53E8-46A8-ABB4-8BB27A43FBA2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AF68-0E4E-4EC7-93E9-E6DE751AF0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0313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DCE3-53E8-46A8-ABB4-8BB27A43FBA2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AF68-0E4E-4EC7-93E9-E6DE751AF0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4969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DCE3-53E8-46A8-ABB4-8BB27A43FBA2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AF68-0E4E-4EC7-93E9-E6DE751AF0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7189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DCE3-53E8-46A8-ABB4-8BB27A43FBA2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AF68-0E4E-4EC7-93E9-E6DE751AF0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4111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5DCE3-53E8-46A8-ABB4-8BB27A43FBA2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BAF68-0E4E-4EC7-93E9-E6DE751AF0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58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178520" y="2180492"/>
            <a:ext cx="5780841" cy="123110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Évaluation des performances du dot D-Tek MPO / PR3 / MBG</a:t>
            </a:r>
          </a:p>
          <a:p>
            <a:pPr algn="ctr"/>
            <a:r>
              <a:rPr lang="fr-FR" dirty="0" smtClean="0"/>
              <a:t>(</a:t>
            </a:r>
            <a:r>
              <a:rPr lang="fr-FR" dirty="0" err="1" smtClean="0"/>
              <a:t>ref</a:t>
            </a:r>
            <a:r>
              <a:rPr lang="fr-FR" dirty="0" smtClean="0"/>
              <a:t> </a:t>
            </a:r>
            <a:r>
              <a:rPr lang="fr-FR" dirty="0"/>
              <a:t>AD </a:t>
            </a:r>
            <a:r>
              <a:rPr lang="fr-FR" dirty="0" smtClean="0"/>
              <a:t>MPGDBD)</a:t>
            </a:r>
            <a:endParaRPr lang="fr-F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315112" y="5161084"/>
            <a:ext cx="150765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T.VINCENT</a:t>
            </a:r>
          </a:p>
          <a:p>
            <a:pPr algn="ctr"/>
            <a:r>
              <a:rPr lang="fr-FR" dirty="0" smtClean="0"/>
              <a:t>2022.03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246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591781" y="826477"/>
            <a:ext cx="87575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« (tout) petit test » à réception des dots avec sérums positifs sur le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Bioflash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(N&lt;20): </a:t>
            </a:r>
          </a:p>
          <a:p>
            <a:pPr algn="ctr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2 MPO + 2 PR3 + 2 MBG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9263" y="2846421"/>
            <a:ext cx="408256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dirty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-PR3 = 135 </a:t>
            </a:r>
            <a:r>
              <a:rPr lang="fr-FR" dirty="0" smtClean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r>
              <a:rPr lang="fr-FR" dirty="0" smtClean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négatif en dot</a:t>
            </a:r>
            <a:endParaRPr lang="fr-FR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fr-FR" dirty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-PR3 = 90 </a:t>
            </a:r>
            <a:r>
              <a:rPr lang="fr-FR" dirty="0" smtClean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r>
              <a:rPr lang="fr-FR" dirty="0" smtClean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très faiblement </a:t>
            </a:r>
            <a:r>
              <a:rPr lang="fr-FR" dirty="0" smtClean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positif</a:t>
            </a:r>
          </a:p>
          <a:p>
            <a:pPr>
              <a:spcAft>
                <a:spcPts val="0"/>
              </a:spcAft>
            </a:pPr>
            <a:endParaRPr lang="fr-FR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fr-FR" dirty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-MPO = 98 </a:t>
            </a:r>
            <a:r>
              <a:rPr lang="fr-FR" dirty="0" smtClean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r>
              <a:rPr lang="fr-FR" dirty="0" smtClean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positif</a:t>
            </a:r>
            <a:endParaRPr lang="fr-FR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fr-FR" dirty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-MPO = 55 </a:t>
            </a:r>
            <a:r>
              <a:rPr lang="fr-FR" dirty="0" smtClean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r>
              <a:rPr lang="fr-FR" dirty="0" smtClean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négatif</a:t>
            </a:r>
            <a:endParaRPr lang="fr-F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84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006272" y="246186"/>
            <a:ext cx="616188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Comparaison de méthode Toulouse 2013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494291"/>
              </p:ext>
            </p:extLst>
          </p:nvPr>
        </p:nvGraphicFramePr>
        <p:xfrm>
          <a:off x="167058" y="1588536"/>
          <a:ext cx="3244362" cy="18365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5259">
                  <a:extLst>
                    <a:ext uri="{9D8B030D-6E8A-4147-A177-3AD203B41FA5}">
                      <a16:colId xmlns:a16="http://schemas.microsoft.com/office/drawing/2014/main" val="2679323700"/>
                    </a:ext>
                  </a:extLst>
                </a:gridCol>
                <a:gridCol w="675909">
                  <a:extLst>
                    <a:ext uri="{9D8B030D-6E8A-4147-A177-3AD203B41FA5}">
                      <a16:colId xmlns:a16="http://schemas.microsoft.com/office/drawing/2014/main" val="949678624"/>
                    </a:ext>
                  </a:extLst>
                </a:gridCol>
                <a:gridCol w="753155">
                  <a:extLst>
                    <a:ext uri="{9D8B030D-6E8A-4147-A177-3AD203B41FA5}">
                      <a16:colId xmlns:a16="http://schemas.microsoft.com/office/drawing/2014/main" val="2008954893"/>
                    </a:ext>
                  </a:extLst>
                </a:gridCol>
                <a:gridCol w="560039">
                  <a:extLst>
                    <a:ext uri="{9D8B030D-6E8A-4147-A177-3AD203B41FA5}">
                      <a16:colId xmlns:a16="http://schemas.microsoft.com/office/drawing/2014/main" val="3104537617"/>
                    </a:ext>
                  </a:extLst>
                </a:gridCol>
              </a:tblGrid>
              <a:tr h="4336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Anti-MBG</a:t>
                      </a:r>
                      <a:endParaRPr lang="fr-FR" sz="18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solidFill>
                            <a:schemeClr val="tx1"/>
                          </a:solidFill>
                          <a:effectLst/>
                        </a:rPr>
                        <a:t>Bioplex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310663"/>
                  </a:ext>
                </a:extLst>
              </a:tr>
              <a:tr h="5586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Dot</a:t>
                      </a:r>
                      <a:r>
                        <a:rPr lang="fr-FR" sz="18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</a:rPr>
                        <a:t>Positif</a:t>
                      </a:r>
                      <a:endParaRPr lang="fr-FR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</a:rPr>
                        <a:t>Négatif</a:t>
                      </a:r>
                      <a:endParaRPr lang="fr-FR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</a:rPr>
                        <a:t>Total</a:t>
                      </a:r>
                      <a:endParaRPr lang="fr-FR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15592090"/>
                  </a:ext>
                </a:extLst>
              </a:tr>
              <a:tr h="2793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Positif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8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1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9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9060179"/>
                  </a:ext>
                </a:extLst>
              </a:tr>
              <a:tr h="2793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Négatif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20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20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42043636"/>
                  </a:ext>
                </a:extLst>
              </a:tr>
              <a:tr h="285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Total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  <a:ea typeface="+mn-ea"/>
                        </a:rPr>
                        <a:t>8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21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29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5670327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87142" y="3842240"/>
            <a:ext cx="2204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</a:rPr>
              <a:t>Concordance 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</a:rPr>
              <a:t>#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</a:rPr>
              <a:t>100% </a:t>
            </a:r>
            <a:endParaRPr lang="fr-FR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342603"/>
              </p:ext>
            </p:extLst>
          </p:nvPr>
        </p:nvGraphicFramePr>
        <p:xfrm>
          <a:off x="4385903" y="1588538"/>
          <a:ext cx="3244362" cy="18365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5259">
                  <a:extLst>
                    <a:ext uri="{9D8B030D-6E8A-4147-A177-3AD203B41FA5}">
                      <a16:colId xmlns:a16="http://schemas.microsoft.com/office/drawing/2014/main" val="2679323700"/>
                    </a:ext>
                  </a:extLst>
                </a:gridCol>
                <a:gridCol w="675909">
                  <a:extLst>
                    <a:ext uri="{9D8B030D-6E8A-4147-A177-3AD203B41FA5}">
                      <a16:colId xmlns:a16="http://schemas.microsoft.com/office/drawing/2014/main" val="949678624"/>
                    </a:ext>
                  </a:extLst>
                </a:gridCol>
                <a:gridCol w="753155">
                  <a:extLst>
                    <a:ext uri="{9D8B030D-6E8A-4147-A177-3AD203B41FA5}">
                      <a16:colId xmlns:a16="http://schemas.microsoft.com/office/drawing/2014/main" val="2008954893"/>
                    </a:ext>
                  </a:extLst>
                </a:gridCol>
                <a:gridCol w="560039">
                  <a:extLst>
                    <a:ext uri="{9D8B030D-6E8A-4147-A177-3AD203B41FA5}">
                      <a16:colId xmlns:a16="http://schemas.microsoft.com/office/drawing/2014/main" val="3104537617"/>
                    </a:ext>
                  </a:extLst>
                </a:gridCol>
              </a:tblGrid>
              <a:tr h="4336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MPO</a:t>
                      </a:r>
                      <a:endParaRPr lang="fr-FR" sz="18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solidFill>
                            <a:schemeClr val="tx1"/>
                          </a:solidFill>
                          <a:effectLst/>
                        </a:rPr>
                        <a:t>Bioplex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310663"/>
                  </a:ext>
                </a:extLst>
              </a:tr>
              <a:tr h="5586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Dot</a:t>
                      </a:r>
                      <a:r>
                        <a:rPr lang="fr-FR" sz="18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</a:rPr>
                        <a:t>Positif</a:t>
                      </a:r>
                      <a:endParaRPr lang="fr-FR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</a:rPr>
                        <a:t>Négatif</a:t>
                      </a:r>
                      <a:endParaRPr lang="fr-FR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</a:rPr>
                        <a:t>Total</a:t>
                      </a:r>
                      <a:endParaRPr lang="fr-FR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15592090"/>
                  </a:ext>
                </a:extLst>
              </a:tr>
              <a:tr h="2793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Positif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  <a:ea typeface="+mn-ea"/>
                        </a:rPr>
                        <a:t>7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  <a:ea typeface="+mn-ea"/>
                        </a:rPr>
                        <a:t>0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  <a:ea typeface="+mn-ea"/>
                        </a:rPr>
                        <a:t>7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9060179"/>
                  </a:ext>
                </a:extLst>
              </a:tr>
              <a:tr h="2793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Négatif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  <a:ea typeface="+mn-ea"/>
                        </a:rPr>
                        <a:t>3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32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35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42043636"/>
                  </a:ext>
                </a:extLst>
              </a:tr>
              <a:tr h="285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Total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  <a:ea typeface="+mn-ea"/>
                        </a:rPr>
                        <a:t>10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32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42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56703272"/>
                  </a:ext>
                </a:extLst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4385903" y="3842240"/>
            <a:ext cx="3244362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3 </a:t>
            </a:r>
            <a:r>
              <a:rPr lang="fr-FR" sz="1200" b="1" dirty="0"/>
              <a:t>sérums </a:t>
            </a:r>
            <a:r>
              <a:rPr lang="fr-FR" sz="1200" b="1" dirty="0" smtClean="0"/>
              <a:t>discordants</a:t>
            </a:r>
            <a:r>
              <a:rPr lang="fr-FR" sz="1200" b="1" dirty="0"/>
              <a:t> </a:t>
            </a:r>
            <a:r>
              <a:rPr lang="fr-FR" sz="1200" b="1" dirty="0" err="1" smtClean="0"/>
              <a:t>Bioplex</a:t>
            </a:r>
            <a:r>
              <a:rPr lang="fr-FR" sz="1200" b="1" dirty="0" smtClean="0"/>
              <a:t>+ / dot- : </a:t>
            </a:r>
          </a:p>
          <a:p>
            <a:endParaRPr lang="fr-FR" sz="1200" b="1" dirty="0"/>
          </a:p>
          <a:p>
            <a:pPr marL="171450" indent="-171450">
              <a:buFontTx/>
              <a:buChar char="-"/>
            </a:pPr>
            <a:r>
              <a:rPr lang="fr-FR" sz="1200" dirty="0" smtClean="0"/>
              <a:t>Maladie </a:t>
            </a:r>
            <a:r>
              <a:rPr lang="fr-FR" sz="1200" dirty="0"/>
              <a:t>de Wegener à ANCA de spécificité anti-MPO (anti-MPO = 1.3</a:t>
            </a:r>
            <a:r>
              <a:rPr lang="fr-FR" sz="1200" dirty="0" smtClean="0"/>
              <a:t>)</a:t>
            </a:r>
          </a:p>
          <a:p>
            <a:pPr marL="171450" indent="-171450">
              <a:buFontTx/>
              <a:buChar char="-"/>
            </a:pPr>
            <a:endParaRPr lang="fr-FR" sz="1200" dirty="0"/>
          </a:p>
          <a:p>
            <a:pPr marL="171450" indent="-171450">
              <a:buFontTx/>
              <a:buChar char="-"/>
            </a:pPr>
            <a:r>
              <a:rPr lang="fr-FR" sz="1200" dirty="0" smtClean="0"/>
              <a:t>Vascularite </a:t>
            </a:r>
            <a:r>
              <a:rPr lang="fr-FR" sz="1200" dirty="0"/>
              <a:t>à ANCA anti-MPO (anti-MPO = 1.6</a:t>
            </a:r>
            <a:r>
              <a:rPr lang="fr-FR" sz="1200" dirty="0" smtClean="0"/>
              <a:t>)</a:t>
            </a:r>
          </a:p>
          <a:p>
            <a:pPr marL="171450" indent="-171450">
              <a:buFontTx/>
              <a:buChar char="-"/>
            </a:pPr>
            <a:endParaRPr lang="fr-FR" sz="1200" dirty="0"/>
          </a:p>
          <a:p>
            <a:pPr marL="171450" indent="-171450">
              <a:buFontTx/>
              <a:buChar char="-"/>
            </a:pPr>
            <a:r>
              <a:rPr lang="fr-FR" sz="1200" dirty="0" smtClean="0"/>
              <a:t>Maladie </a:t>
            </a:r>
            <a:r>
              <a:rPr lang="fr-FR" sz="1200" dirty="0"/>
              <a:t>de </a:t>
            </a:r>
            <a:r>
              <a:rPr lang="fr-FR" sz="1200" dirty="0" err="1"/>
              <a:t>Goodpasture</a:t>
            </a:r>
            <a:r>
              <a:rPr lang="fr-FR" sz="1200" dirty="0"/>
              <a:t> avec anti-MPO (les anticorps anti-MBG sont également positifs) (anti-MPO = 1.2</a:t>
            </a:r>
            <a:r>
              <a:rPr lang="fr-FR" sz="1200" dirty="0" smtClean="0"/>
              <a:t>)</a:t>
            </a:r>
          </a:p>
          <a:p>
            <a:endParaRPr lang="fr-FR" sz="1200" dirty="0"/>
          </a:p>
          <a:p>
            <a:r>
              <a:rPr lang="fr-FR" sz="1200" dirty="0"/>
              <a:t>Dans les 3 cas, le prélèvement était effectué dans le cadre du suivi d’une pathologie connue</a:t>
            </a:r>
          </a:p>
          <a:p>
            <a:endParaRPr lang="fr-FR" sz="1200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771364"/>
              </p:ext>
            </p:extLst>
          </p:nvPr>
        </p:nvGraphicFramePr>
        <p:xfrm>
          <a:off x="8763004" y="1588537"/>
          <a:ext cx="3244362" cy="18365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5259">
                  <a:extLst>
                    <a:ext uri="{9D8B030D-6E8A-4147-A177-3AD203B41FA5}">
                      <a16:colId xmlns:a16="http://schemas.microsoft.com/office/drawing/2014/main" val="2679323700"/>
                    </a:ext>
                  </a:extLst>
                </a:gridCol>
                <a:gridCol w="675909">
                  <a:extLst>
                    <a:ext uri="{9D8B030D-6E8A-4147-A177-3AD203B41FA5}">
                      <a16:colId xmlns:a16="http://schemas.microsoft.com/office/drawing/2014/main" val="949678624"/>
                    </a:ext>
                  </a:extLst>
                </a:gridCol>
                <a:gridCol w="753155">
                  <a:extLst>
                    <a:ext uri="{9D8B030D-6E8A-4147-A177-3AD203B41FA5}">
                      <a16:colId xmlns:a16="http://schemas.microsoft.com/office/drawing/2014/main" val="2008954893"/>
                    </a:ext>
                  </a:extLst>
                </a:gridCol>
                <a:gridCol w="560039">
                  <a:extLst>
                    <a:ext uri="{9D8B030D-6E8A-4147-A177-3AD203B41FA5}">
                      <a16:colId xmlns:a16="http://schemas.microsoft.com/office/drawing/2014/main" val="3104537617"/>
                    </a:ext>
                  </a:extLst>
                </a:gridCol>
              </a:tblGrid>
              <a:tr h="4336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PR3</a:t>
                      </a:r>
                      <a:endParaRPr lang="fr-FR" sz="18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solidFill>
                            <a:schemeClr val="tx1"/>
                          </a:solidFill>
                          <a:effectLst/>
                        </a:rPr>
                        <a:t>Bioplex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310663"/>
                  </a:ext>
                </a:extLst>
              </a:tr>
              <a:tr h="5586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Dot</a:t>
                      </a:r>
                      <a:r>
                        <a:rPr lang="fr-FR" sz="18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</a:rPr>
                        <a:t>Positif</a:t>
                      </a:r>
                      <a:endParaRPr lang="fr-FR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</a:rPr>
                        <a:t>Négatif</a:t>
                      </a:r>
                      <a:endParaRPr lang="fr-FR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</a:rPr>
                        <a:t>Total</a:t>
                      </a:r>
                      <a:endParaRPr lang="fr-FR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15592090"/>
                  </a:ext>
                </a:extLst>
              </a:tr>
              <a:tr h="2793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Positif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  <a:ea typeface="+mn-ea"/>
                        </a:rPr>
                        <a:t>12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  <a:ea typeface="+mn-ea"/>
                        </a:rPr>
                        <a:t>0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  <a:ea typeface="+mn-ea"/>
                        </a:rPr>
                        <a:t>12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9060179"/>
                  </a:ext>
                </a:extLst>
              </a:tr>
              <a:tr h="2793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Négatif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  <a:ea typeface="+mn-ea"/>
                        </a:rPr>
                        <a:t>8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19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27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42043636"/>
                  </a:ext>
                </a:extLst>
              </a:tr>
              <a:tr h="285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Total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  <a:ea typeface="+mn-ea"/>
                        </a:rPr>
                        <a:t>20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19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39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56703272"/>
                  </a:ext>
                </a:extLst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8763005" y="3842240"/>
            <a:ext cx="324436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/>
              <a:t>8</a:t>
            </a:r>
            <a:r>
              <a:rPr lang="fr-FR" sz="1200" b="1" dirty="0" smtClean="0"/>
              <a:t> </a:t>
            </a:r>
            <a:r>
              <a:rPr lang="fr-FR" sz="1200" b="1" dirty="0"/>
              <a:t>sérums </a:t>
            </a:r>
            <a:r>
              <a:rPr lang="fr-FR" sz="1200" b="1" dirty="0" smtClean="0"/>
              <a:t>discordants</a:t>
            </a:r>
            <a:r>
              <a:rPr lang="fr-FR" sz="1200" b="1" dirty="0"/>
              <a:t> </a:t>
            </a:r>
            <a:r>
              <a:rPr lang="fr-FR" sz="1200" b="1" dirty="0" err="1" smtClean="0"/>
              <a:t>Bioplex</a:t>
            </a:r>
            <a:r>
              <a:rPr lang="fr-FR" sz="1200" b="1" dirty="0" smtClean="0"/>
              <a:t>+ / dot- : </a:t>
            </a:r>
          </a:p>
          <a:p>
            <a:endParaRPr lang="fr-FR" sz="1200" b="1" dirty="0"/>
          </a:p>
          <a:p>
            <a:pPr marL="171450" indent="-171450">
              <a:buFontTx/>
              <a:buChar char="-"/>
            </a:pPr>
            <a:r>
              <a:rPr lang="fr-FR" sz="1200" dirty="0" smtClean="0"/>
              <a:t>Tous sont des positifs faibles </a:t>
            </a:r>
            <a:r>
              <a:rPr lang="fr-FR" sz="1200" dirty="0" err="1" smtClean="0"/>
              <a:t>Bioplex</a:t>
            </a:r>
            <a:r>
              <a:rPr lang="fr-FR" sz="1200" dirty="0" smtClean="0"/>
              <a:t> &lt; 2,5</a:t>
            </a:r>
          </a:p>
          <a:p>
            <a:pPr marL="171450" indent="-171450">
              <a:buFontTx/>
              <a:buChar char="-"/>
            </a:pPr>
            <a:r>
              <a:rPr lang="fr-FR" sz="1200" dirty="0" smtClean="0"/>
              <a:t>Tous sont des suivis de vascularites à ANCA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400010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032649" y="597878"/>
            <a:ext cx="5381601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UK NEQAS 2021 (données Eurobio)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208445"/>
              </p:ext>
            </p:extLst>
          </p:nvPr>
        </p:nvGraphicFramePr>
        <p:xfrm>
          <a:off x="4705347" y="2377723"/>
          <a:ext cx="2477965" cy="1253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7980">
                  <a:extLst>
                    <a:ext uri="{9D8B030D-6E8A-4147-A177-3AD203B41FA5}">
                      <a16:colId xmlns:a16="http://schemas.microsoft.com/office/drawing/2014/main" val="2649769491"/>
                    </a:ext>
                  </a:extLst>
                </a:gridCol>
                <a:gridCol w="1299985">
                  <a:extLst>
                    <a:ext uri="{9D8B030D-6E8A-4147-A177-3AD203B41FA5}">
                      <a16:colId xmlns:a16="http://schemas.microsoft.com/office/drawing/2014/main" val="182170220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sng" strike="noStrike" dirty="0" err="1">
                          <a:effectLst/>
                        </a:rPr>
                        <a:t>True</a:t>
                      </a:r>
                      <a:r>
                        <a:rPr lang="fr-FR" sz="1400" b="1" u="sng" strike="noStrike" dirty="0">
                          <a:effectLst/>
                        </a:rPr>
                        <a:t> Positive</a:t>
                      </a:r>
                      <a:endParaRPr lang="fr-FR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sng" strike="noStrike" dirty="0">
                          <a:effectLst/>
                        </a:rPr>
                        <a:t>False Positive</a:t>
                      </a:r>
                      <a:endParaRPr lang="fr-FR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9323627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41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0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4384812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sng" strike="noStrike">
                          <a:effectLst/>
                        </a:rPr>
                        <a:t>False Negative</a:t>
                      </a:r>
                      <a:endParaRPr lang="fr-FR" sz="1400" b="1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sng" strike="noStrike" dirty="0" err="1">
                          <a:effectLst/>
                        </a:rPr>
                        <a:t>True</a:t>
                      </a:r>
                      <a:r>
                        <a:rPr lang="fr-FR" sz="1400" b="1" u="sng" strike="noStrike" dirty="0">
                          <a:effectLst/>
                        </a:rPr>
                        <a:t> </a:t>
                      </a:r>
                      <a:r>
                        <a:rPr lang="fr-FR" sz="1400" b="1" u="sng" strike="noStrike" dirty="0" err="1">
                          <a:effectLst/>
                        </a:rPr>
                        <a:t>Negative</a:t>
                      </a:r>
                      <a:endParaRPr lang="fr-FR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6113601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4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133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8434247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5430504" y="1916057"/>
            <a:ext cx="825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MPO</a:t>
            </a:r>
            <a:endParaRPr lang="fr-F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343844" y="3723546"/>
            <a:ext cx="1200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Se = 91,1%</a:t>
            </a:r>
            <a:endParaRPr lang="fr-FR" b="1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293207"/>
              </p:ext>
            </p:extLst>
          </p:nvPr>
        </p:nvGraphicFramePr>
        <p:xfrm>
          <a:off x="8277955" y="2377723"/>
          <a:ext cx="2477965" cy="1253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7980">
                  <a:extLst>
                    <a:ext uri="{9D8B030D-6E8A-4147-A177-3AD203B41FA5}">
                      <a16:colId xmlns:a16="http://schemas.microsoft.com/office/drawing/2014/main" val="2649769491"/>
                    </a:ext>
                  </a:extLst>
                </a:gridCol>
                <a:gridCol w="1299985">
                  <a:extLst>
                    <a:ext uri="{9D8B030D-6E8A-4147-A177-3AD203B41FA5}">
                      <a16:colId xmlns:a16="http://schemas.microsoft.com/office/drawing/2014/main" val="182170220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sng" strike="noStrike" dirty="0" err="1">
                          <a:effectLst/>
                        </a:rPr>
                        <a:t>True</a:t>
                      </a:r>
                      <a:r>
                        <a:rPr lang="fr-FR" sz="1400" b="1" u="sng" strike="noStrike" dirty="0">
                          <a:effectLst/>
                        </a:rPr>
                        <a:t> Positive</a:t>
                      </a:r>
                      <a:endParaRPr lang="fr-FR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sng" strike="noStrike" dirty="0">
                          <a:effectLst/>
                        </a:rPr>
                        <a:t>False Positive</a:t>
                      </a:r>
                      <a:endParaRPr lang="fr-FR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9323627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 smtClean="0">
                          <a:effectLst/>
                        </a:rPr>
                        <a:t>52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0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4384812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sng" strike="noStrike">
                          <a:effectLst/>
                        </a:rPr>
                        <a:t>False Negative</a:t>
                      </a:r>
                      <a:endParaRPr lang="fr-FR" sz="1400" b="1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sng" strike="noStrike" dirty="0" err="1">
                          <a:effectLst/>
                        </a:rPr>
                        <a:t>True</a:t>
                      </a:r>
                      <a:r>
                        <a:rPr lang="fr-FR" sz="1400" b="1" u="sng" strike="noStrike" dirty="0">
                          <a:effectLst/>
                        </a:rPr>
                        <a:t> </a:t>
                      </a:r>
                      <a:r>
                        <a:rPr lang="fr-FR" sz="1400" b="1" u="sng" strike="noStrike" dirty="0" err="1">
                          <a:effectLst/>
                        </a:rPr>
                        <a:t>Negative</a:t>
                      </a:r>
                      <a:endParaRPr lang="fr-FR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6113601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 smtClean="0">
                          <a:effectLst/>
                        </a:rPr>
                        <a:t>123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8434247"/>
                  </a:ext>
                </a:extLst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9184154" y="1916058"/>
            <a:ext cx="676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PR3</a:t>
            </a:r>
            <a:endParaRPr lang="fr-F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916452" y="3723546"/>
            <a:ext cx="1200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Se = 96,3%</a:t>
            </a:r>
            <a:endParaRPr lang="fr-FR" b="1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131011"/>
              </p:ext>
            </p:extLst>
          </p:nvPr>
        </p:nvGraphicFramePr>
        <p:xfrm>
          <a:off x="773861" y="2377723"/>
          <a:ext cx="2477965" cy="1253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7980">
                  <a:extLst>
                    <a:ext uri="{9D8B030D-6E8A-4147-A177-3AD203B41FA5}">
                      <a16:colId xmlns:a16="http://schemas.microsoft.com/office/drawing/2014/main" val="2649769491"/>
                    </a:ext>
                  </a:extLst>
                </a:gridCol>
                <a:gridCol w="1299985">
                  <a:extLst>
                    <a:ext uri="{9D8B030D-6E8A-4147-A177-3AD203B41FA5}">
                      <a16:colId xmlns:a16="http://schemas.microsoft.com/office/drawing/2014/main" val="182170220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sng" strike="noStrike" dirty="0" err="1">
                          <a:effectLst/>
                        </a:rPr>
                        <a:t>True</a:t>
                      </a:r>
                      <a:r>
                        <a:rPr lang="fr-FR" sz="1400" b="1" u="sng" strike="noStrike" dirty="0">
                          <a:effectLst/>
                        </a:rPr>
                        <a:t> Positive</a:t>
                      </a:r>
                      <a:endParaRPr lang="fr-FR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sng" strike="noStrike" dirty="0">
                          <a:effectLst/>
                        </a:rPr>
                        <a:t>False Positive</a:t>
                      </a:r>
                      <a:endParaRPr lang="fr-FR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9323627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 smtClean="0">
                          <a:effectLst/>
                        </a:rPr>
                        <a:t>57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4384812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sng" strike="noStrike">
                          <a:effectLst/>
                        </a:rPr>
                        <a:t>False Negative</a:t>
                      </a:r>
                      <a:endParaRPr lang="fr-FR" sz="1400" b="1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sng" strike="noStrike" dirty="0" err="1">
                          <a:effectLst/>
                        </a:rPr>
                        <a:t>True</a:t>
                      </a:r>
                      <a:r>
                        <a:rPr lang="fr-FR" sz="1400" b="1" u="sng" strike="noStrike" dirty="0">
                          <a:effectLst/>
                        </a:rPr>
                        <a:t> </a:t>
                      </a:r>
                      <a:r>
                        <a:rPr lang="fr-FR" sz="1400" b="1" u="sng" strike="noStrike" dirty="0" err="1">
                          <a:effectLst/>
                        </a:rPr>
                        <a:t>Negative</a:t>
                      </a:r>
                      <a:endParaRPr lang="fr-FR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6113601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 smtClean="0">
                          <a:effectLst/>
                        </a:rPr>
                        <a:t>116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8434247"/>
                  </a:ext>
                </a:extLst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1521799" y="1916056"/>
            <a:ext cx="82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MBG</a:t>
            </a:r>
            <a:endParaRPr lang="fr-F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412358" y="3723546"/>
            <a:ext cx="12073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Se = 100%</a:t>
            </a:r>
          </a:p>
          <a:p>
            <a:r>
              <a:rPr lang="fr-FR" b="1" dirty="0" err="1" smtClean="0"/>
              <a:t>Sp</a:t>
            </a:r>
            <a:r>
              <a:rPr lang="fr-FR" b="1" dirty="0" smtClean="0"/>
              <a:t> = 93,4%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64432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35833" y="316524"/>
            <a:ext cx="8031366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Comparaison de méthode Montpellier 2022 (en cours)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162933"/>
              </p:ext>
            </p:extLst>
          </p:nvPr>
        </p:nvGraphicFramePr>
        <p:xfrm>
          <a:off x="1000866" y="1588538"/>
          <a:ext cx="3244362" cy="18365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5259">
                  <a:extLst>
                    <a:ext uri="{9D8B030D-6E8A-4147-A177-3AD203B41FA5}">
                      <a16:colId xmlns:a16="http://schemas.microsoft.com/office/drawing/2014/main" val="2679323700"/>
                    </a:ext>
                  </a:extLst>
                </a:gridCol>
                <a:gridCol w="675909">
                  <a:extLst>
                    <a:ext uri="{9D8B030D-6E8A-4147-A177-3AD203B41FA5}">
                      <a16:colId xmlns:a16="http://schemas.microsoft.com/office/drawing/2014/main" val="949678624"/>
                    </a:ext>
                  </a:extLst>
                </a:gridCol>
                <a:gridCol w="753155">
                  <a:extLst>
                    <a:ext uri="{9D8B030D-6E8A-4147-A177-3AD203B41FA5}">
                      <a16:colId xmlns:a16="http://schemas.microsoft.com/office/drawing/2014/main" val="2008954893"/>
                    </a:ext>
                  </a:extLst>
                </a:gridCol>
                <a:gridCol w="560039">
                  <a:extLst>
                    <a:ext uri="{9D8B030D-6E8A-4147-A177-3AD203B41FA5}">
                      <a16:colId xmlns:a16="http://schemas.microsoft.com/office/drawing/2014/main" val="3104537617"/>
                    </a:ext>
                  </a:extLst>
                </a:gridCol>
              </a:tblGrid>
              <a:tr h="4336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MPO</a:t>
                      </a:r>
                      <a:endParaRPr lang="fr-FR" sz="18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solidFill>
                            <a:schemeClr val="tx1"/>
                          </a:solidFill>
                          <a:effectLst/>
                        </a:rPr>
                        <a:t>Bioflash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310663"/>
                  </a:ext>
                </a:extLst>
              </a:tr>
              <a:tr h="5586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Dot</a:t>
                      </a:r>
                      <a:r>
                        <a:rPr lang="fr-FR" sz="18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</a:rPr>
                        <a:t>Positif</a:t>
                      </a:r>
                      <a:endParaRPr lang="fr-FR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</a:rPr>
                        <a:t>Négatif</a:t>
                      </a:r>
                      <a:endParaRPr lang="fr-FR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</a:rPr>
                        <a:t>Total</a:t>
                      </a:r>
                      <a:endParaRPr lang="fr-FR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15592090"/>
                  </a:ext>
                </a:extLst>
              </a:tr>
              <a:tr h="2793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Positif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  <a:ea typeface="+mn-ea"/>
                        </a:rPr>
                        <a:t>5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9060179"/>
                  </a:ext>
                </a:extLst>
              </a:tr>
              <a:tr h="2793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Négatif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  <a:ea typeface="+mn-ea"/>
                        </a:rPr>
                        <a:t>3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14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17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42043636"/>
                  </a:ext>
                </a:extLst>
              </a:tr>
              <a:tr h="285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Total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  <a:ea typeface="+mn-ea"/>
                        </a:rPr>
                        <a:t>8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14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22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56703272"/>
                  </a:ext>
                </a:extLst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1000866" y="3842240"/>
            <a:ext cx="3244362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3 </a:t>
            </a:r>
            <a:r>
              <a:rPr lang="fr-FR" sz="1200" b="1" dirty="0"/>
              <a:t>sérums </a:t>
            </a:r>
            <a:r>
              <a:rPr lang="fr-FR" sz="1200" b="1" dirty="0" smtClean="0"/>
              <a:t>discordants</a:t>
            </a:r>
            <a:r>
              <a:rPr lang="fr-FR" sz="1200" b="1" dirty="0"/>
              <a:t> </a:t>
            </a:r>
            <a:r>
              <a:rPr lang="fr-FR" sz="1200" b="1" dirty="0" err="1" smtClean="0"/>
              <a:t>Bioflash</a:t>
            </a:r>
            <a:r>
              <a:rPr lang="fr-FR" sz="1200" b="1" dirty="0" smtClean="0"/>
              <a:t>+ / dot- : </a:t>
            </a:r>
          </a:p>
          <a:p>
            <a:endParaRPr lang="fr-FR" sz="1200" b="1" dirty="0"/>
          </a:p>
          <a:p>
            <a:pPr marL="171450" indent="-171450">
              <a:buFontTx/>
              <a:buChar char="-"/>
            </a:pPr>
            <a:r>
              <a:rPr lang="fr-FR" sz="1200" dirty="0" smtClean="0"/>
              <a:t>Relativement faible en BF: 35 / 50 / 55</a:t>
            </a:r>
          </a:p>
          <a:p>
            <a:pPr marL="171450" indent="-171450">
              <a:buFontTx/>
              <a:buChar char="-"/>
            </a:pPr>
            <a:endParaRPr lang="fr-FR" sz="1200" dirty="0"/>
          </a:p>
          <a:p>
            <a:pPr marL="171450" indent="-171450">
              <a:buFontTx/>
              <a:buChar char="-"/>
            </a:pPr>
            <a:r>
              <a:rPr lang="fr-FR" sz="1200" dirty="0" err="1" smtClean="0"/>
              <a:t>pANCA</a:t>
            </a:r>
            <a:r>
              <a:rPr lang="fr-FR" sz="1200" dirty="0" smtClean="0"/>
              <a:t> faibles: 50 / 50 / 100</a:t>
            </a:r>
          </a:p>
          <a:p>
            <a:pPr marL="171450" indent="-171450">
              <a:buFontTx/>
              <a:buChar char="-"/>
            </a:pPr>
            <a:endParaRPr lang="fr-FR" sz="1200" dirty="0"/>
          </a:p>
          <a:p>
            <a:pPr marL="171450" indent="-171450">
              <a:buFontTx/>
              <a:buChar char="-"/>
            </a:pPr>
            <a:r>
              <a:rPr lang="fr-FR" sz="1200" dirty="0" smtClean="0"/>
              <a:t>1 SGS avec vascularite et 1 LED + 1 </a:t>
            </a:r>
            <a:r>
              <a:rPr lang="fr-FR" sz="1200" dirty="0" err="1" smtClean="0"/>
              <a:t>Crohn</a:t>
            </a:r>
            <a:r>
              <a:rPr lang="fr-FR" sz="1200" dirty="0" smtClean="0"/>
              <a:t> sans vascularite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831357"/>
              </p:ext>
            </p:extLst>
          </p:nvPr>
        </p:nvGraphicFramePr>
        <p:xfrm>
          <a:off x="7303481" y="1588537"/>
          <a:ext cx="3244362" cy="18365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5259">
                  <a:extLst>
                    <a:ext uri="{9D8B030D-6E8A-4147-A177-3AD203B41FA5}">
                      <a16:colId xmlns:a16="http://schemas.microsoft.com/office/drawing/2014/main" val="2679323700"/>
                    </a:ext>
                  </a:extLst>
                </a:gridCol>
                <a:gridCol w="675909">
                  <a:extLst>
                    <a:ext uri="{9D8B030D-6E8A-4147-A177-3AD203B41FA5}">
                      <a16:colId xmlns:a16="http://schemas.microsoft.com/office/drawing/2014/main" val="949678624"/>
                    </a:ext>
                  </a:extLst>
                </a:gridCol>
                <a:gridCol w="753155">
                  <a:extLst>
                    <a:ext uri="{9D8B030D-6E8A-4147-A177-3AD203B41FA5}">
                      <a16:colId xmlns:a16="http://schemas.microsoft.com/office/drawing/2014/main" val="2008954893"/>
                    </a:ext>
                  </a:extLst>
                </a:gridCol>
                <a:gridCol w="560039">
                  <a:extLst>
                    <a:ext uri="{9D8B030D-6E8A-4147-A177-3AD203B41FA5}">
                      <a16:colId xmlns:a16="http://schemas.microsoft.com/office/drawing/2014/main" val="3104537617"/>
                    </a:ext>
                  </a:extLst>
                </a:gridCol>
              </a:tblGrid>
              <a:tr h="4336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PR3</a:t>
                      </a:r>
                      <a:endParaRPr lang="fr-FR" sz="18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solidFill>
                            <a:schemeClr val="tx1"/>
                          </a:solidFill>
                          <a:effectLst/>
                        </a:rPr>
                        <a:t>Bioflash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310663"/>
                  </a:ext>
                </a:extLst>
              </a:tr>
              <a:tr h="5586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Dot</a:t>
                      </a:r>
                      <a:r>
                        <a:rPr lang="fr-FR" sz="18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</a:rPr>
                        <a:t>Positif</a:t>
                      </a:r>
                      <a:endParaRPr lang="fr-FR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</a:rPr>
                        <a:t>Négatif</a:t>
                      </a:r>
                      <a:endParaRPr lang="fr-FR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</a:rPr>
                        <a:t>Total</a:t>
                      </a:r>
                      <a:endParaRPr lang="fr-FR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15592090"/>
                  </a:ext>
                </a:extLst>
              </a:tr>
              <a:tr h="2793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Positif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  <a:ea typeface="+mn-ea"/>
                        </a:rPr>
                        <a:t>5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9060179"/>
                  </a:ext>
                </a:extLst>
              </a:tr>
              <a:tr h="2793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Négatif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  <a:ea typeface="+mn-ea"/>
                        </a:rPr>
                        <a:t>9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17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42043636"/>
                  </a:ext>
                </a:extLst>
              </a:tr>
              <a:tr h="285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Total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  <a:ea typeface="+mn-ea"/>
                        </a:rPr>
                        <a:t>14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8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22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56703272"/>
                  </a:ext>
                </a:extLst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7303482" y="3842240"/>
            <a:ext cx="333521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9 </a:t>
            </a:r>
            <a:r>
              <a:rPr lang="fr-FR" sz="1200" b="1" dirty="0"/>
              <a:t>sérums </a:t>
            </a:r>
            <a:r>
              <a:rPr lang="fr-FR" sz="1200" b="1" dirty="0" smtClean="0"/>
              <a:t>discordants</a:t>
            </a:r>
            <a:r>
              <a:rPr lang="fr-FR" sz="1200" b="1" dirty="0"/>
              <a:t> </a:t>
            </a:r>
            <a:r>
              <a:rPr lang="fr-FR" sz="1200" b="1" dirty="0" err="1" smtClean="0"/>
              <a:t>Bioflash</a:t>
            </a:r>
            <a:r>
              <a:rPr lang="fr-FR" sz="1200" b="1" dirty="0" smtClean="0"/>
              <a:t>+ / dot- : </a:t>
            </a:r>
          </a:p>
          <a:p>
            <a:endParaRPr lang="fr-FR" sz="1200" b="1" dirty="0"/>
          </a:p>
          <a:p>
            <a:pPr marL="171450" indent="-171450">
              <a:buFontTx/>
              <a:buChar char="-"/>
            </a:pPr>
            <a:r>
              <a:rPr lang="fr-FR" sz="1200" dirty="0" smtClean="0"/>
              <a:t>Valeurs BF: 26/27/32/38/50/78/90/135/796</a:t>
            </a:r>
          </a:p>
          <a:p>
            <a:pPr marL="171450" indent="-171450">
              <a:buFontTx/>
              <a:buChar char="-"/>
            </a:pPr>
            <a:endParaRPr lang="fr-FR" sz="1200" dirty="0" smtClean="0"/>
          </a:p>
          <a:p>
            <a:pPr marL="171450" indent="-171450">
              <a:buFontTx/>
              <a:buChar char="-"/>
            </a:pPr>
            <a:r>
              <a:rPr lang="fr-FR" sz="1200" dirty="0" smtClean="0"/>
              <a:t>3 </a:t>
            </a:r>
            <a:r>
              <a:rPr lang="fr-FR" sz="1200" dirty="0" err="1" smtClean="0"/>
              <a:t>cANCA</a:t>
            </a:r>
            <a:r>
              <a:rPr lang="fr-FR" sz="1200" dirty="0" smtClean="0"/>
              <a:t> 50, 1 </a:t>
            </a:r>
            <a:r>
              <a:rPr lang="fr-FR" sz="1200" dirty="0" err="1" smtClean="0"/>
              <a:t>cANCA</a:t>
            </a:r>
            <a:r>
              <a:rPr lang="fr-FR" sz="1200" dirty="0" smtClean="0"/>
              <a:t> 100, </a:t>
            </a:r>
          </a:p>
          <a:p>
            <a:pPr marL="171450" indent="-171450">
              <a:buFontTx/>
              <a:buChar char="-"/>
            </a:pPr>
            <a:endParaRPr lang="fr-FR" sz="1200" dirty="0" smtClean="0"/>
          </a:p>
          <a:p>
            <a:pPr marL="171450" indent="-171450">
              <a:buFontTx/>
              <a:buChar char="-"/>
            </a:pPr>
            <a:r>
              <a:rPr lang="fr-FR" sz="1200" dirty="0" smtClean="0"/>
              <a:t>1pANCA 50, 1 </a:t>
            </a:r>
            <a:r>
              <a:rPr lang="fr-FR" sz="1200" dirty="0" err="1" smtClean="0"/>
              <a:t>pANCA</a:t>
            </a:r>
            <a:r>
              <a:rPr lang="fr-FR" sz="1200" dirty="0" smtClean="0"/>
              <a:t> 200, 2 </a:t>
            </a:r>
            <a:r>
              <a:rPr lang="fr-FR" sz="1200" dirty="0" err="1" smtClean="0"/>
              <a:t>pANCA</a:t>
            </a:r>
            <a:r>
              <a:rPr lang="fr-FR" sz="1200" dirty="0" smtClean="0"/>
              <a:t> 800</a:t>
            </a:r>
          </a:p>
          <a:p>
            <a:pPr marL="171450" indent="-171450">
              <a:buFontTx/>
              <a:buChar char="-"/>
            </a:pPr>
            <a:endParaRPr lang="fr-FR" sz="1200" dirty="0" smtClean="0"/>
          </a:p>
          <a:p>
            <a:pPr marL="171450" indent="-171450">
              <a:buFontTx/>
              <a:buChar char="-"/>
            </a:pPr>
            <a:r>
              <a:rPr lang="fr-FR" sz="1200" dirty="0" smtClean="0"/>
              <a:t>3 vascularites ANCA / 5 autres diagnostic: 1 PR, 1 </a:t>
            </a:r>
            <a:r>
              <a:rPr lang="fr-FR" sz="1200" dirty="0" err="1" smtClean="0"/>
              <a:t>Crohn</a:t>
            </a:r>
            <a:r>
              <a:rPr lang="fr-FR" sz="1200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56419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5487" y="4477352"/>
            <a:ext cx="9859108" cy="123110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Toulouse 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</a:rPr>
              <a:t>n’utilise les dots que quand le </a:t>
            </a:r>
            <a:r>
              <a:rPr lang="fr-FR" b="1" dirty="0" err="1">
                <a:latin typeface="Calibri" panose="020F0502020204030204" pitchFamily="34" charset="0"/>
                <a:ea typeface="Calibri" panose="020F0502020204030204" pitchFamily="34" charset="0"/>
              </a:rPr>
              <a:t>bioplex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</a:rPr>
              <a:t> est en panne et avec le commentaire </a:t>
            </a:r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suivant:</a:t>
            </a:r>
          </a:p>
          <a:p>
            <a:pPr>
              <a:spcAft>
                <a:spcPts val="0"/>
              </a:spcAft>
            </a:pPr>
            <a:endParaRPr lang="fr-FR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</a:rPr>
              <a:t>« Le résultat sera contrôlé par dosage sur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</a:rPr>
              <a:t>Bioplex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</a:rPr>
              <a:t> 2200. L'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</a:rPr>
              <a:t>immunodot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</a:rPr>
              <a:t> peut donner un résultat faussement négatif pour des taux faibles d'anticorps anti-PR3 ou d'anti-MPO (&lt; 3 AI sur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</a:rPr>
              <a:t>Bioplex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</a:rPr>
              <a:t> 2200). »</a:t>
            </a:r>
            <a:endParaRPr lang="fr-FR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659225" y="404447"/>
            <a:ext cx="2254143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907928" y="2012577"/>
            <a:ext cx="8220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Défaut de sensibilité des dot D-tek pour MPO et PR3</a:t>
            </a:r>
            <a:endParaRPr lang="fr-F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907928" y="3149716"/>
            <a:ext cx="7946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Défaut de spécificité du </a:t>
            </a:r>
            <a:r>
              <a:rPr lang="fr-FR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Bioflash</a:t>
            </a:r>
            <a:r>
              <a:rPr lang="fr-F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pour MPO et PR3</a:t>
            </a:r>
            <a:endParaRPr lang="fr-F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38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266</Words>
  <Application>Microsoft Office PowerPoint</Application>
  <PresentationFormat>Grand écran</PresentationFormat>
  <Paragraphs>171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CHRU Montpellier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THIERRY</dc:creator>
  <cp:lastModifiedBy>VINCENT THIERRY</cp:lastModifiedBy>
  <cp:revision>19</cp:revision>
  <cp:lastPrinted>2022-03-28T14:49:28Z</cp:lastPrinted>
  <dcterms:created xsi:type="dcterms:W3CDTF">2022-03-23T13:51:47Z</dcterms:created>
  <dcterms:modified xsi:type="dcterms:W3CDTF">2022-03-28T15:03:11Z</dcterms:modified>
</cp:coreProperties>
</file>