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9926638" cy="679767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2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200" d="100"/>
        <a:sy n="200" d="100"/>
      </p:scale>
      <p:origin x="0" y="-235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21696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DDAA5A-9EDE-4F8C-B736-E490AB7D1EE1}" type="datetimeFigureOut">
              <a:rPr lang="fr-FR" smtClean="0"/>
              <a:t>28/03/2022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45741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21696" y="645741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6E71D3-BA2F-41C4-8852-4355BBC46D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99210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5DCE3-53E8-46A8-ABB4-8BB27A43FBA2}" type="datetimeFigureOut">
              <a:rPr lang="fr-FR" smtClean="0"/>
              <a:t>28/03/2022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BAF68-0E4E-4EC7-93E9-E6DE751AF0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8158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5DCE3-53E8-46A8-ABB4-8BB27A43FBA2}" type="datetimeFigureOut">
              <a:rPr lang="fr-FR" smtClean="0"/>
              <a:t>28/03/2022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BAF68-0E4E-4EC7-93E9-E6DE751AF0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9730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5DCE3-53E8-46A8-ABB4-8BB27A43FBA2}" type="datetimeFigureOut">
              <a:rPr lang="fr-FR" smtClean="0"/>
              <a:t>28/03/2022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BAF68-0E4E-4EC7-93E9-E6DE751AF0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5088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5DCE3-53E8-46A8-ABB4-8BB27A43FBA2}" type="datetimeFigureOut">
              <a:rPr lang="fr-FR" smtClean="0"/>
              <a:t>28/03/2022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BAF68-0E4E-4EC7-93E9-E6DE751AF0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1388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5DCE3-53E8-46A8-ABB4-8BB27A43FBA2}" type="datetimeFigureOut">
              <a:rPr lang="fr-FR" smtClean="0"/>
              <a:t>28/03/2022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BAF68-0E4E-4EC7-93E9-E6DE751AF0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3621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5DCE3-53E8-46A8-ABB4-8BB27A43FBA2}" type="datetimeFigureOut">
              <a:rPr lang="fr-FR" smtClean="0"/>
              <a:t>28/03/2022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BAF68-0E4E-4EC7-93E9-E6DE751AF0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5670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5DCE3-53E8-46A8-ABB4-8BB27A43FBA2}" type="datetimeFigureOut">
              <a:rPr lang="fr-FR" smtClean="0"/>
              <a:t>28/03/2022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BAF68-0E4E-4EC7-93E9-E6DE751AF0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056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5DCE3-53E8-46A8-ABB4-8BB27A43FBA2}" type="datetimeFigureOut">
              <a:rPr lang="fr-FR" smtClean="0"/>
              <a:t>28/03/2022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BAF68-0E4E-4EC7-93E9-E6DE751AF0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0313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5DCE3-53E8-46A8-ABB4-8BB27A43FBA2}" type="datetimeFigureOut">
              <a:rPr lang="fr-FR" smtClean="0"/>
              <a:t>28/03/2022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BAF68-0E4E-4EC7-93E9-E6DE751AF0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4969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5DCE3-53E8-46A8-ABB4-8BB27A43FBA2}" type="datetimeFigureOut">
              <a:rPr lang="fr-FR" smtClean="0"/>
              <a:t>28/03/2022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BAF68-0E4E-4EC7-93E9-E6DE751AF0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7189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5DCE3-53E8-46A8-ABB4-8BB27A43FBA2}" type="datetimeFigureOut">
              <a:rPr lang="fr-FR" smtClean="0"/>
              <a:t>28/03/2022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BAF68-0E4E-4EC7-93E9-E6DE751AF0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4111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5DCE3-53E8-46A8-ABB4-8BB27A43FBA2}" type="datetimeFigureOut">
              <a:rPr lang="fr-FR" smtClean="0"/>
              <a:t>28/03/2022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5BAF68-0E4E-4EC7-93E9-E6DE751AF0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9587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178520" y="2180492"/>
            <a:ext cx="5780841" cy="123110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Évaluation des performances du dot D-Tek MPO / PR3 / MBG</a:t>
            </a:r>
          </a:p>
          <a:p>
            <a:pPr algn="ctr"/>
            <a:r>
              <a:rPr lang="fr-FR" dirty="0" smtClean="0"/>
              <a:t>(</a:t>
            </a:r>
            <a:r>
              <a:rPr lang="fr-FR" dirty="0" err="1" smtClean="0"/>
              <a:t>ref</a:t>
            </a:r>
            <a:r>
              <a:rPr lang="fr-FR" dirty="0" smtClean="0"/>
              <a:t> </a:t>
            </a:r>
            <a:r>
              <a:rPr lang="fr-FR" dirty="0"/>
              <a:t>AD </a:t>
            </a:r>
            <a:r>
              <a:rPr lang="fr-FR" dirty="0" smtClean="0"/>
              <a:t>MPGDBD)</a:t>
            </a:r>
            <a:endParaRPr lang="fr-F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5315112" y="5161084"/>
            <a:ext cx="150765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/>
              <a:t>T.VINCENT</a:t>
            </a:r>
          </a:p>
          <a:p>
            <a:pPr algn="ctr"/>
            <a:r>
              <a:rPr lang="fr-FR" dirty="0" smtClean="0"/>
              <a:t>2022.03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32468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591781" y="826477"/>
            <a:ext cx="87575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« (tout) petit test » à réception des dots avec sérums positifs sur le 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Bioflash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(N&lt;20): </a:t>
            </a:r>
          </a:p>
          <a:p>
            <a:pPr algn="ctr"/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2 MPO + 2 PR3 + 2 MBG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9263" y="2846421"/>
            <a:ext cx="4082562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fr-FR" dirty="0">
                <a:solidFill>
                  <a:srgbClr val="1F4E7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-PR3 = 135 </a:t>
            </a:r>
            <a:r>
              <a:rPr lang="fr-FR" dirty="0" smtClean="0">
                <a:solidFill>
                  <a:srgbClr val="1F4E7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</a:t>
            </a:r>
            <a:r>
              <a:rPr lang="fr-FR" dirty="0" smtClean="0">
                <a:solidFill>
                  <a:srgbClr val="1F4E7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dirty="0">
                <a:solidFill>
                  <a:srgbClr val="1F4E7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négatif en dot</a:t>
            </a:r>
            <a:endParaRPr lang="fr-FR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fr-FR" dirty="0">
                <a:solidFill>
                  <a:srgbClr val="1F4E7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-PR3 = 90 </a:t>
            </a:r>
            <a:r>
              <a:rPr lang="fr-FR" dirty="0" smtClean="0">
                <a:solidFill>
                  <a:srgbClr val="1F4E7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</a:t>
            </a:r>
            <a:r>
              <a:rPr lang="fr-FR" dirty="0" smtClean="0">
                <a:solidFill>
                  <a:srgbClr val="1F4E7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dirty="0">
                <a:solidFill>
                  <a:srgbClr val="1F4E7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très faiblement </a:t>
            </a:r>
            <a:r>
              <a:rPr lang="fr-FR" dirty="0" smtClean="0">
                <a:solidFill>
                  <a:srgbClr val="1F4E7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positif</a:t>
            </a:r>
          </a:p>
          <a:p>
            <a:pPr>
              <a:spcAft>
                <a:spcPts val="0"/>
              </a:spcAft>
            </a:pPr>
            <a:endParaRPr lang="fr-FR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fr-FR" dirty="0">
                <a:solidFill>
                  <a:srgbClr val="1F4E7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-MPO = 98 </a:t>
            </a:r>
            <a:r>
              <a:rPr lang="fr-FR" dirty="0" smtClean="0">
                <a:solidFill>
                  <a:srgbClr val="1F4E7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</a:t>
            </a:r>
            <a:r>
              <a:rPr lang="fr-FR" dirty="0" smtClean="0">
                <a:solidFill>
                  <a:srgbClr val="1F4E7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dirty="0">
                <a:solidFill>
                  <a:srgbClr val="1F4E7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positif</a:t>
            </a:r>
            <a:endParaRPr lang="fr-FR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fr-FR" dirty="0">
                <a:solidFill>
                  <a:srgbClr val="1F4E7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-MPO = 55 </a:t>
            </a:r>
            <a:r>
              <a:rPr lang="fr-FR" dirty="0" smtClean="0">
                <a:solidFill>
                  <a:srgbClr val="1F4E7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</a:t>
            </a:r>
            <a:r>
              <a:rPr lang="fr-FR" dirty="0" smtClean="0">
                <a:solidFill>
                  <a:srgbClr val="1F4E7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dirty="0">
                <a:solidFill>
                  <a:srgbClr val="1F4E7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négatif</a:t>
            </a:r>
            <a:endParaRPr lang="fr-FR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2844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006272" y="246186"/>
            <a:ext cx="6161880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fr-F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Comparaison de méthode Toulouse 2013</a:t>
            </a:r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1494291"/>
              </p:ext>
            </p:extLst>
          </p:nvPr>
        </p:nvGraphicFramePr>
        <p:xfrm>
          <a:off x="167058" y="1588536"/>
          <a:ext cx="3244362" cy="18365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55259">
                  <a:extLst>
                    <a:ext uri="{9D8B030D-6E8A-4147-A177-3AD203B41FA5}">
                      <a16:colId xmlns:a16="http://schemas.microsoft.com/office/drawing/2014/main" val="2679323700"/>
                    </a:ext>
                  </a:extLst>
                </a:gridCol>
                <a:gridCol w="675909">
                  <a:extLst>
                    <a:ext uri="{9D8B030D-6E8A-4147-A177-3AD203B41FA5}">
                      <a16:colId xmlns:a16="http://schemas.microsoft.com/office/drawing/2014/main" val="949678624"/>
                    </a:ext>
                  </a:extLst>
                </a:gridCol>
                <a:gridCol w="753155">
                  <a:extLst>
                    <a:ext uri="{9D8B030D-6E8A-4147-A177-3AD203B41FA5}">
                      <a16:colId xmlns:a16="http://schemas.microsoft.com/office/drawing/2014/main" val="2008954893"/>
                    </a:ext>
                  </a:extLst>
                </a:gridCol>
                <a:gridCol w="560039">
                  <a:extLst>
                    <a:ext uri="{9D8B030D-6E8A-4147-A177-3AD203B41FA5}">
                      <a16:colId xmlns:a16="http://schemas.microsoft.com/office/drawing/2014/main" val="3104537617"/>
                    </a:ext>
                  </a:extLst>
                </a:gridCol>
              </a:tblGrid>
              <a:tr h="4336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Anti-MBG</a:t>
                      </a:r>
                      <a:endParaRPr lang="fr-FR" sz="18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 err="1">
                          <a:solidFill>
                            <a:schemeClr val="tx1"/>
                          </a:solidFill>
                          <a:effectLst/>
                        </a:rPr>
                        <a:t>Bioplex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5310663"/>
                  </a:ext>
                </a:extLst>
              </a:tr>
              <a:tr h="5586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Dot</a:t>
                      </a:r>
                      <a:r>
                        <a:rPr lang="fr-FR" sz="180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endParaRPr lang="fr-FR" sz="1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dirty="0">
                          <a:effectLst/>
                        </a:rPr>
                        <a:t>Positif</a:t>
                      </a:r>
                      <a:endParaRPr lang="fr-FR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dirty="0">
                          <a:effectLst/>
                        </a:rPr>
                        <a:t>Négatif</a:t>
                      </a:r>
                      <a:endParaRPr lang="fr-FR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dirty="0">
                          <a:effectLst/>
                        </a:rPr>
                        <a:t>Total</a:t>
                      </a:r>
                      <a:endParaRPr lang="fr-FR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215592090"/>
                  </a:ext>
                </a:extLst>
              </a:tr>
              <a:tr h="2793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Positif</a:t>
                      </a: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8</a:t>
                      </a: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1</a:t>
                      </a: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9</a:t>
                      </a: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89060179"/>
                  </a:ext>
                </a:extLst>
              </a:tr>
              <a:tr h="2793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Négatif</a:t>
                      </a: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0</a:t>
                      </a: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20</a:t>
                      </a: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20</a:t>
                      </a: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842043636"/>
                  </a:ext>
                </a:extLst>
              </a:tr>
              <a:tr h="2856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Total</a:t>
                      </a: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effectLst/>
                          <a:latin typeface="+mn-lt"/>
                          <a:ea typeface="+mn-ea"/>
                        </a:rPr>
                        <a:t>8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effectLst/>
                        </a:rPr>
                        <a:t>21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29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556703272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687142" y="3842240"/>
            <a:ext cx="22041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</a:rPr>
              <a:t>Concordance </a:t>
            </a:r>
            <a:r>
              <a:rPr lang="fr-FR" dirty="0" smtClean="0">
                <a:latin typeface="Calibri" panose="020F0502020204030204" pitchFamily="34" charset="0"/>
                <a:ea typeface="Calibri" panose="020F0502020204030204" pitchFamily="34" charset="0"/>
              </a:rPr>
              <a:t># 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</a:rPr>
              <a:t>100% </a:t>
            </a:r>
            <a:endParaRPr lang="fr-FR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1342603"/>
              </p:ext>
            </p:extLst>
          </p:nvPr>
        </p:nvGraphicFramePr>
        <p:xfrm>
          <a:off x="4385903" y="1588538"/>
          <a:ext cx="3244362" cy="18365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55259">
                  <a:extLst>
                    <a:ext uri="{9D8B030D-6E8A-4147-A177-3AD203B41FA5}">
                      <a16:colId xmlns:a16="http://schemas.microsoft.com/office/drawing/2014/main" val="2679323700"/>
                    </a:ext>
                  </a:extLst>
                </a:gridCol>
                <a:gridCol w="675909">
                  <a:extLst>
                    <a:ext uri="{9D8B030D-6E8A-4147-A177-3AD203B41FA5}">
                      <a16:colId xmlns:a16="http://schemas.microsoft.com/office/drawing/2014/main" val="949678624"/>
                    </a:ext>
                  </a:extLst>
                </a:gridCol>
                <a:gridCol w="753155">
                  <a:extLst>
                    <a:ext uri="{9D8B030D-6E8A-4147-A177-3AD203B41FA5}">
                      <a16:colId xmlns:a16="http://schemas.microsoft.com/office/drawing/2014/main" val="2008954893"/>
                    </a:ext>
                  </a:extLst>
                </a:gridCol>
                <a:gridCol w="560039">
                  <a:extLst>
                    <a:ext uri="{9D8B030D-6E8A-4147-A177-3AD203B41FA5}">
                      <a16:colId xmlns:a16="http://schemas.microsoft.com/office/drawing/2014/main" val="3104537617"/>
                    </a:ext>
                  </a:extLst>
                </a:gridCol>
              </a:tblGrid>
              <a:tr h="4336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MPO</a:t>
                      </a:r>
                      <a:endParaRPr lang="fr-FR" sz="18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 err="1">
                          <a:solidFill>
                            <a:schemeClr val="tx1"/>
                          </a:solidFill>
                          <a:effectLst/>
                        </a:rPr>
                        <a:t>Bioplex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5310663"/>
                  </a:ext>
                </a:extLst>
              </a:tr>
              <a:tr h="5586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Dot</a:t>
                      </a:r>
                      <a:r>
                        <a:rPr lang="fr-FR" sz="180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endParaRPr lang="fr-FR" sz="1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dirty="0">
                          <a:effectLst/>
                        </a:rPr>
                        <a:t>Positif</a:t>
                      </a:r>
                      <a:endParaRPr lang="fr-FR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dirty="0">
                          <a:effectLst/>
                        </a:rPr>
                        <a:t>Négatif</a:t>
                      </a:r>
                      <a:endParaRPr lang="fr-FR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dirty="0">
                          <a:effectLst/>
                        </a:rPr>
                        <a:t>Total</a:t>
                      </a:r>
                      <a:endParaRPr lang="fr-FR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215592090"/>
                  </a:ext>
                </a:extLst>
              </a:tr>
              <a:tr h="2793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Positif</a:t>
                      </a: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effectLst/>
                          <a:latin typeface="+mn-lt"/>
                          <a:ea typeface="+mn-ea"/>
                        </a:rPr>
                        <a:t>7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effectLst/>
                          <a:latin typeface="+mn-lt"/>
                          <a:ea typeface="+mn-ea"/>
                        </a:rPr>
                        <a:t>0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effectLst/>
                          <a:latin typeface="+mn-lt"/>
                          <a:ea typeface="+mn-ea"/>
                        </a:rPr>
                        <a:t>7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89060179"/>
                  </a:ext>
                </a:extLst>
              </a:tr>
              <a:tr h="2793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Négatif</a:t>
                      </a: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effectLst/>
                          <a:latin typeface="+mn-lt"/>
                          <a:ea typeface="+mn-ea"/>
                        </a:rPr>
                        <a:t>3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effectLst/>
                        </a:rPr>
                        <a:t>32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effectLst/>
                        </a:rPr>
                        <a:t>35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842043636"/>
                  </a:ext>
                </a:extLst>
              </a:tr>
              <a:tr h="2856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Total</a:t>
                      </a: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effectLst/>
                          <a:latin typeface="+mn-lt"/>
                          <a:ea typeface="+mn-ea"/>
                        </a:rPr>
                        <a:t>10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effectLst/>
                        </a:rPr>
                        <a:t>32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effectLst/>
                        </a:rPr>
                        <a:t>42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556703272"/>
                  </a:ext>
                </a:extLst>
              </a:tr>
            </a:tbl>
          </a:graphicData>
        </a:graphic>
      </p:graphicFrame>
      <p:sp>
        <p:nvSpPr>
          <p:cNvPr id="8" name="ZoneTexte 7"/>
          <p:cNvSpPr txBox="1"/>
          <p:nvPr/>
        </p:nvSpPr>
        <p:spPr>
          <a:xfrm>
            <a:off x="4385903" y="3842240"/>
            <a:ext cx="3244362" cy="26776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200" b="1" dirty="0" smtClean="0"/>
              <a:t>3 </a:t>
            </a:r>
            <a:r>
              <a:rPr lang="fr-FR" sz="1200" b="1" dirty="0"/>
              <a:t>sérums </a:t>
            </a:r>
            <a:r>
              <a:rPr lang="fr-FR" sz="1200" b="1" dirty="0" smtClean="0"/>
              <a:t>discordants</a:t>
            </a:r>
            <a:r>
              <a:rPr lang="fr-FR" sz="1200" b="1" dirty="0"/>
              <a:t> </a:t>
            </a:r>
            <a:r>
              <a:rPr lang="fr-FR" sz="1200" b="1" dirty="0" err="1" smtClean="0"/>
              <a:t>Bioplex</a:t>
            </a:r>
            <a:r>
              <a:rPr lang="fr-FR" sz="1200" b="1" dirty="0" smtClean="0"/>
              <a:t>+ / dot- : </a:t>
            </a:r>
          </a:p>
          <a:p>
            <a:endParaRPr lang="fr-FR" sz="1200" b="1" dirty="0"/>
          </a:p>
          <a:p>
            <a:pPr marL="171450" indent="-171450">
              <a:buFontTx/>
              <a:buChar char="-"/>
            </a:pPr>
            <a:r>
              <a:rPr lang="fr-FR" sz="1200" dirty="0" smtClean="0"/>
              <a:t>Maladie </a:t>
            </a:r>
            <a:r>
              <a:rPr lang="fr-FR" sz="1200" dirty="0"/>
              <a:t>de Wegener à ANCA de spécificité anti-MPO (anti-MPO = 1.3</a:t>
            </a:r>
            <a:r>
              <a:rPr lang="fr-FR" sz="1200" dirty="0" smtClean="0"/>
              <a:t>)</a:t>
            </a:r>
          </a:p>
          <a:p>
            <a:pPr marL="171450" indent="-171450">
              <a:buFontTx/>
              <a:buChar char="-"/>
            </a:pPr>
            <a:endParaRPr lang="fr-FR" sz="1200" dirty="0"/>
          </a:p>
          <a:p>
            <a:pPr marL="171450" indent="-171450">
              <a:buFontTx/>
              <a:buChar char="-"/>
            </a:pPr>
            <a:r>
              <a:rPr lang="fr-FR" sz="1200" dirty="0" smtClean="0"/>
              <a:t>Vascularite </a:t>
            </a:r>
            <a:r>
              <a:rPr lang="fr-FR" sz="1200" dirty="0"/>
              <a:t>à ANCA anti-MPO (anti-MPO = 1.6</a:t>
            </a:r>
            <a:r>
              <a:rPr lang="fr-FR" sz="1200" dirty="0" smtClean="0"/>
              <a:t>)</a:t>
            </a:r>
          </a:p>
          <a:p>
            <a:pPr marL="171450" indent="-171450">
              <a:buFontTx/>
              <a:buChar char="-"/>
            </a:pPr>
            <a:endParaRPr lang="fr-FR" sz="1200" dirty="0"/>
          </a:p>
          <a:p>
            <a:pPr marL="171450" indent="-171450">
              <a:buFontTx/>
              <a:buChar char="-"/>
            </a:pPr>
            <a:r>
              <a:rPr lang="fr-FR" sz="1200" dirty="0" smtClean="0"/>
              <a:t>Maladie </a:t>
            </a:r>
            <a:r>
              <a:rPr lang="fr-FR" sz="1200" dirty="0"/>
              <a:t>de </a:t>
            </a:r>
            <a:r>
              <a:rPr lang="fr-FR" sz="1200" dirty="0" err="1"/>
              <a:t>Goodpasture</a:t>
            </a:r>
            <a:r>
              <a:rPr lang="fr-FR" sz="1200" dirty="0"/>
              <a:t> avec anti-MPO (les anticorps anti-MBG sont également positifs) (anti-MPO = 1.2</a:t>
            </a:r>
            <a:r>
              <a:rPr lang="fr-FR" sz="1200" dirty="0" smtClean="0"/>
              <a:t>)</a:t>
            </a:r>
          </a:p>
          <a:p>
            <a:endParaRPr lang="fr-FR" sz="1200" dirty="0"/>
          </a:p>
          <a:p>
            <a:r>
              <a:rPr lang="fr-FR" sz="1200" dirty="0"/>
              <a:t>Dans les 3 cas, le prélèvement était effectué dans le cadre du suivi d’une pathologie connue</a:t>
            </a:r>
          </a:p>
          <a:p>
            <a:endParaRPr lang="fr-FR" sz="1200" dirty="0"/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0771364"/>
              </p:ext>
            </p:extLst>
          </p:nvPr>
        </p:nvGraphicFramePr>
        <p:xfrm>
          <a:off x="8763004" y="1588537"/>
          <a:ext cx="3244362" cy="18365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55259">
                  <a:extLst>
                    <a:ext uri="{9D8B030D-6E8A-4147-A177-3AD203B41FA5}">
                      <a16:colId xmlns:a16="http://schemas.microsoft.com/office/drawing/2014/main" val="2679323700"/>
                    </a:ext>
                  </a:extLst>
                </a:gridCol>
                <a:gridCol w="675909">
                  <a:extLst>
                    <a:ext uri="{9D8B030D-6E8A-4147-A177-3AD203B41FA5}">
                      <a16:colId xmlns:a16="http://schemas.microsoft.com/office/drawing/2014/main" val="949678624"/>
                    </a:ext>
                  </a:extLst>
                </a:gridCol>
                <a:gridCol w="753155">
                  <a:extLst>
                    <a:ext uri="{9D8B030D-6E8A-4147-A177-3AD203B41FA5}">
                      <a16:colId xmlns:a16="http://schemas.microsoft.com/office/drawing/2014/main" val="2008954893"/>
                    </a:ext>
                  </a:extLst>
                </a:gridCol>
                <a:gridCol w="560039">
                  <a:extLst>
                    <a:ext uri="{9D8B030D-6E8A-4147-A177-3AD203B41FA5}">
                      <a16:colId xmlns:a16="http://schemas.microsoft.com/office/drawing/2014/main" val="3104537617"/>
                    </a:ext>
                  </a:extLst>
                </a:gridCol>
              </a:tblGrid>
              <a:tr h="4336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PR3</a:t>
                      </a:r>
                      <a:endParaRPr lang="fr-FR" sz="18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 err="1">
                          <a:solidFill>
                            <a:schemeClr val="tx1"/>
                          </a:solidFill>
                          <a:effectLst/>
                        </a:rPr>
                        <a:t>Bioplex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5310663"/>
                  </a:ext>
                </a:extLst>
              </a:tr>
              <a:tr h="5586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Dot</a:t>
                      </a:r>
                      <a:r>
                        <a:rPr lang="fr-FR" sz="180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endParaRPr lang="fr-FR" sz="1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dirty="0">
                          <a:effectLst/>
                        </a:rPr>
                        <a:t>Positif</a:t>
                      </a:r>
                      <a:endParaRPr lang="fr-FR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dirty="0">
                          <a:effectLst/>
                        </a:rPr>
                        <a:t>Négatif</a:t>
                      </a:r>
                      <a:endParaRPr lang="fr-FR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dirty="0">
                          <a:effectLst/>
                        </a:rPr>
                        <a:t>Total</a:t>
                      </a:r>
                      <a:endParaRPr lang="fr-FR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215592090"/>
                  </a:ext>
                </a:extLst>
              </a:tr>
              <a:tr h="2793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Positif</a:t>
                      </a: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effectLst/>
                          <a:latin typeface="+mn-lt"/>
                          <a:ea typeface="+mn-ea"/>
                        </a:rPr>
                        <a:t>12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effectLst/>
                          <a:latin typeface="+mn-lt"/>
                          <a:ea typeface="+mn-ea"/>
                        </a:rPr>
                        <a:t>0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effectLst/>
                          <a:latin typeface="+mn-lt"/>
                          <a:ea typeface="+mn-ea"/>
                        </a:rPr>
                        <a:t>12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89060179"/>
                  </a:ext>
                </a:extLst>
              </a:tr>
              <a:tr h="2793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Négatif</a:t>
                      </a: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effectLst/>
                          <a:latin typeface="+mn-lt"/>
                          <a:ea typeface="+mn-ea"/>
                        </a:rPr>
                        <a:t>8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effectLst/>
                        </a:rPr>
                        <a:t>19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effectLst/>
                        </a:rPr>
                        <a:t>27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842043636"/>
                  </a:ext>
                </a:extLst>
              </a:tr>
              <a:tr h="2856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Total</a:t>
                      </a: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effectLst/>
                          <a:latin typeface="+mn-lt"/>
                          <a:ea typeface="+mn-ea"/>
                        </a:rPr>
                        <a:t>20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effectLst/>
                        </a:rPr>
                        <a:t>19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effectLst/>
                        </a:rPr>
                        <a:t>39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556703272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/>
        </p:nvSpPr>
        <p:spPr>
          <a:xfrm>
            <a:off x="8763005" y="3842240"/>
            <a:ext cx="3244362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200" b="1" dirty="0"/>
              <a:t>8</a:t>
            </a:r>
            <a:r>
              <a:rPr lang="fr-FR" sz="1200" b="1" dirty="0" smtClean="0"/>
              <a:t> </a:t>
            </a:r>
            <a:r>
              <a:rPr lang="fr-FR" sz="1200" b="1" dirty="0"/>
              <a:t>sérums </a:t>
            </a:r>
            <a:r>
              <a:rPr lang="fr-FR" sz="1200" b="1" dirty="0" smtClean="0"/>
              <a:t>discordants</a:t>
            </a:r>
            <a:r>
              <a:rPr lang="fr-FR" sz="1200" b="1" dirty="0"/>
              <a:t> </a:t>
            </a:r>
            <a:r>
              <a:rPr lang="fr-FR" sz="1200" b="1" dirty="0" err="1" smtClean="0"/>
              <a:t>Bioplex</a:t>
            </a:r>
            <a:r>
              <a:rPr lang="fr-FR" sz="1200" b="1" dirty="0" smtClean="0"/>
              <a:t>+ / dot- : </a:t>
            </a:r>
          </a:p>
          <a:p>
            <a:endParaRPr lang="fr-FR" sz="1200" b="1" dirty="0"/>
          </a:p>
          <a:p>
            <a:pPr marL="171450" indent="-171450">
              <a:buFontTx/>
              <a:buChar char="-"/>
            </a:pPr>
            <a:r>
              <a:rPr lang="fr-FR" sz="1200" dirty="0" smtClean="0"/>
              <a:t>Tous sont des positifs faibles </a:t>
            </a:r>
            <a:r>
              <a:rPr lang="fr-FR" sz="1200" dirty="0" err="1" smtClean="0"/>
              <a:t>Bioplex</a:t>
            </a:r>
            <a:r>
              <a:rPr lang="fr-FR" sz="1200" dirty="0" smtClean="0"/>
              <a:t> &lt; 2,5</a:t>
            </a:r>
          </a:p>
          <a:p>
            <a:pPr marL="171450" indent="-171450">
              <a:buFontTx/>
              <a:buChar char="-"/>
            </a:pPr>
            <a:r>
              <a:rPr lang="fr-FR" sz="1200" dirty="0" smtClean="0"/>
              <a:t>Tous sont des suivis de vascularites à ANCA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4000107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032649" y="597878"/>
            <a:ext cx="5381601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fr-F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UK NEQAS 2021 (données Eurobio)</a:t>
            </a:r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7208445"/>
              </p:ext>
            </p:extLst>
          </p:nvPr>
        </p:nvGraphicFramePr>
        <p:xfrm>
          <a:off x="4705347" y="2377723"/>
          <a:ext cx="2477965" cy="12534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77980">
                  <a:extLst>
                    <a:ext uri="{9D8B030D-6E8A-4147-A177-3AD203B41FA5}">
                      <a16:colId xmlns:a16="http://schemas.microsoft.com/office/drawing/2014/main" val="2649769491"/>
                    </a:ext>
                  </a:extLst>
                </a:gridCol>
                <a:gridCol w="1299985">
                  <a:extLst>
                    <a:ext uri="{9D8B030D-6E8A-4147-A177-3AD203B41FA5}">
                      <a16:colId xmlns:a16="http://schemas.microsoft.com/office/drawing/2014/main" val="1821702209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sng" strike="noStrike" dirty="0" err="1">
                          <a:effectLst/>
                        </a:rPr>
                        <a:t>True</a:t>
                      </a:r>
                      <a:r>
                        <a:rPr lang="fr-FR" sz="1400" b="1" u="sng" strike="noStrike" dirty="0">
                          <a:effectLst/>
                        </a:rPr>
                        <a:t> Positive</a:t>
                      </a:r>
                      <a:endParaRPr lang="fr-FR" sz="1400" b="1" i="0" u="sng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sng" strike="noStrike" dirty="0">
                          <a:effectLst/>
                        </a:rPr>
                        <a:t>False Positive</a:t>
                      </a:r>
                      <a:endParaRPr lang="fr-FR" sz="1400" b="1" i="0" u="sng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9323627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>
                          <a:effectLst/>
                        </a:rPr>
                        <a:t>41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>
                          <a:effectLst/>
                        </a:rPr>
                        <a:t>0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4384812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sng" strike="noStrike">
                          <a:effectLst/>
                        </a:rPr>
                        <a:t>False Negative</a:t>
                      </a:r>
                      <a:endParaRPr lang="fr-FR" sz="1400" b="1" i="0" u="sng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sng" strike="noStrike" dirty="0" err="1">
                          <a:effectLst/>
                        </a:rPr>
                        <a:t>True</a:t>
                      </a:r>
                      <a:r>
                        <a:rPr lang="fr-FR" sz="1400" b="1" u="sng" strike="noStrike" dirty="0">
                          <a:effectLst/>
                        </a:rPr>
                        <a:t> </a:t>
                      </a:r>
                      <a:r>
                        <a:rPr lang="fr-FR" sz="1400" b="1" u="sng" strike="noStrike" dirty="0" err="1">
                          <a:effectLst/>
                        </a:rPr>
                        <a:t>Negative</a:t>
                      </a:r>
                      <a:endParaRPr lang="fr-FR" sz="1400" b="1" i="0" u="sng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96113601"/>
                  </a:ext>
                </a:extLst>
              </a:tr>
              <a:tr h="46482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>
                          <a:effectLst/>
                        </a:rPr>
                        <a:t>4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133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48434247"/>
                  </a:ext>
                </a:extLst>
              </a:tr>
            </a:tbl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5430504" y="1916057"/>
            <a:ext cx="8258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MPO</a:t>
            </a:r>
            <a:endParaRPr lang="fr-F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5343844" y="3723546"/>
            <a:ext cx="1200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Se = 91,1%</a:t>
            </a:r>
            <a:endParaRPr lang="fr-FR" b="1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9293207"/>
              </p:ext>
            </p:extLst>
          </p:nvPr>
        </p:nvGraphicFramePr>
        <p:xfrm>
          <a:off x="8277955" y="2377723"/>
          <a:ext cx="2477965" cy="12534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77980">
                  <a:extLst>
                    <a:ext uri="{9D8B030D-6E8A-4147-A177-3AD203B41FA5}">
                      <a16:colId xmlns:a16="http://schemas.microsoft.com/office/drawing/2014/main" val="2649769491"/>
                    </a:ext>
                  </a:extLst>
                </a:gridCol>
                <a:gridCol w="1299985">
                  <a:extLst>
                    <a:ext uri="{9D8B030D-6E8A-4147-A177-3AD203B41FA5}">
                      <a16:colId xmlns:a16="http://schemas.microsoft.com/office/drawing/2014/main" val="1821702209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sng" strike="noStrike" dirty="0" err="1">
                          <a:effectLst/>
                        </a:rPr>
                        <a:t>True</a:t>
                      </a:r>
                      <a:r>
                        <a:rPr lang="fr-FR" sz="1400" b="1" u="sng" strike="noStrike" dirty="0">
                          <a:effectLst/>
                        </a:rPr>
                        <a:t> Positive</a:t>
                      </a:r>
                      <a:endParaRPr lang="fr-FR" sz="1400" b="1" i="0" u="sng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sng" strike="noStrike" dirty="0">
                          <a:effectLst/>
                        </a:rPr>
                        <a:t>False Positive</a:t>
                      </a:r>
                      <a:endParaRPr lang="fr-FR" sz="1400" b="1" i="0" u="sng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9323627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 smtClean="0">
                          <a:effectLst/>
                        </a:rPr>
                        <a:t>52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>
                          <a:effectLst/>
                        </a:rPr>
                        <a:t>0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4384812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sng" strike="noStrike">
                          <a:effectLst/>
                        </a:rPr>
                        <a:t>False Negative</a:t>
                      </a:r>
                      <a:endParaRPr lang="fr-FR" sz="1400" b="1" i="0" u="sng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sng" strike="noStrike" dirty="0" err="1">
                          <a:effectLst/>
                        </a:rPr>
                        <a:t>True</a:t>
                      </a:r>
                      <a:r>
                        <a:rPr lang="fr-FR" sz="1400" b="1" u="sng" strike="noStrike" dirty="0">
                          <a:effectLst/>
                        </a:rPr>
                        <a:t> </a:t>
                      </a:r>
                      <a:r>
                        <a:rPr lang="fr-FR" sz="1400" b="1" u="sng" strike="noStrike" dirty="0" err="1">
                          <a:effectLst/>
                        </a:rPr>
                        <a:t>Negative</a:t>
                      </a:r>
                      <a:endParaRPr lang="fr-FR" sz="1400" b="1" i="0" u="sng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96113601"/>
                  </a:ext>
                </a:extLst>
              </a:tr>
              <a:tr h="46482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 smtClean="0">
                          <a:effectLst/>
                        </a:rPr>
                        <a:t>123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48434247"/>
                  </a:ext>
                </a:extLst>
              </a:tr>
            </a:tbl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9184154" y="1916058"/>
            <a:ext cx="6767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PR3</a:t>
            </a:r>
            <a:endParaRPr lang="fr-F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8916452" y="3723546"/>
            <a:ext cx="1200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Se = 96,3%</a:t>
            </a:r>
            <a:endParaRPr lang="fr-FR" b="1" dirty="0"/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5131011"/>
              </p:ext>
            </p:extLst>
          </p:nvPr>
        </p:nvGraphicFramePr>
        <p:xfrm>
          <a:off x="773861" y="2377723"/>
          <a:ext cx="2477965" cy="12534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77980">
                  <a:extLst>
                    <a:ext uri="{9D8B030D-6E8A-4147-A177-3AD203B41FA5}">
                      <a16:colId xmlns:a16="http://schemas.microsoft.com/office/drawing/2014/main" val="2649769491"/>
                    </a:ext>
                  </a:extLst>
                </a:gridCol>
                <a:gridCol w="1299985">
                  <a:extLst>
                    <a:ext uri="{9D8B030D-6E8A-4147-A177-3AD203B41FA5}">
                      <a16:colId xmlns:a16="http://schemas.microsoft.com/office/drawing/2014/main" val="1821702209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sng" strike="noStrike" dirty="0" err="1">
                          <a:effectLst/>
                        </a:rPr>
                        <a:t>True</a:t>
                      </a:r>
                      <a:r>
                        <a:rPr lang="fr-FR" sz="1400" b="1" u="sng" strike="noStrike" dirty="0">
                          <a:effectLst/>
                        </a:rPr>
                        <a:t> Positive</a:t>
                      </a:r>
                      <a:endParaRPr lang="fr-FR" sz="1400" b="1" i="0" u="sng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sng" strike="noStrike" dirty="0">
                          <a:effectLst/>
                        </a:rPr>
                        <a:t>False Positive</a:t>
                      </a:r>
                      <a:endParaRPr lang="fr-FR" sz="1400" b="1" i="0" u="sng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9323627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 smtClean="0">
                          <a:effectLst/>
                        </a:rPr>
                        <a:t>57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4384812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sng" strike="noStrike">
                          <a:effectLst/>
                        </a:rPr>
                        <a:t>False Negative</a:t>
                      </a:r>
                      <a:endParaRPr lang="fr-FR" sz="1400" b="1" i="0" u="sng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sng" strike="noStrike" dirty="0" err="1">
                          <a:effectLst/>
                        </a:rPr>
                        <a:t>True</a:t>
                      </a:r>
                      <a:r>
                        <a:rPr lang="fr-FR" sz="1400" b="1" u="sng" strike="noStrike" dirty="0">
                          <a:effectLst/>
                        </a:rPr>
                        <a:t> </a:t>
                      </a:r>
                      <a:r>
                        <a:rPr lang="fr-FR" sz="1400" b="1" u="sng" strike="noStrike" dirty="0" err="1">
                          <a:effectLst/>
                        </a:rPr>
                        <a:t>Negative</a:t>
                      </a:r>
                      <a:endParaRPr lang="fr-FR" sz="1400" b="1" i="0" u="sng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96113601"/>
                  </a:ext>
                </a:extLst>
              </a:tr>
              <a:tr h="46482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 smtClean="0">
                          <a:effectLst/>
                        </a:rPr>
                        <a:t>116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48434247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/>
        </p:nvSpPr>
        <p:spPr>
          <a:xfrm>
            <a:off x="1521799" y="1916056"/>
            <a:ext cx="8226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MBG</a:t>
            </a:r>
            <a:endParaRPr lang="fr-F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1412358" y="3723546"/>
            <a:ext cx="12073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Se = 100%</a:t>
            </a:r>
          </a:p>
          <a:p>
            <a:r>
              <a:rPr lang="fr-FR" b="1" dirty="0" err="1" smtClean="0"/>
              <a:t>Sp</a:t>
            </a:r>
            <a:r>
              <a:rPr lang="fr-FR" b="1" dirty="0" smtClean="0"/>
              <a:t> = 93,4%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2644326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135833" y="316524"/>
            <a:ext cx="8031366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fr-F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Comparaison de méthode Montpellier 2022 (en cours)</a:t>
            </a:r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7162933"/>
              </p:ext>
            </p:extLst>
          </p:nvPr>
        </p:nvGraphicFramePr>
        <p:xfrm>
          <a:off x="1000866" y="1588538"/>
          <a:ext cx="3244362" cy="18365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55259">
                  <a:extLst>
                    <a:ext uri="{9D8B030D-6E8A-4147-A177-3AD203B41FA5}">
                      <a16:colId xmlns:a16="http://schemas.microsoft.com/office/drawing/2014/main" val="2679323700"/>
                    </a:ext>
                  </a:extLst>
                </a:gridCol>
                <a:gridCol w="675909">
                  <a:extLst>
                    <a:ext uri="{9D8B030D-6E8A-4147-A177-3AD203B41FA5}">
                      <a16:colId xmlns:a16="http://schemas.microsoft.com/office/drawing/2014/main" val="949678624"/>
                    </a:ext>
                  </a:extLst>
                </a:gridCol>
                <a:gridCol w="753155">
                  <a:extLst>
                    <a:ext uri="{9D8B030D-6E8A-4147-A177-3AD203B41FA5}">
                      <a16:colId xmlns:a16="http://schemas.microsoft.com/office/drawing/2014/main" val="2008954893"/>
                    </a:ext>
                  </a:extLst>
                </a:gridCol>
                <a:gridCol w="560039">
                  <a:extLst>
                    <a:ext uri="{9D8B030D-6E8A-4147-A177-3AD203B41FA5}">
                      <a16:colId xmlns:a16="http://schemas.microsoft.com/office/drawing/2014/main" val="3104537617"/>
                    </a:ext>
                  </a:extLst>
                </a:gridCol>
              </a:tblGrid>
              <a:tr h="4336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MPO</a:t>
                      </a:r>
                      <a:endParaRPr lang="fr-FR" sz="18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solidFill>
                            <a:schemeClr val="tx1"/>
                          </a:solidFill>
                          <a:effectLst/>
                        </a:rPr>
                        <a:t>Bioflash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5310663"/>
                  </a:ext>
                </a:extLst>
              </a:tr>
              <a:tr h="5586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Dot</a:t>
                      </a:r>
                      <a:r>
                        <a:rPr lang="fr-FR" sz="180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endParaRPr lang="fr-FR" sz="1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dirty="0">
                          <a:effectLst/>
                        </a:rPr>
                        <a:t>Positif</a:t>
                      </a:r>
                      <a:endParaRPr lang="fr-FR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dirty="0">
                          <a:effectLst/>
                        </a:rPr>
                        <a:t>Négatif</a:t>
                      </a:r>
                      <a:endParaRPr lang="fr-FR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dirty="0">
                          <a:effectLst/>
                        </a:rPr>
                        <a:t>Total</a:t>
                      </a:r>
                      <a:endParaRPr lang="fr-FR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215592090"/>
                  </a:ext>
                </a:extLst>
              </a:tr>
              <a:tr h="2793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Positif</a:t>
                      </a: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effectLst/>
                          <a:latin typeface="+mn-lt"/>
                          <a:ea typeface="+mn-ea"/>
                        </a:rPr>
                        <a:t>5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89060179"/>
                  </a:ext>
                </a:extLst>
              </a:tr>
              <a:tr h="2793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Négatif</a:t>
                      </a: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effectLst/>
                          <a:latin typeface="+mn-lt"/>
                          <a:ea typeface="+mn-ea"/>
                        </a:rPr>
                        <a:t>3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14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17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842043636"/>
                  </a:ext>
                </a:extLst>
              </a:tr>
              <a:tr h="2856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Total</a:t>
                      </a: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effectLst/>
                          <a:latin typeface="+mn-lt"/>
                          <a:ea typeface="+mn-ea"/>
                        </a:rPr>
                        <a:t>8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effectLst/>
                        </a:rPr>
                        <a:t>14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effectLst/>
                        </a:rPr>
                        <a:t>22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556703272"/>
                  </a:ext>
                </a:extLst>
              </a:tr>
            </a:tbl>
          </a:graphicData>
        </a:graphic>
      </p:graphicFrame>
      <p:sp>
        <p:nvSpPr>
          <p:cNvPr id="8" name="ZoneTexte 7"/>
          <p:cNvSpPr txBox="1"/>
          <p:nvPr/>
        </p:nvSpPr>
        <p:spPr>
          <a:xfrm>
            <a:off x="1000866" y="3842240"/>
            <a:ext cx="3244362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200" b="1" dirty="0" smtClean="0"/>
              <a:t>3 </a:t>
            </a:r>
            <a:r>
              <a:rPr lang="fr-FR" sz="1200" b="1" dirty="0"/>
              <a:t>sérums </a:t>
            </a:r>
            <a:r>
              <a:rPr lang="fr-FR" sz="1200" b="1" dirty="0" smtClean="0"/>
              <a:t>discordants</a:t>
            </a:r>
            <a:r>
              <a:rPr lang="fr-FR" sz="1200" b="1" dirty="0"/>
              <a:t> </a:t>
            </a:r>
            <a:r>
              <a:rPr lang="fr-FR" sz="1200" b="1" dirty="0" err="1" smtClean="0"/>
              <a:t>Bioflash</a:t>
            </a:r>
            <a:r>
              <a:rPr lang="fr-FR" sz="1200" b="1" dirty="0" smtClean="0"/>
              <a:t>+ / dot- : </a:t>
            </a:r>
          </a:p>
          <a:p>
            <a:endParaRPr lang="fr-FR" sz="1200" b="1" dirty="0"/>
          </a:p>
          <a:p>
            <a:pPr marL="171450" indent="-171450">
              <a:buFontTx/>
              <a:buChar char="-"/>
            </a:pPr>
            <a:r>
              <a:rPr lang="fr-FR" sz="1200" dirty="0" smtClean="0"/>
              <a:t>Relativement faible en BF: 35 / 50 / 55</a:t>
            </a:r>
          </a:p>
          <a:p>
            <a:pPr marL="171450" indent="-171450">
              <a:buFontTx/>
              <a:buChar char="-"/>
            </a:pPr>
            <a:endParaRPr lang="fr-FR" sz="1200" dirty="0"/>
          </a:p>
          <a:p>
            <a:pPr marL="171450" indent="-171450">
              <a:buFontTx/>
              <a:buChar char="-"/>
            </a:pPr>
            <a:r>
              <a:rPr lang="fr-FR" sz="1200" dirty="0" err="1" smtClean="0"/>
              <a:t>pANCA</a:t>
            </a:r>
            <a:r>
              <a:rPr lang="fr-FR" sz="1200" dirty="0" smtClean="0"/>
              <a:t> faibles: 50 / 50 / 100</a:t>
            </a:r>
          </a:p>
          <a:p>
            <a:pPr marL="171450" indent="-171450">
              <a:buFontTx/>
              <a:buChar char="-"/>
            </a:pPr>
            <a:endParaRPr lang="fr-FR" sz="1200" dirty="0"/>
          </a:p>
          <a:p>
            <a:pPr marL="171450" indent="-171450">
              <a:buFontTx/>
              <a:buChar char="-"/>
            </a:pPr>
            <a:r>
              <a:rPr lang="fr-FR" sz="1200" dirty="0" smtClean="0"/>
              <a:t>1 SGS avec vascularite et 1 LED + 1 </a:t>
            </a:r>
            <a:r>
              <a:rPr lang="fr-FR" sz="1200" dirty="0" err="1" smtClean="0"/>
              <a:t>Crohn</a:t>
            </a:r>
            <a:r>
              <a:rPr lang="fr-FR" sz="1200" dirty="0" smtClean="0"/>
              <a:t> sans vascularite</a:t>
            </a:r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8831357"/>
              </p:ext>
            </p:extLst>
          </p:nvPr>
        </p:nvGraphicFramePr>
        <p:xfrm>
          <a:off x="7303481" y="1588537"/>
          <a:ext cx="3244362" cy="18365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55259">
                  <a:extLst>
                    <a:ext uri="{9D8B030D-6E8A-4147-A177-3AD203B41FA5}">
                      <a16:colId xmlns:a16="http://schemas.microsoft.com/office/drawing/2014/main" val="2679323700"/>
                    </a:ext>
                  </a:extLst>
                </a:gridCol>
                <a:gridCol w="675909">
                  <a:extLst>
                    <a:ext uri="{9D8B030D-6E8A-4147-A177-3AD203B41FA5}">
                      <a16:colId xmlns:a16="http://schemas.microsoft.com/office/drawing/2014/main" val="949678624"/>
                    </a:ext>
                  </a:extLst>
                </a:gridCol>
                <a:gridCol w="753155">
                  <a:extLst>
                    <a:ext uri="{9D8B030D-6E8A-4147-A177-3AD203B41FA5}">
                      <a16:colId xmlns:a16="http://schemas.microsoft.com/office/drawing/2014/main" val="2008954893"/>
                    </a:ext>
                  </a:extLst>
                </a:gridCol>
                <a:gridCol w="560039">
                  <a:extLst>
                    <a:ext uri="{9D8B030D-6E8A-4147-A177-3AD203B41FA5}">
                      <a16:colId xmlns:a16="http://schemas.microsoft.com/office/drawing/2014/main" val="3104537617"/>
                    </a:ext>
                  </a:extLst>
                </a:gridCol>
              </a:tblGrid>
              <a:tr h="4336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PR3</a:t>
                      </a:r>
                      <a:endParaRPr lang="fr-FR" sz="18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solidFill>
                            <a:schemeClr val="tx1"/>
                          </a:solidFill>
                          <a:effectLst/>
                        </a:rPr>
                        <a:t>Bioflash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5310663"/>
                  </a:ext>
                </a:extLst>
              </a:tr>
              <a:tr h="5586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Dot</a:t>
                      </a:r>
                      <a:r>
                        <a:rPr lang="fr-FR" sz="180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endParaRPr lang="fr-FR" sz="1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dirty="0">
                          <a:effectLst/>
                        </a:rPr>
                        <a:t>Positif</a:t>
                      </a:r>
                      <a:endParaRPr lang="fr-FR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dirty="0">
                          <a:effectLst/>
                        </a:rPr>
                        <a:t>Négatif</a:t>
                      </a:r>
                      <a:endParaRPr lang="fr-FR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dirty="0">
                          <a:effectLst/>
                        </a:rPr>
                        <a:t>Total</a:t>
                      </a:r>
                      <a:endParaRPr lang="fr-FR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215592090"/>
                  </a:ext>
                </a:extLst>
              </a:tr>
              <a:tr h="2793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Positif</a:t>
                      </a: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effectLst/>
                          <a:latin typeface="+mn-lt"/>
                          <a:ea typeface="+mn-ea"/>
                        </a:rPr>
                        <a:t>5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89060179"/>
                  </a:ext>
                </a:extLst>
              </a:tr>
              <a:tr h="2793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Négatif</a:t>
                      </a: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effectLst/>
                          <a:latin typeface="+mn-lt"/>
                          <a:ea typeface="+mn-ea"/>
                        </a:rPr>
                        <a:t>9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8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17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842043636"/>
                  </a:ext>
                </a:extLst>
              </a:tr>
              <a:tr h="2856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Total</a:t>
                      </a: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effectLst/>
                          <a:latin typeface="+mn-lt"/>
                          <a:ea typeface="+mn-ea"/>
                        </a:rPr>
                        <a:t>14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effectLst/>
                        </a:rPr>
                        <a:t>8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effectLst/>
                        </a:rPr>
                        <a:t>22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556703272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/>
        </p:nvSpPr>
        <p:spPr>
          <a:xfrm>
            <a:off x="7303482" y="3842240"/>
            <a:ext cx="3335210" cy="19389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200" b="1" dirty="0" smtClean="0"/>
              <a:t>9 </a:t>
            </a:r>
            <a:r>
              <a:rPr lang="fr-FR" sz="1200" b="1" dirty="0"/>
              <a:t>sérums </a:t>
            </a:r>
            <a:r>
              <a:rPr lang="fr-FR" sz="1200" b="1" dirty="0" smtClean="0"/>
              <a:t>discordants</a:t>
            </a:r>
            <a:r>
              <a:rPr lang="fr-FR" sz="1200" b="1" dirty="0"/>
              <a:t> </a:t>
            </a:r>
            <a:r>
              <a:rPr lang="fr-FR" sz="1200" b="1" dirty="0" err="1" smtClean="0"/>
              <a:t>Bioflash</a:t>
            </a:r>
            <a:r>
              <a:rPr lang="fr-FR" sz="1200" b="1" dirty="0" smtClean="0"/>
              <a:t>+ / dot- : </a:t>
            </a:r>
          </a:p>
          <a:p>
            <a:endParaRPr lang="fr-FR" sz="1200" b="1" dirty="0"/>
          </a:p>
          <a:p>
            <a:pPr marL="171450" indent="-171450">
              <a:buFontTx/>
              <a:buChar char="-"/>
            </a:pPr>
            <a:r>
              <a:rPr lang="fr-FR" sz="1200" dirty="0" smtClean="0"/>
              <a:t>Valeurs BF: 26/27/32/38/50/78/90/135/796</a:t>
            </a:r>
          </a:p>
          <a:p>
            <a:pPr marL="171450" indent="-171450">
              <a:buFontTx/>
              <a:buChar char="-"/>
            </a:pPr>
            <a:endParaRPr lang="fr-FR" sz="1200" dirty="0" smtClean="0"/>
          </a:p>
          <a:p>
            <a:pPr marL="171450" indent="-171450">
              <a:buFontTx/>
              <a:buChar char="-"/>
            </a:pPr>
            <a:r>
              <a:rPr lang="fr-FR" sz="1200" dirty="0" smtClean="0"/>
              <a:t>3 </a:t>
            </a:r>
            <a:r>
              <a:rPr lang="fr-FR" sz="1200" dirty="0" err="1" smtClean="0"/>
              <a:t>cANCA</a:t>
            </a:r>
            <a:r>
              <a:rPr lang="fr-FR" sz="1200" dirty="0" smtClean="0"/>
              <a:t> 50, 1 </a:t>
            </a:r>
            <a:r>
              <a:rPr lang="fr-FR" sz="1200" dirty="0" err="1" smtClean="0"/>
              <a:t>cANCA</a:t>
            </a:r>
            <a:r>
              <a:rPr lang="fr-FR" sz="1200" dirty="0" smtClean="0"/>
              <a:t> 100, </a:t>
            </a:r>
          </a:p>
          <a:p>
            <a:pPr marL="171450" indent="-171450">
              <a:buFontTx/>
              <a:buChar char="-"/>
            </a:pPr>
            <a:endParaRPr lang="fr-FR" sz="1200" dirty="0" smtClean="0"/>
          </a:p>
          <a:p>
            <a:pPr marL="171450" indent="-171450">
              <a:buFontTx/>
              <a:buChar char="-"/>
            </a:pPr>
            <a:r>
              <a:rPr lang="fr-FR" sz="1200" dirty="0" smtClean="0"/>
              <a:t>1pANCA 50, 1 </a:t>
            </a:r>
            <a:r>
              <a:rPr lang="fr-FR" sz="1200" dirty="0" err="1" smtClean="0"/>
              <a:t>pANCA</a:t>
            </a:r>
            <a:r>
              <a:rPr lang="fr-FR" sz="1200" dirty="0" smtClean="0"/>
              <a:t> 200, 2 </a:t>
            </a:r>
            <a:r>
              <a:rPr lang="fr-FR" sz="1200" dirty="0" err="1" smtClean="0"/>
              <a:t>pANCA</a:t>
            </a:r>
            <a:r>
              <a:rPr lang="fr-FR" sz="1200" dirty="0" smtClean="0"/>
              <a:t> 800</a:t>
            </a:r>
          </a:p>
          <a:p>
            <a:pPr marL="171450" indent="-171450">
              <a:buFontTx/>
              <a:buChar char="-"/>
            </a:pPr>
            <a:endParaRPr lang="fr-FR" sz="1200" dirty="0" smtClean="0"/>
          </a:p>
          <a:p>
            <a:pPr marL="171450" indent="-171450">
              <a:buFontTx/>
              <a:buChar char="-"/>
            </a:pPr>
            <a:r>
              <a:rPr lang="fr-FR" sz="1200" dirty="0" smtClean="0"/>
              <a:t>3 vascularites ANCA / 5 autres diagnostic: 1 PR, 1 </a:t>
            </a:r>
            <a:r>
              <a:rPr lang="fr-FR" sz="1200" dirty="0" err="1" smtClean="0"/>
              <a:t>Crohn</a:t>
            </a:r>
            <a:r>
              <a:rPr lang="fr-FR" sz="1200" dirty="0" smtClean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564193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75487" y="4477352"/>
            <a:ext cx="9859108" cy="1231106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fr-FR" b="1" dirty="0" smtClean="0">
                <a:latin typeface="Calibri" panose="020F0502020204030204" pitchFamily="34" charset="0"/>
                <a:ea typeface="Calibri" panose="020F0502020204030204" pitchFamily="34" charset="0"/>
              </a:rPr>
              <a:t>Toulouse </a:t>
            </a:r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</a:rPr>
              <a:t>n’utilise les dots que quand le </a:t>
            </a:r>
            <a:r>
              <a:rPr lang="fr-FR" b="1" dirty="0" err="1">
                <a:latin typeface="Calibri" panose="020F0502020204030204" pitchFamily="34" charset="0"/>
                <a:ea typeface="Calibri" panose="020F0502020204030204" pitchFamily="34" charset="0"/>
              </a:rPr>
              <a:t>bioplex</a:t>
            </a:r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</a:rPr>
              <a:t> est en panne et avec le commentaire </a:t>
            </a:r>
            <a:r>
              <a:rPr lang="fr-FR" b="1" dirty="0" smtClean="0">
                <a:latin typeface="Calibri" panose="020F0502020204030204" pitchFamily="34" charset="0"/>
                <a:ea typeface="Calibri" panose="020F0502020204030204" pitchFamily="34" charset="0"/>
              </a:rPr>
              <a:t>suivant:</a:t>
            </a:r>
          </a:p>
          <a:p>
            <a:pPr>
              <a:spcAft>
                <a:spcPts val="0"/>
              </a:spcAft>
            </a:pPr>
            <a:endParaRPr lang="fr-FR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</a:rPr>
              <a:t>« Le résultat sera contrôlé par dosage sur </a:t>
            </a:r>
            <a:r>
              <a:rPr lang="fr-FR" dirty="0" err="1">
                <a:latin typeface="Calibri" panose="020F0502020204030204" pitchFamily="34" charset="0"/>
                <a:ea typeface="Calibri" panose="020F0502020204030204" pitchFamily="34" charset="0"/>
              </a:rPr>
              <a:t>Bioplex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</a:rPr>
              <a:t> 2200. L'</a:t>
            </a:r>
            <a:r>
              <a:rPr lang="fr-FR" dirty="0" err="1">
                <a:latin typeface="Calibri" panose="020F0502020204030204" pitchFamily="34" charset="0"/>
                <a:ea typeface="Calibri" panose="020F0502020204030204" pitchFamily="34" charset="0"/>
              </a:rPr>
              <a:t>immunodot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</a:rPr>
              <a:t> peut donner un résultat faussement négatif pour des taux faibles d'anticorps anti-PR3 ou d'anti-MPO (&lt; 3 AI sur </a:t>
            </a:r>
            <a:r>
              <a:rPr lang="fr-FR" dirty="0" err="1">
                <a:latin typeface="Calibri" panose="020F0502020204030204" pitchFamily="34" charset="0"/>
                <a:ea typeface="Calibri" panose="020F0502020204030204" pitchFamily="34" charset="0"/>
              </a:rPr>
              <a:t>Bioplex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</a:rPr>
              <a:t> 2200). »</a:t>
            </a:r>
            <a:endParaRPr lang="fr-FR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4659225" y="404447"/>
            <a:ext cx="2254143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fr-F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907928" y="2012577"/>
            <a:ext cx="82205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 Défaut de sensibilité des dot D-tek pour MPO et PR3</a:t>
            </a:r>
            <a:endParaRPr lang="fr-F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907928" y="3149716"/>
            <a:ext cx="79464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 Défaut de spécificité du </a:t>
            </a:r>
            <a:r>
              <a:rPr lang="fr-FR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Bioflash</a:t>
            </a:r>
            <a:r>
              <a:rPr lang="fr-F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pour MPO et PR3</a:t>
            </a:r>
            <a:endParaRPr lang="fr-F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5389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5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266</Words>
  <Application>Microsoft Office PowerPoint</Application>
  <PresentationFormat>Grand écran</PresentationFormat>
  <Paragraphs>171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CHRU Montpellier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VINCENT THIERRY</dc:creator>
  <cp:lastModifiedBy>VINCENT THIERRY</cp:lastModifiedBy>
  <cp:revision>19</cp:revision>
  <cp:lastPrinted>2022-03-28T14:49:28Z</cp:lastPrinted>
  <dcterms:created xsi:type="dcterms:W3CDTF">2022-03-23T13:51:47Z</dcterms:created>
  <dcterms:modified xsi:type="dcterms:W3CDTF">2022-03-28T15:03:11Z</dcterms:modified>
</cp:coreProperties>
</file>