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47" r:id="rId3"/>
    <p:sldId id="348" r:id="rId4"/>
    <p:sldId id="360" r:id="rId5"/>
    <p:sldId id="359" r:id="rId6"/>
    <p:sldId id="304" r:id="rId7"/>
    <p:sldId id="398" r:id="rId8"/>
    <p:sldId id="401" r:id="rId9"/>
    <p:sldId id="400" r:id="rId10"/>
    <p:sldId id="389" r:id="rId11"/>
    <p:sldId id="403" r:id="rId12"/>
    <p:sldId id="404" r:id="rId13"/>
    <p:sldId id="405" r:id="rId14"/>
    <p:sldId id="406" r:id="rId15"/>
    <p:sldId id="397" r:id="rId16"/>
    <p:sldId id="40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1345" autoAdjust="0"/>
  </p:normalViewPr>
  <p:slideViewPr>
    <p:cSldViewPr snapToGrid="0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3807D-0ED1-44E9-9815-B78C4568CB98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CAAA4-E39B-4E1E-B60F-C76897CD77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67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3676-21D9-4437-A931-AD202D47C255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4634-114D-47BC-AF7D-3AFE02B3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03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3676-21D9-4437-A931-AD202D47C255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4634-114D-47BC-AF7D-3AFE02B3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15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3676-21D9-4437-A931-AD202D47C255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4634-114D-47BC-AF7D-3AFE02B3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36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3676-21D9-4437-A931-AD202D47C255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4634-114D-47BC-AF7D-3AFE02B3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90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3676-21D9-4437-A931-AD202D47C255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4634-114D-47BC-AF7D-3AFE02B3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72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3676-21D9-4437-A931-AD202D47C255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4634-114D-47BC-AF7D-3AFE02B3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92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3676-21D9-4437-A931-AD202D47C255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4634-114D-47BC-AF7D-3AFE02B3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3676-21D9-4437-A931-AD202D47C255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4634-114D-47BC-AF7D-3AFE02B3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24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3676-21D9-4437-A931-AD202D47C255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4634-114D-47BC-AF7D-3AFE02B3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0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3676-21D9-4437-A931-AD202D47C255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4634-114D-47BC-AF7D-3AFE02B3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2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3676-21D9-4437-A931-AD202D47C255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4634-114D-47BC-AF7D-3AFE02B3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20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3676-21D9-4437-A931-AD202D47C255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F4634-114D-47BC-AF7D-3AFE02B3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7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ost.c@chu-toulouse.fr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ilhes.j@chu-toulouse.fr" TargetMode="External"/><Relationship Id="rId4" Type="http://schemas.openxmlformats.org/officeDocument/2006/relationships/hyperlink" Target="mailto:Fortenfant.f@chu-toulouse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BD07161-D971-4D81-964C-B434119F9F16}"/>
              </a:ext>
            </a:extLst>
          </p:cNvPr>
          <p:cNvSpPr txBox="1"/>
          <p:nvPr/>
        </p:nvSpPr>
        <p:spPr>
          <a:xfrm>
            <a:off x="819184" y="1628507"/>
            <a:ext cx="7598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Détection des autoanticorps rares des dermatoses bulleuses auto-immunes chez des patients traités par immunothérapie</a:t>
            </a:r>
            <a:endParaRPr lang="fr-FR" sz="54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081D52-A25B-4F63-94DD-96984D263FEC}"/>
              </a:ext>
            </a:extLst>
          </p:cNvPr>
          <p:cNvSpPr txBox="1"/>
          <p:nvPr/>
        </p:nvSpPr>
        <p:spPr>
          <a:xfrm>
            <a:off x="3577368" y="2274838"/>
            <a:ext cx="1989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CHU Toulouse</a:t>
            </a:r>
          </a:p>
          <a:p>
            <a:pPr algn="ctr"/>
            <a:r>
              <a:rPr lang="fr-FR" sz="2400" b="1" dirty="0"/>
              <a:t>Larrey-Purpan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3050A9-7B80-4249-8802-A85B67E0A185}"/>
              </a:ext>
            </a:extLst>
          </p:cNvPr>
          <p:cNvSpPr txBox="1"/>
          <p:nvPr/>
        </p:nvSpPr>
        <p:spPr>
          <a:xfrm>
            <a:off x="6699635" y="5562755"/>
            <a:ext cx="2558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Côté laboratoire :</a:t>
            </a:r>
          </a:p>
          <a:p>
            <a:r>
              <a:rPr lang="fr-FR" dirty="0"/>
              <a:t>Dr Jean </a:t>
            </a:r>
            <a:r>
              <a:rPr lang="fr-FR" dirty="0" err="1"/>
              <a:t>Milhès</a:t>
            </a:r>
            <a:endParaRPr lang="fr-FR" dirty="0"/>
          </a:p>
          <a:p>
            <a:r>
              <a:rPr lang="fr-FR" dirty="0"/>
              <a:t>Dr Chloé Bost</a:t>
            </a:r>
          </a:p>
          <a:p>
            <a:r>
              <a:rPr lang="fr-FR" dirty="0"/>
              <a:t>Dr Françoise Fortenfant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1C1C7A-C88A-45D2-B0DB-4AE62655B84E}"/>
              </a:ext>
            </a:extLst>
          </p:cNvPr>
          <p:cNvSpPr txBox="1"/>
          <p:nvPr/>
        </p:nvSpPr>
        <p:spPr>
          <a:xfrm>
            <a:off x="161277" y="5562755"/>
            <a:ext cx="2938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Côté clinique :</a:t>
            </a:r>
          </a:p>
          <a:p>
            <a:r>
              <a:rPr lang="fr-FR" i="1" dirty="0"/>
              <a:t>Dr Maria Polina </a:t>
            </a:r>
            <a:r>
              <a:rPr lang="fr-FR" i="1" dirty="0" err="1"/>
              <a:t>Konstantinou</a:t>
            </a:r>
            <a:endParaRPr lang="fr-FR" i="1" dirty="0"/>
          </a:p>
          <a:p>
            <a:r>
              <a:rPr lang="fr-FR" dirty="0"/>
              <a:t>Pr Paul Carle</a:t>
            </a:r>
          </a:p>
          <a:p>
            <a:r>
              <a:rPr lang="fr-FR" dirty="0"/>
              <a:t>Dr Sibaud</a:t>
            </a:r>
          </a:p>
        </p:txBody>
      </p:sp>
    </p:spTree>
    <p:extLst>
      <p:ext uri="{BB962C8B-B14F-4D97-AF65-F5344CB8AC3E}">
        <p14:creationId xmlns:p14="http://schemas.microsoft.com/office/powerpoint/2010/main" val="334165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94AD457-468B-475E-AFEF-CAB45EACFA20}"/>
              </a:ext>
            </a:extLst>
          </p:cNvPr>
          <p:cNvSpPr txBox="1"/>
          <p:nvPr/>
        </p:nvSpPr>
        <p:spPr>
          <a:xfrm>
            <a:off x="372169" y="1413221"/>
            <a:ext cx="8399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Objectif :</a:t>
            </a:r>
          </a:p>
          <a:p>
            <a:r>
              <a:rPr lang="fr-FR" dirty="0"/>
              <a:t>Détecter les anticorps </a:t>
            </a:r>
            <a:r>
              <a:rPr lang="fr-FR" b="1" dirty="0"/>
              <a:t>anti-LAD-1</a:t>
            </a:r>
            <a:r>
              <a:rPr lang="fr-FR" dirty="0"/>
              <a:t> et d’éventuelles autres cibles antigéniques</a:t>
            </a:r>
          </a:p>
          <a:p>
            <a:r>
              <a:rPr lang="fr-FR" dirty="0"/>
              <a:t>-&gt; Dans les PB </a:t>
            </a:r>
            <a:r>
              <a:rPr lang="fr-FR" dirty="0" err="1"/>
              <a:t>immuno</a:t>
            </a:r>
            <a:r>
              <a:rPr lang="fr-FR" dirty="0"/>
              <a:t>-induites</a:t>
            </a:r>
          </a:p>
          <a:p>
            <a:r>
              <a:rPr lang="fr-FR" dirty="0"/>
              <a:t>-&gt; Dans les PB « séronégatives »</a:t>
            </a:r>
          </a:p>
          <a:p>
            <a:r>
              <a:rPr lang="fr-FR" dirty="0"/>
              <a:t>-&gt; Dans certaines DBAI rares</a:t>
            </a:r>
          </a:p>
          <a:p>
            <a:endParaRPr lang="fr-FR" u="sng" dirty="0"/>
          </a:p>
          <a:p>
            <a:endParaRPr lang="fr-FR" u="sng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A679B-1A50-4A42-AC73-E1B3F167EC9B}"/>
              </a:ext>
            </a:extLst>
          </p:cNvPr>
          <p:cNvSpPr/>
          <p:nvPr/>
        </p:nvSpPr>
        <p:spPr>
          <a:xfrm>
            <a:off x="304751" y="3825926"/>
            <a:ext cx="3556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Développement d’une technique de Western blot à partir </a:t>
            </a:r>
          </a:p>
          <a:p>
            <a:pPr marL="285750" indent="-285750">
              <a:buFontTx/>
              <a:buChar char="-"/>
            </a:pPr>
            <a:r>
              <a:rPr lang="fr-FR" dirty="0"/>
              <a:t>d’une lignée de kératinocytes humains</a:t>
            </a:r>
          </a:p>
          <a:p>
            <a:pPr marL="285750" indent="-285750">
              <a:buFontTx/>
              <a:buChar char="-"/>
            </a:pPr>
            <a:r>
              <a:rPr lang="fr-FR" dirty="0"/>
              <a:t>De surnageant de culture concentré en LAD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E9FD1-B11F-4D91-B64B-6D2BE8E9D3DA}"/>
              </a:ext>
            </a:extLst>
          </p:cNvPr>
          <p:cNvSpPr/>
          <p:nvPr/>
        </p:nvSpPr>
        <p:spPr>
          <a:xfrm>
            <a:off x="731575" y="223663"/>
            <a:ext cx="8040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u="sng" dirty="0"/>
              <a:t>Etude des pemphigoïdes bulleuses immuno- induites et nouvelles cibles antigéniques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1320595-9BFC-E94A-9EB8-0F90A893C4B2}"/>
              </a:ext>
            </a:extLst>
          </p:cNvPr>
          <p:cNvGrpSpPr/>
          <p:nvPr/>
        </p:nvGrpSpPr>
        <p:grpSpPr>
          <a:xfrm>
            <a:off x="3860801" y="3343898"/>
            <a:ext cx="4994763" cy="3377570"/>
            <a:chOff x="2583484" y="2457072"/>
            <a:chExt cx="6251884" cy="417726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F02A6CD-9A86-D242-B524-36D599DBF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517" y="2585880"/>
              <a:ext cx="4992851" cy="3994901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D7FE95A-FFF7-FB45-A56D-4FD53EBC63DF}"/>
                </a:ext>
              </a:extLst>
            </p:cNvPr>
            <p:cNvSpPr txBox="1"/>
            <p:nvPr/>
          </p:nvSpPr>
          <p:spPr>
            <a:xfrm>
              <a:off x="3181860" y="3228608"/>
              <a:ext cx="579004" cy="247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/>
                <a:t>200kDa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FAFE693-0B13-184C-A5A3-84A25FCCD1E7}"/>
                </a:ext>
              </a:extLst>
            </p:cNvPr>
            <p:cNvSpPr txBox="1"/>
            <p:nvPr/>
          </p:nvSpPr>
          <p:spPr>
            <a:xfrm>
              <a:off x="3174858" y="3588820"/>
              <a:ext cx="579004" cy="247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/>
                <a:t>150kDa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A71C7D1-6FD5-C24B-853B-DC4018F63015}"/>
                </a:ext>
              </a:extLst>
            </p:cNvPr>
            <p:cNvSpPr txBox="1"/>
            <p:nvPr/>
          </p:nvSpPr>
          <p:spPr>
            <a:xfrm>
              <a:off x="3191836" y="3901540"/>
              <a:ext cx="579004" cy="247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/>
                <a:t>120kDa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99E0CA8-DC86-F440-A695-966BC657989D}"/>
                </a:ext>
              </a:extLst>
            </p:cNvPr>
            <p:cNvSpPr txBox="1"/>
            <p:nvPr/>
          </p:nvSpPr>
          <p:spPr>
            <a:xfrm>
              <a:off x="3148896" y="4245927"/>
              <a:ext cx="579004" cy="247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/>
                <a:t>100kDa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776B90E-0B45-8941-85EF-925DBCC14F4C}"/>
                </a:ext>
              </a:extLst>
            </p:cNvPr>
            <p:cNvSpPr txBox="1"/>
            <p:nvPr/>
          </p:nvSpPr>
          <p:spPr>
            <a:xfrm>
              <a:off x="3201378" y="4610147"/>
              <a:ext cx="513282" cy="247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/>
                <a:t>85kDa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35370A2-4E2F-D743-93E1-F11E4B87B27E}"/>
                </a:ext>
              </a:extLst>
            </p:cNvPr>
            <p:cNvSpPr txBox="1"/>
            <p:nvPr/>
          </p:nvSpPr>
          <p:spPr>
            <a:xfrm>
              <a:off x="3174858" y="5018519"/>
              <a:ext cx="513282" cy="247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/>
                <a:t>70kDa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C0807D6-13B9-BE44-B336-C235F2819226}"/>
                </a:ext>
              </a:extLst>
            </p:cNvPr>
            <p:cNvSpPr txBox="1"/>
            <p:nvPr/>
          </p:nvSpPr>
          <p:spPr>
            <a:xfrm>
              <a:off x="3151240" y="5332502"/>
              <a:ext cx="513282" cy="247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/>
                <a:t>60kDa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930BD8E-E46B-B34B-BE8C-1EECA3B161A5}"/>
                </a:ext>
              </a:extLst>
            </p:cNvPr>
            <p:cNvSpPr txBox="1"/>
            <p:nvPr/>
          </p:nvSpPr>
          <p:spPr>
            <a:xfrm>
              <a:off x="3192604" y="5790437"/>
              <a:ext cx="513282" cy="247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/>
                <a:t>50kDa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1AA773E-CBDC-BD4C-A4C4-E7927A0C0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4" t="17101" r="52249" b="58183"/>
            <a:stretch/>
          </p:blipFill>
          <p:spPr>
            <a:xfrm>
              <a:off x="2583484" y="2457072"/>
              <a:ext cx="579005" cy="4177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215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0FCC6-47CD-4C98-AF16-1E806F3E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Confirmation des cibles antigéniques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2CA746-C1D0-4ACE-8D72-5396B064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13" y="1825625"/>
            <a:ext cx="4013529" cy="42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3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D25636-C568-4EBE-A1CB-42CD94E0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0249"/>
          </a:xfrm>
        </p:spPr>
        <p:txBody>
          <a:bodyPr>
            <a:normAutofit/>
          </a:bodyPr>
          <a:lstStyle/>
          <a:p>
            <a:r>
              <a:rPr lang="fr-FR" sz="3600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C4849D-323F-40D5-A612-B169411AD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708073"/>
            <a:ext cx="7886700" cy="468890"/>
          </a:xfrm>
        </p:spPr>
        <p:txBody>
          <a:bodyPr>
            <a:normAutofit fontScale="40000" lnSpcReduction="20000"/>
          </a:bodyPr>
          <a:lstStyle/>
          <a:p>
            <a:r>
              <a:rPr lang="fr-FR" dirty="0"/>
              <a:t>8/11 patients PB sous anti PD1 ont une bande à 120kDa</a:t>
            </a:r>
          </a:p>
          <a:p>
            <a:r>
              <a:rPr lang="fr-FR" dirty="0"/>
              <a:t>1 sujet sain EFS mais pour lui IFI peau clivée négative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F8E1DF-BD36-495C-A86C-38023F9D0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89" y="1271286"/>
            <a:ext cx="7497221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C2ADB-E0A9-462E-BE63-012A6528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DD9DA0-D538-46DF-9D0E-B3593D82D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828145"/>
            <a:ext cx="7886700" cy="348818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8FEC6F-45A0-4CAC-A97F-593FA254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78" y="1337970"/>
            <a:ext cx="7649643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9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etapp-nas-pca.chu-toulouse.fr\01763891\Bureau\WB 07.02.2022.jpg">
            <a:extLst>
              <a:ext uri="{FF2B5EF4-FFF2-40B4-BE49-F238E27FC236}">
                <a16:creationId xmlns:a16="http://schemas.microsoft.com/office/drawing/2014/main" id="{3F27FC7B-A1EA-4965-BD7C-D4200888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7" y="178299"/>
            <a:ext cx="8668533" cy="65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15D82C-5C4E-4A55-BC7A-A375FA5CBBD7}"/>
              </a:ext>
            </a:extLst>
          </p:cNvPr>
          <p:cNvSpPr/>
          <p:nvPr/>
        </p:nvSpPr>
        <p:spPr>
          <a:xfrm>
            <a:off x="1246909" y="3428999"/>
            <a:ext cx="7564582" cy="320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905CC-3E7D-4F68-89A9-E2274BA6918E}"/>
              </a:ext>
            </a:extLst>
          </p:cNvPr>
          <p:cNvSpPr/>
          <p:nvPr/>
        </p:nvSpPr>
        <p:spPr>
          <a:xfrm>
            <a:off x="1246909" y="4119418"/>
            <a:ext cx="7564582" cy="2678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95CE31-A8FA-44B2-9832-620608316804}"/>
              </a:ext>
            </a:extLst>
          </p:cNvPr>
          <p:cNvSpPr/>
          <p:nvPr/>
        </p:nvSpPr>
        <p:spPr>
          <a:xfrm>
            <a:off x="0" y="6063414"/>
            <a:ext cx="144016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Statut LAD1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14E8F8-D28A-451D-AE57-ED61DAC6679D}"/>
              </a:ext>
            </a:extLst>
          </p:cNvPr>
          <p:cNvSpPr/>
          <p:nvPr/>
        </p:nvSpPr>
        <p:spPr>
          <a:xfrm>
            <a:off x="2430424" y="6063414"/>
            <a:ext cx="44892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+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AB8522-5B23-4D3A-B6B3-671EC2829219}"/>
              </a:ext>
            </a:extLst>
          </p:cNvPr>
          <p:cNvSpPr/>
          <p:nvPr/>
        </p:nvSpPr>
        <p:spPr>
          <a:xfrm>
            <a:off x="4071340" y="6063414"/>
            <a:ext cx="44892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+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CE6684-8B35-4632-9F07-13EB40E66D3E}"/>
              </a:ext>
            </a:extLst>
          </p:cNvPr>
          <p:cNvSpPr/>
          <p:nvPr/>
        </p:nvSpPr>
        <p:spPr>
          <a:xfrm>
            <a:off x="5156604" y="6063414"/>
            <a:ext cx="44892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+++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81EF6E-E3AA-461A-80E0-95E8FD08191E}"/>
              </a:ext>
            </a:extLst>
          </p:cNvPr>
          <p:cNvSpPr/>
          <p:nvPr/>
        </p:nvSpPr>
        <p:spPr>
          <a:xfrm>
            <a:off x="6762010" y="6063414"/>
            <a:ext cx="44892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+++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B8CF75-C5B0-4514-AC76-9FF68A20D8A4}"/>
              </a:ext>
            </a:extLst>
          </p:cNvPr>
          <p:cNvSpPr/>
          <p:nvPr/>
        </p:nvSpPr>
        <p:spPr>
          <a:xfrm>
            <a:off x="7588803" y="6063414"/>
            <a:ext cx="44892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++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DE0682-8943-4664-AE8E-795A12DB8AEE}"/>
              </a:ext>
            </a:extLst>
          </p:cNvPr>
          <p:cNvSpPr/>
          <p:nvPr/>
        </p:nvSpPr>
        <p:spPr>
          <a:xfrm>
            <a:off x="1614679" y="6063414"/>
            <a:ext cx="44892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-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63BB75-F13F-47E2-A23B-26F166B5BBB6}"/>
              </a:ext>
            </a:extLst>
          </p:cNvPr>
          <p:cNvSpPr/>
          <p:nvPr/>
        </p:nvSpPr>
        <p:spPr>
          <a:xfrm>
            <a:off x="3310488" y="6063414"/>
            <a:ext cx="44892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-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2ADADB-F357-4ACA-88B4-53058257A885}"/>
              </a:ext>
            </a:extLst>
          </p:cNvPr>
          <p:cNvSpPr/>
          <p:nvPr/>
        </p:nvSpPr>
        <p:spPr>
          <a:xfrm>
            <a:off x="5960144" y="6063414"/>
            <a:ext cx="44892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1793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45CF9-CB85-FC45-93F8-6410AB13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367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Etude multi centrique nécessaire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6969F8-D024-0842-A928-662CAC4D7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/>
              <a:t>1 tube de sérum 7mL</a:t>
            </a:r>
          </a:p>
          <a:p>
            <a:r>
              <a:rPr lang="fr-FR" sz="2400" dirty="0"/>
              <a:t>Envoi pris en charge par le CHU de Toulouse</a:t>
            </a:r>
          </a:p>
          <a:p>
            <a:r>
              <a:rPr lang="fr-FR" sz="2400" dirty="0"/>
              <a:t>Accord CPP</a:t>
            </a:r>
          </a:p>
          <a:p>
            <a:r>
              <a:rPr lang="fr-FR" sz="2400" dirty="0"/>
              <a:t>Prospectif</a:t>
            </a:r>
          </a:p>
          <a:p>
            <a:r>
              <a:rPr lang="fr-FR" sz="2400" dirty="0"/>
              <a:t>Eventuellement rétrospectif pour explorer certains patients plus anciens et des prélèvements avant traitement si ils sont disponibles</a:t>
            </a:r>
          </a:p>
          <a:p>
            <a:endParaRPr lang="fr-FR" sz="2400" dirty="0"/>
          </a:p>
          <a:p>
            <a:r>
              <a:rPr lang="fr-FR" sz="2400" dirty="0"/>
              <a:t>Collection en vue de valider la technique en routine</a:t>
            </a:r>
          </a:p>
          <a:p>
            <a:r>
              <a:rPr lang="fr-FR" sz="2400" dirty="0"/>
              <a:t>Exploitation des données </a:t>
            </a:r>
            <a:r>
              <a:rPr lang="fr-FR" sz="2400" dirty="0" err="1"/>
              <a:t>clinico</a:t>
            </a:r>
            <a:r>
              <a:rPr lang="fr-FR" sz="2400" dirty="0"/>
              <a:t>-biologiques</a:t>
            </a:r>
          </a:p>
          <a:p>
            <a:r>
              <a:rPr lang="fr-FR" sz="2400" dirty="0"/>
              <a:t>Dépôt PHRC ensuite ?</a:t>
            </a:r>
          </a:p>
        </p:txBody>
      </p:sp>
    </p:spTree>
    <p:extLst>
      <p:ext uri="{BB962C8B-B14F-4D97-AF65-F5344CB8AC3E}">
        <p14:creationId xmlns:p14="http://schemas.microsoft.com/office/powerpoint/2010/main" val="1565642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urisme à Toulouse : Vacances, Séjours et Sorties - Visite de la ville  Rose | Toulouse Tourisme">
            <a:extLst>
              <a:ext uri="{FF2B5EF4-FFF2-40B4-BE49-F238E27FC236}">
                <a16:creationId xmlns:a16="http://schemas.microsoft.com/office/drawing/2014/main" id="{986CDE1F-99B6-354F-BFD5-591106282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1" b="13916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65E9CD-8E15-1E4A-AEF9-0A0FA6702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/>
              <a:t>Les Toulousains vous remercient !</a:t>
            </a:r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sz="1600" b="1" dirty="0">
                <a:hlinkClick r:id="rId3"/>
              </a:rPr>
              <a:t>Bost.c@chu-toulouse.fr</a:t>
            </a:r>
            <a:endParaRPr lang="fr-FR" sz="1600" b="1" dirty="0"/>
          </a:p>
          <a:p>
            <a:pPr marL="0" indent="0">
              <a:buNone/>
            </a:pPr>
            <a:r>
              <a:rPr lang="fr-FR" sz="1600" b="1" dirty="0">
                <a:hlinkClick r:id="rId4"/>
              </a:rPr>
              <a:t>Fortenfant.f@chu-toulouse.fr</a:t>
            </a:r>
            <a:endParaRPr lang="fr-FR" sz="1600" b="1" dirty="0"/>
          </a:p>
          <a:p>
            <a:pPr marL="0" indent="0">
              <a:buNone/>
            </a:pPr>
            <a:r>
              <a:rPr lang="fr-FR" sz="1600" b="1" dirty="0">
                <a:hlinkClick r:id="rId5"/>
              </a:rPr>
              <a:t>Milhes.j@chu-toulouse.fr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24037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7079" y="522505"/>
            <a:ext cx="7569842" cy="737887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1800" dirty="0"/>
              <a:t>Les dermatoses bulleuses auto-immunes (DBAI) représentent un groupe hétérogène de maladies auto-immunes qui ont pour cibles différentes protéines épidermiques ou sous épidermiques de la peau et/ou des muqueuses.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2362" y="2403371"/>
            <a:ext cx="3845378" cy="3932124"/>
          </a:xfrm>
        </p:spPr>
        <p:txBody>
          <a:bodyPr>
            <a:normAutofit/>
          </a:bodyPr>
          <a:lstStyle/>
          <a:p>
            <a:r>
              <a:rPr lang="fr-FR" sz="1800" dirty="0" err="1"/>
              <a:t>Pemphigoïde</a:t>
            </a:r>
            <a:r>
              <a:rPr lang="fr-FR" sz="1800" dirty="0"/>
              <a:t> bulleuse</a:t>
            </a:r>
          </a:p>
          <a:p>
            <a:r>
              <a:rPr lang="fr-FR" sz="1800" dirty="0" err="1"/>
              <a:t>Pemphigoïde</a:t>
            </a:r>
            <a:r>
              <a:rPr lang="fr-FR" sz="1800" dirty="0"/>
              <a:t> gestationnelle</a:t>
            </a:r>
          </a:p>
          <a:p>
            <a:r>
              <a:rPr lang="fr-FR" sz="1800" dirty="0" err="1"/>
              <a:t>Pemphigoïde</a:t>
            </a:r>
            <a:r>
              <a:rPr lang="fr-FR" sz="1800" dirty="0"/>
              <a:t> membraneuse muqueuse (cicatricielle)</a:t>
            </a:r>
          </a:p>
          <a:p>
            <a:r>
              <a:rPr lang="fr-FR" sz="1800" dirty="0" err="1"/>
              <a:t>Pemphigoïde</a:t>
            </a:r>
            <a:r>
              <a:rPr lang="fr-FR" sz="1800" dirty="0"/>
              <a:t> à p200</a:t>
            </a:r>
          </a:p>
          <a:p>
            <a:r>
              <a:rPr lang="fr-FR" sz="1800" dirty="0" err="1"/>
              <a:t>Epidermolyse</a:t>
            </a:r>
            <a:r>
              <a:rPr lang="fr-FR" sz="1800" dirty="0"/>
              <a:t> bulleuse acquise</a:t>
            </a:r>
          </a:p>
          <a:p>
            <a:r>
              <a:rPr lang="fr-FR" sz="1800" dirty="0"/>
              <a:t>Dermatose linéaire à </a:t>
            </a:r>
            <a:r>
              <a:rPr lang="fr-FR" sz="1800" dirty="0" err="1"/>
              <a:t>IgA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Pemphigus</a:t>
            </a:r>
          </a:p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Dermatite herpétiforme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26315" y="3141555"/>
            <a:ext cx="5036465" cy="85724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u="sng" dirty="0"/>
              <a:t>Pathologies bulleuses acquises de la jonction </a:t>
            </a:r>
            <a:r>
              <a:rPr lang="fr-FR" sz="1800" b="1" u="sng" dirty="0" err="1"/>
              <a:t>dermo</a:t>
            </a:r>
            <a:r>
              <a:rPr lang="fr-FR" sz="1800" b="1" u="sng" dirty="0"/>
              <a:t>-épidermique</a:t>
            </a:r>
          </a:p>
          <a:p>
            <a:pPr algn="ctr"/>
            <a:r>
              <a:rPr lang="fr-FR" sz="1800" b="1" u="sng" dirty="0"/>
              <a:t>Auto-anticorps ciblant les hémidesmosomes</a:t>
            </a:r>
          </a:p>
        </p:txBody>
      </p:sp>
      <p:sp>
        <p:nvSpPr>
          <p:cNvPr id="5" name="Accolade ouvrante 4"/>
          <p:cNvSpPr/>
          <p:nvPr/>
        </p:nvSpPr>
        <p:spPr>
          <a:xfrm rot="10800000">
            <a:off x="3485638" y="2342603"/>
            <a:ext cx="264957" cy="2455152"/>
          </a:xfrm>
          <a:prstGeom prst="leftBrace">
            <a:avLst>
              <a:gd name="adj1" fmla="val 8372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84902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546" y="360164"/>
            <a:ext cx="4321628" cy="994172"/>
          </a:xfrm>
        </p:spPr>
        <p:txBody>
          <a:bodyPr>
            <a:normAutofit/>
          </a:bodyPr>
          <a:lstStyle/>
          <a:p>
            <a:r>
              <a:rPr lang="fr-FR" dirty="0"/>
              <a:t>Pemphigoïde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5122" y="1354336"/>
            <a:ext cx="3914652" cy="4123707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Présence de « bulles tendues »</a:t>
            </a:r>
          </a:p>
          <a:p>
            <a:r>
              <a:rPr lang="fr-FR" dirty="0"/>
              <a:t>Localisation cutanée / muqueuse</a:t>
            </a:r>
          </a:p>
          <a:p>
            <a:r>
              <a:rPr lang="fr-FR" dirty="0"/>
              <a:t>Contexte</a:t>
            </a:r>
          </a:p>
          <a:p>
            <a:pPr lvl="1"/>
            <a:r>
              <a:rPr lang="fr-FR" dirty="0"/>
              <a:t>Age</a:t>
            </a:r>
          </a:p>
          <a:p>
            <a:pPr lvl="1"/>
            <a:r>
              <a:rPr lang="fr-FR" dirty="0"/>
              <a:t>Médicaments</a:t>
            </a:r>
          </a:p>
          <a:p>
            <a:r>
              <a:rPr lang="fr-FR" dirty="0"/>
              <a:t>Clinique très polymorphe</a:t>
            </a:r>
          </a:p>
          <a:p>
            <a:pPr lvl="1"/>
            <a:r>
              <a:rPr lang="fr-FR" dirty="0"/>
              <a:t>Début </a:t>
            </a:r>
            <a:r>
              <a:rPr lang="fr-FR" dirty="0" err="1"/>
              <a:t>aigü</a:t>
            </a:r>
            <a:r>
              <a:rPr lang="fr-FR" dirty="0"/>
              <a:t>/</a:t>
            </a:r>
            <a:r>
              <a:rPr lang="fr-FR" dirty="0" err="1"/>
              <a:t>subaigü</a:t>
            </a:r>
            <a:endParaRPr lang="fr-FR" dirty="0"/>
          </a:p>
          <a:p>
            <a:pPr lvl="1"/>
            <a:r>
              <a:rPr lang="fr-FR" dirty="0"/>
              <a:t>Prurit</a:t>
            </a:r>
          </a:p>
          <a:p>
            <a:pPr lvl="1"/>
            <a:r>
              <a:rPr lang="fr-FR" dirty="0"/>
              <a:t>Erythrodermie</a:t>
            </a:r>
          </a:p>
          <a:p>
            <a:pPr lvl="1"/>
            <a:r>
              <a:rPr lang="fr-FR" dirty="0"/>
              <a:t>+/- bulles</a:t>
            </a:r>
          </a:p>
          <a:p>
            <a:endParaRPr lang="fr-FR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BIOPSIE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(peau saine </a:t>
            </a:r>
            <a:r>
              <a:rPr lang="fr-FR" dirty="0" err="1">
                <a:sym typeface="Wingdings" panose="05000000000000000000" pitchFamily="2" charset="2"/>
              </a:rPr>
              <a:t>périlésionnelle</a:t>
            </a:r>
            <a:r>
              <a:rPr lang="fr-FR" dirty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1028" name="Picture 4" descr="Dermatoses bulleuses - Medic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7" y="1895770"/>
            <a:ext cx="3283814" cy="19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lleuse maladie de p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79" y="3953512"/>
            <a:ext cx="2593522" cy="194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1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382613" y="976824"/>
            <a:ext cx="2584491" cy="518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05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856" y="316645"/>
            <a:ext cx="5758004" cy="584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000" dirty="0"/>
              <a:t>Diagnostic anatomopathologique</a:t>
            </a:r>
          </a:p>
          <a:p>
            <a:pPr algn="ctr"/>
            <a:endParaRPr lang="fr-FR" sz="3000" dirty="0"/>
          </a:p>
        </p:txBody>
      </p:sp>
      <p:pic>
        <p:nvPicPr>
          <p:cNvPr id="6" name="Picture 2" descr="Photo-Library of Pat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3" y="3223287"/>
            <a:ext cx="3081399" cy="246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15593" y="1803334"/>
            <a:ext cx="328767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350" dirty="0" err="1"/>
              <a:t>Immunoflurescence</a:t>
            </a:r>
            <a:r>
              <a:rPr lang="fr-FR" sz="1350" dirty="0"/>
              <a:t> directe :</a:t>
            </a:r>
          </a:p>
          <a:p>
            <a:pPr lvl="1"/>
            <a:r>
              <a:rPr lang="fr-FR" sz="1350" dirty="0"/>
              <a:t>dépôt d’</a:t>
            </a:r>
            <a:r>
              <a:rPr lang="fr-FR" sz="1350" dirty="0" err="1"/>
              <a:t>Ig</a:t>
            </a:r>
            <a:r>
              <a:rPr lang="fr-FR" sz="1350" dirty="0"/>
              <a:t> et/ou de complément (C3c)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469" y="1803333"/>
            <a:ext cx="352346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/>
              <a:t>Anatomopathologie</a:t>
            </a:r>
          </a:p>
          <a:p>
            <a:pPr lvl="1"/>
            <a:r>
              <a:rPr lang="fr-FR" sz="1350" dirty="0"/>
              <a:t>Présence d’infiltrat inflammatoire le long de la jonction</a:t>
            </a:r>
          </a:p>
          <a:p>
            <a:pPr lvl="1"/>
            <a:r>
              <a:rPr lang="fr-FR" sz="1350" dirty="0"/>
              <a:t>PNN, PNE, mastocytes</a:t>
            </a:r>
          </a:p>
          <a:p>
            <a:pPr lvl="1"/>
            <a:r>
              <a:rPr lang="fr-FR" sz="1350" dirty="0"/>
              <a:t>Décollement de l’épiderme : « bulle »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BF5D8D7-C902-499F-959E-139FFFD9C2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0" b="13598"/>
          <a:stretch/>
        </p:blipFill>
        <p:spPr>
          <a:xfrm>
            <a:off x="4045224" y="3260339"/>
            <a:ext cx="4828413" cy="247125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4236054-8AD8-46DB-A72C-6E360FFABA63}"/>
              </a:ext>
            </a:extLst>
          </p:cNvPr>
          <p:cNvSpPr txBox="1"/>
          <p:nvPr/>
        </p:nvSpPr>
        <p:spPr>
          <a:xfrm>
            <a:off x="6676199" y="3412426"/>
            <a:ext cx="1755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 err="1">
                <a:solidFill>
                  <a:schemeClr val="bg1"/>
                </a:solidFill>
              </a:rPr>
              <a:t>Anti-IgG</a:t>
            </a:r>
            <a:r>
              <a:rPr lang="fr-FR" sz="1350" dirty="0">
                <a:solidFill>
                  <a:schemeClr val="bg1"/>
                </a:solidFill>
              </a:rPr>
              <a:t> sur biopsie de peau</a:t>
            </a:r>
          </a:p>
        </p:txBody>
      </p:sp>
    </p:spTree>
    <p:extLst>
      <p:ext uri="{BB962C8B-B14F-4D97-AF65-F5344CB8AC3E}">
        <p14:creationId xmlns:p14="http://schemas.microsoft.com/office/powerpoint/2010/main" val="412059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2166" y="1389540"/>
            <a:ext cx="3225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Dépistage des autoanticorps sériques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166" y="3237109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100" dirty="0"/>
              <a:t>Immunofluorescence indirecte</a:t>
            </a:r>
          </a:p>
          <a:p>
            <a:pPr lvl="1"/>
            <a:r>
              <a:rPr lang="fr-FR" sz="2100" dirty="0"/>
              <a:t>Sur œsophage de singe</a:t>
            </a:r>
          </a:p>
          <a:p>
            <a:pPr lvl="1"/>
            <a:r>
              <a:rPr lang="fr-FR" sz="2100" dirty="0"/>
              <a:t>Sur peau clivée au </a:t>
            </a:r>
            <a:r>
              <a:rPr lang="fr-FR" sz="2100" dirty="0" err="1"/>
              <a:t>NaCl</a:t>
            </a:r>
            <a:r>
              <a:rPr lang="fr-FR" sz="2100" dirty="0"/>
              <a:t> 1M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0430" y="2394571"/>
            <a:ext cx="25857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dirty="0"/>
              <a:t>ELISA</a:t>
            </a:r>
          </a:p>
          <a:p>
            <a:pPr lvl="1"/>
            <a:r>
              <a:rPr lang="fr-FR" sz="2100" dirty="0"/>
              <a:t>Anti-BP180 (collagène XVII)</a:t>
            </a:r>
          </a:p>
          <a:p>
            <a:pPr lvl="1"/>
            <a:r>
              <a:rPr lang="fr-FR" sz="2100" dirty="0"/>
              <a:t>Anti-BP230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9531" y="4144391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sz="2100" dirty="0"/>
              <a:t>Immunofluorescence indirecte</a:t>
            </a:r>
          </a:p>
          <a:p>
            <a:pPr lvl="1"/>
            <a:r>
              <a:rPr lang="fr-FR" sz="2100" dirty="0"/>
              <a:t>	Sur cellules </a:t>
            </a:r>
            <a:r>
              <a:rPr lang="fr-FR" sz="2100" dirty="0" err="1"/>
              <a:t>transfectées</a:t>
            </a:r>
            <a:endParaRPr lang="fr-FR" sz="2100" dirty="0"/>
          </a:p>
          <a:p>
            <a:pPr lvl="1"/>
            <a:r>
              <a:rPr lang="fr-FR" sz="2100" dirty="0"/>
              <a:t>	(laminine 5, collagène VII)</a:t>
            </a:r>
          </a:p>
          <a:p>
            <a:pPr lvl="1"/>
            <a:endParaRPr lang="fr-FR" sz="2100" dirty="0"/>
          </a:p>
          <a:p>
            <a:pPr lvl="1"/>
            <a:r>
              <a:rPr lang="fr-FR" sz="2100" dirty="0" err="1"/>
              <a:t>Immunoblot</a:t>
            </a:r>
            <a:endParaRPr lang="fr-FR" sz="2100" dirty="0"/>
          </a:p>
        </p:txBody>
      </p:sp>
      <p:sp>
        <p:nvSpPr>
          <p:cNvPr id="8" name="ZoneTexte 7"/>
          <p:cNvSpPr txBox="1"/>
          <p:nvPr/>
        </p:nvSpPr>
        <p:spPr>
          <a:xfrm>
            <a:off x="4880430" y="1389540"/>
            <a:ext cx="354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Identification de la cible des auto-anticorps</a:t>
            </a:r>
          </a:p>
        </p:txBody>
      </p:sp>
    </p:spTree>
    <p:extLst>
      <p:ext uri="{BB962C8B-B14F-4D97-AF65-F5344CB8AC3E}">
        <p14:creationId xmlns:p14="http://schemas.microsoft.com/office/powerpoint/2010/main" val="36669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9" r="27191"/>
          <a:stretch/>
        </p:blipFill>
        <p:spPr>
          <a:xfrm>
            <a:off x="0" y="1805973"/>
            <a:ext cx="4642154" cy="35811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3288"/>
          <a:stretch/>
        </p:blipFill>
        <p:spPr>
          <a:xfrm>
            <a:off x="5066467" y="893890"/>
            <a:ext cx="3898075" cy="253511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43051" y="1147245"/>
            <a:ext cx="1755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</a:rPr>
              <a:t>Membrane basale sur œsophage de singe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21515" y="2527891"/>
            <a:ext cx="1975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</a:rPr>
              <a:t>Anticorps dirigés contre le versant épidermique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1B77B8-2DF2-4EAF-B38B-6FD8F5A6D1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04" b="17217"/>
          <a:stretch/>
        </p:blipFill>
        <p:spPr>
          <a:xfrm>
            <a:off x="4873795" y="3490829"/>
            <a:ext cx="4270205" cy="23116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5028E9-55B5-4DFC-8F83-B5A4BD3A391E}"/>
              </a:ext>
            </a:extLst>
          </p:cNvPr>
          <p:cNvSpPr txBox="1"/>
          <p:nvPr/>
        </p:nvSpPr>
        <p:spPr>
          <a:xfrm>
            <a:off x="5106518" y="4290028"/>
            <a:ext cx="18873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</a:rPr>
              <a:t>Anticorps dirigés contre le versant dermique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67692" y="857251"/>
            <a:ext cx="168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Peau clivée de singe (</a:t>
            </a:r>
            <a:r>
              <a:rPr lang="fr-FR" dirty="0" err="1">
                <a:solidFill>
                  <a:schemeClr val="bg1"/>
                </a:solidFill>
              </a:rPr>
              <a:t>NaCl</a:t>
            </a:r>
            <a:r>
              <a:rPr lang="fr-FR" dirty="0">
                <a:solidFill>
                  <a:schemeClr val="bg1"/>
                </a:solidFill>
              </a:rPr>
              <a:t> 1M)</a:t>
            </a:r>
          </a:p>
        </p:txBody>
      </p:sp>
    </p:spTree>
    <p:extLst>
      <p:ext uri="{BB962C8B-B14F-4D97-AF65-F5344CB8AC3E}">
        <p14:creationId xmlns:p14="http://schemas.microsoft.com/office/powerpoint/2010/main" val="248507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1D08E-E81B-114A-B2A4-D3438F76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u="sng" dirty="0"/>
              <a:t>Etude des </a:t>
            </a:r>
            <a:r>
              <a:rPr lang="fr-FR" sz="2800" u="sng" dirty="0" err="1"/>
              <a:t>pemphigoïdes</a:t>
            </a:r>
            <a:r>
              <a:rPr lang="fr-FR" sz="2800" u="sng" dirty="0"/>
              <a:t> bulleuses </a:t>
            </a:r>
            <a:r>
              <a:rPr lang="fr-FR" sz="2800" u="sng" dirty="0" err="1"/>
              <a:t>immuno</a:t>
            </a:r>
            <a:r>
              <a:rPr lang="fr-FR" sz="2800" u="sng" dirty="0"/>
              <a:t>- induites et nouvelles cibles antigéniques</a:t>
            </a:r>
            <a:br>
              <a:rPr lang="fr-FR" sz="2800" u="sng" dirty="0"/>
            </a:br>
            <a:endParaRPr lang="fr-FR" sz="28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03ADBC-1347-704E-9757-8F45822DD8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3284" y="5096822"/>
            <a:ext cx="842679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Environ 1% des patients sous anti-PD-1 ou anti-PD-L1 développent une PB</a:t>
            </a:r>
          </a:p>
          <a:p>
            <a:r>
              <a:rPr lang="fr-FR" sz="1600" dirty="0"/>
              <a:t>Ces patients sous anti-PD-1/L1 auront la plupart du temps des anticorps anti-BP180 ou B230</a:t>
            </a:r>
          </a:p>
          <a:p>
            <a:r>
              <a:rPr lang="fr-FR" sz="1600" dirty="0"/>
              <a:t>De plus en plus d’indices montrent que les PB </a:t>
            </a:r>
            <a:r>
              <a:rPr lang="fr-FR" sz="1600" dirty="0" err="1"/>
              <a:t>immuno</a:t>
            </a:r>
            <a:r>
              <a:rPr lang="fr-FR" sz="1600" dirty="0"/>
              <a:t>-induites présentent des caractéristiques à part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Peut concerner aussi les patients recevant des </a:t>
            </a:r>
            <a:r>
              <a:rPr lang="fr-FR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gliptines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fr-FR" sz="1600" dirty="0">
                <a:solidFill>
                  <a:srgbClr val="FF0000"/>
                </a:solidFill>
              </a:rPr>
              <a:t>inhibiteurs de la </a:t>
            </a:r>
            <a:r>
              <a:rPr lang="fr-FR" sz="1600" dirty="0" err="1">
                <a:solidFill>
                  <a:srgbClr val="FF0000"/>
                </a:solidFill>
              </a:rPr>
              <a:t>dipeptidyl</a:t>
            </a:r>
            <a:r>
              <a:rPr lang="fr-FR" sz="1600" dirty="0">
                <a:solidFill>
                  <a:srgbClr val="FF0000"/>
                </a:solidFill>
              </a:rPr>
              <a:t> peptidase-4)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fr-FR" sz="1600" dirty="0">
              <a:solidFill>
                <a:srgbClr val="FF0000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7432BD7-6295-C044-92B9-58A1D70B4F27}"/>
              </a:ext>
            </a:extLst>
          </p:cNvPr>
          <p:cNvGrpSpPr/>
          <p:nvPr/>
        </p:nvGrpSpPr>
        <p:grpSpPr>
          <a:xfrm>
            <a:off x="263916" y="1207053"/>
            <a:ext cx="7164020" cy="2600859"/>
            <a:chOff x="176232" y="2321870"/>
            <a:chExt cx="8791531" cy="333655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B73DE54-EE54-1D43-9899-73364547F8A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76232" y="2321870"/>
              <a:ext cx="8791531" cy="333655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570F57-C997-FF45-8271-F78B12351E8D}"/>
                </a:ext>
              </a:extLst>
            </p:cNvPr>
            <p:cNvSpPr/>
            <p:nvPr/>
          </p:nvSpPr>
          <p:spPr>
            <a:xfrm>
              <a:off x="2610033" y="4285472"/>
              <a:ext cx="1526959" cy="3476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B3C5D0-F2AE-0744-B1C3-605968D9FF0B}"/>
                </a:ext>
              </a:extLst>
            </p:cNvPr>
            <p:cNvSpPr/>
            <p:nvPr/>
          </p:nvSpPr>
          <p:spPr>
            <a:xfrm>
              <a:off x="2610033" y="5163946"/>
              <a:ext cx="1526959" cy="34762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3EB3F2-E0C1-B64D-9035-6C1546D99540}"/>
                </a:ext>
              </a:extLst>
            </p:cNvPr>
            <p:cNvSpPr/>
            <p:nvPr/>
          </p:nvSpPr>
          <p:spPr>
            <a:xfrm>
              <a:off x="4023640" y="3347204"/>
              <a:ext cx="297571" cy="46913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A0874DC8-F2CE-1046-8FB4-DE97FCBE475D}"/>
              </a:ext>
            </a:extLst>
          </p:cNvPr>
          <p:cNvSpPr txBox="1"/>
          <p:nvPr/>
        </p:nvSpPr>
        <p:spPr>
          <a:xfrm>
            <a:off x="7547083" y="1654036"/>
            <a:ext cx="1585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Domaine NC16A : cible des auto-</a:t>
            </a:r>
            <a:r>
              <a:rPr lang="fr-FR" dirty="0" err="1">
                <a:solidFill>
                  <a:srgbClr val="FF0000"/>
                </a:solidFill>
              </a:rPr>
              <a:t>Ac</a:t>
            </a:r>
            <a:r>
              <a:rPr lang="fr-FR" dirty="0">
                <a:solidFill>
                  <a:srgbClr val="FF0000"/>
                </a:solidFill>
              </a:rPr>
              <a:t> chez la majorité des patients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EBA5411-64CC-EE4A-962C-AD9BF1F7043A}"/>
              </a:ext>
            </a:extLst>
          </p:cNvPr>
          <p:cNvSpPr txBox="1"/>
          <p:nvPr/>
        </p:nvSpPr>
        <p:spPr>
          <a:xfrm>
            <a:off x="263916" y="4297570"/>
            <a:ext cx="8793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Aucun test de routine ne permet de détecter des </a:t>
            </a:r>
            <a:r>
              <a:rPr lang="fr-FR" b="1" dirty="0" err="1"/>
              <a:t>Ac</a:t>
            </a:r>
            <a:r>
              <a:rPr lang="fr-FR" b="1" dirty="0"/>
              <a:t> dirigés contre d’autres épitopes de la BP180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95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D51920-10AC-8344-BCF5-F01930A044A9}"/>
              </a:ext>
            </a:extLst>
          </p:cNvPr>
          <p:cNvSpPr/>
          <p:nvPr/>
        </p:nvSpPr>
        <p:spPr>
          <a:xfrm>
            <a:off x="234104" y="283032"/>
            <a:ext cx="8675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Naidoo, J. </a:t>
            </a:r>
            <a:r>
              <a:rPr lang="en-US" sz="1050" i="1" dirty="0"/>
              <a:t>et al.</a:t>
            </a:r>
            <a:r>
              <a:rPr lang="en-US" sz="1050" dirty="0"/>
              <a:t> Autoimmune Bullous Skin Disorders with Immune Checkpoint Inhibitors Targeting PD-1 and PD-L1. </a:t>
            </a:r>
            <a:r>
              <a:rPr lang="en-US" sz="1050" i="1" dirty="0"/>
              <a:t>Cancer Immunol. Res.</a:t>
            </a:r>
            <a:r>
              <a:rPr lang="en-US" sz="1050" dirty="0"/>
              <a:t> </a:t>
            </a:r>
            <a:r>
              <a:rPr lang="en-US" sz="1050" b="1" dirty="0"/>
              <a:t>4</a:t>
            </a:r>
            <a:r>
              <a:rPr lang="en-US" sz="1050" dirty="0"/>
              <a:t>, 383–389 (2016).</a:t>
            </a:r>
          </a:p>
          <a:p>
            <a:r>
              <a:rPr lang="en-US" sz="1050" dirty="0" err="1"/>
              <a:t>Sadik</a:t>
            </a:r>
            <a:r>
              <a:rPr lang="en-US" sz="1050" dirty="0"/>
              <a:t>, C. D., </a:t>
            </a:r>
            <a:r>
              <a:rPr lang="en-US" sz="1050" dirty="0" err="1"/>
              <a:t>Langan</a:t>
            </a:r>
            <a:r>
              <a:rPr lang="en-US" sz="1050" dirty="0"/>
              <a:t>, E. A., </a:t>
            </a:r>
            <a:r>
              <a:rPr lang="en-US" sz="1050" dirty="0" err="1"/>
              <a:t>Grätz</a:t>
            </a:r>
            <a:r>
              <a:rPr lang="en-US" sz="1050" dirty="0"/>
              <a:t>, V., </a:t>
            </a:r>
            <a:r>
              <a:rPr lang="en-US" sz="1050" dirty="0" err="1"/>
              <a:t>Zillikens</a:t>
            </a:r>
            <a:r>
              <a:rPr lang="en-US" sz="1050" dirty="0"/>
              <a:t>, D. &amp; </a:t>
            </a:r>
            <a:r>
              <a:rPr lang="en-US" sz="1050" dirty="0" err="1"/>
              <a:t>Terheyden</a:t>
            </a:r>
            <a:r>
              <a:rPr lang="en-US" sz="1050" dirty="0"/>
              <a:t>, P. Checkpoint inhibition may trigger the rare variant of anti-LAD-1 IgG-positive, anti-BP180 NC16A IgG-negative bullous pemphigoid. Front. Immunol. 10, 1–5 (2019)</a:t>
            </a:r>
            <a:endParaRPr lang="fr-FR" sz="1050" dirty="0"/>
          </a:p>
          <a:p>
            <a:r>
              <a:rPr lang="fr-FR" sz="1050" dirty="0" err="1"/>
              <a:t>Tsuruta</a:t>
            </a:r>
            <a:r>
              <a:rPr lang="fr-FR" sz="1050" dirty="0"/>
              <a:t>, D., </a:t>
            </a:r>
            <a:r>
              <a:rPr lang="fr-FR" sz="1050" dirty="0" err="1"/>
              <a:t>Nishikawa</a:t>
            </a:r>
            <a:r>
              <a:rPr lang="fr-FR" sz="1050" dirty="0"/>
              <a:t>, T., </a:t>
            </a:r>
            <a:r>
              <a:rPr lang="fr-FR" sz="1050" dirty="0" err="1"/>
              <a:t>Yamagami</a:t>
            </a:r>
            <a:r>
              <a:rPr lang="fr-FR" sz="1050" dirty="0"/>
              <a:t>, J. &amp; Hashimoto, T. </a:t>
            </a:r>
            <a:r>
              <a:rPr lang="fr-FR" sz="1050" dirty="0" err="1"/>
              <a:t>Unilateral</a:t>
            </a:r>
            <a:r>
              <a:rPr lang="fr-FR" sz="1050" dirty="0"/>
              <a:t> </a:t>
            </a:r>
            <a:r>
              <a:rPr lang="fr-FR" sz="1050" dirty="0" err="1"/>
              <a:t>bullous</a:t>
            </a:r>
            <a:r>
              <a:rPr lang="fr-FR" sz="1050" dirty="0"/>
              <a:t> </a:t>
            </a:r>
            <a:r>
              <a:rPr lang="fr-FR" sz="1050" dirty="0" err="1"/>
              <a:t>pemphigoid</a:t>
            </a:r>
            <a:r>
              <a:rPr lang="fr-FR" sz="1050" dirty="0"/>
              <a:t> </a:t>
            </a:r>
            <a:r>
              <a:rPr lang="fr-FR" sz="1050" dirty="0" err="1"/>
              <a:t>without</a:t>
            </a:r>
            <a:r>
              <a:rPr lang="fr-FR" sz="1050" dirty="0"/>
              <a:t> </a:t>
            </a:r>
            <a:r>
              <a:rPr lang="fr-FR" sz="1050" dirty="0" err="1"/>
              <a:t>erythema</a:t>
            </a:r>
            <a:r>
              <a:rPr lang="fr-FR" sz="1050" dirty="0"/>
              <a:t> and </a:t>
            </a:r>
            <a:r>
              <a:rPr lang="fr-FR" sz="1050" dirty="0" err="1"/>
              <a:t>eosinophil</a:t>
            </a:r>
            <a:r>
              <a:rPr lang="fr-FR" sz="1050" dirty="0"/>
              <a:t> infiltration in a </a:t>
            </a:r>
            <a:r>
              <a:rPr lang="fr-FR" sz="1050" dirty="0" err="1"/>
              <a:t>hemiplegic</a:t>
            </a:r>
            <a:r>
              <a:rPr lang="fr-FR" sz="1050" dirty="0"/>
              <a:t> patient. J. </a:t>
            </a:r>
            <a:r>
              <a:rPr lang="fr-FR" sz="1050" dirty="0" err="1"/>
              <a:t>Dermatol</a:t>
            </a:r>
            <a:r>
              <a:rPr lang="fr-FR" sz="1050" dirty="0"/>
              <a:t>. 39, 787–789 (2012).</a:t>
            </a:r>
          </a:p>
          <a:p>
            <a:r>
              <a:rPr lang="fr-FR" sz="1050" dirty="0" err="1"/>
              <a:t>Matsui</a:t>
            </a:r>
            <a:r>
              <a:rPr lang="fr-FR" sz="1050" dirty="0"/>
              <a:t>, K. et al. </a:t>
            </a:r>
            <a:r>
              <a:rPr lang="fr-FR" sz="1050" dirty="0" err="1"/>
              <a:t>Bullous</a:t>
            </a:r>
            <a:r>
              <a:rPr lang="fr-FR" sz="1050" dirty="0"/>
              <a:t> </a:t>
            </a:r>
            <a:r>
              <a:rPr lang="fr-FR" sz="1050" dirty="0" err="1"/>
              <a:t>pemphigoid</a:t>
            </a:r>
            <a:r>
              <a:rPr lang="fr-FR" sz="1050" dirty="0"/>
              <a:t> </a:t>
            </a:r>
            <a:r>
              <a:rPr lang="fr-FR" sz="1050" dirty="0" err="1"/>
              <a:t>with</a:t>
            </a:r>
            <a:r>
              <a:rPr lang="fr-FR" sz="1050" dirty="0"/>
              <a:t> IgG anti-LAD-1 </a:t>
            </a:r>
            <a:r>
              <a:rPr lang="fr-FR" sz="1050" dirty="0" err="1"/>
              <a:t>antibodies</a:t>
            </a:r>
            <a:r>
              <a:rPr lang="fr-FR" sz="1050" dirty="0"/>
              <a:t>. </a:t>
            </a:r>
            <a:r>
              <a:rPr lang="fr-FR" sz="1050" dirty="0" err="1"/>
              <a:t>Eur</a:t>
            </a:r>
            <a:r>
              <a:rPr lang="fr-FR" sz="1050" dirty="0"/>
              <a:t>. J. </a:t>
            </a:r>
            <a:r>
              <a:rPr lang="fr-FR" sz="1050" dirty="0" err="1"/>
              <a:t>Dermatology</a:t>
            </a:r>
            <a:r>
              <a:rPr lang="fr-FR" sz="1050" dirty="0"/>
              <a:t> 24, 274–275 (2014).</a:t>
            </a:r>
          </a:p>
          <a:p>
            <a:r>
              <a:rPr lang="fr-FR" sz="1050" dirty="0" err="1"/>
              <a:t>Miyashita</a:t>
            </a:r>
            <a:r>
              <a:rPr lang="fr-FR" sz="1050" dirty="0"/>
              <a:t>, K. et al. A case of </a:t>
            </a:r>
            <a:r>
              <a:rPr lang="fr-FR" sz="1050" dirty="0" err="1"/>
              <a:t>bullous</a:t>
            </a:r>
            <a:r>
              <a:rPr lang="fr-FR" sz="1050" dirty="0"/>
              <a:t> </a:t>
            </a:r>
            <a:r>
              <a:rPr lang="fr-FR" sz="1050" dirty="0" err="1"/>
              <a:t>pemphigoid</a:t>
            </a:r>
            <a:r>
              <a:rPr lang="fr-FR" sz="1050" dirty="0"/>
              <a:t> </a:t>
            </a:r>
            <a:r>
              <a:rPr lang="fr-FR" sz="1050" dirty="0" err="1"/>
              <a:t>with</a:t>
            </a:r>
            <a:r>
              <a:rPr lang="fr-FR" sz="1050" dirty="0"/>
              <a:t> IgG </a:t>
            </a:r>
            <a:r>
              <a:rPr lang="fr-FR" sz="1050" dirty="0" err="1"/>
              <a:t>antibodies</a:t>
            </a:r>
            <a:r>
              <a:rPr lang="fr-FR" sz="1050" dirty="0"/>
              <a:t> </a:t>
            </a:r>
            <a:r>
              <a:rPr lang="fr-FR" sz="1050" dirty="0" err="1"/>
              <a:t>against</a:t>
            </a:r>
            <a:r>
              <a:rPr lang="fr-FR" sz="1050" dirty="0"/>
              <a:t> LAD-1, but not BP180 NC16a </a:t>
            </a:r>
            <a:r>
              <a:rPr lang="fr-FR" sz="1050" dirty="0" err="1"/>
              <a:t>domain</a:t>
            </a:r>
            <a:r>
              <a:rPr lang="fr-FR" sz="1050" dirty="0"/>
              <a:t> or BP230. </a:t>
            </a:r>
            <a:r>
              <a:rPr lang="fr-FR" sz="1050" dirty="0" err="1"/>
              <a:t>Eur</a:t>
            </a:r>
            <a:r>
              <a:rPr lang="fr-FR" sz="1050" dirty="0"/>
              <a:t>. J. </a:t>
            </a:r>
            <a:r>
              <a:rPr lang="fr-FR" sz="1050" dirty="0" err="1"/>
              <a:t>Dermatology</a:t>
            </a:r>
            <a:r>
              <a:rPr lang="fr-FR" sz="1050" dirty="0"/>
              <a:t> 28, 247–248 (2018).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1F0687-4714-3848-8091-CF78F2F386BA}"/>
              </a:ext>
            </a:extLst>
          </p:cNvPr>
          <p:cNvSpPr/>
          <p:nvPr/>
        </p:nvSpPr>
        <p:spPr>
          <a:xfrm>
            <a:off x="359365" y="1792912"/>
            <a:ext cx="8675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/>
              <a:t>De nombreux cas rapportent des PB </a:t>
            </a:r>
            <a:r>
              <a:rPr lang="fr-FR" sz="1600" u="sng" dirty="0" err="1"/>
              <a:t>immuno-induites</a:t>
            </a:r>
            <a:r>
              <a:rPr lang="fr-FR" sz="1600" u="sng" dirty="0"/>
              <a:t> BP180 NC16A négatives, mais LAD-1 positives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EA65B-DC0C-6E4C-BCFD-9C9BBA796F2B}"/>
              </a:ext>
            </a:extLst>
          </p:cNvPr>
          <p:cNvSpPr/>
          <p:nvPr/>
        </p:nvSpPr>
        <p:spPr>
          <a:xfrm>
            <a:off x="234104" y="2439738"/>
            <a:ext cx="5787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/>
              <a:t>Juzot</a:t>
            </a:r>
            <a:r>
              <a:rPr lang="fr-FR" sz="1600" dirty="0"/>
              <a:t> C, et al. </a:t>
            </a:r>
            <a:r>
              <a:rPr lang="fr-FR" sz="1600" dirty="0" err="1"/>
              <a:t>Clinical</a:t>
            </a:r>
            <a:r>
              <a:rPr lang="fr-FR" sz="1600" dirty="0"/>
              <a:t>, </a:t>
            </a:r>
            <a:r>
              <a:rPr lang="fr-FR" sz="1600" dirty="0" err="1"/>
              <a:t>biological</a:t>
            </a:r>
            <a:r>
              <a:rPr lang="fr-FR" sz="1600" dirty="0"/>
              <a:t> and </a:t>
            </a:r>
            <a:r>
              <a:rPr lang="fr-FR" sz="1600" dirty="0" err="1"/>
              <a:t>histological</a:t>
            </a:r>
            <a:r>
              <a:rPr lang="fr-FR" sz="1600" dirty="0"/>
              <a:t> </a:t>
            </a:r>
            <a:r>
              <a:rPr lang="fr-FR" sz="1600" dirty="0" err="1"/>
              <a:t>characteristics</a:t>
            </a:r>
            <a:r>
              <a:rPr lang="fr-FR" sz="1600" dirty="0"/>
              <a:t> of </a:t>
            </a:r>
            <a:r>
              <a:rPr lang="fr-FR" sz="1600" dirty="0" err="1"/>
              <a:t>bullous</a:t>
            </a:r>
            <a:r>
              <a:rPr lang="fr-FR" sz="1600" dirty="0"/>
              <a:t> </a:t>
            </a:r>
            <a:r>
              <a:rPr lang="fr-FR" sz="1600" dirty="0" err="1"/>
              <a:t>pemphigoid</a:t>
            </a:r>
            <a:r>
              <a:rPr lang="fr-FR" sz="1600" dirty="0"/>
              <a:t> </a:t>
            </a:r>
            <a:r>
              <a:rPr lang="fr-FR" sz="1600" dirty="0" err="1"/>
              <a:t>associated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anti-PD-1/PD-L1 </a:t>
            </a:r>
            <a:r>
              <a:rPr lang="fr-FR" sz="1600" dirty="0" err="1"/>
              <a:t>therapy</a:t>
            </a:r>
            <a:r>
              <a:rPr lang="fr-FR" sz="1600" dirty="0"/>
              <a:t>: A national </a:t>
            </a:r>
            <a:r>
              <a:rPr lang="fr-FR" sz="1600" dirty="0" err="1"/>
              <a:t>retrospective</a:t>
            </a:r>
            <a:r>
              <a:rPr lang="fr-FR" sz="1600" dirty="0"/>
              <a:t> </a:t>
            </a:r>
            <a:r>
              <a:rPr lang="fr-FR" sz="1600" dirty="0" err="1"/>
              <a:t>study</a:t>
            </a:r>
            <a:r>
              <a:rPr lang="fr-FR" sz="1600" dirty="0"/>
              <a:t>. J </a:t>
            </a:r>
            <a:r>
              <a:rPr lang="fr-FR" sz="1600" dirty="0" err="1"/>
              <a:t>Eur</a:t>
            </a:r>
            <a:r>
              <a:rPr lang="fr-FR" sz="1600" dirty="0"/>
              <a:t> </a:t>
            </a:r>
            <a:r>
              <a:rPr lang="fr-FR" sz="1600" dirty="0" err="1"/>
              <a:t>Acad</a:t>
            </a:r>
            <a:r>
              <a:rPr lang="fr-FR" sz="1600" dirty="0"/>
              <a:t> </a:t>
            </a:r>
            <a:r>
              <a:rPr lang="fr-FR" sz="1600" dirty="0" err="1"/>
              <a:t>Dermatol</a:t>
            </a:r>
            <a:r>
              <a:rPr lang="fr-FR" sz="1600" dirty="0"/>
              <a:t> </a:t>
            </a:r>
            <a:r>
              <a:rPr lang="fr-FR" sz="1600" dirty="0" err="1"/>
              <a:t>Venereol</a:t>
            </a:r>
            <a:r>
              <a:rPr lang="fr-FR" sz="1600" dirty="0"/>
              <a:t>. </a:t>
            </a:r>
            <a:r>
              <a:rPr lang="fr-FR" sz="1600" b="1" dirty="0"/>
              <a:t>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F5C89A-6A11-9842-8F14-4223B6483DAF}"/>
              </a:ext>
            </a:extLst>
          </p:cNvPr>
          <p:cNvSpPr txBox="1"/>
          <p:nvPr/>
        </p:nvSpPr>
        <p:spPr>
          <a:xfrm>
            <a:off x="4271122" y="3394341"/>
            <a:ext cx="317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Article Groupe Français de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47EDB5-F93E-AF40-ADF5-33526FD13BD4}"/>
              </a:ext>
            </a:extLst>
          </p:cNvPr>
          <p:cNvSpPr/>
          <p:nvPr/>
        </p:nvSpPr>
        <p:spPr>
          <a:xfrm>
            <a:off x="359365" y="3887279"/>
            <a:ext cx="524752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err="1"/>
              <a:t>Récente</a:t>
            </a:r>
            <a:r>
              <a:rPr lang="en-US" sz="1600" u="sng" dirty="0"/>
              <a:t> étude </a:t>
            </a:r>
            <a:r>
              <a:rPr lang="en-US" sz="1600" u="sng" dirty="0" err="1"/>
              <a:t>française</a:t>
            </a:r>
            <a:r>
              <a:rPr lang="en-US" sz="1600" u="sng" dirty="0"/>
              <a:t> des PB immuno-</a:t>
            </a:r>
            <a:r>
              <a:rPr lang="en-US" sz="1600" u="sng" dirty="0" err="1"/>
              <a:t>induites</a:t>
            </a:r>
            <a:endParaRPr lang="en-US" sz="1600" u="sng" dirty="0"/>
          </a:p>
          <a:p>
            <a:r>
              <a:rPr lang="en-US" sz="1400" dirty="0"/>
              <a:t>De 2014 à 2019 </a:t>
            </a:r>
            <a:r>
              <a:rPr lang="en-US" sz="1400" dirty="0" err="1"/>
              <a:t>en</a:t>
            </a:r>
            <a:r>
              <a:rPr lang="en-US" sz="1400" dirty="0"/>
              <a:t> France :</a:t>
            </a:r>
          </a:p>
          <a:p>
            <a:r>
              <a:rPr lang="en-US" sz="1400" b="1" dirty="0"/>
              <a:t>85 </a:t>
            </a:r>
            <a:r>
              <a:rPr lang="en-US" sz="1400" dirty="0" err="1"/>
              <a:t>cas</a:t>
            </a:r>
            <a:r>
              <a:rPr lang="en-US" sz="1400" dirty="0"/>
              <a:t> (80% </a:t>
            </a:r>
            <a:r>
              <a:rPr lang="en-US" sz="1400" dirty="0" err="1"/>
              <a:t>d’hommes</a:t>
            </a:r>
            <a:r>
              <a:rPr lang="en-US" sz="1400" dirty="0"/>
              <a:t>)</a:t>
            </a:r>
          </a:p>
          <a:p>
            <a:r>
              <a:rPr lang="en-US" sz="1400" dirty="0"/>
              <a:t>IFD positive dans 79% des </a:t>
            </a:r>
            <a:r>
              <a:rPr lang="en-US" sz="1400" dirty="0" err="1"/>
              <a:t>cas</a:t>
            </a:r>
            <a:endParaRPr lang="en-US" sz="1400" dirty="0"/>
          </a:p>
          <a:p>
            <a:r>
              <a:rPr lang="en-US" sz="1400" dirty="0" err="1"/>
              <a:t>Anatomopathologie</a:t>
            </a:r>
            <a:r>
              <a:rPr lang="en-US" sz="1400" dirty="0"/>
              <a:t> dans 81% des </a:t>
            </a:r>
            <a:r>
              <a:rPr lang="en-US" sz="1400" dirty="0" err="1"/>
              <a:t>cas</a:t>
            </a:r>
            <a:endParaRPr lang="en-US" sz="1400" dirty="0"/>
          </a:p>
          <a:p>
            <a:r>
              <a:rPr lang="en-US" sz="1400" dirty="0"/>
              <a:t>IFI dans 83%</a:t>
            </a:r>
          </a:p>
          <a:p>
            <a:r>
              <a:rPr lang="en-US" sz="1400" dirty="0">
                <a:solidFill>
                  <a:srgbClr val="FF0000"/>
                </a:solidFill>
              </a:rPr>
              <a:t>Anti-BP180 dans 61%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Anti-BP230 dans 13%</a:t>
            </a:r>
          </a:p>
          <a:p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/>
              <a:t>Soit  </a:t>
            </a:r>
            <a:r>
              <a:rPr lang="fr-FR" sz="1400" b="1" dirty="0">
                <a:solidFill>
                  <a:srgbClr val="C00000"/>
                </a:solidFill>
              </a:rPr>
              <a:t>40% de patients négatifs en ELISA BP180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2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7D7CB44-1A95-2A40-80E9-C5A4251A19D6}"/>
              </a:ext>
            </a:extLst>
          </p:cNvPr>
          <p:cNvSpPr txBox="1"/>
          <p:nvPr/>
        </p:nvSpPr>
        <p:spPr>
          <a:xfrm>
            <a:off x="1049075" y="1472005"/>
            <a:ext cx="7822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Certaines PB sont « séronégatives » (absence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d’Ac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anti-NC16A) (10% des patients)</a:t>
            </a:r>
          </a:p>
          <a:p>
            <a:r>
              <a:rPr lang="fr-FR" dirty="0"/>
              <a:t>ET parmi ces 10% environ 5% sont positifs en BP230, et 5% totalement </a:t>
            </a:r>
            <a:r>
              <a:rPr lang="fr-FR" dirty="0" err="1"/>
              <a:t>neg</a:t>
            </a:r>
            <a:endParaRPr lang="fr-FR" dirty="0"/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CE0E1-FD15-814C-8FBE-6E29FA496B95}"/>
              </a:ext>
            </a:extLst>
          </p:cNvPr>
          <p:cNvSpPr/>
          <p:nvPr/>
        </p:nvSpPr>
        <p:spPr>
          <a:xfrm>
            <a:off x="79640" y="2878325"/>
            <a:ext cx="652064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Clinical and Immunological Profiles of 14 Patients With Bullous Pemphigoid Without IgG Autoantibodies to the BP180 NC16A Domain ; Kenta </a:t>
            </a:r>
            <a:r>
              <a:rPr lang="en-US" sz="1600" dirty="0" err="1"/>
              <a:t>Nakama</a:t>
            </a:r>
            <a:r>
              <a:rPr lang="en-US" sz="1600" dirty="0"/>
              <a:t> et al. </a:t>
            </a:r>
            <a:r>
              <a:rPr lang="fr-FR" sz="1600" dirty="0"/>
              <a:t>JAMA </a:t>
            </a:r>
            <a:r>
              <a:rPr lang="fr-FR" sz="1600" dirty="0" err="1"/>
              <a:t>Dermatol</a:t>
            </a:r>
            <a:r>
              <a:rPr lang="fr-FR" sz="1600" dirty="0"/>
              <a:t>. 2018;154(3):347-350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6C3A5C-FA89-4148-A627-0831FFD1E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96" y="3901441"/>
            <a:ext cx="6070369" cy="23953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D6FA424-5FFC-1A44-9E2D-E1CD040C4C61}"/>
              </a:ext>
            </a:extLst>
          </p:cNvPr>
          <p:cNvSpPr txBox="1"/>
          <p:nvPr/>
        </p:nvSpPr>
        <p:spPr>
          <a:xfrm>
            <a:off x="146754" y="4138210"/>
            <a:ext cx="22958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Chez ces patients, atteinte clinique moins sévère</a:t>
            </a:r>
          </a:p>
          <a:p>
            <a:r>
              <a:rPr lang="fr-FR" sz="1100" dirty="0"/>
              <a:t>NB : les </a:t>
            </a:r>
            <a:r>
              <a:rPr lang="fr-FR" sz="1100" dirty="0" err="1"/>
              <a:t>Ac</a:t>
            </a:r>
            <a:r>
              <a:rPr lang="fr-FR" sz="1100" dirty="0"/>
              <a:t> anti-NC16A sont corrélés à la gravité</a:t>
            </a:r>
          </a:p>
          <a:p>
            <a:endParaRPr lang="fr-FR" sz="1600" dirty="0"/>
          </a:p>
          <a:p>
            <a:r>
              <a:rPr lang="fr-FR" sz="1600" dirty="0"/>
              <a:t>Mais indique que les </a:t>
            </a:r>
            <a:r>
              <a:rPr lang="fr-FR" sz="1600" dirty="0" err="1"/>
              <a:t>Ac</a:t>
            </a:r>
            <a:r>
              <a:rPr lang="fr-FR" sz="1600" dirty="0"/>
              <a:t> anti-LAD-1 seuls peuvent être pathogènes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9EAB7-A21B-0045-91EA-66B27B1A5D44}"/>
              </a:ext>
            </a:extLst>
          </p:cNvPr>
          <p:cNvSpPr/>
          <p:nvPr/>
        </p:nvSpPr>
        <p:spPr>
          <a:xfrm>
            <a:off x="146754" y="295001"/>
            <a:ext cx="6078682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 err="1"/>
              <a:t>Zumelzu</a:t>
            </a:r>
            <a:r>
              <a:rPr lang="fr-FR" sz="1600" dirty="0"/>
              <a:t> C et al. A Case Report of an </a:t>
            </a:r>
            <a:r>
              <a:rPr lang="fr-FR" sz="1600" dirty="0" err="1"/>
              <a:t>Elderly</a:t>
            </a:r>
            <a:r>
              <a:rPr lang="fr-FR" sz="1600" dirty="0"/>
              <a:t> </a:t>
            </a:r>
            <a:r>
              <a:rPr lang="fr-FR" sz="1600" dirty="0" err="1"/>
              <a:t>Woman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Mucous</a:t>
            </a:r>
            <a:r>
              <a:rPr lang="fr-FR" sz="1600" dirty="0"/>
              <a:t> Membrane </a:t>
            </a:r>
            <a:r>
              <a:rPr lang="fr-FR" sz="1600" dirty="0" err="1"/>
              <a:t>Pemphigoid</a:t>
            </a:r>
            <a:r>
              <a:rPr lang="fr-FR" sz="1600" dirty="0"/>
              <a:t> </a:t>
            </a:r>
            <a:r>
              <a:rPr lang="fr-FR" sz="1600" dirty="0" err="1"/>
              <a:t>Developing</a:t>
            </a:r>
            <a:r>
              <a:rPr lang="fr-FR" sz="1600" dirty="0"/>
              <a:t> </a:t>
            </a:r>
            <a:r>
              <a:rPr lang="fr-FR" sz="1600" dirty="0" err="1"/>
              <a:t>After</a:t>
            </a:r>
            <a:r>
              <a:rPr lang="fr-FR" sz="1600" dirty="0"/>
              <a:t> Pembrolizumab </a:t>
            </a:r>
            <a:r>
              <a:rPr lang="fr-FR" sz="1600" dirty="0" err="1"/>
              <a:t>Therapy</a:t>
            </a:r>
            <a:r>
              <a:rPr lang="fr-FR" sz="1600" dirty="0"/>
              <a:t> for </a:t>
            </a:r>
            <a:r>
              <a:rPr lang="fr-FR" sz="1600" dirty="0" err="1"/>
              <a:t>Metastatic</a:t>
            </a:r>
            <a:r>
              <a:rPr lang="fr-FR" sz="1600" dirty="0"/>
              <a:t> </a:t>
            </a:r>
            <a:r>
              <a:rPr lang="fr-FR" sz="1600" dirty="0" err="1"/>
              <a:t>Melanoma</a:t>
            </a:r>
            <a:r>
              <a:rPr lang="fr-FR" sz="1600" dirty="0"/>
              <a:t> and </a:t>
            </a:r>
            <a:r>
              <a:rPr lang="fr-FR" sz="1600" dirty="0" err="1"/>
              <a:t>Review</a:t>
            </a:r>
            <a:r>
              <a:rPr lang="fr-FR" sz="1600" dirty="0"/>
              <a:t> of the </a:t>
            </a:r>
            <a:r>
              <a:rPr lang="fr-FR" sz="1600" dirty="0" err="1"/>
              <a:t>Literature</a:t>
            </a:r>
            <a:r>
              <a:rPr lang="fr-FR" sz="1600" dirty="0"/>
              <a:t>. Front Med (Lausanne). 2018 Sep 27;5:268.</a:t>
            </a:r>
          </a:p>
        </p:txBody>
      </p:sp>
    </p:spTree>
    <p:extLst>
      <p:ext uri="{BB962C8B-B14F-4D97-AF65-F5344CB8AC3E}">
        <p14:creationId xmlns:p14="http://schemas.microsoft.com/office/powerpoint/2010/main" val="186663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963</Words>
  <Application>Microsoft Office PowerPoint</Application>
  <PresentationFormat>Affichage à l'écran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Thème Office</vt:lpstr>
      <vt:lpstr>Présentation PowerPoint</vt:lpstr>
      <vt:lpstr>Les dermatoses bulleuses auto-immunes (DBAI) représentent un groupe hétérogène de maladies auto-immunes qui ont pour cibles différentes protéines épidermiques ou sous épidermiques de la peau et/ou des muqueuses.</vt:lpstr>
      <vt:lpstr>Pemphigoïde</vt:lpstr>
      <vt:lpstr>Présentation PowerPoint</vt:lpstr>
      <vt:lpstr>Présentation PowerPoint</vt:lpstr>
      <vt:lpstr>Présentation PowerPoint</vt:lpstr>
      <vt:lpstr>Etude des pemphigoïdes bulleuses immuno- induites et nouvelles cibles antigéniques </vt:lpstr>
      <vt:lpstr>Présentation PowerPoint</vt:lpstr>
      <vt:lpstr>Présentation PowerPoint</vt:lpstr>
      <vt:lpstr>Présentation PowerPoint</vt:lpstr>
      <vt:lpstr>Confirmation des cibles antigéniques</vt:lpstr>
      <vt:lpstr>Résultats</vt:lpstr>
      <vt:lpstr>Résultats</vt:lpstr>
      <vt:lpstr>Présentation PowerPoint</vt:lpstr>
      <vt:lpstr>Etude multi centrique nécessaire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IMMUNO-RG.02</dc:creator>
  <cp:lastModifiedBy>BOST Chloe</cp:lastModifiedBy>
  <cp:revision>36</cp:revision>
  <dcterms:created xsi:type="dcterms:W3CDTF">2021-04-07T16:48:14Z</dcterms:created>
  <dcterms:modified xsi:type="dcterms:W3CDTF">2022-03-28T12:18:32Z</dcterms:modified>
</cp:coreProperties>
</file>