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E2810-25F7-4999-8FFE-AAEB504CF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F6E5AE-B98D-4DEC-B384-88C2627A9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E8F2F2-2661-4EC8-A390-98E4CA15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073FA-1E8F-4C8D-92AF-358BE80F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7652C-9CAD-40E0-A9B2-428D21E0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5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31909-12CC-4493-85A7-C67C2D2D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76C94C-0600-4813-AC95-912D88B0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C576F5-76DF-448C-B196-C6A7D975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AD011-2273-418C-AC15-CEFBEDF4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3E81C-A6F9-46E1-898C-B4141294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46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FA7654-187F-4114-8A0A-D2E6ED986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D8F054-ABDD-4CAF-B7D5-04515B3E7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A5189D-0640-4F13-89B3-791203A8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21790-D180-4916-B6A3-C4643C09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01580-1AEA-499F-BB23-C28B47FC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5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C6DB1-5991-4C27-AECA-FBB4F7B9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107BA-6DFF-4D71-BA09-E4DF510DD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068FE-CBBC-4732-92E2-0D7F8E46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362A0-42CB-4324-9898-EEC0E431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4CC2C-1D91-48CF-8F9F-749C012C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FCEB4-7F9F-4EB9-A1A1-00262A8B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4F655-E9E4-40F9-A3EC-0F24F3899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A4864-F20C-4024-9CEF-2876210F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2ECDC6-F65D-4A92-AB96-7C4E6C4C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C2053-44DB-46F6-B473-9A076121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3496C-F7DD-48F3-82FC-CDF2E5E1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62A1F7-DEBD-4FA9-B841-5212C21BC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B5AF63-08C6-45DD-8FA6-1A0917CF1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4F0A30-54F1-4B9A-8968-8E4BC770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1A8241-7FD2-4F3E-9F2A-733CBCD7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A25C8F-AD73-453B-A233-8709B4AF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0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8A653-95E9-4FFB-874A-29C764DA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1F1726-173A-434F-A5D6-652E33F2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A5578B-BA04-4949-A191-9CB4D5BD1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0112F4-BED8-42F1-933D-4F26D0FC0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E4DC0B-FA19-43DE-B29A-A291F541D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967B60-6D34-439F-BCF8-66EB4BFE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718E16-8A4F-49A0-8EEF-78978D9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C57A62-AAE7-4963-9BE7-7D672915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4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BD70A-06D0-4C9E-B967-EEB47B9C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61E30C-0933-4BB4-A663-A8852FA5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824F9D-8789-4194-8101-6826072B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8ED19-3F6D-447B-8709-BFDF6018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9B77A1-8CBC-43BE-A430-CD726B11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80CBD1-146C-4BB9-B90E-6A0B04CE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30451C-BBDC-4C75-8474-23435132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87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BCEE7-E93D-42D5-94BE-5A16FFB3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83E892-4362-4CA8-98C4-9C9C81EE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7745D4-8491-42D7-A924-E10F6C367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A7484-079B-493D-8EDE-0477DD2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29986B-752C-4872-95BA-FB004097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F9A97-1B6E-41F6-9FB8-4DBC4175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3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CD86A-24E0-4395-89FE-88B99CF1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AD3A92-22E8-4B4B-AD05-E5DA0868B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F7F39B-E251-492B-9611-092199C64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E60F25-227C-4BB9-881E-98F6B667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DBA387-C3B5-4037-AE52-FED03389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75CE4-A135-44C0-A687-039F4E11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13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5ABB27-7A82-4798-90EE-BAC10CCC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33334D-735A-4C2B-BEF0-944C8D82F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63C177-F457-4943-B3FF-0468A5D57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2D72-19EA-4254-8B44-04ECDCFFD087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4B5B76-F39E-4136-9781-186BDD6D2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E87BB-4B85-4777-AD69-4F9CB37E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9830-0D23-411C-8E94-7C28102EB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E22EFC-AF56-4E04-AA2B-FA78D61D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433512"/>
            <a:ext cx="6334125" cy="22383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5E75731-F9B3-4256-B496-D345F6F322C1}"/>
              </a:ext>
            </a:extLst>
          </p:cNvPr>
          <p:cNvSpPr txBox="1"/>
          <p:nvPr/>
        </p:nvSpPr>
        <p:spPr>
          <a:xfrm>
            <a:off x="5695950" y="4000500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Dermatologues italiens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C2DA35A-1F1A-408B-B119-3BFB008A756A}"/>
              </a:ext>
            </a:extLst>
          </p:cNvPr>
          <p:cNvCxnSpPr/>
          <p:nvPr/>
        </p:nvCxnSpPr>
        <p:spPr>
          <a:xfrm flipH="1" flipV="1">
            <a:off x="5276850" y="3800475"/>
            <a:ext cx="285750" cy="38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63A11A1-884F-45DD-AE50-8D3A1E5B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48" y="685851"/>
            <a:ext cx="3476328" cy="611834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F9AA2AE-D88B-4905-873C-8780FE5266F1}"/>
              </a:ext>
            </a:extLst>
          </p:cNvPr>
          <p:cNvSpPr/>
          <p:nvPr/>
        </p:nvSpPr>
        <p:spPr>
          <a:xfrm>
            <a:off x="3181648" y="2562225"/>
            <a:ext cx="1476077" cy="27622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800770C-3F68-4DCE-B138-7D6EA223E66B}"/>
              </a:ext>
            </a:extLst>
          </p:cNvPr>
          <p:cNvCxnSpPr/>
          <p:nvPr/>
        </p:nvCxnSpPr>
        <p:spPr>
          <a:xfrm flipH="1">
            <a:off x="2928937" y="2838451"/>
            <a:ext cx="252711" cy="230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D0ED48B-BBC7-456A-98A1-C4949046B211}"/>
              </a:ext>
            </a:extLst>
          </p:cNvPr>
          <p:cNvSpPr txBox="1"/>
          <p:nvPr/>
        </p:nvSpPr>
        <p:spPr>
          <a:xfrm>
            <a:off x="3010979" y="5143500"/>
            <a:ext cx="3522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Ce qui m’a vraiment intéressée..</a:t>
            </a:r>
          </a:p>
        </p:txBody>
      </p:sp>
    </p:spTree>
    <p:extLst>
      <p:ext uri="{BB962C8B-B14F-4D97-AF65-F5344CB8AC3E}">
        <p14:creationId xmlns:p14="http://schemas.microsoft.com/office/powerpoint/2010/main" val="277947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851D9EA6-03A5-4BCE-8B61-EF6CAA878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06555"/>
              </p:ext>
            </p:extLst>
          </p:nvPr>
        </p:nvGraphicFramePr>
        <p:xfrm>
          <a:off x="811256" y="2522691"/>
          <a:ext cx="2390719" cy="181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3" imgW="1776988" imgH="2423165" progId="">
                  <p:embed/>
                </p:oleObj>
              </mc:Choice>
              <mc:Fallback>
                <p:oleObj name="Image" r:id="rId3" imgW="1776988" imgH="2423165" progId="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56" y="2522691"/>
                        <a:ext cx="2390719" cy="1817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47DFB7C1-C1AC-43FC-AC9C-8E9C91E20420}"/>
              </a:ext>
            </a:extLst>
          </p:cNvPr>
          <p:cNvCxnSpPr>
            <a:cxnSpLocks/>
          </p:cNvCxnSpPr>
          <p:nvPr/>
        </p:nvCxnSpPr>
        <p:spPr>
          <a:xfrm>
            <a:off x="3392411" y="3278270"/>
            <a:ext cx="3274718" cy="894235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EE7D7D7-9EE8-4806-8533-D1F4A68D7FC6}"/>
              </a:ext>
            </a:extLst>
          </p:cNvPr>
          <p:cNvSpPr txBox="1"/>
          <p:nvPr/>
        </p:nvSpPr>
        <p:spPr>
          <a:xfrm>
            <a:off x="6873860" y="2771164"/>
            <a:ext cx="37090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Liquide de bulle au 1/10</a:t>
            </a:r>
            <a:endParaRPr lang="fr-FR" sz="2400" baseline="30000" dirty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IFI </a:t>
            </a:r>
            <a:r>
              <a:rPr lang="fr-FR" sz="2000" dirty="0" err="1" smtClean="0">
                <a:solidFill>
                  <a:srgbClr val="002060"/>
                </a:solidFill>
              </a:rPr>
              <a:t>Biochips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EuroImmun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Bp180</a:t>
            </a:r>
            <a:endParaRPr lang="fr-FR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ELISA </a:t>
            </a:r>
            <a:r>
              <a:rPr lang="fr-FR" sz="2000" dirty="0">
                <a:solidFill>
                  <a:srgbClr val="002060"/>
                </a:solidFill>
              </a:rPr>
              <a:t>Bp180 MBL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B640CF4-2DFD-4849-986A-05C188C0FDC7}"/>
              </a:ext>
            </a:extLst>
          </p:cNvPr>
          <p:cNvSpPr txBox="1"/>
          <p:nvPr/>
        </p:nvSpPr>
        <p:spPr>
          <a:xfrm>
            <a:off x="2909127" y="487553"/>
            <a:ext cx="4873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13 patients Pemphigoïde bulleuse </a:t>
            </a:r>
          </a:p>
          <a:p>
            <a:pPr algn="ctr"/>
            <a:r>
              <a:rPr lang="fr-FR" sz="2400" dirty="0"/>
              <a:t>(Clinique, histologie, IFD</a:t>
            </a:r>
            <a:r>
              <a:rPr lang="fr-FR" sz="2400" dirty="0" smtClean="0"/>
              <a:t>) </a:t>
            </a:r>
          </a:p>
          <a:p>
            <a:pPr algn="ctr"/>
            <a:r>
              <a:rPr lang="fr-FR" sz="2400" dirty="0" smtClean="0"/>
              <a:t>mais sans accès veineux périphérique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637" y="2059619"/>
            <a:ext cx="1363721" cy="8182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55760" y="290299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moins 0,1 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81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F91787-7649-4B3F-88F6-56054E0C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484" y="1482571"/>
            <a:ext cx="4166391" cy="36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833B4E-D65E-4041-A654-0116AB2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97" y="1176096"/>
            <a:ext cx="5240978" cy="44988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A7D8DF-81CF-4ED2-BB60-F84AB69CDF55}"/>
              </a:ext>
            </a:extLst>
          </p:cNvPr>
          <p:cNvSpPr txBox="1"/>
          <p:nvPr/>
        </p:nvSpPr>
        <p:spPr>
          <a:xfrm>
            <a:off x="1297734" y="5702913"/>
            <a:ext cx="8165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3 patients négatifs en Bp180 dans les 2 techniques. </a:t>
            </a:r>
            <a:r>
              <a:rPr lang="fr-FR" sz="2000" dirty="0" err="1"/>
              <a:t>Bp</a:t>
            </a:r>
            <a:r>
              <a:rPr lang="fr-FR" sz="2000" dirty="0"/>
              <a:t> 230 </a:t>
            </a:r>
            <a:r>
              <a:rPr lang="fr-FR" sz="2000" dirty="0" smtClean="0"/>
              <a:t>? Dans le sérum ? </a:t>
            </a: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75EAED-5675-43BA-8D5C-69D78DF0F9F6}"/>
              </a:ext>
            </a:extLst>
          </p:cNvPr>
          <p:cNvSpPr txBox="1"/>
          <p:nvPr/>
        </p:nvSpPr>
        <p:spPr>
          <a:xfrm>
            <a:off x="1882591" y="636795"/>
            <a:ext cx="748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100 % de concordance entre les 2 </a:t>
            </a:r>
            <a:r>
              <a:rPr lang="fr-FR" sz="2400" dirty="0" smtClean="0">
                <a:solidFill>
                  <a:srgbClr val="002060"/>
                </a:solidFill>
              </a:rPr>
              <a:t>tests sur liquide de bulle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2528" y="2547891"/>
            <a:ext cx="577049" cy="18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22886" y="2744679"/>
            <a:ext cx="577049" cy="18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905130" y="3703467"/>
            <a:ext cx="577049" cy="18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007658" y="3258105"/>
            <a:ext cx="286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Seuil de positivité ELISA: 9 U/</a:t>
            </a:r>
            <a:r>
              <a:rPr lang="fr-FR" sz="1600" dirty="0" err="1" smtClean="0">
                <a:solidFill>
                  <a:srgbClr val="FF0000"/>
                </a:solidFill>
              </a:rPr>
              <a:t>mL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2403680-9A92-4CE8-9788-5C8E470D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40" y="2236394"/>
            <a:ext cx="5974698" cy="20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2EF8606-B392-4792-A3CD-FA8F42596639}"/>
              </a:ext>
            </a:extLst>
          </p:cNvPr>
          <p:cNvSpPr txBox="1"/>
          <p:nvPr/>
        </p:nvSpPr>
        <p:spPr>
          <a:xfrm>
            <a:off x="1883714" y="1002796"/>
            <a:ext cx="96483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Il existe quelques </a:t>
            </a:r>
            <a:r>
              <a:rPr lang="fr-FR" sz="2400" dirty="0" err="1" smtClean="0"/>
              <a:t>publis</a:t>
            </a:r>
            <a:r>
              <a:rPr lang="fr-FR" sz="2400" dirty="0" smtClean="0"/>
              <a:t> </a:t>
            </a:r>
            <a:r>
              <a:rPr lang="fr-FR" sz="2400" dirty="0"/>
              <a:t>depuis </a:t>
            </a:r>
            <a:r>
              <a:rPr lang="fr-FR" sz="2400" dirty="0" smtClean="0"/>
              <a:t>1998 </a:t>
            </a:r>
            <a:r>
              <a:rPr lang="fr-FR" sz="2400" dirty="0"/>
              <a:t>utilisant le liquide de </a:t>
            </a:r>
            <a:r>
              <a:rPr lang="fr-FR" sz="2400" dirty="0" smtClean="0"/>
              <a:t>bulle pour la détection des auto-</a:t>
            </a:r>
            <a:r>
              <a:rPr lang="fr-FR" sz="2400" dirty="0" err="1" smtClean="0"/>
              <a:t>Ac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avec résultats comparables </a:t>
            </a:r>
            <a:r>
              <a:rPr lang="fr-FR" sz="2400" dirty="0" err="1" smtClean="0"/>
              <a:t>serum</a:t>
            </a:r>
            <a:r>
              <a:rPr lang="fr-FR" sz="2400" dirty="0" smtClean="0"/>
              <a:t> / liquide de bulle en IIF et ELISA </a:t>
            </a:r>
          </a:p>
          <a:p>
            <a:endParaRPr lang="fr-FR" dirty="0" smtClean="0"/>
          </a:p>
          <a:p>
            <a:r>
              <a:rPr lang="fr-FR" dirty="0" smtClean="0"/>
              <a:t>(Zhou </a:t>
            </a:r>
            <a:r>
              <a:rPr lang="fr-FR" dirty="0"/>
              <a:t>S., </a:t>
            </a:r>
            <a:r>
              <a:rPr lang="fr-FR" dirty="0" smtClean="0"/>
              <a:t>1998; </a:t>
            </a:r>
            <a:r>
              <a:rPr lang="fr-FR" dirty="0" err="1" smtClean="0"/>
              <a:t>Daneshpazhooh</a:t>
            </a:r>
            <a:r>
              <a:rPr lang="fr-FR" dirty="0" smtClean="0"/>
              <a:t> M., 2004; </a:t>
            </a:r>
            <a:r>
              <a:rPr lang="fr-FR" dirty="0" err="1" smtClean="0"/>
              <a:t>Patsatsi</a:t>
            </a:r>
            <a:r>
              <a:rPr lang="fr-FR" dirty="0" smtClean="0"/>
              <a:t> A., 2008)</a:t>
            </a:r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Intéressant quand </a:t>
            </a:r>
            <a:r>
              <a:rPr lang="fr-FR" sz="2400" dirty="0" err="1" smtClean="0"/>
              <a:t>pb</a:t>
            </a:r>
            <a:r>
              <a:rPr lang="fr-FR" sz="2400" dirty="0" smtClean="0"/>
              <a:t> d’</a:t>
            </a:r>
            <a:r>
              <a:rPr lang="fr-FR" sz="2400" dirty="0" err="1" smtClean="0"/>
              <a:t>accés</a:t>
            </a:r>
            <a:r>
              <a:rPr lang="fr-FR" sz="2400" dirty="0"/>
              <a:t> </a:t>
            </a:r>
            <a:r>
              <a:rPr lang="fr-FR" sz="2400" dirty="0" smtClean="0"/>
              <a:t>veineux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Qui </a:t>
            </a:r>
            <a:r>
              <a:rPr lang="fr-FR" sz="2400" dirty="0">
                <a:solidFill>
                  <a:srgbClr val="0070C0"/>
                </a:solidFill>
              </a:rPr>
              <a:t>utilise le liquide de bulle au sein du GEAI ?</a:t>
            </a:r>
          </a:p>
          <a:p>
            <a:endParaRPr lang="fr-FR" sz="2400" dirty="0"/>
          </a:p>
        </p:txBody>
      </p:sp>
      <p:pic>
        <p:nvPicPr>
          <p:cNvPr id="3" name="Image 2" descr="Une image contenant jouet, poupée, dessin&#10;&#10;Description générée automatiquement">
            <a:extLst>
              <a:ext uri="{FF2B5EF4-FFF2-40B4-BE49-F238E27FC236}">
                <a16:creationId xmlns:a16="http://schemas.microsoft.com/office/drawing/2014/main" id="{893FC64A-45BB-4CB1-960D-512677928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88" y="3719743"/>
            <a:ext cx="637350" cy="982435"/>
          </a:xfrm>
          <a:prstGeom prst="rect">
            <a:avLst/>
          </a:prstGeom>
        </p:spPr>
      </p:pic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851D9EA6-03A5-4BCE-8B61-EF6CAA878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47738"/>
              </p:ext>
            </p:extLst>
          </p:nvPr>
        </p:nvGraphicFramePr>
        <p:xfrm>
          <a:off x="234208" y="221937"/>
          <a:ext cx="1470305" cy="1118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4" imgW="1776988" imgH="2423165" progId="">
                  <p:embed/>
                </p:oleObj>
              </mc:Choice>
              <mc:Fallback>
                <p:oleObj name="Image" r:id="rId4" imgW="1776988" imgH="24231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08" y="221937"/>
                        <a:ext cx="1470305" cy="1118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881" y="545834"/>
            <a:ext cx="838696" cy="5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7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136</Words>
  <Application>Microsoft Office PowerPoint</Application>
  <PresentationFormat>Grand écran</PresentationFormat>
  <Paragraphs>28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Desplat-Jégo</dc:creator>
  <cp:lastModifiedBy>CHRETIEN Pascale</cp:lastModifiedBy>
  <cp:revision>9</cp:revision>
  <cp:lastPrinted>2020-01-14T09:50:21Z</cp:lastPrinted>
  <dcterms:created xsi:type="dcterms:W3CDTF">2020-01-10T16:27:58Z</dcterms:created>
  <dcterms:modified xsi:type="dcterms:W3CDTF">2020-01-30T10:46:56Z</dcterms:modified>
</cp:coreProperties>
</file>