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57" r:id="rId3"/>
    <p:sldId id="258" r:id="rId4"/>
    <p:sldId id="259" r:id="rId5"/>
    <p:sldId id="280" r:id="rId6"/>
    <p:sldId id="281" r:id="rId7"/>
    <p:sldId id="28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8D234-6EA6-4AA6-A519-D098E793BDB5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D4B16-4687-46C1-958A-31B21D6D1F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8272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D4B16-4687-46C1-958A-31B21D6D1FC9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0115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9F07-03A6-4469-8E98-A8F28670DADC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D7B0-2EFF-43B8-9914-48846A3968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6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9F07-03A6-4469-8E98-A8F28670DADC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D7B0-2EFF-43B8-9914-48846A3968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072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9F07-03A6-4469-8E98-A8F28670DADC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D7B0-2EFF-43B8-9914-48846A3968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016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9F07-03A6-4469-8E98-A8F28670DADC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D7B0-2EFF-43B8-9914-48846A3968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516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9F07-03A6-4469-8E98-A8F28670DADC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D7B0-2EFF-43B8-9914-48846A3968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1688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9F07-03A6-4469-8E98-A8F28670DADC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D7B0-2EFF-43B8-9914-48846A3968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818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9F07-03A6-4469-8E98-A8F28670DADC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D7B0-2EFF-43B8-9914-48846A3968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7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9F07-03A6-4469-8E98-A8F28670DADC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D7B0-2EFF-43B8-9914-48846A3968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2320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9F07-03A6-4469-8E98-A8F28670DADC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D7B0-2EFF-43B8-9914-48846A3968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84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9F07-03A6-4469-8E98-A8F28670DADC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D7B0-2EFF-43B8-9914-48846A3968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862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9F07-03A6-4469-8E98-A8F28670DADC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D7B0-2EFF-43B8-9914-48846A3968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051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19F07-03A6-4469-8E98-A8F28670DADC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ED7B0-2EFF-43B8-9914-48846A3968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228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14972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fr-FR" altLang="fr-FR">
              <a:latin typeface="Times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-1" y="1630363"/>
            <a:ext cx="914400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fr-FR" altLang="fr-FR" sz="3600" b="1" dirty="0" err="1" smtClean="0">
                <a:solidFill>
                  <a:srgbClr val="EAEAEA"/>
                </a:solidFill>
              </a:rPr>
              <a:t>Infliximabémie</a:t>
            </a:r>
            <a:r>
              <a:rPr lang="fr-FR" altLang="fr-FR" sz="3600" b="1" dirty="0" smtClean="0">
                <a:solidFill>
                  <a:srgbClr val="EAEAEA"/>
                </a:solidFill>
              </a:rPr>
              <a:t> / </a:t>
            </a:r>
            <a:r>
              <a:rPr lang="fr-FR" altLang="fr-FR" sz="3600" b="1" dirty="0" err="1" smtClean="0">
                <a:solidFill>
                  <a:srgbClr val="EAEAEA"/>
                </a:solidFill>
              </a:rPr>
              <a:t>adalimumabémie</a:t>
            </a:r>
            <a:endParaRPr lang="fr-FR" altLang="fr-FR" sz="3600" b="1" dirty="0" smtClean="0">
              <a:solidFill>
                <a:srgbClr val="EAEAEA"/>
              </a:solidFill>
            </a:endParaRPr>
          </a:p>
          <a:p>
            <a:pPr algn="ctr"/>
            <a:r>
              <a:rPr lang="fr-FR" altLang="fr-FR" sz="3600" b="1" dirty="0" smtClean="0">
                <a:solidFill>
                  <a:srgbClr val="EAEAEA"/>
                </a:solidFill>
              </a:rPr>
              <a:t>Comparaison ELISA / test unitaire rapide </a:t>
            </a:r>
            <a:endParaRPr lang="fr-FR" altLang="fr-FR" sz="3600" b="1" dirty="0">
              <a:solidFill>
                <a:srgbClr val="EAEAEA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373623" y="4365104"/>
            <a:ext cx="4346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fr-FR" altLang="fr-FR" i="1" dirty="0" smtClean="0">
                <a:solidFill>
                  <a:srgbClr val="FF0000"/>
                </a:solidFill>
              </a:rPr>
              <a:t>Réunion GEAI 15 janvier 2020</a:t>
            </a:r>
            <a:endParaRPr lang="fr-FR" altLang="fr-FR" i="1" dirty="0">
              <a:solidFill>
                <a:srgbClr val="FF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987824" y="5589240"/>
            <a:ext cx="3014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altLang="fr-FR" dirty="0"/>
              <a:t>Catherine JOHANET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115616" y="6046440"/>
            <a:ext cx="7254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altLang="fr-FR" sz="2000" i="1" dirty="0"/>
              <a:t>Unité d ’</a:t>
            </a:r>
            <a:r>
              <a:rPr lang="fr-FR" altLang="fr-FR" sz="2000" i="1" dirty="0" err="1"/>
              <a:t>autoimmunité</a:t>
            </a:r>
            <a:r>
              <a:rPr lang="fr-FR" altLang="fr-FR" sz="2000" i="1" dirty="0"/>
              <a:t>, Département d’immunologie biologique</a:t>
            </a:r>
          </a:p>
        </p:txBody>
      </p:sp>
    </p:spTree>
    <p:extLst>
      <p:ext uri="{BB962C8B-B14F-4D97-AF65-F5344CB8AC3E}">
        <p14:creationId xmlns:p14="http://schemas.microsoft.com/office/powerpoint/2010/main" val="193145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323528" y="1660738"/>
            <a:ext cx="1728192" cy="40011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2000" b="1" dirty="0" smtClean="0">
                <a:solidFill>
                  <a:srgbClr val="0000FF"/>
                </a:solidFill>
                <a:ea typeface="ＭＳ Ｐゴシック" pitchFamily="34" charset="-128"/>
                <a:cs typeface="Arial" charset="0"/>
              </a:rPr>
              <a:t>Tests ELISA</a:t>
            </a:r>
            <a:endParaRPr lang="fr-FR" altLang="fr-FR" sz="2000" b="1" dirty="0">
              <a:solidFill>
                <a:srgbClr val="0000FF"/>
              </a:solidFill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4211960" y="2780928"/>
            <a:ext cx="0" cy="295232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1331640" y="2740858"/>
            <a:ext cx="1244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err="1" smtClean="0">
                <a:solidFill>
                  <a:srgbClr val="0000FF"/>
                </a:solidFill>
              </a:rPr>
              <a:t>infliximab</a:t>
            </a:r>
            <a:endParaRPr lang="fr-FR" sz="2000" b="1" dirty="0">
              <a:solidFill>
                <a:srgbClr val="0000FF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51520" y="2164794"/>
            <a:ext cx="2458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/>
              <a:t>Lisa </a:t>
            </a:r>
            <a:r>
              <a:rPr lang="fr-FR" sz="2000" dirty="0" err="1" smtClean="0"/>
              <a:t>tracker</a:t>
            </a:r>
            <a:r>
              <a:rPr lang="fr-FR" sz="2000" dirty="0" smtClean="0"/>
              <a:t>, </a:t>
            </a:r>
            <a:r>
              <a:rPr lang="fr-FR" sz="2000" dirty="0" err="1" smtClean="0"/>
              <a:t>theradiag</a:t>
            </a:r>
            <a:endParaRPr lang="fr-FR" sz="2000" dirty="0"/>
          </a:p>
        </p:txBody>
      </p:sp>
      <p:sp>
        <p:nvSpPr>
          <p:cNvPr id="6" name="ZoneTexte 5"/>
          <p:cNvSpPr txBox="1"/>
          <p:nvPr/>
        </p:nvSpPr>
        <p:spPr>
          <a:xfrm>
            <a:off x="179512" y="3573016"/>
            <a:ext cx="39843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Ag: TNF</a:t>
            </a:r>
            <a:r>
              <a:rPr lang="el-GR" dirty="0" smtClean="0"/>
              <a:t>α</a:t>
            </a:r>
            <a:r>
              <a:rPr lang="fr-FR" dirty="0" smtClean="0"/>
              <a:t> humain</a:t>
            </a:r>
          </a:p>
          <a:p>
            <a:endParaRPr lang="fr-FR" sz="800" dirty="0" smtClean="0"/>
          </a:p>
          <a:p>
            <a:r>
              <a:rPr lang="fr-FR" dirty="0" smtClean="0"/>
              <a:t>ELISA quantitatif</a:t>
            </a:r>
          </a:p>
          <a:p>
            <a:endParaRPr lang="fr-FR" sz="800" dirty="0" smtClean="0"/>
          </a:p>
          <a:p>
            <a:r>
              <a:rPr lang="fr-FR" dirty="0" smtClean="0"/>
              <a:t>Gamme de mesure: 0,3µg/ml - 20µg/ml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572312" y="2740858"/>
            <a:ext cx="15199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err="1" smtClean="0">
                <a:solidFill>
                  <a:srgbClr val="0000FF"/>
                </a:solidFill>
              </a:rPr>
              <a:t>adalimumab</a:t>
            </a:r>
            <a:endParaRPr lang="fr-FR" sz="2000" b="1" dirty="0">
              <a:solidFill>
                <a:srgbClr val="0000FF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39552" y="332656"/>
            <a:ext cx="39421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Comparaison à la demande de cliniciens</a:t>
            </a:r>
          </a:p>
          <a:p>
            <a:r>
              <a:rPr lang="fr-FR" dirty="0" smtClean="0"/>
              <a:t>Délai de rendu ELISA trop long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548080" y="3573016"/>
            <a:ext cx="39843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Ag: TNF</a:t>
            </a:r>
            <a:r>
              <a:rPr lang="el-GR" dirty="0" smtClean="0"/>
              <a:t>α</a:t>
            </a:r>
            <a:r>
              <a:rPr lang="fr-FR" dirty="0" smtClean="0"/>
              <a:t> humain</a:t>
            </a:r>
          </a:p>
          <a:p>
            <a:endParaRPr lang="fr-FR" sz="800" dirty="0" smtClean="0"/>
          </a:p>
          <a:p>
            <a:r>
              <a:rPr lang="fr-FR" dirty="0" smtClean="0"/>
              <a:t>ELISA quantitatif</a:t>
            </a:r>
          </a:p>
          <a:p>
            <a:endParaRPr lang="fr-FR" sz="800" dirty="0" smtClean="0"/>
          </a:p>
          <a:p>
            <a:r>
              <a:rPr lang="fr-FR" dirty="0" smtClean="0"/>
              <a:t>Gamme de mesure: 0,3µg/ml - 20µg/ml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73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t 11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8631582"/>
              </p:ext>
            </p:extLst>
          </p:nvPr>
        </p:nvGraphicFramePr>
        <p:xfrm>
          <a:off x="1230494" y="3135654"/>
          <a:ext cx="9102146" cy="5117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Présentation" r:id="rId3" imgW="6092922" imgH="3425815" progId="PowerPoint.Show.12">
                  <p:embed/>
                </p:oleObj>
              </mc:Choice>
              <mc:Fallback>
                <p:oleObj name="Présentation" r:id="rId3" imgW="6092922" imgH="3425815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30494" y="3135654"/>
                        <a:ext cx="9102146" cy="51178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35496" y="188913"/>
            <a:ext cx="3119184" cy="40011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2000" b="1" dirty="0" smtClean="0">
                <a:solidFill>
                  <a:srgbClr val="0000FF"/>
                </a:solidFill>
                <a:ea typeface="ＭＳ Ｐゴシック" pitchFamily="34" charset="-128"/>
                <a:cs typeface="Arial" charset="0"/>
              </a:rPr>
              <a:t>Tests unitaires rapides</a:t>
            </a:r>
            <a:endParaRPr lang="fr-FR" altLang="fr-FR" sz="2000" b="1" dirty="0">
              <a:solidFill>
                <a:srgbClr val="0000FF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27584" y="764704"/>
            <a:ext cx="68707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Tests Quantum Blue , </a:t>
            </a:r>
            <a:r>
              <a:rPr lang="fr-F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Bühlmann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Dosage rapide des taux résiduels d’</a:t>
            </a:r>
            <a:r>
              <a:rPr lang="fr-F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infliximab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fr-F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adalimumab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211960" y="1772816"/>
            <a:ext cx="0" cy="295232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1331640" y="1772816"/>
            <a:ext cx="1244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err="1" smtClean="0">
                <a:solidFill>
                  <a:srgbClr val="0000FF"/>
                </a:solidFill>
              </a:rPr>
              <a:t>infliximab</a:t>
            </a:r>
            <a:endParaRPr lang="fr-FR" sz="2000" b="1" dirty="0">
              <a:solidFill>
                <a:srgbClr val="0000FF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07504" y="2348880"/>
            <a:ext cx="4138954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Test rapide (15 min) et quantitatif</a:t>
            </a:r>
          </a:p>
          <a:p>
            <a:endParaRPr lang="fr-FR" sz="800" dirty="0" smtClean="0"/>
          </a:p>
          <a:p>
            <a:r>
              <a:rPr lang="fr-FR" dirty="0" smtClean="0"/>
              <a:t>Gamme 0,4 à 20 µg/ml</a:t>
            </a:r>
          </a:p>
          <a:p>
            <a:endParaRPr lang="fr-FR" sz="800" dirty="0" smtClean="0"/>
          </a:p>
          <a:p>
            <a:r>
              <a:rPr lang="fr-FR" dirty="0" smtClean="0"/>
              <a:t>Très bonne corrélation avec les tests ELISA</a:t>
            </a:r>
            <a:endParaRPr lang="fr-FR" dirty="0"/>
          </a:p>
        </p:txBody>
      </p:sp>
      <p:graphicFrame>
        <p:nvGraphicFramePr>
          <p:cNvPr id="13" name="Objet 12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920591"/>
              </p:ext>
            </p:extLst>
          </p:nvPr>
        </p:nvGraphicFramePr>
        <p:xfrm>
          <a:off x="-1548680" y="4365104"/>
          <a:ext cx="6092825" cy="298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Présentation" r:id="rId5" imgW="6092922" imgH="3425815" progId="PowerPoint.Show.12">
                  <p:embed/>
                </p:oleObj>
              </mc:Choice>
              <mc:Fallback>
                <p:oleObj name="Présentation" r:id="rId5" imgW="6092922" imgH="3425815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-1548680" y="4365104"/>
                        <a:ext cx="6092825" cy="2988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5487732" y="1772816"/>
            <a:ext cx="15199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err="1" smtClean="0">
                <a:solidFill>
                  <a:srgbClr val="0000FF"/>
                </a:solidFill>
              </a:rPr>
              <a:t>adalimumab</a:t>
            </a:r>
            <a:endParaRPr lang="fr-FR" sz="2000" b="1" dirty="0">
              <a:solidFill>
                <a:srgbClr val="0000FF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728957" y="2348880"/>
            <a:ext cx="419185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Test rapide (15 min) et quantitatif</a:t>
            </a:r>
          </a:p>
          <a:p>
            <a:endParaRPr lang="fr-FR" sz="800" dirty="0" smtClean="0"/>
          </a:p>
          <a:p>
            <a:r>
              <a:rPr lang="fr-FR" dirty="0" smtClean="0"/>
              <a:t>Gamme </a:t>
            </a:r>
            <a:r>
              <a:rPr lang="fr-FR" dirty="0"/>
              <a:t>1</a:t>
            </a:r>
            <a:r>
              <a:rPr lang="fr-FR" dirty="0" smtClean="0"/>
              <a:t> à 35 µg/ml</a:t>
            </a:r>
          </a:p>
          <a:p>
            <a:endParaRPr lang="fr-FR" sz="800" dirty="0" smtClean="0"/>
          </a:p>
          <a:p>
            <a:r>
              <a:rPr lang="fr-FR" dirty="0" smtClean="0"/>
              <a:t>Très bonne corrélation avec  les tests ELISA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318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/>
          </p:cNvPr>
          <p:cNvSpPr txBox="1">
            <a:spLocks noChangeArrowheads="1"/>
          </p:cNvSpPr>
          <p:nvPr/>
        </p:nvSpPr>
        <p:spPr>
          <a:xfrm>
            <a:off x="539552" y="548680"/>
            <a:ext cx="7920880" cy="504056"/>
          </a:xfrm>
          <a:prstGeom prst="rect">
            <a:avLst/>
          </a:prstGeom>
          <a:solidFill>
            <a:schemeClr val="bg1">
              <a:lumMod val="95000"/>
            </a:schemeClr>
          </a:solidFill>
          <a:extLst/>
        </p:spPr>
        <p:txBody>
          <a:bodyPr>
            <a:normAutofit fontScale="900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sz="3200" b="1" dirty="0" err="1" smtClean="0">
                <a:ln w="1905"/>
                <a:solidFill>
                  <a:srgbClr val="0000FF"/>
                </a:solidFill>
                <a:latin typeface="Calibri" panose="020F0502020204030204" pitchFamily="34" charset="0"/>
                <a:ea typeface="ＭＳ Ｐゴシック" charset="0"/>
                <a:cs typeface="Arial" panose="020B0604020202020204" pitchFamily="34" charset="0"/>
              </a:rPr>
              <a:t>infliximabemie</a:t>
            </a:r>
            <a:endParaRPr lang="fr-FR" sz="3200" b="1" dirty="0">
              <a:ln w="1905"/>
              <a:solidFill>
                <a:srgbClr val="0000FF"/>
              </a:solidFill>
              <a:latin typeface="Calibri" panose="020F050202020403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101006"/>
              </p:ext>
            </p:extLst>
          </p:nvPr>
        </p:nvGraphicFramePr>
        <p:xfrm>
          <a:off x="1547664" y="1494076"/>
          <a:ext cx="6096000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72585199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9079277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ELISA </a:t>
                      </a:r>
                      <a:r>
                        <a:rPr lang="fr-FR" b="0" dirty="0" smtClean="0"/>
                        <a:t>(</a:t>
                      </a:r>
                      <a:r>
                        <a:rPr lang="fr-FR" b="0" dirty="0" err="1" smtClean="0"/>
                        <a:t>Theradiag</a:t>
                      </a:r>
                      <a:r>
                        <a:rPr lang="fr-FR" b="0" dirty="0" smtClean="0"/>
                        <a:t>) </a:t>
                      </a:r>
                    </a:p>
                    <a:p>
                      <a:r>
                        <a:rPr lang="fr-FR" sz="1400" b="0" dirty="0" smtClean="0"/>
                        <a:t>Gamme mesure: 0,3µg/ml - 20µg/ml </a:t>
                      </a:r>
                      <a:endParaRPr lang="fr-F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Quantum </a:t>
                      </a:r>
                      <a:r>
                        <a:rPr lang="fr-FR" dirty="0" err="1" smtClean="0"/>
                        <a:t>blue</a:t>
                      </a:r>
                      <a:r>
                        <a:rPr lang="fr-FR" dirty="0" smtClean="0"/>
                        <a:t>  </a:t>
                      </a:r>
                      <a:r>
                        <a:rPr lang="fr-FR" b="0" dirty="0" smtClean="0"/>
                        <a:t>(</a:t>
                      </a:r>
                      <a:r>
                        <a:rPr lang="fr-FR" b="0" dirty="0" err="1" smtClean="0"/>
                        <a:t>Bühlmann</a:t>
                      </a:r>
                      <a:r>
                        <a:rPr lang="fr-FR" b="0" dirty="0" smtClean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/>
                        <a:t>Gamme mesure:  0,4 à 20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288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2,49 µg/ml  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144)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&lt;0,4 µg/ml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913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6,05 µg/ml  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&gt;200)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&lt;0,4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50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0,48 µg/ml   (</a:t>
                      </a:r>
                      <a:r>
                        <a:rPr lang="fr-FR" b="1" dirty="0" err="1" smtClean="0"/>
                        <a:t>Ac</a:t>
                      </a:r>
                      <a:r>
                        <a:rPr lang="fr-FR" b="1" dirty="0" smtClean="0"/>
                        <a:t> 66)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&lt;0,4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422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3,26 µg/ml  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68)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&lt;0,4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516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1,26 µg/ml (</a:t>
                      </a:r>
                      <a:r>
                        <a:rPr lang="fr-FR" b="1" dirty="0" err="1" smtClean="0"/>
                        <a:t>Ac</a:t>
                      </a:r>
                      <a:r>
                        <a:rPr lang="fr-FR" b="1" dirty="0" smtClean="0"/>
                        <a:t> 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1,7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110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&gt;16 µg/ml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161)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&lt;0,4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281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8,82 µg/ml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34)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2,5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438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1,47 µg/ml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&gt;200)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&lt;0,4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032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0,88 µg/ml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&gt;200)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&lt;0,4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281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10,89 µg/ml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&gt;200)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&lt;0,4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009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2,61 µg/ml (</a:t>
                      </a:r>
                      <a:r>
                        <a:rPr lang="fr-FR" b="1" dirty="0" err="1" smtClean="0"/>
                        <a:t>Ac</a:t>
                      </a:r>
                      <a:r>
                        <a:rPr lang="fr-FR" b="1" dirty="0" smtClean="0"/>
                        <a:t> &lt;10)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1,8 µg/ml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9270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8,19 µg/ml (</a:t>
                      </a:r>
                      <a:r>
                        <a:rPr lang="fr-FR" b="1" dirty="0" err="1" smtClean="0"/>
                        <a:t>Ac</a:t>
                      </a:r>
                      <a:r>
                        <a:rPr lang="fr-FR" b="1" dirty="0" smtClean="0"/>
                        <a:t> &lt;10)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7,4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147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4,93 µg/ml (</a:t>
                      </a:r>
                      <a:r>
                        <a:rPr lang="fr-FR" b="1" dirty="0" err="1" smtClean="0"/>
                        <a:t>Ac</a:t>
                      </a:r>
                      <a:r>
                        <a:rPr lang="fr-FR" b="1" dirty="0" smtClean="0"/>
                        <a:t> &lt;10)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4,9 µg/ml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835569"/>
                  </a:ext>
                </a:extLst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539552" y="1124744"/>
            <a:ext cx="7214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13 patients (1ere série octobre 19) + 8 patients (2ieme série, décembre 19)</a:t>
            </a:r>
            <a:endParaRPr lang="fr-FR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28680" y="44624"/>
            <a:ext cx="6719584" cy="40011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2000" b="1" dirty="0" err="1" smtClean="0">
                <a:solidFill>
                  <a:srgbClr val="0000FF"/>
                </a:solidFill>
                <a:ea typeface="ＭＳ Ｐゴシック" pitchFamily="34" charset="-128"/>
                <a:cs typeface="Arial" charset="0"/>
              </a:rPr>
              <a:t>Resultats</a:t>
            </a:r>
            <a:r>
              <a:rPr lang="fr-FR" altLang="fr-FR" sz="2000" b="1" dirty="0" smtClean="0">
                <a:solidFill>
                  <a:srgbClr val="0000FF"/>
                </a:solidFill>
                <a:ea typeface="ＭＳ Ｐゴシック" pitchFamily="34" charset="-128"/>
                <a:cs typeface="Arial" charset="0"/>
              </a:rPr>
              <a:t> ELISA </a:t>
            </a:r>
            <a:r>
              <a:rPr lang="fr-FR" altLang="fr-FR" sz="2000" b="1" dirty="0" err="1" smtClean="0">
                <a:solidFill>
                  <a:srgbClr val="0000FF"/>
                </a:solidFill>
                <a:ea typeface="ＭＳ Ｐゴシック" pitchFamily="34" charset="-128"/>
                <a:cs typeface="Arial" charset="0"/>
              </a:rPr>
              <a:t>théradiag</a:t>
            </a:r>
            <a:r>
              <a:rPr lang="fr-FR" altLang="fr-FR" sz="2000" b="1" dirty="0" smtClean="0">
                <a:solidFill>
                  <a:srgbClr val="0000FF"/>
                </a:solidFill>
                <a:ea typeface="ＭＳ Ｐゴシック" pitchFamily="34" charset="-128"/>
                <a:cs typeface="Arial" charset="0"/>
              </a:rPr>
              <a:t> vs unitaire </a:t>
            </a:r>
            <a:r>
              <a:rPr lang="fr-FR" altLang="fr-FR" sz="2000" b="1" dirty="0" err="1" smtClean="0">
                <a:solidFill>
                  <a:srgbClr val="0000FF"/>
                </a:solidFill>
                <a:ea typeface="ＭＳ Ｐゴシック" pitchFamily="34" charset="-128"/>
                <a:cs typeface="Arial" charset="0"/>
              </a:rPr>
              <a:t>bühlmann</a:t>
            </a:r>
            <a:endParaRPr lang="fr-FR" altLang="fr-FR" sz="2000" b="1" dirty="0">
              <a:solidFill>
                <a:srgbClr val="0000FF"/>
              </a:solidFill>
              <a:ea typeface="ＭＳ Ｐゴシック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72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414965"/>
              </p:ext>
            </p:extLst>
          </p:nvPr>
        </p:nvGraphicFramePr>
        <p:xfrm>
          <a:off x="1524000" y="1477600"/>
          <a:ext cx="6096000" cy="354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72585199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9079277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ELISA </a:t>
                      </a:r>
                      <a:r>
                        <a:rPr lang="fr-FR" b="0" dirty="0" smtClean="0"/>
                        <a:t>(</a:t>
                      </a:r>
                      <a:r>
                        <a:rPr lang="fr-FR" b="0" dirty="0" err="1" smtClean="0"/>
                        <a:t>Theradiag</a:t>
                      </a:r>
                      <a:r>
                        <a:rPr lang="fr-FR" b="0" dirty="0" smtClean="0"/>
                        <a:t>) </a:t>
                      </a:r>
                    </a:p>
                    <a:p>
                      <a:r>
                        <a:rPr lang="fr-FR" sz="1400" b="0" dirty="0" smtClean="0"/>
                        <a:t>Gamme mesure: 0,3µg/ml - 20µg/ml </a:t>
                      </a:r>
                      <a:endParaRPr lang="fr-F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Quantum </a:t>
                      </a:r>
                      <a:r>
                        <a:rPr lang="fr-FR" dirty="0" err="1" smtClean="0"/>
                        <a:t>blue</a:t>
                      </a:r>
                      <a:r>
                        <a:rPr lang="fr-FR" dirty="0" smtClean="0"/>
                        <a:t>  </a:t>
                      </a:r>
                      <a:r>
                        <a:rPr lang="fr-FR" b="0" dirty="0" smtClean="0"/>
                        <a:t>(</a:t>
                      </a:r>
                      <a:r>
                        <a:rPr lang="fr-FR" b="0" dirty="0" err="1" smtClean="0"/>
                        <a:t>Bühlmann</a:t>
                      </a:r>
                      <a:r>
                        <a:rPr lang="fr-FR" b="0" dirty="0" smtClean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/>
                        <a:t>Gamme mesure:  0,4 à 20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288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4,93 µg/ml   (</a:t>
                      </a:r>
                      <a:r>
                        <a:rPr lang="fr-FR" b="1" dirty="0" err="1" smtClean="0"/>
                        <a:t>Ac</a:t>
                      </a:r>
                      <a:r>
                        <a:rPr lang="fr-FR" b="1" dirty="0" smtClean="0"/>
                        <a:t> &lt;10)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4,9 µg/ml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913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2,24 µg/ml  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&lt;10)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0,8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50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2,95 µg/ml  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&lt;10)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1,6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422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9,89 µg/ml  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&lt;10)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5,3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516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7,94 µg/ml (</a:t>
                      </a:r>
                      <a:r>
                        <a:rPr lang="fr-FR" b="1" dirty="0" err="1" smtClean="0"/>
                        <a:t>Ac</a:t>
                      </a:r>
                      <a:r>
                        <a:rPr lang="fr-FR" b="1" dirty="0" smtClean="0"/>
                        <a:t> &lt;10)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9,3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110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&gt;20 µg/ml (</a:t>
                      </a:r>
                      <a:r>
                        <a:rPr lang="fr-FR" b="1" dirty="0" err="1" smtClean="0"/>
                        <a:t>Ac</a:t>
                      </a:r>
                      <a:r>
                        <a:rPr lang="fr-FR" b="1" dirty="0" smtClean="0"/>
                        <a:t> &lt;10)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15,1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281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6,82 µg/ml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&lt;10)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1,1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438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14,37 µg/ml (</a:t>
                      </a:r>
                      <a:r>
                        <a:rPr lang="fr-FR" b="1" dirty="0" err="1" smtClean="0"/>
                        <a:t>Ac</a:t>
                      </a:r>
                      <a:r>
                        <a:rPr lang="fr-FR" b="1" dirty="0" smtClean="0"/>
                        <a:t> &lt;10)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12,0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032269"/>
                  </a:ext>
                </a:extLst>
              </a:tr>
            </a:tbl>
          </a:graphicData>
        </a:graphic>
      </p:graphicFrame>
      <p:sp>
        <p:nvSpPr>
          <p:cNvPr id="6" name="Rectangle 5">
            <a:extLst/>
          </p:cNvPr>
          <p:cNvSpPr txBox="1">
            <a:spLocks noChangeArrowheads="1"/>
          </p:cNvSpPr>
          <p:nvPr/>
        </p:nvSpPr>
        <p:spPr>
          <a:xfrm>
            <a:off x="539552" y="548680"/>
            <a:ext cx="7920880" cy="504056"/>
          </a:xfrm>
          <a:prstGeom prst="rect">
            <a:avLst/>
          </a:prstGeom>
          <a:solidFill>
            <a:schemeClr val="bg1">
              <a:lumMod val="95000"/>
            </a:schemeClr>
          </a:solidFill>
          <a:extLst/>
        </p:spPr>
        <p:txBody>
          <a:bodyPr>
            <a:normAutofit fontScale="900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sz="3200" b="1" dirty="0" err="1" smtClean="0">
                <a:ln w="1905"/>
                <a:solidFill>
                  <a:srgbClr val="0000FF"/>
                </a:solidFill>
                <a:latin typeface="Calibri" panose="020F0502020204030204" pitchFamily="34" charset="0"/>
                <a:ea typeface="ＭＳ Ｐゴシック" charset="0"/>
                <a:cs typeface="Arial" panose="020B0604020202020204" pitchFamily="34" charset="0"/>
              </a:rPr>
              <a:t>infliximabemie</a:t>
            </a:r>
            <a:endParaRPr lang="fr-FR" sz="3200" b="1" dirty="0">
              <a:ln w="1905"/>
              <a:solidFill>
                <a:srgbClr val="0000FF"/>
              </a:solidFill>
              <a:latin typeface="Calibri" panose="020F050202020403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98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/>
          </p:cNvPr>
          <p:cNvSpPr txBox="1">
            <a:spLocks noChangeArrowheads="1"/>
          </p:cNvSpPr>
          <p:nvPr/>
        </p:nvSpPr>
        <p:spPr>
          <a:xfrm>
            <a:off x="539552" y="260648"/>
            <a:ext cx="7920880" cy="504056"/>
          </a:xfrm>
          <a:prstGeom prst="rect">
            <a:avLst/>
          </a:prstGeom>
          <a:solidFill>
            <a:schemeClr val="bg1">
              <a:lumMod val="95000"/>
            </a:schemeClr>
          </a:solidFill>
          <a:extLst/>
        </p:spPr>
        <p:txBody>
          <a:bodyPr>
            <a:normAutofit fontScale="900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sz="3200" b="1" dirty="0" err="1" smtClean="0">
                <a:ln w="1905"/>
                <a:solidFill>
                  <a:srgbClr val="0000FF"/>
                </a:solidFill>
                <a:latin typeface="Calibri" panose="020F0502020204030204" pitchFamily="34" charset="0"/>
                <a:ea typeface="ＭＳ Ｐゴシック" charset="0"/>
                <a:cs typeface="Arial" panose="020B0604020202020204" pitchFamily="34" charset="0"/>
              </a:rPr>
              <a:t>Adalimumabemie</a:t>
            </a:r>
            <a:endParaRPr lang="fr-FR" sz="3200" b="1" dirty="0">
              <a:ln w="1905"/>
              <a:solidFill>
                <a:srgbClr val="0000FF"/>
              </a:solidFill>
              <a:latin typeface="Calibri" panose="020F050202020403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999766"/>
              </p:ext>
            </p:extLst>
          </p:nvPr>
        </p:nvGraphicFramePr>
        <p:xfrm>
          <a:off x="1451992" y="1710100"/>
          <a:ext cx="6096000" cy="354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72585199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9079277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ELISA </a:t>
                      </a:r>
                      <a:r>
                        <a:rPr lang="fr-FR" b="0" dirty="0" smtClean="0"/>
                        <a:t>(</a:t>
                      </a:r>
                      <a:r>
                        <a:rPr lang="fr-FR" b="0" dirty="0" err="1" smtClean="0"/>
                        <a:t>Theradiag</a:t>
                      </a:r>
                      <a:r>
                        <a:rPr lang="fr-FR" b="0" dirty="0" smtClean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/>
                        <a:t>Gamme mesure: 0,3µg/ml - 20µg/ml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Quantum </a:t>
                      </a:r>
                      <a:r>
                        <a:rPr lang="fr-FR" dirty="0" err="1" smtClean="0"/>
                        <a:t>blue</a:t>
                      </a:r>
                      <a:r>
                        <a:rPr lang="fr-FR" dirty="0" smtClean="0"/>
                        <a:t>  </a:t>
                      </a:r>
                      <a:r>
                        <a:rPr lang="fr-FR" b="0" dirty="0" smtClean="0"/>
                        <a:t>(</a:t>
                      </a:r>
                      <a:r>
                        <a:rPr lang="fr-FR" b="0" dirty="0" err="1" smtClean="0"/>
                        <a:t>Bühlmann</a:t>
                      </a:r>
                      <a:r>
                        <a:rPr lang="fr-FR" b="0" dirty="0" smtClean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/>
                        <a:t>Gamme mesure 1 à 35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288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0,86 µg/ml   (</a:t>
                      </a:r>
                      <a:r>
                        <a:rPr lang="fr-FR" b="1" dirty="0" err="1" smtClean="0"/>
                        <a:t>Ac</a:t>
                      </a:r>
                      <a:r>
                        <a:rPr lang="fr-FR" b="1" dirty="0" smtClean="0"/>
                        <a:t> 99)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&lt;1,3 µg/ml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913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&lt;0,3 µg/ml   (</a:t>
                      </a:r>
                      <a:r>
                        <a:rPr lang="fr-FR" b="1" dirty="0" err="1" smtClean="0"/>
                        <a:t>Ac</a:t>
                      </a:r>
                      <a:r>
                        <a:rPr lang="fr-FR" b="1" dirty="0" smtClean="0"/>
                        <a:t> &gt;160)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&lt;1,3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50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4,79 µg/ml  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26)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&lt;1,3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422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6,27 µg/ml  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56)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&lt;1,3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516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1,06 µg/ml (</a:t>
                      </a:r>
                      <a:r>
                        <a:rPr lang="fr-FR" b="1" dirty="0" err="1" smtClean="0"/>
                        <a:t>Ac</a:t>
                      </a:r>
                      <a:r>
                        <a:rPr lang="fr-FR" b="1" dirty="0" smtClean="0"/>
                        <a:t> &gt;160)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&lt;1,3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110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&gt;16 µg/ml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161)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&lt;1,3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281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0,72 µg/ml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&lt;10)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15,3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438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2,34 µg/ml (</a:t>
                      </a:r>
                      <a:r>
                        <a:rPr lang="fr-FR" b="1" dirty="0" err="1" smtClean="0"/>
                        <a:t>Ac</a:t>
                      </a:r>
                      <a:r>
                        <a:rPr lang="fr-FR" b="1" dirty="0" smtClean="0"/>
                        <a:t> &lt;10)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2,3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032269"/>
                  </a:ext>
                </a:extLst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539552" y="1052736"/>
            <a:ext cx="7819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8 patients testés (1iere série octobre 19) + 10 patients (2ieme série décembre 19)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536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14049"/>
              </p:ext>
            </p:extLst>
          </p:nvPr>
        </p:nvGraphicFramePr>
        <p:xfrm>
          <a:off x="1547664" y="1052736"/>
          <a:ext cx="6096000" cy="428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72585199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9079277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ELISA </a:t>
                      </a:r>
                      <a:r>
                        <a:rPr lang="fr-FR" b="0" dirty="0" smtClean="0"/>
                        <a:t>(</a:t>
                      </a:r>
                      <a:r>
                        <a:rPr lang="fr-FR" b="0" dirty="0" err="1" smtClean="0"/>
                        <a:t>Theradiag</a:t>
                      </a:r>
                      <a:r>
                        <a:rPr lang="fr-FR" b="0" dirty="0" smtClean="0"/>
                        <a:t>) </a:t>
                      </a:r>
                    </a:p>
                    <a:p>
                      <a:r>
                        <a:rPr lang="fr-FR" sz="1400" b="0" dirty="0" smtClean="0"/>
                        <a:t>Gamme mesure: 0,3µg/ml - 20µg/ml </a:t>
                      </a:r>
                      <a:endParaRPr lang="fr-F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Quantum </a:t>
                      </a:r>
                      <a:r>
                        <a:rPr lang="fr-FR" dirty="0" err="1" smtClean="0"/>
                        <a:t>blue</a:t>
                      </a:r>
                      <a:r>
                        <a:rPr lang="fr-FR" dirty="0" smtClean="0"/>
                        <a:t>  </a:t>
                      </a:r>
                      <a:r>
                        <a:rPr lang="fr-FR" b="0" dirty="0" smtClean="0"/>
                        <a:t>(</a:t>
                      </a:r>
                      <a:r>
                        <a:rPr lang="fr-FR" b="0" dirty="0" err="1" smtClean="0"/>
                        <a:t>Bühlmann</a:t>
                      </a:r>
                      <a:r>
                        <a:rPr lang="fr-FR" b="0" dirty="0" smtClean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/>
                        <a:t>Gamme mesure:  1 à 35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288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9,8 µg/ml  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&lt;10)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&lt;1,3 µg/ml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913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&gt;16 µg/ml  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&lt;10)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&lt;1,3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50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2,34 µg/ml   (</a:t>
                      </a:r>
                      <a:r>
                        <a:rPr lang="fr-FR" b="1" dirty="0" err="1" smtClean="0"/>
                        <a:t>Ac</a:t>
                      </a:r>
                      <a:r>
                        <a:rPr lang="fr-FR" b="1" dirty="0" smtClean="0"/>
                        <a:t> &lt;10)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2,5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422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8,72 µg/ml  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&lt;10)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15,3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516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1,96 µg/ml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&lt;10)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&lt;1,3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110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3,5 µg/ml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&lt;10)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&lt;1,3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281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3,4 µg/ml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&lt;10)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&lt;1,3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438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1,8 µg/ml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&lt;10)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&lt;1,3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032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13 µg/ml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smtClean="0"/>
                        <a:t> &lt;10)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&lt;1,3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281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4,7 µg/ml (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&lt;10)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&lt;1,3 µg/ml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009477"/>
                  </a:ext>
                </a:extLst>
              </a:tr>
            </a:tbl>
          </a:graphicData>
        </a:graphic>
      </p:graphicFrame>
      <p:sp>
        <p:nvSpPr>
          <p:cNvPr id="3" name="Rectangle 5">
            <a:extLst/>
          </p:cNvPr>
          <p:cNvSpPr txBox="1">
            <a:spLocks noChangeArrowheads="1"/>
          </p:cNvSpPr>
          <p:nvPr/>
        </p:nvSpPr>
        <p:spPr>
          <a:xfrm>
            <a:off x="539552" y="260648"/>
            <a:ext cx="7920880" cy="504056"/>
          </a:xfrm>
          <a:prstGeom prst="rect">
            <a:avLst/>
          </a:prstGeom>
          <a:solidFill>
            <a:schemeClr val="bg1">
              <a:lumMod val="95000"/>
            </a:schemeClr>
          </a:solidFill>
          <a:extLst/>
        </p:spPr>
        <p:txBody>
          <a:bodyPr>
            <a:normAutofit fontScale="900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sz="3200" b="1" dirty="0" err="1" smtClean="0">
                <a:ln w="1905"/>
                <a:solidFill>
                  <a:srgbClr val="0000FF"/>
                </a:solidFill>
                <a:latin typeface="Calibri" panose="020F0502020204030204" pitchFamily="34" charset="0"/>
                <a:ea typeface="ＭＳ Ｐゴシック" charset="0"/>
                <a:cs typeface="Arial" panose="020B0604020202020204" pitchFamily="34" charset="0"/>
              </a:rPr>
              <a:t>Adalimumabemie</a:t>
            </a:r>
            <a:endParaRPr lang="fr-FR" sz="3200" b="1" dirty="0">
              <a:ln w="1905"/>
              <a:solidFill>
                <a:srgbClr val="0000FF"/>
              </a:solidFill>
              <a:latin typeface="Calibri" panose="020F050202020403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72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627</Words>
  <Application>Microsoft Office PowerPoint</Application>
  <PresentationFormat>Affichage à l'écran (4:3)</PresentationFormat>
  <Paragraphs>138</Paragraphs>
  <Slides>7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Calibri</vt:lpstr>
      <vt:lpstr>Times</vt:lpstr>
      <vt:lpstr>Thème Office</vt:lpstr>
      <vt:lpstr>Présentation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APHP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JOHANET Catherine</dc:creator>
  <cp:lastModifiedBy>CHRETIEN Pascale</cp:lastModifiedBy>
  <cp:revision>34</cp:revision>
  <dcterms:created xsi:type="dcterms:W3CDTF">2019-03-12T10:11:48Z</dcterms:created>
  <dcterms:modified xsi:type="dcterms:W3CDTF">2020-01-17T10:12:22Z</dcterms:modified>
</cp:coreProperties>
</file>