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8" r:id="rId4"/>
    <p:sldId id="25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D234-6EA6-4AA6-A519-D098E793BDB5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4B16-4687-46C1-958A-31B21D6D1F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7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D4B16-4687-46C1-958A-31B21D6D1F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1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72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1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16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68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1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7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2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84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86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05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9F07-03A6-4469-8E98-A8F28670DADC}" type="datetimeFigureOut">
              <a:rPr lang="fr-FR" smtClean="0"/>
              <a:t>17/01/2020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D7B0-2EFF-43B8-9914-48846A3968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28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1497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r-FR" altLang="fr-FR">
              <a:latin typeface="Time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1" y="1630363"/>
            <a:ext cx="9144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FR" altLang="fr-FR" sz="3600" b="1" dirty="0" err="1" smtClean="0">
                <a:solidFill>
                  <a:srgbClr val="EAEAEA"/>
                </a:solidFill>
              </a:rPr>
              <a:t>Infliximabémie</a:t>
            </a:r>
            <a:r>
              <a:rPr lang="fr-FR" altLang="fr-FR" sz="3600" b="1" dirty="0" smtClean="0">
                <a:solidFill>
                  <a:srgbClr val="EAEAEA"/>
                </a:solidFill>
              </a:rPr>
              <a:t> / </a:t>
            </a:r>
            <a:r>
              <a:rPr lang="fr-FR" altLang="fr-FR" sz="3600" b="1" dirty="0" err="1" smtClean="0">
                <a:solidFill>
                  <a:srgbClr val="EAEAEA"/>
                </a:solidFill>
              </a:rPr>
              <a:t>adalimumabémie</a:t>
            </a:r>
            <a:endParaRPr lang="fr-FR" altLang="fr-FR" sz="3600" b="1" dirty="0" smtClean="0">
              <a:solidFill>
                <a:srgbClr val="EAEAEA"/>
              </a:solidFill>
            </a:endParaRPr>
          </a:p>
          <a:p>
            <a:pPr algn="ctr"/>
            <a:r>
              <a:rPr lang="fr-FR" altLang="fr-FR" sz="3600" b="1" dirty="0" smtClean="0">
                <a:solidFill>
                  <a:srgbClr val="EAEAEA"/>
                </a:solidFill>
              </a:rPr>
              <a:t>Comparaison ELISA / test unitaire rapide </a:t>
            </a:r>
            <a:endParaRPr lang="fr-FR" altLang="fr-FR" sz="3600" b="1" dirty="0">
              <a:solidFill>
                <a:srgbClr val="EAEAEA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73623" y="4365104"/>
            <a:ext cx="4346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FR" altLang="fr-FR" i="1" dirty="0" smtClean="0">
                <a:solidFill>
                  <a:srgbClr val="FF0000"/>
                </a:solidFill>
              </a:rPr>
              <a:t>Réunion GEAI 15 janvier 2020</a:t>
            </a:r>
            <a:endParaRPr lang="fr-FR" altLang="fr-FR" i="1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87824" y="5589240"/>
            <a:ext cx="301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dirty="0"/>
              <a:t>Catherine JOHANET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15616" y="6046440"/>
            <a:ext cx="725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2000" i="1" dirty="0"/>
              <a:t>Unité d ’</a:t>
            </a:r>
            <a:r>
              <a:rPr lang="fr-FR" altLang="fr-FR" sz="2000" i="1" dirty="0" err="1"/>
              <a:t>autoimmunité</a:t>
            </a:r>
            <a:r>
              <a:rPr lang="fr-FR" altLang="fr-FR" sz="2000" i="1" dirty="0"/>
              <a:t>, Département d’immunologie biologique</a:t>
            </a:r>
          </a:p>
        </p:txBody>
      </p:sp>
    </p:spTree>
    <p:extLst>
      <p:ext uri="{BB962C8B-B14F-4D97-AF65-F5344CB8AC3E}">
        <p14:creationId xmlns:p14="http://schemas.microsoft.com/office/powerpoint/2010/main" val="19314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23528" y="1660738"/>
            <a:ext cx="1728192" cy="40011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000" b="1" dirty="0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Tests ELISA</a:t>
            </a:r>
            <a:endParaRPr lang="fr-FR" altLang="fr-FR" sz="2000" b="1" dirty="0">
              <a:solidFill>
                <a:srgbClr val="0000FF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4211960" y="2780928"/>
            <a:ext cx="0" cy="2952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331640" y="2740858"/>
            <a:ext cx="1244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0000FF"/>
                </a:solidFill>
              </a:rPr>
              <a:t>infliximab</a:t>
            </a:r>
            <a:endParaRPr lang="fr-FR" sz="2000" b="1" dirty="0">
              <a:solidFill>
                <a:srgbClr val="0000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2164794"/>
            <a:ext cx="2458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Lisa </a:t>
            </a:r>
            <a:r>
              <a:rPr lang="fr-FR" sz="2000" dirty="0" err="1" smtClean="0"/>
              <a:t>tracker</a:t>
            </a:r>
            <a:r>
              <a:rPr lang="fr-FR" sz="2000" dirty="0" smtClean="0"/>
              <a:t>, </a:t>
            </a:r>
            <a:r>
              <a:rPr lang="fr-FR" sz="2000" dirty="0" err="1" smtClean="0"/>
              <a:t>theradiag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3573016"/>
            <a:ext cx="39843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Ag: TNF</a:t>
            </a:r>
            <a:r>
              <a:rPr lang="el-GR" dirty="0" smtClean="0"/>
              <a:t>α</a:t>
            </a:r>
            <a:r>
              <a:rPr lang="fr-FR" dirty="0" smtClean="0"/>
              <a:t> humain</a:t>
            </a:r>
          </a:p>
          <a:p>
            <a:endParaRPr lang="fr-FR" sz="800" dirty="0" smtClean="0"/>
          </a:p>
          <a:p>
            <a:r>
              <a:rPr lang="fr-FR" dirty="0" smtClean="0"/>
              <a:t>ELISA quantitatif</a:t>
            </a:r>
          </a:p>
          <a:p>
            <a:endParaRPr lang="fr-FR" sz="800" dirty="0" smtClean="0"/>
          </a:p>
          <a:p>
            <a:r>
              <a:rPr lang="fr-FR" dirty="0" smtClean="0"/>
              <a:t>Gamme de mesure: 0,3µg/ml - 20µg/ml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72312" y="274085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0000FF"/>
                </a:solidFill>
              </a:rPr>
              <a:t>adalimumab</a:t>
            </a:r>
            <a:endParaRPr lang="fr-FR" sz="2000" b="1" dirty="0">
              <a:solidFill>
                <a:srgbClr val="00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332656"/>
            <a:ext cx="3942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Comparaison à la demande de cliniciens</a:t>
            </a:r>
          </a:p>
          <a:p>
            <a:r>
              <a:rPr lang="fr-FR" dirty="0" smtClean="0"/>
              <a:t>Délai de rendu ELISA trop long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548080" y="3573016"/>
            <a:ext cx="39843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Ag: TNF</a:t>
            </a:r>
            <a:r>
              <a:rPr lang="el-GR" dirty="0" smtClean="0"/>
              <a:t>α</a:t>
            </a:r>
            <a:r>
              <a:rPr lang="fr-FR" dirty="0" smtClean="0"/>
              <a:t> humain</a:t>
            </a:r>
          </a:p>
          <a:p>
            <a:endParaRPr lang="fr-FR" sz="800" dirty="0" smtClean="0"/>
          </a:p>
          <a:p>
            <a:r>
              <a:rPr lang="fr-FR" dirty="0" smtClean="0"/>
              <a:t>ELISA quantitatif</a:t>
            </a:r>
          </a:p>
          <a:p>
            <a:endParaRPr lang="fr-FR" sz="800" dirty="0" smtClean="0"/>
          </a:p>
          <a:p>
            <a:r>
              <a:rPr lang="fr-FR" dirty="0" smtClean="0"/>
              <a:t>Gamme de mesure: 0,3µg/ml - 20µg/ml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t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631582"/>
              </p:ext>
            </p:extLst>
          </p:nvPr>
        </p:nvGraphicFramePr>
        <p:xfrm>
          <a:off x="1230494" y="3135654"/>
          <a:ext cx="9102146" cy="5117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Présentation" r:id="rId3" imgW="6092922" imgH="3425815" progId="PowerPoint.Show.12">
                  <p:embed/>
                </p:oleObj>
              </mc:Choice>
              <mc:Fallback>
                <p:oleObj name="Présentation" r:id="rId3" imgW="6092922" imgH="342581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0494" y="3135654"/>
                        <a:ext cx="9102146" cy="5117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5496" y="188913"/>
            <a:ext cx="3119184" cy="40011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000" b="1" dirty="0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Tests unitaires rapides</a:t>
            </a:r>
            <a:endParaRPr lang="fr-FR" altLang="fr-FR" sz="2000" b="1" dirty="0">
              <a:solidFill>
                <a:srgbClr val="0000FF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764704"/>
            <a:ext cx="6870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Tests Quantum Blue ,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Bühlmann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Dosage rapide des taux résiduels d’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infliximab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adalimumab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211960" y="1772816"/>
            <a:ext cx="0" cy="2952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331640" y="1772816"/>
            <a:ext cx="1244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0000FF"/>
                </a:solidFill>
              </a:rPr>
              <a:t>infliximab</a:t>
            </a:r>
            <a:endParaRPr lang="fr-FR" sz="2000" b="1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7504" y="2348880"/>
            <a:ext cx="41389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Test rapide (15 min) et quantitatif</a:t>
            </a:r>
          </a:p>
          <a:p>
            <a:endParaRPr lang="fr-FR" sz="800" dirty="0" smtClean="0"/>
          </a:p>
          <a:p>
            <a:r>
              <a:rPr lang="fr-FR" dirty="0" smtClean="0"/>
              <a:t>Gamme 0,4 à 20 µg/ml</a:t>
            </a:r>
          </a:p>
          <a:p>
            <a:endParaRPr lang="fr-FR" sz="800" dirty="0" smtClean="0"/>
          </a:p>
          <a:p>
            <a:r>
              <a:rPr lang="fr-FR" dirty="0" smtClean="0"/>
              <a:t>Très bonne corrélation avec les tests ELISA</a:t>
            </a:r>
            <a:endParaRPr lang="fr-FR" dirty="0"/>
          </a:p>
        </p:txBody>
      </p:sp>
      <p:graphicFrame>
        <p:nvGraphicFramePr>
          <p:cNvPr id="13" name="Objet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920591"/>
              </p:ext>
            </p:extLst>
          </p:nvPr>
        </p:nvGraphicFramePr>
        <p:xfrm>
          <a:off x="-1548680" y="4365104"/>
          <a:ext cx="6092825" cy="298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Présentation" r:id="rId5" imgW="6092922" imgH="3425815" progId="PowerPoint.Show.12">
                  <p:embed/>
                </p:oleObj>
              </mc:Choice>
              <mc:Fallback>
                <p:oleObj name="Présentation" r:id="rId5" imgW="6092922" imgH="342581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548680" y="4365104"/>
                        <a:ext cx="6092825" cy="298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487732" y="1772816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0000FF"/>
                </a:solidFill>
              </a:rPr>
              <a:t>adalimumab</a:t>
            </a:r>
            <a:endParaRPr lang="fr-FR" sz="2000" b="1" dirty="0">
              <a:solidFill>
                <a:srgbClr val="0000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28957" y="2348880"/>
            <a:ext cx="419185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Test rapide (15 min) et quantitatif</a:t>
            </a:r>
          </a:p>
          <a:p>
            <a:endParaRPr lang="fr-FR" sz="800" dirty="0" smtClean="0"/>
          </a:p>
          <a:p>
            <a:r>
              <a:rPr lang="fr-FR" dirty="0" smtClean="0"/>
              <a:t>Gamme </a:t>
            </a:r>
            <a:r>
              <a:rPr lang="fr-FR" dirty="0"/>
              <a:t>1</a:t>
            </a:r>
            <a:r>
              <a:rPr lang="fr-FR" dirty="0" smtClean="0"/>
              <a:t> à 35 µg/ml</a:t>
            </a:r>
          </a:p>
          <a:p>
            <a:endParaRPr lang="fr-FR" sz="800" dirty="0" smtClean="0"/>
          </a:p>
          <a:p>
            <a:r>
              <a:rPr lang="fr-FR" dirty="0" smtClean="0"/>
              <a:t>Très bonne corrélation avec  les tests ELISA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1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/>
          </p:cNvPr>
          <p:cNvSpPr txBox="1">
            <a:spLocks noChangeArrowheads="1"/>
          </p:cNvSpPr>
          <p:nvPr/>
        </p:nvSpPr>
        <p:spPr>
          <a:xfrm>
            <a:off x="539552" y="548680"/>
            <a:ext cx="792088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3200" b="1" dirty="0" err="1" smtClean="0">
                <a:ln w="1905"/>
                <a:solidFill>
                  <a:srgbClr val="0000FF"/>
                </a:solidFill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infliximabemie</a:t>
            </a:r>
            <a:endParaRPr lang="fr-FR" sz="3200" b="1" dirty="0">
              <a:ln w="1905"/>
              <a:solidFill>
                <a:srgbClr val="0000FF"/>
              </a:solidFill>
              <a:latin typeface="Calibri" panose="020F050202020403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01006"/>
              </p:ext>
            </p:extLst>
          </p:nvPr>
        </p:nvGraphicFramePr>
        <p:xfrm>
          <a:off x="1547664" y="1494076"/>
          <a:ext cx="6096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2585199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7927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ELISA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Theradiag</a:t>
                      </a:r>
                      <a:r>
                        <a:rPr lang="fr-FR" b="0" dirty="0" smtClean="0"/>
                        <a:t>) </a:t>
                      </a:r>
                    </a:p>
                    <a:p>
                      <a:r>
                        <a:rPr lang="fr-FR" sz="1400" b="0" dirty="0" smtClean="0"/>
                        <a:t>Gamme mesure: 0,3µg/ml - 20µg/ml 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Quantum </a:t>
                      </a:r>
                      <a:r>
                        <a:rPr lang="fr-FR" dirty="0" err="1" smtClean="0"/>
                        <a:t>blue</a:t>
                      </a:r>
                      <a:r>
                        <a:rPr lang="fr-FR" dirty="0" smtClean="0"/>
                        <a:t> 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Bühlmann</a:t>
                      </a:r>
                      <a:r>
                        <a:rPr lang="fr-FR" b="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Gamme mesure:  0,4 à 20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2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2,49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144)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&lt;0,4 µg/ml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1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6,05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&gt;200)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5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0,48 µg/ml  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2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3,26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1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1,26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1,7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1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&gt;16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161)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8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8,82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2,5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3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1,47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&gt;200)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0,88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&gt;200)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8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10,89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&gt;200)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&lt;0,4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00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2,61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1,8 µg/ml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27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8,19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7,4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147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4,93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4,9 µg/ml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835569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39552" y="1124744"/>
            <a:ext cx="721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 patients (1ere série octobre 19) + 8 patients (2ieme série, décembre 19)</a:t>
            </a:r>
            <a:endParaRPr lang="fr-FR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8680" y="44624"/>
            <a:ext cx="6719584" cy="40011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2000" b="1" dirty="0" err="1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Resultats</a:t>
            </a:r>
            <a:r>
              <a:rPr lang="fr-FR" altLang="fr-FR" sz="2000" b="1" dirty="0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 ELISA </a:t>
            </a:r>
            <a:r>
              <a:rPr lang="fr-FR" altLang="fr-FR" sz="2000" b="1" dirty="0" err="1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théradiag</a:t>
            </a:r>
            <a:r>
              <a:rPr lang="fr-FR" altLang="fr-FR" sz="2000" b="1" dirty="0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 vs unitaire </a:t>
            </a:r>
            <a:r>
              <a:rPr lang="fr-FR" altLang="fr-FR" sz="2000" b="1" dirty="0" err="1" smtClean="0">
                <a:solidFill>
                  <a:srgbClr val="0000FF"/>
                </a:solidFill>
                <a:ea typeface="ＭＳ Ｐゴシック" pitchFamily="34" charset="-128"/>
                <a:cs typeface="Arial" charset="0"/>
              </a:rPr>
              <a:t>bühlmann</a:t>
            </a:r>
            <a:endParaRPr lang="fr-FR" altLang="fr-FR" sz="2000" b="1" dirty="0">
              <a:solidFill>
                <a:srgbClr val="0000FF"/>
              </a:solidFill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14965"/>
              </p:ext>
            </p:extLst>
          </p:nvPr>
        </p:nvGraphicFramePr>
        <p:xfrm>
          <a:off x="1524000" y="1477600"/>
          <a:ext cx="60960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2585199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7927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ELISA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Theradiag</a:t>
                      </a:r>
                      <a:r>
                        <a:rPr lang="fr-FR" b="0" dirty="0" smtClean="0"/>
                        <a:t>) </a:t>
                      </a:r>
                    </a:p>
                    <a:p>
                      <a:r>
                        <a:rPr lang="fr-FR" sz="1400" b="0" dirty="0" smtClean="0"/>
                        <a:t>Gamme mesure: 0,3µg/ml - 20µg/ml 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Quantum </a:t>
                      </a:r>
                      <a:r>
                        <a:rPr lang="fr-FR" dirty="0" err="1" smtClean="0"/>
                        <a:t>blue</a:t>
                      </a:r>
                      <a:r>
                        <a:rPr lang="fr-FR" dirty="0" smtClean="0"/>
                        <a:t> 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Bühlmann</a:t>
                      </a:r>
                      <a:r>
                        <a:rPr lang="fr-FR" b="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Gamme mesure:  0,4 à 20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2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4,93 µg/ml  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4,9 µg/ml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1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2,24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0,8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5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2,95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1,6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2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9,89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1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7,94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9,3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1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&gt;20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15,1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8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6,82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1,1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3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14,37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12,0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32269"/>
                  </a:ext>
                </a:extLst>
              </a:tr>
            </a:tbl>
          </a:graphicData>
        </a:graphic>
      </p:graphicFrame>
      <p:sp>
        <p:nvSpPr>
          <p:cNvPr id="6" name="Rectangle 5">
            <a:extLst/>
          </p:cNvPr>
          <p:cNvSpPr txBox="1">
            <a:spLocks noChangeArrowheads="1"/>
          </p:cNvSpPr>
          <p:nvPr/>
        </p:nvSpPr>
        <p:spPr>
          <a:xfrm>
            <a:off x="539552" y="548680"/>
            <a:ext cx="792088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3200" b="1" dirty="0" err="1" smtClean="0">
                <a:ln w="1905"/>
                <a:solidFill>
                  <a:srgbClr val="0000FF"/>
                </a:solidFill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infliximabemie</a:t>
            </a:r>
            <a:endParaRPr lang="fr-FR" sz="3200" b="1" dirty="0">
              <a:ln w="1905"/>
              <a:solidFill>
                <a:srgbClr val="0000FF"/>
              </a:solidFill>
              <a:latin typeface="Calibri" panose="020F050202020403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/>
          </p:cNvPr>
          <p:cNvSpPr txBox="1">
            <a:spLocks noChangeArrowheads="1"/>
          </p:cNvSpPr>
          <p:nvPr/>
        </p:nvSpPr>
        <p:spPr>
          <a:xfrm>
            <a:off x="539552" y="260648"/>
            <a:ext cx="792088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3200" b="1" dirty="0" err="1" smtClean="0">
                <a:ln w="1905"/>
                <a:solidFill>
                  <a:srgbClr val="0000FF"/>
                </a:solidFill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Adalimumabemie</a:t>
            </a:r>
            <a:endParaRPr lang="fr-FR" sz="3200" b="1" dirty="0">
              <a:ln w="1905"/>
              <a:solidFill>
                <a:srgbClr val="0000FF"/>
              </a:solidFill>
              <a:latin typeface="Calibri" panose="020F050202020403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99766"/>
              </p:ext>
            </p:extLst>
          </p:nvPr>
        </p:nvGraphicFramePr>
        <p:xfrm>
          <a:off x="1451992" y="1710100"/>
          <a:ext cx="60960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2585199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7927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ELISA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Theradiag</a:t>
                      </a:r>
                      <a:r>
                        <a:rPr lang="fr-FR" b="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Gamme mesure: 0,3µg/ml - 20µg/ml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Quantum </a:t>
                      </a:r>
                      <a:r>
                        <a:rPr lang="fr-FR" dirty="0" err="1" smtClean="0"/>
                        <a:t>blue</a:t>
                      </a:r>
                      <a:r>
                        <a:rPr lang="fr-FR" dirty="0" smtClean="0"/>
                        <a:t> 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Bühlmann</a:t>
                      </a:r>
                      <a:r>
                        <a:rPr lang="fr-FR" b="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Gamme mesure 1 à 35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2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0,86 µg/ml  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99)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&lt;1,3 µg/ml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1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&lt;0,3 µg/ml  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&gt;160)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5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4,79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2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6,27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1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1,06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&gt;160)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1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&gt;16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161)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8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0,72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15,3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3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2,34 µg/ml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2,3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32269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39552" y="1052736"/>
            <a:ext cx="781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 patients testés (1iere série octobre 19) + 10 patients (2ieme série décembre 19)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3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4049"/>
              </p:ext>
            </p:extLst>
          </p:nvPr>
        </p:nvGraphicFramePr>
        <p:xfrm>
          <a:off x="1547664" y="1052736"/>
          <a:ext cx="6096000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2585199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7927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ELISA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Theradiag</a:t>
                      </a:r>
                      <a:r>
                        <a:rPr lang="fr-FR" b="0" dirty="0" smtClean="0"/>
                        <a:t>) </a:t>
                      </a:r>
                    </a:p>
                    <a:p>
                      <a:r>
                        <a:rPr lang="fr-FR" sz="1400" b="0" dirty="0" smtClean="0"/>
                        <a:t>Gamme mesure: 0,3µg/ml - 20µg/ml 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Quantum </a:t>
                      </a:r>
                      <a:r>
                        <a:rPr lang="fr-FR" dirty="0" err="1" smtClean="0"/>
                        <a:t>blue</a:t>
                      </a:r>
                      <a:r>
                        <a:rPr lang="fr-FR" dirty="0" smtClean="0"/>
                        <a:t>  </a:t>
                      </a:r>
                      <a:r>
                        <a:rPr lang="fr-FR" b="0" dirty="0" smtClean="0"/>
                        <a:t>(</a:t>
                      </a:r>
                      <a:r>
                        <a:rPr lang="fr-FR" b="0" dirty="0" err="1" smtClean="0"/>
                        <a:t>Bühlmann</a:t>
                      </a:r>
                      <a:r>
                        <a:rPr lang="fr-FR" b="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Gamme mesure:  1 à 35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28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9,8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&lt;1,3 µg/ml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1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&gt;16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5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2,34 µg/ml   (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2,5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42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8,72 µg/ml  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15,3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1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1,96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1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3,5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8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3,4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3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1,8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13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smtClean="0"/>
                        <a:t> &lt;10)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8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4,7 µg/ml (</a:t>
                      </a:r>
                      <a:r>
                        <a:rPr lang="fr-FR" dirty="0" err="1" smtClean="0"/>
                        <a:t>Ac</a:t>
                      </a:r>
                      <a:r>
                        <a:rPr lang="fr-FR" dirty="0" smtClean="0"/>
                        <a:t> &lt;10)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&lt;1,3 µg/ml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009477"/>
                  </a:ext>
                </a:extLst>
              </a:tr>
            </a:tbl>
          </a:graphicData>
        </a:graphic>
      </p:graphicFrame>
      <p:sp>
        <p:nvSpPr>
          <p:cNvPr id="3" name="Rectangle 5">
            <a:extLst/>
          </p:cNvPr>
          <p:cNvSpPr txBox="1">
            <a:spLocks noChangeArrowheads="1"/>
          </p:cNvSpPr>
          <p:nvPr/>
        </p:nvSpPr>
        <p:spPr>
          <a:xfrm>
            <a:off x="539552" y="260648"/>
            <a:ext cx="792088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extLst/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3200" b="1" dirty="0" err="1" smtClean="0">
                <a:ln w="1905"/>
                <a:solidFill>
                  <a:srgbClr val="0000FF"/>
                </a:solidFill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Adalimumabemie</a:t>
            </a:r>
            <a:endParaRPr lang="fr-FR" sz="3200" b="1" dirty="0">
              <a:ln w="1905"/>
              <a:solidFill>
                <a:srgbClr val="0000FF"/>
              </a:solidFill>
              <a:latin typeface="Calibri" panose="020F050202020403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627</Words>
  <Application>Microsoft Office PowerPoint</Application>
  <PresentationFormat>Affichage à l'écran (4:3)</PresentationFormat>
  <Paragraphs>138</Paragraphs>
  <Slides>7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</vt:lpstr>
      <vt:lpstr>Thème Office</vt:lpstr>
      <vt:lpstr>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JOHANET Catherine</dc:creator>
  <cp:lastModifiedBy>CHRETIEN Pascale</cp:lastModifiedBy>
  <cp:revision>34</cp:revision>
  <dcterms:created xsi:type="dcterms:W3CDTF">2019-03-12T10:11:48Z</dcterms:created>
  <dcterms:modified xsi:type="dcterms:W3CDTF">2020-01-17T10:12:22Z</dcterms:modified>
</cp:coreProperties>
</file>