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9" r:id="rId3"/>
    <p:sldId id="266" r:id="rId4"/>
    <p:sldId id="256" r:id="rId5"/>
    <p:sldId id="260" r:id="rId6"/>
    <p:sldId id="262" r:id="rId7"/>
    <p:sldId id="263" r:id="rId8"/>
    <p:sldId id="264" r:id="rId9"/>
    <p:sldId id="274" r:id="rId10"/>
    <p:sldId id="261" r:id="rId11"/>
    <p:sldId id="270" r:id="rId12"/>
    <p:sldId id="271" r:id="rId13"/>
    <p:sldId id="272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AAB1-6461-435E-ABF2-D55F2650C992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4247-403D-4D72-835E-8A4B19F77E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8831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AAB1-6461-435E-ABF2-D55F2650C992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4247-403D-4D72-835E-8A4B19F77E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8004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AAB1-6461-435E-ABF2-D55F2650C992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4247-403D-4D72-835E-8A4B19F77E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221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AAB1-6461-435E-ABF2-D55F2650C992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4247-403D-4D72-835E-8A4B19F77E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7584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AAB1-6461-435E-ABF2-D55F2650C992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4247-403D-4D72-835E-8A4B19F77E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1131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AAB1-6461-435E-ABF2-D55F2650C992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4247-403D-4D72-835E-8A4B19F77E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3198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AAB1-6461-435E-ABF2-D55F2650C992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4247-403D-4D72-835E-8A4B19F77E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9733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AAB1-6461-435E-ABF2-D55F2650C992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4247-403D-4D72-835E-8A4B19F77E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3027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AAB1-6461-435E-ABF2-D55F2650C992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4247-403D-4D72-835E-8A4B19F77E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285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AAB1-6461-435E-ABF2-D55F2650C992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4247-403D-4D72-835E-8A4B19F77E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3481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AAB1-6461-435E-ABF2-D55F2650C992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4247-403D-4D72-835E-8A4B19F77E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842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0AAB1-6461-435E-ABF2-D55F2650C992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E4247-403D-4D72-835E-8A4B19F77E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07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607723" y="1155469"/>
            <a:ext cx="3669466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 smtClean="0"/>
              <a:t>Réunion du GEAI</a:t>
            </a:r>
          </a:p>
          <a:p>
            <a:pPr algn="ctr"/>
            <a:r>
              <a:rPr lang="fr-FR" sz="4000" dirty="0" smtClean="0"/>
              <a:t>13 octobre 2023</a:t>
            </a:r>
          </a:p>
          <a:p>
            <a:pPr algn="ctr"/>
            <a:endParaRPr lang="fr-FR" sz="4000" dirty="0" smtClean="0"/>
          </a:p>
          <a:p>
            <a:pPr algn="ctr"/>
            <a:endParaRPr lang="fr-FR" sz="4000" dirty="0"/>
          </a:p>
          <a:p>
            <a:pPr algn="ctr"/>
            <a:endParaRPr lang="fr-FR" sz="4000" dirty="0" smtClean="0"/>
          </a:p>
          <a:p>
            <a:pPr algn="ctr"/>
            <a:r>
              <a:rPr lang="fr-FR" sz="4000" dirty="0" smtClean="0"/>
              <a:t>D. </a:t>
            </a:r>
            <a:r>
              <a:rPr lang="fr-FR" sz="4000" dirty="0" err="1" smtClean="0"/>
              <a:t>Lakomy</a:t>
            </a:r>
            <a:endParaRPr lang="fr-FR" sz="4000" dirty="0" smtClean="0"/>
          </a:p>
          <a:p>
            <a:pPr algn="ctr"/>
            <a:r>
              <a:rPr lang="fr-FR" sz="4000" dirty="0" smtClean="0"/>
              <a:t>CHU Dijon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17294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63579" y="3798301"/>
            <a:ext cx="1077532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 smtClean="0"/>
              <a:t>Dg retenu : dermatomyosite</a:t>
            </a:r>
          </a:p>
          <a:p>
            <a:pPr>
              <a:lnSpc>
                <a:spcPct val="150000"/>
              </a:lnSpc>
            </a:pPr>
            <a:r>
              <a:rPr lang="fr-FR" dirty="0" err="1" smtClean="0"/>
              <a:t>Methotrexate</a:t>
            </a:r>
            <a:r>
              <a:rPr lang="fr-FR" dirty="0" smtClean="0"/>
              <a:t> / corticoïdes</a:t>
            </a:r>
          </a:p>
          <a:p>
            <a:pPr>
              <a:lnSpc>
                <a:spcPct val="150000"/>
              </a:lnSpc>
            </a:pPr>
            <a:r>
              <a:rPr lang="fr-FR" dirty="0" smtClean="0"/>
              <a:t>Amélioration progressive, calcémie normale</a:t>
            </a:r>
          </a:p>
          <a:p>
            <a:pPr>
              <a:lnSpc>
                <a:spcPct val="150000"/>
              </a:lnSpc>
            </a:pPr>
            <a:r>
              <a:rPr lang="fr-FR" smtClean="0"/>
              <a:t>Réapparition </a:t>
            </a:r>
            <a:r>
              <a:rPr lang="fr-FR" dirty="0" smtClean="0"/>
              <a:t>douleurs musculaires et hypercalcémie lors de la diminution du Méthotrexate – passage au </a:t>
            </a:r>
            <a:r>
              <a:rPr lang="fr-FR" dirty="0" err="1" smtClean="0"/>
              <a:t>Cellcept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63579" y="337741"/>
            <a:ext cx="1202842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Hypercalcémie ?</a:t>
            </a:r>
          </a:p>
          <a:p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BRITISH MEDICAL JOURNAL VOLUME 288 5 MAY </a:t>
            </a:r>
            <a:r>
              <a:rPr lang="en-US" dirty="0" smtClean="0"/>
              <a:t>1984 : </a:t>
            </a:r>
            <a:r>
              <a:rPr lang="en-US" dirty="0" err="1" smtClean="0"/>
              <a:t>dermatomyosite</a:t>
            </a:r>
            <a:r>
              <a:rPr lang="en-US" dirty="0" smtClean="0"/>
              <a:t> juvenile avec </a:t>
            </a:r>
            <a:r>
              <a:rPr lang="en-US" dirty="0" err="1" smtClean="0"/>
              <a:t>hypercalcémie</a:t>
            </a:r>
            <a:r>
              <a:rPr lang="en-US" dirty="0" smtClean="0"/>
              <a:t> </a:t>
            </a:r>
            <a:r>
              <a:rPr lang="en-US" dirty="0" err="1" smtClean="0"/>
              <a:t>lors</a:t>
            </a:r>
            <a:r>
              <a:rPr lang="en-US" dirty="0" smtClean="0"/>
              <a:t> de la regression </a:t>
            </a:r>
          </a:p>
          <a:p>
            <a:r>
              <a:rPr lang="en-US" dirty="0" err="1"/>
              <a:t>s</a:t>
            </a:r>
            <a:r>
              <a:rPr lang="en-US" dirty="0" err="1" smtClean="0"/>
              <a:t>pontanée</a:t>
            </a:r>
            <a:r>
              <a:rPr lang="en-US" dirty="0" smtClean="0"/>
              <a:t> de la </a:t>
            </a:r>
            <a:r>
              <a:rPr lang="en-US" dirty="0" err="1" smtClean="0"/>
              <a:t>calcinose</a:t>
            </a:r>
            <a:r>
              <a:rPr lang="en-US" dirty="0" smtClean="0"/>
              <a:t> </a:t>
            </a:r>
            <a:r>
              <a:rPr lang="en-US" dirty="0" err="1" smtClean="0"/>
              <a:t>pelvienne</a:t>
            </a:r>
            <a:endParaRPr lang="fr-FR" dirty="0"/>
          </a:p>
          <a:p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Journal of Rheumatic Diseases · October </a:t>
            </a:r>
            <a:r>
              <a:rPr lang="en-US" dirty="0" smtClean="0"/>
              <a:t>2020 : </a:t>
            </a:r>
            <a:r>
              <a:rPr lang="en-US" dirty="0" err="1" smtClean="0"/>
              <a:t>dermatomyosite</a:t>
            </a:r>
            <a:r>
              <a:rPr lang="en-US" dirty="0" smtClean="0"/>
              <a:t> chez un homme de 36 </a:t>
            </a:r>
            <a:r>
              <a:rPr lang="en-US" dirty="0" err="1" smtClean="0"/>
              <a:t>ans</a:t>
            </a:r>
            <a:r>
              <a:rPr lang="en-US" dirty="0" smtClean="0"/>
              <a:t> avec </a:t>
            </a:r>
            <a:r>
              <a:rPr lang="en-US" dirty="0" err="1" smtClean="0"/>
              <a:t>hypercalcémie</a:t>
            </a:r>
            <a:r>
              <a:rPr lang="en-US" dirty="0" smtClean="0"/>
              <a:t> et </a:t>
            </a:r>
            <a:r>
              <a:rPr lang="en-US" dirty="0" err="1" smtClean="0"/>
              <a:t>calcinose</a:t>
            </a:r>
            <a:endParaRPr lang="fr-FR" dirty="0"/>
          </a:p>
          <a:p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Ostrov </a:t>
            </a:r>
            <a:r>
              <a:rPr lang="fr-FR" dirty="0"/>
              <a:t>BE, Goldsmith DP, </a:t>
            </a:r>
            <a:r>
              <a:rPr lang="fr-FR" dirty="0" err="1"/>
              <a:t>Eichenfield</a:t>
            </a:r>
            <a:r>
              <a:rPr lang="fr-FR" dirty="0"/>
              <a:t> AH, </a:t>
            </a:r>
            <a:r>
              <a:rPr lang="fr-FR" dirty="0" err="1"/>
              <a:t>Athreya</a:t>
            </a:r>
            <a:r>
              <a:rPr lang="fr-FR" dirty="0"/>
              <a:t> BH. </a:t>
            </a:r>
            <a:r>
              <a:rPr lang="fr-FR" dirty="0" err="1"/>
              <a:t>Hypercalcemia</a:t>
            </a:r>
            <a:r>
              <a:rPr lang="fr-FR" dirty="0"/>
              <a:t> </a:t>
            </a:r>
            <a:r>
              <a:rPr lang="fr-FR" dirty="0" err="1"/>
              <a:t>during</a:t>
            </a:r>
            <a:r>
              <a:rPr lang="fr-FR" dirty="0"/>
              <a:t> the </a:t>
            </a:r>
            <a:r>
              <a:rPr lang="fr-FR" dirty="0" err="1"/>
              <a:t>resolution</a:t>
            </a:r>
            <a:r>
              <a:rPr lang="fr-FR" dirty="0"/>
              <a:t> </a:t>
            </a:r>
            <a:endParaRPr lang="fr-FR" dirty="0" smtClean="0"/>
          </a:p>
          <a:p>
            <a:r>
              <a:rPr lang="fr-FR" dirty="0" smtClean="0"/>
              <a:t>of </a:t>
            </a:r>
            <a:r>
              <a:rPr lang="fr-FR" dirty="0" err="1"/>
              <a:t>calcinosis</a:t>
            </a:r>
            <a:r>
              <a:rPr lang="fr-FR" dirty="0"/>
              <a:t> </a:t>
            </a:r>
            <a:r>
              <a:rPr lang="fr-FR" dirty="0" err="1"/>
              <a:t>universalis</a:t>
            </a:r>
            <a:r>
              <a:rPr lang="fr-FR" dirty="0"/>
              <a:t> in </a:t>
            </a:r>
            <a:r>
              <a:rPr lang="fr-FR" dirty="0" err="1"/>
              <a:t>juvenile</a:t>
            </a:r>
            <a:r>
              <a:rPr lang="fr-FR" dirty="0"/>
              <a:t> </a:t>
            </a:r>
            <a:r>
              <a:rPr lang="fr-FR" dirty="0" err="1"/>
              <a:t>dermatomyositis</a:t>
            </a:r>
            <a:r>
              <a:rPr lang="fr-FR" dirty="0"/>
              <a:t>. J </a:t>
            </a:r>
            <a:r>
              <a:rPr lang="fr-FR" dirty="0" err="1"/>
              <a:t>Rheumatol</a:t>
            </a:r>
            <a:r>
              <a:rPr lang="fr-FR" dirty="0"/>
              <a:t> 1991;18: </a:t>
            </a:r>
            <a:r>
              <a:rPr lang="fr-FR" dirty="0" smtClean="0"/>
              <a:t>1730-4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331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5" y="58189"/>
            <a:ext cx="9035255" cy="6737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9663641" y="58189"/>
            <a:ext cx="183832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Femme, 58 ans</a:t>
            </a:r>
          </a:p>
          <a:p>
            <a:r>
              <a:rPr lang="fr-FR" dirty="0" err="1" smtClean="0"/>
              <a:t>Sd</a:t>
            </a:r>
            <a:r>
              <a:rPr lang="fr-FR" dirty="0" smtClean="0"/>
              <a:t> de Raynaud</a:t>
            </a:r>
          </a:p>
          <a:p>
            <a:endParaRPr lang="fr-FR" dirty="0" smtClean="0"/>
          </a:p>
          <a:p>
            <a:r>
              <a:rPr lang="fr-FR" dirty="0" smtClean="0"/>
              <a:t>Lames </a:t>
            </a:r>
            <a:r>
              <a:rPr lang="fr-FR" dirty="0" err="1" smtClean="0"/>
              <a:t>Werfen</a:t>
            </a:r>
            <a:endParaRPr lang="fr-FR" dirty="0" smtClean="0"/>
          </a:p>
          <a:p>
            <a:r>
              <a:rPr lang="fr-FR" dirty="0" err="1" smtClean="0"/>
              <a:t>Quantalyser</a:t>
            </a:r>
            <a:r>
              <a:rPr lang="fr-FR" dirty="0" smtClean="0"/>
              <a:t> 3000</a:t>
            </a:r>
          </a:p>
          <a:p>
            <a:r>
              <a:rPr lang="fr-FR" dirty="0" smtClean="0"/>
              <a:t>Titre 160</a:t>
            </a:r>
          </a:p>
          <a:p>
            <a:endParaRPr lang="fr-FR" dirty="0" smtClean="0"/>
          </a:p>
          <a:p>
            <a:r>
              <a:rPr lang="fr-FR" dirty="0" smtClean="0"/>
              <a:t>Dot D-tek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1" t="34736" r="24606" b="29169"/>
          <a:stretch/>
        </p:blipFill>
        <p:spPr>
          <a:xfrm rot="5400000">
            <a:off x="8434327" y="3987021"/>
            <a:ext cx="4156364" cy="920583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 flipH="1" flipV="1">
            <a:off x="10656917" y="5586153"/>
            <a:ext cx="507076" cy="83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1185853" y="5401487"/>
            <a:ext cx="721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Th/To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339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4314051" y="-3809811"/>
            <a:ext cx="3723662" cy="118429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301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82881" y="116378"/>
            <a:ext cx="3631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Bioplex</a:t>
            </a:r>
            <a:r>
              <a:rPr lang="fr-FR" dirty="0" smtClean="0">
                <a:solidFill>
                  <a:srgbClr val="FF0000"/>
                </a:solidFill>
              </a:rPr>
              <a:t> user meeting 26-27/09/2023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82881" y="4527362"/>
            <a:ext cx="2306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Application </a:t>
            </a:r>
            <a:r>
              <a:rPr lang="fr-FR" b="1" dirty="0" smtClean="0"/>
              <a:t>menti.com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182881" y="5494713"/>
            <a:ext cx="503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 </a:t>
            </a:r>
            <a:r>
              <a:rPr lang="fr-FR" dirty="0" err="1" smtClean="0"/>
              <a:t>webinairs</a:t>
            </a:r>
            <a:r>
              <a:rPr lang="fr-FR" dirty="0" smtClean="0"/>
              <a:t> à venir : </a:t>
            </a:r>
            <a:r>
              <a:rPr lang="fr-FR" dirty="0" err="1" smtClean="0"/>
              <a:t>Ac</a:t>
            </a:r>
            <a:r>
              <a:rPr lang="fr-FR" dirty="0" smtClean="0"/>
              <a:t> anti-ADN et </a:t>
            </a:r>
            <a:r>
              <a:rPr lang="fr-FR" dirty="0" err="1" smtClean="0"/>
              <a:t>masterclass</a:t>
            </a:r>
            <a:r>
              <a:rPr lang="fr-FR" dirty="0" smtClean="0"/>
              <a:t> CIQ</a:t>
            </a:r>
          </a:p>
          <a:p>
            <a:r>
              <a:rPr lang="fr-FR" dirty="0" err="1" smtClean="0"/>
              <a:t>Shoenfeld</a:t>
            </a:r>
            <a:r>
              <a:rPr lang="fr-FR" dirty="0" smtClean="0"/>
              <a:t> : interprétation humain versus IA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89853" y="710876"/>
            <a:ext cx="3141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Bioplex</a:t>
            </a:r>
            <a:r>
              <a:rPr lang="fr-FR" dirty="0" smtClean="0"/>
              <a:t> : depuis 18 ans, 26 pays</a:t>
            </a:r>
          </a:p>
          <a:p>
            <a:r>
              <a:rPr lang="fr-FR" dirty="0" smtClean="0"/>
              <a:t>2026 : </a:t>
            </a:r>
            <a:r>
              <a:rPr lang="fr-FR" b="1" dirty="0" err="1" smtClean="0"/>
              <a:t>Bioplex</a:t>
            </a:r>
            <a:r>
              <a:rPr lang="fr-FR" b="1" dirty="0" smtClean="0"/>
              <a:t> </a:t>
            </a:r>
            <a:r>
              <a:rPr lang="fr-FR" b="1" dirty="0" err="1" smtClean="0"/>
              <a:t>next</a:t>
            </a:r>
            <a:r>
              <a:rPr lang="fr-FR" b="1" dirty="0" smtClean="0"/>
              <a:t> </a:t>
            </a:r>
            <a:r>
              <a:rPr lang="fr-FR" b="1" dirty="0" err="1" smtClean="0"/>
              <a:t>generatio</a:t>
            </a:r>
            <a:r>
              <a:rPr lang="fr-FR" b="1" dirty="0" err="1"/>
              <a:t>n</a:t>
            </a:r>
            <a:endParaRPr lang="fr-FR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189853" y="1695986"/>
            <a:ext cx="37047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En développement : panel foie </a:t>
            </a:r>
          </a:p>
          <a:p>
            <a:r>
              <a:rPr lang="fr-FR" dirty="0" smtClean="0"/>
              <a:t>LKM/LC1/ SLA (il n’y aura pas l’actine)</a:t>
            </a:r>
          </a:p>
          <a:p>
            <a:r>
              <a:rPr lang="fr-FR" dirty="0" smtClean="0"/>
              <a:t>M2/Sp100/PML/Gp210/Kelch7 ???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82881" y="3092343"/>
            <a:ext cx="7135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Nouveaux paramètres </a:t>
            </a:r>
            <a:r>
              <a:rPr lang="fr-FR" b="1" dirty="0" smtClean="0"/>
              <a:t>demandés</a:t>
            </a:r>
            <a:r>
              <a:rPr lang="fr-FR" dirty="0" smtClean="0"/>
              <a:t> : DFS70, diabète, sclérodermie, myosites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89853" y="3829592"/>
            <a:ext cx="4125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Unity</a:t>
            </a:r>
            <a:r>
              <a:rPr lang="fr-FR" b="1" dirty="0" smtClean="0"/>
              <a:t> </a:t>
            </a:r>
            <a:r>
              <a:rPr lang="fr-FR" b="1" dirty="0" err="1" smtClean="0"/>
              <a:t>External</a:t>
            </a:r>
            <a:r>
              <a:rPr lang="fr-FR" b="1" dirty="0" smtClean="0"/>
              <a:t> </a:t>
            </a:r>
            <a:r>
              <a:rPr lang="fr-FR" b="1" dirty="0" err="1" smtClean="0"/>
              <a:t>interlab</a:t>
            </a:r>
            <a:r>
              <a:rPr lang="fr-FR" b="1" dirty="0" smtClean="0"/>
              <a:t> </a:t>
            </a:r>
            <a:r>
              <a:rPr lang="fr-FR" dirty="0" smtClean="0"/>
              <a:t>: www.QCNet.com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073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8189" y="58189"/>
            <a:ext cx="1001620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 smtClean="0"/>
              <a:t>Adolescente de 15 ans, consulte pour suspicion de sclérodermie devant 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Phénomène de Raynaud de courte durée au niveau des orteils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Anticorps anti-Scl70 et anti-SSB positifs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Apparition </a:t>
            </a:r>
            <a:r>
              <a:rPr lang="fr-FR" dirty="0" smtClean="0"/>
              <a:t>secondaire d’arthralgies bilatérales des chevilles et des genoux (</a:t>
            </a:r>
            <a:r>
              <a:rPr lang="fr-FR" dirty="0" err="1" smtClean="0"/>
              <a:t>Apranax</a:t>
            </a:r>
            <a:r>
              <a:rPr lang="fr-FR" dirty="0" smtClean="0"/>
              <a:t> et </a:t>
            </a:r>
            <a:r>
              <a:rPr lang="fr-FR" dirty="0" err="1" smtClean="0"/>
              <a:t>Indocid</a:t>
            </a:r>
            <a:r>
              <a:rPr lang="fr-FR" dirty="0" smtClean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Depuis </a:t>
            </a:r>
            <a:r>
              <a:rPr lang="fr-FR" dirty="0" smtClean="0"/>
              <a:t>plusieurs semaines : fatigue et myalgies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Depuis 1 mois : constipation sévère avec douleurs abdominales et dysphagie aux aliments solides </a:t>
            </a:r>
            <a:r>
              <a:rPr lang="fr-FR" dirty="0" smtClean="0"/>
              <a:t>secs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8189" y="3316778"/>
            <a:ext cx="1079449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Bilan biologique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hypercalcémie : calcémie corrigé = 3,5 </a:t>
            </a:r>
            <a:r>
              <a:rPr lang="fr-FR" dirty="0" err="1" smtClean="0"/>
              <a:t>mmol</a:t>
            </a:r>
            <a:r>
              <a:rPr lang="fr-FR" dirty="0" smtClean="0"/>
              <a:t>/L (2,1-2,6), PTH, </a:t>
            </a:r>
            <a:r>
              <a:rPr lang="fr-FR" dirty="0" err="1" smtClean="0"/>
              <a:t>PTHrp</a:t>
            </a:r>
            <a:r>
              <a:rPr lang="fr-FR" dirty="0" smtClean="0"/>
              <a:t> effondré, </a:t>
            </a:r>
            <a:r>
              <a:rPr lang="fr-FR" dirty="0" err="1" smtClean="0"/>
              <a:t>vitA</a:t>
            </a:r>
            <a:r>
              <a:rPr lang="fr-FR" dirty="0" smtClean="0"/>
              <a:t> bas, </a:t>
            </a:r>
            <a:r>
              <a:rPr lang="fr-FR" dirty="0" err="1" smtClean="0"/>
              <a:t>vitD</a:t>
            </a:r>
            <a:r>
              <a:rPr lang="fr-FR" dirty="0" smtClean="0"/>
              <a:t> N, </a:t>
            </a:r>
            <a:r>
              <a:rPr lang="fr-FR" dirty="0" err="1" smtClean="0"/>
              <a:t>creat</a:t>
            </a:r>
            <a:r>
              <a:rPr lang="fr-FR" dirty="0" smtClean="0"/>
              <a:t> N, PAL N,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réa </a:t>
            </a:r>
            <a:r>
              <a:rPr lang="fr-FR" dirty="0" smtClean="0"/>
              <a:t>pédiatrique, conseil Centre National de Référence de l’hypercalcémie : hydratation, </a:t>
            </a:r>
            <a:r>
              <a:rPr lang="fr-FR" dirty="0" err="1" smtClean="0"/>
              <a:t>biphosphonates</a:t>
            </a:r>
            <a:endParaRPr lang="fr-FR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échographie abdominale, PET-SCAN, myélogramme : RAS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avis pharmacovigilance </a:t>
            </a:r>
            <a:r>
              <a:rPr lang="fr-FR" dirty="0" err="1" smtClean="0"/>
              <a:t>Indocid</a:t>
            </a:r>
            <a:r>
              <a:rPr lang="fr-FR" dirty="0" smtClean="0"/>
              <a:t> : imputabilité peu </a:t>
            </a:r>
            <a:r>
              <a:rPr lang="fr-FR" dirty="0" smtClean="0"/>
              <a:t>probable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CPK </a:t>
            </a:r>
            <a:r>
              <a:rPr lang="fr-FR" dirty="0"/>
              <a:t>500 UI/L (&lt; 170</a:t>
            </a:r>
            <a:r>
              <a:rPr lang="fr-FR" dirty="0" smtClean="0"/>
              <a:t>)</a:t>
            </a:r>
            <a:endParaRPr lang="fr-FR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bilan auto-immun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095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951" y="925483"/>
            <a:ext cx="5850816" cy="436274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16378" y="91440"/>
            <a:ext cx="1033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Image IFI</a:t>
            </a:r>
          </a:p>
          <a:p>
            <a:r>
              <a:rPr lang="fr-FR" dirty="0" smtClean="0"/>
              <a:t>Scl70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" y="925483"/>
            <a:ext cx="5849026" cy="436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3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" y="58189"/>
            <a:ext cx="8990472" cy="67038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9173190" y="66502"/>
            <a:ext cx="18383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 smtClean="0"/>
          </a:p>
          <a:p>
            <a:r>
              <a:rPr lang="fr-FR" dirty="0" smtClean="0"/>
              <a:t>Lames </a:t>
            </a:r>
            <a:r>
              <a:rPr lang="fr-FR" dirty="0" err="1" smtClean="0"/>
              <a:t>Werfen</a:t>
            </a:r>
            <a:endParaRPr lang="fr-FR" dirty="0" smtClean="0"/>
          </a:p>
          <a:p>
            <a:r>
              <a:rPr lang="fr-FR" dirty="0" err="1" smtClean="0"/>
              <a:t>Quantalyser</a:t>
            </a:r>
            <a:r>
              <a:rPr lang="fr-FR" dirty="0" smtClean="0"/>
              <a:t> 3000</a:t>
            </a:r>
          </a:p>
          <a:p>
            <a:r>
              <a:rPr lang="fr-FR" dirty="0" smtClean="0"/>
              <a:t>Titre 160</a:t>
            </a:r>
          </a:p>
          <a:p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9106850" y="1903615"/>
            <a:ext cx="31465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Bioplex</a:t>
            </a:r>
            <a:endParaRPr lang="fr-FR" dirty="0" smtClean="0"/>
          </a:p>
          <a:p>
            <a:r>
              <a:rPr lang="fr-FR" dirty="0" err="1" smtClean="0"/>
              <a:t>Ac</a:t>
            </a:r>
            <a:r>
              <a:rPr lang="fr-FR" dirty="0" smtClean="0"/>
              <a:t> anti-SSB = 4 IA/</a:t>
            </a:r>
            <a:r>
              <a:rPr lang="fr-FR" dirty="0" err="1" smtClean="0"/>
              <a:t>mL</a:t>
            </a:r>
            <a:r>
              <a:rPr lang="fr-FR" dirty="0" smtClean="0"/>
              <a:t> (&lt;1)</a:t>
            </a:r>
          </a:p>
          <a:p>
            <a:r>
              <a:rPr lang="fr-FR" dirty="0" err="1" smtClean="0"/>
              <a:t>Ac</a:t>
            </a:r>
            <a:r>
              <a:rPr lang="fr-FR" dirty="0" smtClean="0"/>
              <a:t> anti-Scl70 = 4,8 IA/</a:t>
            </a:r>
            <a:r>
              <a:rPr lang="fr-FR" dirty="0" err="1" smtClean="0"/>
              <a:t>mL</a:t>
            </a:r>
            <a:r>
              <a:rPr lang="fr-FR" dirty="0" smtClean="0"/>
              <a:t> (N&lt; 1)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9173190" y="3389256"/>
            <a:ext cx="2208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Dot D-tek</a:t>
            </a:r>
          </a:p>
          <a:p>
            <a:r>
              <a:rPr lang="fr-FR" dirty="0" err="1" smtClean="0"/>
              <a:t>Ac</a:t>
            </a:r>
            <a:r>
              <a:rPr lang="fr-FR" dirty="0" smtClean="0"/>
              <a:t> anti-SSB : négatif</a:t>
            </a:r>
          </a:p>
          <a:p>
            <a:r>
              <a:rPr lang="fr-FR" dirty="0" err="1" smtClean="0"/>
              <a:t>Ac</a:t>
            </a:r>
            <a:r>
              <a:rPr lang="fr-FR" dirty="0" smtClean="0"/>
              <a:t> anti-Scl70 : négatif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664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" y="58189"/>
            <a:ext cx="8990472" cy="67038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9663641" y="58189"/>
            <a:ext cx="187506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 smtClean="0"/>
          </a:p>
          <a:p>
            <a:r>
              <a:rPr lang="fr-FR" dirty="0" smtClean="0"/>
              <a:t>Lames </a:t>
            </a:r>
            <a:r>
              <a:rPr lang="fr-FR" dirty="0" err="1" smtClean="0"/>
              <a:t>Werfen</a:t>
            </a:r>
            <a:endParaRPr lang="fr-FR" dirty="0" smtClean="0"/>
          </a:p>
          <a:p>
            <a:r>
              <a:rPr lang="fr-FR" dirty="0" err="1" smtClean="0"/>
              <a:t>Quantalyser</a:t>
            </a:r>
            <a:r>
              <a:rPr lang="fr-FR" dirty="0" smtClean="0"/>
              <a:t> 3000</a:t>
            </a:r>
          </a:p>
          <a:p>
            <a:r>
              <a:rPr lang="fr-FR" dirty="0" smtClean="0"/>
              <a:t>Titre 160</a:t>
            </a:r>
          </a:p>
          <a:p>
            <a:endParaRPr lang="fr-FR" dirty="0"/>
          </a:p>
          <a:p>
            <a:r>
              <a:rPr lang="fr-FR" dirty="0" smtClean="0"/>
              <a:t>Dot </a:t>
            </a:r>
            <a:r>
              <a:rPr lang="fr-FR" dirty="0" smtClean="0"/>
              <a:t>myosite D-tek</a:t>
            </a: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63" t="1605" r="26667" b="33210"/>
          <a:stretch/>
        </p:blipFill>
        <p:spPr>
          <a:xfrm rot="5400000">
            <a:off x="8593191" y="3140659"/>
            <a:ext cx="4206240" cy="1899086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>
            <a:off x="9430885" y="5569528"/>
            <a:ext cx="548640" cy="166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31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1" y="159406"/>
            <a:ext cx="8292203" cy="618320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609513" y="1961804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Sp100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924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3" y="406625"/>
            <a:ext cx="7793439" cy="581129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709265" y="1654233"/>
            <a:ext cx="128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centromère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131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354445"/>
            <a:ext cx="7261425" cy="541458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869680" y="1596044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DNR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730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72299"/>
            <a:ext cx="7236486" cy="539599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035934" y="1679171"/>
            <a:ext cx="1107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centrioles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792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373</Words>
  <Application>Microsoft Office PowerPoint</Application>
  <PresentationFormat>Grand écran</PresentationFormat>
  <Paragraphs>76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CHU Dijon Bourgogne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LAKOMY Daniela</dc:creator>
  <cp:lastModifiedBy>LAKOMY Daniela</cp:lastModifiedBy>
  <cp:revision>49</cp:revision>
  <dcterms:created xsi:type="dcterms:W3CDTF">2022-12-08T14:59:51Z</dcterms:created>
  <dcterms:modified xsi:type="dcterms:W3CDTF">2023-10-12T13:03:59Z</dcterms:modified>
</cp:coreProperties>
</file>