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5" r:id="rId9"/>
    <p:sldId id="261" r:id="rId10"/>
    <p:sldId id="266" r:id="rId11"/>
    <p:sldId id="268" r:id="rId12"/>
    <p:sldId id="270" r:id="rId13"/>
    <p:sldId id="269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69D7-769D-41EE-9FC8-09244585AE95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91ED-6377-4FD4-85AF-102BE0A0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90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91ED-6377-4FD4-85AF-102BE0A0B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11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6/7</a:t>
            </a:r>
            <a:r>
              <a:rPr lang="fr-FR" baseline="0" dirty="0" smtClean="0"/>
              <a:t> cohortes japonaises, IP pour toutes les études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91ED-6377-4FD4-85AF-102BE0A0BD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47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Lames </a:t>
            </a:r>
            <a:r>
              <a:rPr lang="fr-FR" dirty="0" err="1" smtClean="0"/>
              <a:t>werfen</a:t>
            </a:r>
            <a:r>
              <a:rPr lang="fr-FR" dirty="0" smtClean="0"/>
              <a:t>, Radio IP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91ED-6377-4FD4-85AF-102BE0A0BD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81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91ED-6377-4FD4-85AF-102BE0A0BD6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3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Lames </a:t>
            </a:r>
            <a:r>
              <a:rPr lang="fr-FR" dirty="0" err="1" smtClean="0"/>
              <a:t>euroimmun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91ED-6377-4FD4-85AF-102BE0A0BD6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46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55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04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41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59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8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18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47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2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2A44-E539-4935-8879-2A76C3062032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8E18-00C0-4188-9CB1-D4DC47D22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272808" cy="2331690"/>
          </a:xfrm>
        </p:spPr>
        <p:txBody>
          <a:bodyPr>
            <a:normAutofit fontScale="90000"/>
          </a:bodyPr>
          <a:lstStyle/>
          <a:p>
            <a:r>
              <a:rPr lang="fr-FR" sz="4800" dirty="0" smtClean="0"/>
              <a:t>Anticorps anti-</a:t>
            </a:r>
            <a:r>
              <a:rPr lang="fr-FR" sz="4800" dirty="0" err="1" smtClean="0"/>
              <a:t>Zo</a:t>
            </a:r>
            <a:r>
              <a:rPr lang="fr-FR" sz="4800" dirty="0" smtClean="0"/>
              <a:t>, -Ha, -KS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smtClean="0"/>
              <a:t>Retour sur 6 ans d’utilisation du dot SYN10D-24 (D-tek) aux Hôpitaux Universitaires de Strasbourg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67944" y="5373216"/>
            <a:ext cx="4424536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Benoit NESPOLA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Antoine KLAPUCH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17451" r="38837" b="10738"/>
          <a:stretch>
            <a:fillRect/>
          </a:stretch>
        </p:blipFill>
        <p:spPr bwMode="auto">
          <a:xfrm>
            <a:off x="395536" y="188640"/>
            <a:ext cx="12229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0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976226"/>
              </p:ext>
            </p:extLst>
          </p:nvPr>
        </p:nvGraphicFramePr>
        <p:xfrm>
          <a:off x="623657" y="1124744"/>
          <a:ext cx="8052799" cy="51316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3848"/>
                <a:gridCol w="926223"/>
                <a:gridCol w="2232248"/>
                <a:gridCol w="4320480"/>
              </a:tblGrid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IFI / autre anticorps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Clinique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insuf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respi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aigue sur chronique, résultat non mentionné, décès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Moucheté 1/1280, anti-RNP+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IRC d'origine indéterminée,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de signes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connectivite,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élévation CPK chronique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Homogène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</a:t>
                      </a:r>
                      <a:r>
                        <a:rPr lang="fr-FR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nucléolaire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&gt; 1/1280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sclérodermie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systémique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(Raynaud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ulcérations pulpaires,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polyarthralgies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pas d'atteinte pulmonaire)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Moucheté 1/160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Raynaud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PR depuis 2017, hospitalisée pour infection respiratoire aigue, </a:t>
                      </a:r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Syndrome des anti-synthétases 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grippe,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non mentionné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Nucléolaire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type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fibrillarine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poumon, arthrites,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diagnostic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retenu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Homogène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Dermatomyosite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40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Homogène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Dermatomyosite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Moucheté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Pneumopathie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d’hypersensibilité au perroquet du Gabon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 1/160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infection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pulmonaire, pas d'arguments pour une MAI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 1/160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mentionné dans CR, AVC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 1/160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Maladie de Wegener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 1/640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dermatomyosite, dite séronégative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Pseudopolyarthrite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rhizomélique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Homogène 160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PID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depuis 2018,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insuf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respi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aigue / infection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covid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pas de notion dans le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Eruption prurigineuse étendue, myalgies des ceintures d'horaire inflammatoire,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arthrites des poignets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Fc</a:t>
                      </a:r>
                      <a:r>
                        <a:rPr lang="fr-FR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TRNA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anti-NMO+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mentionné dans CR d'hospitalisation : NMO </a:t>
                      </a: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 &gt; 1/1280, anti-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PmScl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 et 75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scléromyosite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Homogène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pneumopathie bilatérale avec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oxygéno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-dépendance d'origine bactérienne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Homogène et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nucléolaire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anti-Scl70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PID chronique</a:t>
                      </a:r>
                      <a:r>
                        <a:rPr lang="fr-FR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étiquetée IPAF ? 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49320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2"/>
                </a:solidFill>
              </a:rPr>
              <a:t>Anticorps </a:t>
            </a:r>
            <a:r>
              <a:rPr lang="fr-FR" sz="3200" dirty="0" err="1" smtClean="0">
                <a:solidFill>
                  <a:schemeClr val="tx2"/>
                </a:solidFill>
              </a:rPr>
              <a:t>anti-Ha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9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11 sérums / 20 nettement positifs</a:t>
            </a:r>
          </a:p>
          <a:p>
            <a:endParaRPr lang="fr-FR" sz="2400" dirty="0"/>
          </a:p>
          <a:p>
            <a:r>
              <a:rPr lang="fr-FR" sz="2400" dirty="0" smtClean="0"/>
              <a:t>1/20 avec </a:t>
            </a:r>
            <a:r>
              <a:rPr lang="fr-FR" sz="2400" dirty="0" err="1" smtClean="0"/>
              <a:t>Fc</a:t>
            </a:r>
            <a:r>
              <a:rPr lang="fr-FR" sz="2400" dirty="0" smtClean="0"/>
              <a:t> </a:t>
            </a:r>
            <a:r>
              <a:rPr lang="fr-FR" sz="2400" dirty="0" err="1" smtClean="0"/>
              <a:t>tRNA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/>
              <a:t>2</a:t>
            </a:r>
            <a:r>
              <a:rPr lang="fr-FR" sz="2400" dirty="0" smtClean="0"/>
              <a:t>/19 </a:t>
            </a:r>
            <a:r>
              <a:rPr lang="fr-FR" sz="2400" dirty="0"/>
              <a:t>patients « </a:t>
            </a:r>
            <a:r>
              <a:rPr lang="fr-FR" sz="2400" dirty="0" smtClean="0"/>
              <a:t>vrai positif</a:t>
            </a:r>
            <a:r>
              <a:rPr lang="fr-FR" sz="2400" dirty="0"/>
              <a:t> </a:t>
            </a:r>
            <a:r>
              <a:rPr lang="fr-FR" sz="2400" dirty="0" smtClean="0"/>
              <a:t>»</a:t>
            </a:r>
          </a:p>
          <a:p>
            <a:endParaRPr lang="fr-FR" sz="2400" dirty="0"/>
          </a:p>
          <a:p>
            <a:r>
              <a:rPr lang="fr-FR" sz="2400" dirty="0" smtClean="0"/>
              <a:t>1/2 PID</a:t>
            </a:r>
          </a:p>
          <a:p>
            <a:pPr marL="0" indent="0"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9320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2"/>
                </a:solidFill>
              </a:rPr>
              <a:t>Anticorps </a:t>
            </a:r>
            <a:r>
              <a:rPr lang="fr-FR" sz="3200" dirty="0" err="1" smtClean="0">
                <a:solidFill>
                  <a:schemeClr val="tx2"/>
                </a:solidFill>
              </a:rPr>
              <a:t>anti-Ha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6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466913"/>
              </p:ext>
            </p:extLst>
          </p:nvPr>
        </p:nvGraphicFramePr>
        <p:xfrm>
          <a:off x="623657" y="1403361"/>
          <a:ext cx="8052799" cy="21696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3848"/>
                <a:gridCol w="1070239"/>
                <a:gridCol w="1728192"/>
                <a:gridCol w="4680520"/>
              </a:tblGrid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IFI / autre anticorps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Clinique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1/160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anti-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Zo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anti-Ha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Syndrome des anti-synthétases</a:t>
                      </a:r>
                      <a:r>
                        <a:rPr lang="fr-F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(Raynaud,</a:t>
                      </a:r>
                      <a:r>
                        <a:rPr lang="fr-FR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arthrites)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Homogène  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anti-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anti-Ha</a:t>
                      </a:r>
                      <a:endParaRPr lang="fr-FR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paresthésies des membres, douleurs musculaires atypiques, CPK augmentées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1/160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anti-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anti-Ha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Syndrome des anti-synthétases (Raynaud,</a:t>
                      </a:r>
                      <a:r>
                        <a:rPr lang="fr-FR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arthrites)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1/160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anti-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anti-Ha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Syndrome des anti-synthétases (Raynaud,</a:t>
                      </a:r>
                      <a:r>
                        <a:rPr lang="fr-FR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arthrites)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1/160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anti-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anti-Ha</a:t>
                      </a:r>
                      <a:endParaRPr lang="fr-FR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Syndrome des anti-synthétases</a:t>
                      </a:r>
                      <a:r>
                        <a:rPr lang="fr-FR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(PID, fièvre récurrente, syndrome </a:t>
                      </a:r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inflammatoire) 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71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1/160 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anti-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anti-Ha</a:t>
                      </a:r>
                      <a:endParaRPr lang="fr-FR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AVC, anticorps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non mentionnés dans compte-rendu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49320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2"/>
                </a:solidFill>
              </a:rPr>
              <a:t>Anticorps anti-</a:t>
            </a:r>
            <a:r>
              <a:rPr lang="fr-FR" sz="3200" dirty="0" err="1" smtClean="0">
                <a:solidFill>
                  <a:schemeClr val="tx2"/>
                </a:solidFill>
              </a:rPr>
              <a:t>Zo</a:t>
            </a:r>
            <a:r>
              <a:rPr lang="fr-FR" sz="3200" dirty="0" smtClean="0">
                <a:solidFill>
                  <a:schemeClr val="tx2"/>
                </a:solidFill>
              </a:rPr>
              <a:t> + </a:t>
            </a:r>
            <a:r>
              <a:rPr lang="fr-FR" sz="3200" dirty="0" err="1" smtClean="0">
                <a:solidFill>
                  <a:schemeClr val="tx2"/>
                </a:solidFill>
              </a:rPr>
              <a:t>anti-Ha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3861048"/>
            <a:ext cx="8229600" cy="22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6 sérums / 6 nettement positifs, 0/6 avec </a:t>
            </a:r>
            <a:r>
              <a:rPr lang="fr-FR" sz="2400" dirty="0" err="1" smtClean="0"/>
              <a:t>Fc</a:t>
            </a:r>
            <a:r>
              <a:rPr lang="fr-FR" sz="2400" dirty="0" smtClean="0"/>
              <a:t> </a:t>
            </a:r>
            <a:r>
              <a:rPr lang="fr-FR" sz="2400" dirty="0" err="1" smtClean="0"/>
              <a:t>tRNA</a:t>
            </a:r>
            <a:endParaRPr lang="fr-FR" sz="2400" dirty="0" smtClean="0"/>
          </a:p>
          <a:p>
            <a:endParaRPr lang="fr-FR" sz="2000" dirty="0" smtClean="0"/>
          </a:p>
          <a:p>
            <a:r>
              <a:rPr lang="fr-FR" sz="2400" dirty="0" smtClean="0"/>
              <a:t>3/4 patients « vrais positifs »</a:t>
            </a:r>
          </a:p>
          <a:p>
            <a:endParaRPr lang="fr-FR" sz="2000" dirty="0" smtClean="0"/>
          </a:p>
          <a:p>
            <a:r>
              <a:rPr lang="fr-FR" sz="2400" dirty="0" smtClean="0"/>
              <a:t>1/3 PID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75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5505475"/>
          </a:xfrm>
        </p:spPr>
        <p:txBody>
          <a:bodyPr/>
          <a:lstStyle/>
          <a:p>
            <a:r>
              <a:rPr lang="fr-FR" sz="2400" dirty="0"/>
              <a:t>Pertinence de la recherche systématique de ces anticorps?</a:t>
            </a:r>
          </a:p>
          <a:p>
            <a:r>
              <a:rPr lang="fr-FR" sz="2400" dirty="0"/>
              <a:t>A ne rechercher que si fluorescence cytoplasmique type </a:t>
            </a:r>
            <a:r>
              <a:rPr lang="fr-FR" sz="2400" dirty="0" err="1"/>
              <a:t>tRNA</a:t>
            </a:r>
            <a:r>
              <a:rPr lang="fr-FR" sz="2400" dirty="0" smtClean="0"/>
              <a:t>?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r>
              <a:rPr lang="fr-FR" sz="2000" dirty="0" smtClean="0"/>
              <a:t>254 sérums avec une fluorescence cytoplasmique « homogène dense diffuse »</a:t>
            </a:r>
          </a:p>
          <a:p>
            <a:pPr marL="0" indent="0">
              <a:buNone/>
            </a:pPr>
            <a:r>
              <a:rPr lang="fr-FR" sz="2000" dirty="0" smtClean="0"/>
              <a:t>239 sérums sans fluorescence cytoplasmique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		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		8/18 diagnostic compatible avec un SAS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16818" r="29624" b="47192"/>
          <a:stretch/>
        </p:blipFill>
        <p:spPr bwMode="auto">
          <a:xfrm>
            <a:off x="2483768" y="1628800"/>
            <a:ext cx="4082991" cy="16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t="14147" r="56352" b="50820"/>
          <a:stretch/>
        </p:blipFill>
        <p:spPr bwMode="auto">
          <a:xfrm>
            <a:off x="899590" y="4221088"/>
            <a:ext cx="2951169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27714" r="56243" b="32826"/>
          <a:stretch/>
        </p:blipFill>
        <p:spPr bwMode="auto">
          <a:xfrm>
            <a:off x="5940152" y="4913229"/>
            <a:ext cx="2033911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8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Faible spécificité du dot pour la recherche ces auto-anticorps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Et dans votre expérience? </a:t>
            </a:r>
          </a:p>
          <a:p>
            <a:r>
              <a:rPr lang="fr-FR" sz="2400" dirty="0" smtClean="0"/>
              <a:t>Intérêt d’une évaluation multicentrique?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Spécificités disponibles sur dot </a:t>
            </a:r>
            <a:r>
              <a:rPr lang="fr-FR" sz="2400" dirty="0" err="1" smtClean="0"/>
              <a:t>Euroimmun</a:t>
            </a:r>
            <a:r>
              <a:rPr lang="fr-FR" sz="2400" dirty="0" smtClean="0"/>
              <a:t> prochainement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>
                <a:sym typeface="Wingdings" panose="05000000000000000000" pitchFamily="2" charset="2"/>
              </a:rPr>
              <a:t> comparaison des deux dots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8492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9305" y="3717032"/>
            <a:ext cx="41508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smtClean="0"/>
              <a:t>Bonroy et al, Journal of Translational Autoimmunity, 2022 </a:t>
            </a:r>
            <a:endParaRPr lang="fr-F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30244" r="35146" b="50828"/>
          <a:stretch/>
        </p:blipFill>
        <p:spPr bwMode="auto">
          <a:xfrm>
            <a:off x="899592" y="1913116"/>
            <a:ext cx="6768752" cy="16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9" t="28275" r="50628" b="6867"/>
          <a:stretch/>
        </p:blipFill>
        <p:spPr bwMode="auto">
          <a:xfrm rot="16200000">
            <a:off x="4223105" y="1815749"/>
            <a:ext cx="1026042" cy="79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39952" y="2708920"/>
            <a:ext cx="1800200" cy="39790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96136" y="5373216"/>
            <a:ext cx="1728192" cy="5338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77469" r="30440" b="15895"/>
          <a:stretch/>
        </p:blipFill>
        <p:spPr bwMode="auto">
          <a:xfrm>
            <a:off x="755576" y="4491070"/>
            <a:ext cx="7272808" cy="60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49320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2"/>
                </a:solidFill>
              </a:rPr>
              <a:t>Introduction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9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Anticorps anti-KS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fr-FR" sz="2600" dirty="0" smtClean="0"/>
              <a:t>Découverte en 1999</a:t>
            </a:r>
          </a:p>
          <a:p>
            <a:endParaRPr lang="fr-FR" sz="2600" dirty="0"/>
          </a:p>
          <a:p>
            <a:r>
              <a:rPr lang="fr-FR" sz="2600" dirty="0" smtClean="0"/>
              <a:t>Les 3 premiers patients décrits dans cette étude avaient une PID</a:t>
            </a:r>
          </a:p>
          <a:p>
            <a:endParaRPr lang="fr-FR" sz="2600" dirty="0" smtClean="0"/>
          </a:p>
          <a:p>
            <a:r>
              <a:rPr lang="fr-FR" sz="2600" dirty="0" smtClean="0"/>
              <a:t>Revue récente</a:t>
            </a:r>
          </a:p>
          <a:p>
            <a:pPr lvl="1"/>
            <a:r>
              <a:rPr lang="fr-FR" sz="2200" dirty="0" smtClean="0"/>
              <a:t>46/47 patients : PID</a:t>
            </a:r>
          </a:p>
          <a:p>
            <a:pPr lvl="1"/>
            <a:r>
              <a:rPr lang="fr-FR" sz="2200" dirty="0" smtClean="0"/>
              <a:t>Seule manifestation dans 50% des cas</a:t>
            </a:r>
          </a:p>
          <a:p>
            <a:pPr lvl="1"/>
            <a:r>
              <a:rPr lang="fr-FR" sz="2200" dirty="0" smtClean="0"/>
              <a:t>Arthrites 26%, Raynaud 19%, mains de mécaniciens 32%</a:t>
            </a:r>
          </a:p>
          <a:p>
            <a:pPr lvl="1"/>
            <a:r>
              <a:rPr lang="fr-FR" sz="2200" dirty="0" smtClean="0"/>
              <a:t>Myosite 9%</a:t>
            </a:r>
          </a:p>
          <a:p>
            <a:pPr lvl="1"/>
            <a:r>
              <a:rPr lang="fr-FR" sz="2200" dirty="0" smtClean="0"/>
              <a:t>Cancer 11%</a:t>
            </a:r>
            <a:endParaRPr lang="fr-FR" sz="2200" dirty="0"/>
          </a:p>
        </p:txBody>
      </p:sp>
      <p:grpSp>
        <p:nvGrpSpPr>
          <p:cNvPr id="8" name="Groupe 7"/>
          <p:cNvGrpSpPr/>
          <p:nvPr/>
        </p:nvGrpSpPr>
        <p:grpSpPr>
          <a:xfrm>
            <a:off x="3992343" y="1344263"/>
            <a:ext cx="4885912" cy="1145137"/>
            <a:chOff x="1907704" y="2132856"/>
            <a:chExt cx="4968552" cy="11451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7" t="34443" r="33417" b="44602"/>
            <a:stretch/>
          </p:blipFill>
          <p:spPr bwMode="auto">
            <a:xfrm>
              <a:off x="2339752" y="2132856"/>
              <a:ext cx="4536504" cy="114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07704" y="2564904"/>
              <a:ext cx="194421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t="28108" r="28454" b="48569"/>
          <a:stretch/>
        </p:blipFill>
        <p:spPr bwMode="auto">
          <a:xfrm>
            <a:off x="3779912" y="3284984"/>
            <a:ext cx="5202294" cy="12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200" b="1" dirty="0"/>
              <a:t>Identification of </a:t>
            </a:r>
            <a:r>
              <a:rPr lang="fr-FR" sz="2200" b="1" dirty="0" err="1"/>
              <a:t>autoantibodies</a:t>
            </a:r>
            <a:r>
              <a:rPr lang="fr-FR" sz="2200" b="1" dirty="0"/>
              <a:t> to </a:t>
            </a:r>
            <a:r>
              <a:rPr lang="fr-FR" sz="2200" b="1" dirty="0" err="1"/>
              <a:t>tyrosyl-tRNA</a:t>
            </a:r>
            <a:r>
              <a:rPr lang="fr-FR" sz="2200" b="1" dirty="0"/>
              <a:t> </a:t>
            </a:r>
            <a:r>
              <a:rPr lang="fr-FR" sz="2200" b="1" dirty="0" err="1"/>
              <a:t>synthetase</a:t>
            </a:r>
            <a:r>
              <a:rPr lang="fr-FR" sz="2200" b="1" dirty="0"/>
              <a:t> in </a:t>
            </a:r>
            <a:r>
              <a:rPr lang="fr-FR" sz="2200" b="1" dirty="0" err="1"/>
              <a:t>dermatomyositis</a:t>
            </a:r>
            <a:r>
              <a:rPr lang="fr-FR" sz="2200" b="1" dirty="0"/>
              <a:t> </a:t>
            </a:r>
            <a:r>
              <a:rPr lang="fr-FR" sz="2200" b="1" dirty="0" err="1"/>
              <a:t>with</a:t>
            </a:r>
            <a:r>
              <a:rPr lang="fr-FR" sz="2200" b="1" dirty="0"/>
              <a:t> </a:t>
            </a:r>
            <a:r>
              <a:rPr lang="fr-FR" sz="2200" b="1" dirty="0" err="1"/>
              <a:t>features</a:t>
            </a:r>
            <a:r>
              <a:rPr lang="fr-FR" sz="2200" b="1" dirty="0"/>
              <a:t> consistent </a:t>
            </a:r>
            <a:r>
              <a:rPr lang="fr-FR" sz="2200" b="1" dirty="0" err="1"/>
              <a:t>with</a:t>
            </a:r>
            <a:r>
              <a:rPr lang="fr-FR" sz="2200" b="1" dirty="0"/>
              <a:t> </a:t>
            </a:r>
            <a:r>
              <a:rPr lang="fr-FR" sz="2200" b="1" dirty="0" err="1"/>
              <a:t>antisynthetase</a:t>
            </a:r>
            <a:r>
              <a:rPr lang="fr-FR" sz="2200" b="1" dirty="0"/>
              <a:t> syndrome</a:t>
            </a:r>
            <a:r>
              <a:rPr lang="fr-FR" sz="2200" dirty="0"/>
              <a:t> (abstract). </a:t>
            </a:r>
            <a:endParaRPr lang="fr-FR" sz="2200" dirty="0" smtClean="0"/>
          </a:p>
          <a:p>
            <a:pPr marL="0" indent="0">
              <a:buNone/>
            </a:pPr>
            <a:r>
              <a:rPr lang="fr-FR" sz="2000" dirty="0" err="1" smtClean="0"/>
              <a:t>Hashish</a:t>
            </a:r>
            <a:r>
              <a:rPr lang="fr-FR" sz="2000" dirty="0" smtClean="0"/>
              <a:t> L, </a:t>
            </a:r>
            <a:r>
              <a:rPr lang="fr-FR" sz="2000" dirty="0" err="1" smtClean="0"/>
              <a:t>Trieu</a:t>
            </a:r>
            <a:r>
              <a:rPr lang="fr-FR" sz="2000" dirty="0" smtClean="0"/>
              <a:t> EP, </a:t>
            </a:r>
            <a:r>
              <a:rPr lang="fr-FR" sz="2000" dirty="0" err="1" smtClean="0"/>
              <a:t>Sadanandan</a:t>
            </a:r>
            <a:r>
              <a:rPr lang="fr-FR" sz="2000" dirty="0" smtClean="0"/>
              <a:t> P, </a:t>
            </a:r>
            <a:r>
              <a:rPr lang="fr-FR" sz="2000" dirty="0" err="1" smtClean="0"/>
              <a:t>Targoff</a:t>
            </a:r>
            <a:r>
              <a:rPr lang="fr-FR" sz="2000" dirty="0" smtClean="0"/>
              <a:t> IN.</a:t>
            </a:r>
          </a:p>
          <a:p>
            <a:pPr marL="0" indent="0">
              <a:buNone/>
            </a:pPr>
            <a:r>
              <a:rPr lang="fr-FR" sz="1800" i="1" dirty="0" err="1" smtClean="0"/>
              <a:t>Arthritis</a:t>
            </a:r>
            <a:r>
              <a:rPr lang="fr-FR" sz="1800" i="1" dirty="0" smtClean="0"/>
              <a:t> </a:t>
            </a:r>
            <a:r>
              <a:rPr lang="fr-FR" sz="1800" i="1" dirty="0" err="1"/>
              <a:t>Rheum</a:t>
            </a:r>
            <a:r>
              <a:rPr lang="fr-FR" sz="1800" i="1" dirty="0"/>
              <a:t> </a:t>
            </a:r>
            <a:r>
              <a:rPr lang="fr-FR" sz="1800" i="1" dirty="0" smtClean="0"/>
              <a:t>2005</a:t>
            </a:r>
          </a:p>
          <a:p>
            <a:pPr marL="0" indent="0">
              <a:buNone/>
            </a:pPr>
            <a:endParaRPr lang="fr-FR" sz="1800" i="1" dirty="0"/>
          </a:p>
          <a:p>
            <a:r>
              <a:rPr lang="fr-FR" sz="2400" dirty="0" smtClean="0"/>
              <a:t>Peu / pas de données dans la littérature</a:t>
            </a: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Anticorps </a:t>
            </a:r>
            <a:r>
              <a:rPr lang="fr-FR" sz="3200" dirty="0" err="1" smtClean="0">
                <a:solidFill>
                  <a:schemeClr val="tx2"/>
                </a:solidFill>
              </a:rPr>
              <a:t>anti-Ha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Anticorps anti-</a:t>
            </a:r>
            <a:r>
              <a:rPr lang="fr-FR" sz="3200" dirty="0" err="1" smtClean="0">
                <a:solidFill>
                  <a:schemeClr val="tx2"/>
                </a:solidFill>
              </a:rPr>
              <a:t>Zo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fr-FR" sz="2600" dirty="0" smtClean="0"/>
              <a:t>Découverte en 2007</a:t>
            </a:r>
          </a:p>
          <a:p>
            <a:endParaRPr lang="fr-FR" sz="2600" dirty="0"/>
          </a:p>
          <a:p>
            <a:endParaRPr lang="fr-FR" sz="2600" dirty="0" smtClean="0"/>
          </a:p>
          <a:p>
            <a:r>
              <a:rPr lang="fr-FR" sz="2600" dirty="0" smtClean="0"/>
              <a:t>Revue portant sur 9 patients</a:t>
            </a:r>
          </a:p>
          <a:p>
            <a:pPr lvl="1"/>
            <a:r>
              <a:rPr lang="fr-FR" sz="2200" dirty="0" smtClean="0"/>
              <a:t>Tous ont une fluorescence cytoplasmique caractéristique</a:t>
            </a:r>
          </a:p>
          <a:p>
            <a:pPr lvl="1"/>
            <a:r>
              <a:rPr lang="fr-FR" sz="2200" dirty="0" smtClean="0"/>
              <a:t>PID chez 7 patients / 9</a:t>
            </a:r>
          </a:p>
          <a:p>
            <a:pPr lvl="1"/>
            <a:r>
              <a:rPr lang="fr-FR" sz="2200" dirty="0"/>
              <a:t>A</a:t>
            </a:r>
            <a:r>
              <a:rPr lang="fr-FR" sz="2200" dirty="0" smtClean="0"/>
              <a:t>tteinte musculaire : 7 patients / 9 </a:t>
            </a:r>
          </a:p>
          <a:p>
            <a:pPr lvl="1"/>
            <a:r>
              <a:rPr lang="fr-FR" sz="2200" dirty="0" smtClean="0"/>
              <a:t>Fréquence variable des arthrites, mains de mécaniciens, Raynaud</a:t>
            </a:r>
          </a:p>
          <a:p>
            <a:pPr lvl="1"/>
            <a:r>
              <a:rPr lang="fr-FR" sz="2200" dirty="0" smtClean="0"/>
              <a:t>1 patiente : cancer de l’utérus</a:t>
            </a:r>
          </a:p>
          <a:p>
            <a:endParaRPr lang="fr-FR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21219" r="22919" b="47207"/>
          <a:stretch/>
        </p:blipFill>
        <p:spPr bwMode="auto">
          <a:xfrm>
            <a:off x="3779912" y="1124744"/>
            <a:ext cx="5287971" cy="16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t="17844" r="23521" b="42234"/>
          <a:stretch/>
        </p:blipFill>
        <p:spPr bwMode="auto">
          <a:xfrm>
            <a:off x="5349683" y="5157192"/>
            <a:ext cx="3295566" cy="14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8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Retour sur 6 ans de recherche de ces anticorps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9654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09/2016 </a:t>
            </a:r>
            <a:r>
              <a:rPr lang="fr-FR" sz="2600" dirty="0" smtClean="0">
                <a:sym typeface="Wingdings" panose="05000000000000000000" pitchFamily="2" charset="2"/>
              </a:rPr>
              <a:t> 09/2022</a:t>
            </a:r>
          </a:p>
          <a:p>
            <a:r>
              <a:rPr lang="fr-FR" sz="2600" dirty="0" smtClean="0">
                <a:sym typeface="Wingdings" panose="05000000000000000000" pitchFamily="2" charset="2"/>
              </a:rPr>
              <a:t>4046 dots réalisés</a:t>
            </a:r>
          </a:p>
          <a:p>
            <a:r>
              <a:rPr lang="fr-FR" sz="2600" dirty="0" smtClean="0">
                <a:sym typeface="Wingdings" panose="05000000000000000000" pitchFamily="2" charset="2"/>
              </a:rPr>
              <a:t>Augmentation croissante prescriptions « dot myosites »</a:t>
            </a:r>
          </a:p>
          <a:p>
            <a:endParaRPr lang="fr-FR" sz="2800" dirty="0">
              <a:sym typeface="Wingdings" panose="05000000000000000000" pitchFamily="2" charset="2"/>
            </a:endParaRPr>
          </a:p>
          <a:p>
            <a:endParaRPr lang="fr-FR" sz="2800" dirty="0" smtClean="0">
              <a:sym typeface="Wingdings" panose="05000000000000000000" pitchFamily="2" charset="2"/>
            </a:endParaRPr>
          </a:p>
          <a:p>
            <a:endParaRPr lang="fr-FR" sz="2600" dirty="0" smtClean="0">
              <a:sym typeface="Wingdings" panose="05000000000000000000" pitchFamily="2" charset="2"/>
            </a:endParaRPr>
          </a:p>
          <a:p>
            <a:r>
              <a:rPr lang="fr-FR" sz="2600" dirty="0" smtClean="0">
                <a:sym typeface="Wingdings" panose="05000000000000000000" pitchFamily="2" charset="2"/>
              </a:rPr>
              <a:t>Anti-KS : 9 sérums positifs (0,22%), 8 patients</a:t>
            </a:r>
          </a:p>
          <a:p>
            <a:r>
              <a:rPr lang="fr-FR" sz="2600" dirty="0" smtClean="0">
                <a:sym typeface="Wingdings" panose="05000000000000000000" pitchFamily="2" charset="2"/>
              </a:rPr>
              <a:t>Anti-</a:t>
            </a:r>
            <a:r>
              <a:rPr lang="fr-FR" sz="2600" dirty="0" err="1" smtClean="0">
                <a:sym typeface="Wingdings" panose="05000000000000000000" pitchFamily="2" charset="2"/>
              </a:rPr>
              <a:t>Zo</a:t>
            </a:r>
            <a:r>
              <a:rPr lang="fr-FR" sz="2600" dirty="0" smtClean="0">
                <a:sym typeface="Wingdings" panose="05000000000000000000" pitchFamily="2" charset="2"/>
              </a:rPr>
              <a:t> : 18 sérums positifs (0,44%), 16 patients</a:t>
            </a:r>
          </a:p>
          <a:p>
            <a:r>
              <a:rPr lang="fr-FR" sz="2600" dirty="0" err="1" smtClean="0">
                <a:sym typeface="Wingdings" panose="05000000000000000000" pitchFamily="2" charset="2"/>
              </a:rPr>
              <a:t>Anti-Ha</a:t>
            </a:r>
            <a:r>
              <a:rPr lang="fr-FR" sz="2600" dirty="0" smtClean="0">
                <a:sym typeface="Wingdings" panose="05000000000000000000" pitchFamily="2" charset="2"/>
              </a:rPr>
              <a:t> : 20 sérums positifs (0,47%), 19 patients</a:t>
            </a:r>
          </a:p>
          <a:p>
            <a:r>
              <a:rPr lang="fr-FR" sz="2600" dirty="0" smtClean="0">
                <a:sym typeface="Wingdings" panose="05000000000000000000" pitchFamily="2" charset="2"/>
              </a:rPr>
              <a:t>Anti-</a:t>
            </a:r>
            <a:r>
              <a:rPr lang="fr-FR" sz="2600" dirty="0" err="1" smtClean="0">
                <a:sym typeface="Wingdings" panose="05000000000000000000" pitchFamily="2" charset="2"/>
              </a:rPr>
              <a:t>Zo</a:t>
            </a:r>
            <a:r>
              <a:rPr lang="fr-FR" sz="2600" dirty="0" smtClean="0">
                <a:sym typeface="Wingdings" panose="05000000000000000000" pitchFamily="2" charset="2"/>
              </a:rPr>
              <a:t> + </a:t>
            </a:r>
            <a:r>
              <a:rPr lang="fr-FR" sz="2600" dirty="0" err="1" smtClean="0">
                <a:sym typeface="Wingdings" panose="05000000000000000000" pitchFamily="2" charset="2"/>
              </a:rPr>
              <a:t>anti-Ha</a:t>
            </a:r>
            <a:r>
              <a:rPr lang="fr-FR" sz="2600" dirty="0" smtClean="0">
                <a:sym typeface="Wingdings" panose="05000000000000000000" pitchFamily="2" charset="2"/>
              </a:rPr>
              <a:t> : </a:t>
            </a:r>
            <a:r>
              <a:rPr lang="fr-FR" sz="2600" dirty="0">
                <a:sym typeface="Wingdings" panose="05000000000000000000" pitchFamily="2" charset="2"/>
              </a:rPr>
              <a:t>6 </a:t>
            </a:r>
            <a:r>
              <a:rPr lang="fr-FR" sz="2600" dirty="0" smtClean="0">
                <a:sym typeface="Wingdings" panose="05000000000000000000" pitchFamily="2" charset="2"/>
              </a:rPr>
              <a:t>sérums positifs (0,14%) , 4 patients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02767"/>
              </p:ext>
            </p:extLst>
          </p:nvPr>
        </p:nvGraphicFramePr>
        <p:xfrm>
          <a:off x="1619672" y="3212976"/>
          <a:ext cx="5688632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864096"/>
                <a:gridCol w="864096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Dots</a:t>
                      </a:r>
                      <a:r>
                        <a:rPr lang="fr-FR" b="1" baseline="0" dirty="0" smtClean="0"/>
                        <a:t> / mois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2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636859"/>
              </p:ext>
            </p:extLst>
          </p:nvPr>
        </p:nvGraphicFramePr>
        <p:xfrm>
          <a:off x="539552" y="1259632"/>
          <a:ext cx="8075240" cy="33857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2611"/>
                <a:gridCol w="1309429"/>
                <a:gridCol w="1864359"/>
                <a:gridCol w="4268841"/>
              </a:tblGrid>
              <a:tr h="2167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IFI / autre anticorps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Clinique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358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Homogène et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nucléolaire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1/320, </a:t>
                      </a:r>
                      <a:r>
                        <a:rPr lang="fr-FR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anti-ADN +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Fibrose pulmonaire depuis 1993, étiologie inconnue, </a:t>
                      </a:r>
                      <a:r>
                        <a:rPr lang="fr-FR" sz="1200" u="none" strike="noStrike" dirty="0">
                          <a:effectLst/>
                        </a:rPr>
                        <a:t>pas </a:t>
                      </a:r>
                      <a:r>
                        <a:rPr lang="fr-FR" sz="1200" u="none" strike="noStrike" dirty="0" smtClean="0">
                          <a:effectLst/>
                        </a:rPr>
                        <a:t>d’argument pour un SAS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358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 smtClean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Homogène et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nucléolaire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1/320, </a:t>
                      </a:r>
                      <a:r>
                        <a:rPr lang="fr-FR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anti-ADN +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b"/>
                </a:tc>
              </a:tr>
              <a:tr h="19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Négatif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sd</a:t>
                      </a:r>
                      <a:r>
                        <a:rPr lang="fr-FR" sz="1200" u="none" strike="noStrike" dirty="0">
                          <a:effectLst/>
                        </a:rPr>
                        <a:t> auto-inflammatoire type maladie de </a:t>
                      </a:r>
                      <a:r>
                        <a:rPr lang="fr-FR" sz="1200" u="none" strike="noStrike" dirty="0" err="1">
                          <a:effectLst/>
                        </a:rPr>
                        <a:t>Still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1989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Homogène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Dermatomyosite, 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Sjogren</a:t>
                      </a:r>
                      <a:r>
                        <a:rPr lang="fr-FR" sz="1200" u="none" strike="noStrike" dirty="0" smtClean="0">
                          <a:effectLst/>
                        </a:rPr>
                        <a:t>, asthénie, érythème 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liliacé</a:t>
                      </a:r>
                      <a:r>
                        <a:rPr lang="fr-FR" sz="1200" u="none" strike="noStrike" dirty="0" smtClean="0">
                          <a:effectLst/>
                        </a:rPr>
                        <a:t> des paupières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71311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</a:t>
                      </a:r>
                      <a:r>
                        <a:rPr lang="fr-FR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anti-OJ positifs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anti-NXP2 au seuil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Insuffisance  </a:t>
                      </a:r>
                      <a:r>
                        <a:rPr lang="fr-FR" sz="1200" u="none" strike="noStrike" dirty="0">
                          <a:effectLst/>
                        </a:rPr>
                        <a:t>respiratoire  aiguë  dans un contexte d'une pneumopathie interstitielle </a:t>
                      </a:r>
                      <a:r>
                        <a:rPr lang="fr-FR" sz="1200" u="none" strike="noStrike" dirty="0" smtClean="0">
                          <a:effectLst/>
                        </a:rPr>
                        <a:t>diffuse </a:t>
                      </a:r>
                    </a:p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Découverte </a:t>
                      </a:r>
                      <a:r>
                        <a:rPr lang="fr-FR" sz="1200" u="none" strike="noStrike" dirty="0">
                          <a:effectLst/>
                        </a:rPr>
                        <a:t>d'un </a:t>
                      </a:r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syndrome des anti-synthétases </a:t>
                      </a:r>
                      <a:r>
                        <a:rPr lang="fr-FR" sz="1200" u="none" strike="noStrike" dirty="0">
                          <a:effectLst/>
                        </a:rPr>
                        <a:t>probablement d'emblée au  stade  d'insuffisance  respiratoire  chronique, </a:t>
                      </a:r>
                      <a:r>
                        <a:rPr lang="fr-FR" sz="1200" u="none" strike="noStrike" dirty="0" smtClean="0">
                          <a:effectLst/>
                        </a:rPr>
                        <a:t>décès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5358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Homogène 1/640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Découverte d’un cancer pulmonaire non à petites cellules, avec métastases rachidiennes et cérébrales </a:t>
                      </a:r>
                      <a:endParaRPr lang="fr-FR" sz="12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smtClean="0">
                          <a:effectLst/>
                        </a:rPr>
                        <a:t>Pas d’arguments pour un SAS </a:t>
                      </a: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</a:tr>
              <a:tr h="19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Moucheté + </a:t>
                      </a:r>
                      <a:r>
                        <a:rPr lang="fr-FR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Fc</a:t>
                      </a:r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tRNA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PINS / connectivite : </a:t>
                      </a:r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IPAF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1818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Homogène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douleurs articulaires + musculaires, raideur des mains,</a:t>
                      </a:r>
                      <a:r>
                        <a:rPr lang="fr-FR" sz="120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CPK augmentées, biopsie normale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1989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Moucheté 1/160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Dyspnée mais pas de PID au scanner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49320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schemeClr val="tx2"/>
                </a:solidFill>
              </a:rPr>
              <a:t>Anticorps anti-KS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518099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4 sérums / 9 nettement positifs, 1/8 avec </a:t>
            </a:r>
            <a:r>
              <a:rPr lang="fr-FR" sz="2400" dirty="0" err="1" smtClean="0"/>
              <a:t>Fc</a:t>
            </a:r>
            <a:r>
              <a:rPr lang="fr-FR" sz="2400" dirty="0" smtClean="0"/>
              <a:t> </a:t>
            </a:r>
            <a:r>
              <a:rPr lang="fr-FR" sz="2400" dirty="0" err="1" smtClean="0"/>
              <a:t>tRNA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3</a:t>
            </a:r>
            <a:r>
              <a:rPr lang="fr-FR" sz="2400" dirty="0" smtClean="0"/>
              <a:t>/8 patients « vrais positifs » </a:t>
            </a:r>
            <a:r>
              <a:rPr lang="fr-FR" sz="2400" dirty="0"/>
              <a:t>(mais </a:t>
            </a:r>
            <a:r>
              <a:rPr lang="fr-FR" sz="2400" dirty="0" smtClean="0"/>
              <a:t>un avec </a:t>
            </a:r>
            <a:r>
              <a:rPr lang="fr-FR" sz="2400" dirty="0" err="1" smtClean="0"/>
              <a:t>Ac</a:t>
            </a:r>
            <a:r>
              <a:rPr lang="fr-FR" sz="2400" dirty="0" smtClean="0"/>
              <a:t> anti-OJ</a:t>
            </a:r>
            <a:r>
              <a:rPr lang="fr-FR" sz="2400" dirty="0"/>
              <a:t>+)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2/3 PID sans autres manifestations spécifiques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045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568968"/>
              </p:ext>
            </p:extLst>
          </p:nvPr>
        </p:nvGraphicFramePr>
        <p:xfrm>
          <a:off x="623657" y="1124744"/>
          <a:ext cx="8052799" cy="52529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3848"/>
                <a:gridCol w="1070239"/>
                <a:gridCol w="1728192"/>
                <a:gridCol w="4680520"/>
              </a:tblGrid>
              <a:tr h="2475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IFI / autre anticorps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Clinique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Négatif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Syndrome des anti-synthétases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PID isolée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d’argument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  un 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02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1/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1280 </a:t>
                      </a:r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fc tRNA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dot neg 1 mois avant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réanimation médicale 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syndrome  de  détresse  respiratoire  aiguë  sur pneumopathie  communautaire  aiguë 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bibasale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hypoxémiante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sur  </a:t>
                      </a:r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pneumopathie interstitielle 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diffuse aux anticorps anti-</a:t>
                      </a:r>
                      <a:r>
                        <a:rPr lang="fr-FR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tRNA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synthétase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Syndrome des anti-synthétases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suivi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anti-</a:t>
                      </a:r>
                      <a:r>
                        <a:rPr lang="fr-FR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Syndrome de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Sjogren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urticaire chronique +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polyarthralgies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Négatif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anti-OJ positifs</a:t>
                      </a:r>
                      <a:endParaRPr lang="fr-F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 mais pas d'arguments pour un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douleurs musculaires, pas d'arguments pour une myosite 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Nucléolaire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myosite à la biopsie ni d'EMG myogène,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cpk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++</a:t>
                      </a:r>
                    </a:p>
                  </a:txBody>
                  <a:tcPr marL="9525" marR="9525" marT="9525" marB="0" anchor="ctr"/>
                </a:tc>
              </a:tr>
              <a:tr h="4177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Nucléolaire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1/160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myosite aigue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cpk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3000,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raynaud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CRP +, arthralgies, persistance Raynaud à distance, biopsie N, EMG N, pas d'atteinte pulmonaire, diagnostic non retenu 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1/160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Artérite à cellules géantes (+ pseudo polyarthrite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rhizomélique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?)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GEPA / main de mécanicien, diagnostic non retenu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1/160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myalgies,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 de maladie de Lyme, pas d'exploration complémentaire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de myosite 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Négatif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de myosite</a:t>
                      </a:r>
                    </a:p>
                  </a:txBody>
                  <a:tcPr marL="9525" marR="9525" marT="9525" marB="0" anchor="ctr"/>
                </a:tc>
              </a:tr>
              <a:tr h="2390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 &gt; 1/1280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myosite, pas de sclérodermie</a:t>
                      </a:r>
                    </a:p>
                  </a:txBody>
                  <a:tcPr marL="9525" marR="9525" marT="9525" marB="0" anchor="ctr"/>
                </a:tc>
              </a:tr>
              <a:tr h="227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1/160</a:t>
                      </a: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SDRA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covid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décès</a:t>
                      </a:r>
                    </a:p>
                  </a:txBody>
                  <a:tcPr marL="9525" marR="9525" marT="9525" marB="0" anchor="ctr"/>
                </a:tc>
              </a:tr>
              <a:tr h="41775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Au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1000" u="none" strike="noStrike" dirty="0" smtClean="0">
                          <a:effectLst/>
                        </a:rPr>
                        <a:t>euil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Moucheté &gt; 1/1280 (anti-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PmScl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+, non rendu)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01" marR="3401" marT="3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dermatomyosite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paranéoplasique séronégative… (myalgies,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cpk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+++, papules de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Gottron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éruption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cutanée)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49320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2"/>
                </a:solidFill>
              </a:rPr>
              <a:t>Anticorps anti-</a:t>
            </a:r>
            <a:r>
              <a:rPr lang="fr-FR" sz="3200" dirty="0" err="1" smtClean="0">
                <a:solidFill>
                  <a:schemeClr val="tx2"/>
                </a:solidFill>
              </a:rPr>
              <a:t>Zo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8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12 sérums / 18 nettement positifs</a:t>
            </a:r>
          </a:p>
          <a:p>
            <a:endParaRPr lang="fr-FR" sz="2400" dirty="0"/>
          </a:p>
          <a:p>
            <a:r>
              <a:rPr lang="fr-FR" sz="2400" dirty="0" smtClean="0"/>
              <a:t>1/18 avec </a:t>
            </a:r>
            <a:r>
              <a:rPr lang="fr-FR" sz="2400" dirty="0" err="1" smtClean="0"/>
              <a:t>Fc</a:t>
            </a:r>
            <a:r>
              <a:rPr lang="fr-FR" sz="2400" dirty="0" smtClean="0"/>
              <a:t> </a:t>
            </a:r>
            <a:r>
              <a:rPr lang="fr-FR" sz="2400" dirty="0" err="1" smtClean="0"/>
              <a:t>tRNA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2 patients / 16 </a:t>
            </a:r>
            <a:r>
              <a:rPr lang="fr-FR" sz="2400" dirty="0"/>
              <a:t>« vrais positifs </a:t>
            </a:r>
            <a:r>
              <a:rPr lang="fr-FR" sz="2400" dirty="0" smtClean="0"/>
              <a:t>»</a:t>
            </a:r>
          </a:p>
          <a:p>
            <a:endParaRPr lang="fr-FR" sz="2400" dirty="0"/>
          </a:p>
          <a:p>
            <a:r>
              <a:rPr lang="fr-FR" sz="2400" dirty="0" smtClean="0"/>
              <a:t>2/2 PID</a:t>
            </a:r>
          </a:p>
          <a:p>
            <a:pPr marL="0" indent="0"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9320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2"/>
                </a:solidFill>
              </a:rPr>
              <a:t>Anticorps anti-</a:t>
            </a:r>
            <a:r>
              <a:rPr lang="fr-FR" sz="3200" dirty="0" err="1" smtClean="0">
                <a:solidFill>
                  <a:schemeClr val="tx2"/>
                </a:solidFill>
              </a:rPr>
              <a:t>Zo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0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1156</Words>
  <Application>Microsoft Office PowerPoint</Application>
  <PresentationFormat>Affichage à l'écran (4:3)</PresentationFormat>
  <Paragraphs>340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Anticorps anti-Zo, -Ha, -KS   Retour sur 6 ans d’utilisation du dot SYN10D-24 (D-tek) aux Hôpitaux Universitaires de Strasbourg</vt:lpstr>
      <vt:lpstr>Présentation PowerPoint</vt:lpstr>
      <vt:lpstr>Anticorps anti-KS</vt:lpstr>
      <vt:lpstr>Anticorps anti-Ha</vt:lpstr>
      <vt:lpstr>Anticorps anti-Zo</vt:lpstr>
      <vt:lpstr>Retour sur 6 ans de recherche de ces anticorps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Anticorps anti-Zo, -Ha et -Ks   Retour sur 6 ans de recherche aux Hôpitaux Universitaires de Strasbourg</dc:title>
  <dc:creator>NESPOLA Benoît</dc:creator>
  <cp:lastModifiedBy>NESPOLA Benoît</cp:lastModifiedBy>
  <cp:revision>65</cp:revision>
  <dcterms:created xsi:type="dcterms:W3CDTF">2022-09-06T07:51:58Z</dcterms:created>
  <dcterms:modified xsi:type="dcterms:W3CDTF">2022-09-26T07:46:38Z</dcterms:modified>
</cp:coreProperties>
</file>