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03" r:id="rId3"/>
    <p:sldId id="335" r:id="rId4"/>
    <p:sldId id="336" r:id="rId5"/>
    <p:sldId id="337" r:id="rId6"/>
    <p:sldId id="304" r:id="rId7"/>
    <p:sldId id="330" r:id="rId8"/>
    <p:sldId id="339" r:id="rId9"/>
    <p:sldId id="305" r:id="rId10"/>
    <p:sldId id="329" r:id="rId11"/>
    <p:sldId id="321" r:id="rId12"/>
    <p:sldId id="323" r:id="rId13"/>
    <p:sldId id="325" r:id="rId14"/>
    <p:sldId id="326" r:id="rId15"/>
    <p:sldId id="334" r:id="rId16"/>
    <p:sldId id="340" r:id="rId17"/>
    <p:sldId id="306" r:id="rId18"/>
    <p:sldId id="264" r:id="rId19"/>
    <p:sldId id="275" r:id="rId20"/>
    <p:sldId id="272" r:id="rId21"/>
    <p:sldId id="311" r:id="rId22"/>
    <p:sldId id="318" r:id="rId23"/>
    <p:sldId id="312" r:id="rId24"/>
    <p:sldId id="309" r:id="rId25"/>
    <p:sldId id="295" r:id="rId26"/>
    <p:sldId id="333" r:id="rId27"/>
    <p:sldId id="313" r:id="rId28"/>
    <p:sldId id="331" r:id="rId29"/>
    <p:sldId id="320" r:id="rId30"/>
    <p:sldId id="332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GaH4qG5lEQm6IMAWzZHqayFH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66"/>
    <a:srgbClr val="43AEBD"/>
    <a:srgbClr val="3CB548"/>
    <a:srgbClr val="44B78C"/>
    <a:srgbClr val="30455D"/>
    <a:srgbClr val="D5702C"/>
    <a:srgbClr val="508ABE"/>
    <a:srgbClr val="518BBF"/>
    <a:srgbClr val="FF6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43191-10EB-4DC4-9154-C89E1359560D}">
  <a:tblStyle styleId="{16943191-10EB-4DC4-9154-C89E135956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B71BED-A24D-49DC-9351-7232DB3D33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3" autoAdjust="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351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91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Ils ont essayé de comparer l’IP et le DOT, parler uniquement de PPA et NPA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IP</a:t>
            </a:r>
            <a:r>
              <a:rPr lang="fr-FR" baseline="0" dirty="0"/>
              <a:t>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PPA : 14 DM parmi les 14 IP + mais deux autres DM non détectées (voir diapo)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NPA : aucune DM parmi 24 test négatifs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Mi-2B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PPA : 8/16, les autres sclérodermie, PR, myosite nécrosante auto-immune, pneumopathie interstitiel, </a:t>
            </a: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823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Présentation</a:t>
            </a:r>
            <a:r>
              <a:rPr lang="fr-FR" baseline="0" dirty="0"/>
              <a:t> des résultats uniquement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Hep 2 : fluorescence nucléaires de type moucheté, très cohérent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81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65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32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8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Complexe multimérique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Mi-2a/b = CHD3/4 (</a:t>
            </a:r>
            <a:r>
              <a:rPr lang="fr-FR" dirty="0" err="1"/>
              <a:t>chromodomain</a:t>
            </a:r>
            <a:r>
              <a:rPr lang="fr-FR" dirty="0"/>
              <a:t> </a:t>
            </a:r>
            <a:r>
              <a:rPr lang="fr-FR" dirty="0" err="1"/>
              <a:t>helicase</a:t>
            </a:r>
            <a:r>
              <a:rPr lang="fr-FR" dirty="0"/>
              <a:t> DNA binding </a:t>
            </a:r>
            <a:r>
              <a:rPr lang="fr-FR" dirty="0" err="1"/>
              <a:t>protein</a:t>
            </a:r>
            <a:r>
              <a:rPr lang="fr-FR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Sur schéma, il manque la sous-unité LSD1, lysine-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demethylase</a:t>
            </a:r>
            <a:r>
              <a:rPr lang="fr-FR" dirty="0"/>
              <a:t>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Nucléosome = ADN enroulé</a:t>
            </a:r>
            <a:r>
              <a:rPr lang="fr-FR" baseline="0" dirty="0"/>
              <a:t> sur histones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https://www.nature.com/articles/1210611</a:t>
            </a: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7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3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94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Si recherche positive par une des deux techniques : évaluation</a:t>
            </a:r>
            <a:r>
              <a:rPr lang="fr-FR" baseline="0" dirty="0"/>
              <a:t> clinique a posteriori par 2 rhumatologue et 1 dermatologue</a:t>
            </a: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02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4866" b="7234"/>
          <a:stretch/>
        </p:blipFill>
        <p:spPr>
          <a:xfrm>
            <a:off x="-119579" y="-187288"/>
            <a:ext cx="12350945" cy="7216049"/>
          </a:xfrm>
          <a:prstGeom prst="rect">
            <a:avLst/>
          </a:prstGeom>
        </p:spPr>
      </p:pic>
      <p:sp>
        <p:nvSpPr>
          <p:cNvPr id="92" name="Google Shape;92;p1"/>
          <p:cNvSpPr txBox="1"/>
          <p:nvPr/>
        </p:nvSpPr>
        <p:spPr>
          <a:xfrm>
            <a:off x="875097" y="1346162"/>
            <a:ext cx="10361595" cy="2062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LU" sz="3200" dirty="0">
                <a:solidFill>
                  <a:srgbClr val="000066"/>
                </a:solidFill>
              </a:rPr>
              <a:t>                          Utilité de la détection </a:t>
            </a:r>
          </a:p>
          <a:p>
            <a:endParaRPr lang="fr-LU" sz="3200" dirty="0">
              <a:solidFill>
                <a:srgbClr val="000066"/>
              </a:solidFill>
            </a:endParaRPr>
          </a:p>
          <a:p>
            <a:r>
              <a:rPr lang="fr-LU" sz="3200" dirty="0">
                <a:solidFill>
                  <a:srgbClr val="000066"/>
                </a:solidFill>
              </a:rPr>
              <a:t>                         des anticorps anti-Mi-2α</a:t>
            </a:r>
            <a:endParaRPr lang="fr-FR" sz="3200" dirty="0">
              <a:solidFill>
                <a:srgbClr val="00006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0066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4356" y="5563831"/>
            <a:ext cx="1102953" cy="10981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46326" y="4953502"/>
            <a:ext cx="11561064" cy="103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fr-F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David Goncalves</a:t>
            </a:r>
            <a:r>
              <a:rPr lang="fr-F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Bastien </a:t>
            </a:r>
            <a:r>
              <a:rPr lang="fr-FR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Zarlenga</a:t>
            </a:r>
            <a:r>
              <a:rPr lang="fr-F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fr-F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René-Louis </a:t>
            </a:r>
            <a:r>
              <a:rPr lang="fr-FR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fr-FR" sz="2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umbel</a:t>
            </a:r>
            <a:r>
              <a:rPr lang="fr-FR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Nicole </a:t>
            </a:r>
            <a:r>
              <a:rPr lang="fr-FR" sz="2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Fabien,</a:t>
            </a:r>
            <a:r>
              <a:rPr lang="fr-F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fr-F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Immunologie, Auto-immunité, GHS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1045407-88FC-47E8-928A-C238A905BB67}"/>
              </a:ext>
            </a:extLst>
          </p:cNvPr>
          <p:cNvGrpSpPr/>
          <p:nvPr/>
        </p:nvGrpSpPr>
        <p:grpSpPr>
          <a:xfrm>
            <a:off x="1544222" y="48128"/>
            <a:ext cx="9083334" cy="6475777"/>
            <a:chOff x="20222" y="48127"/>
            <a:chExt cx="9083334" cy="647577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5F5941C-FD04-4B52-B05F-7115E0993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4197" b="49555"/>
            <a:stretch/>
          </p:blipFill>
          <p:spPr>
            <a:xfrm>
              <a:off x="40445" y="443483"/>
              <a:ext cx="9063111" cy="1308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AF9B740-8349-4DD1-909F-42A4FB345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531" b="12141"/>
            <a:stretch/>
          </p:blipFill>
          <p:spPr>
            <a:xfrm>
              <a:off x="270824" y="117880"/>
              <a:ext cx="2193244" cy="301005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63F7E0-1C4D-42D5-BE04-8B1C5F4F1786}"/>
                </a:ext>
              </a:extLst>
            </p:cNvPr>
            <p:cNvSpPr txBox="1"/>
            <p:nvPr/>
          </p:nvSpPr>
          <p:spPr>
            <a:xfrm>
              <a:off x="2358189" y="48127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LU" sz="2000" dirty="0"/>
                <a:t>2022</a:t>
              </a:r>
              <a:endParaRPr lang="fr-LU" sz="1600" dirty="0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762DCE7-EC3E-4702-93DA-068570DDF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21491" r="32948" b="39726"/>
            <a:stretch/>
          </p:blipFill>
          <p:spPr>
            <a:xfrm>
              <a:off x="119178" y="5771345"/>
              <a:ext cx="8905644" cy="75255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36F1409-9D6D-467A-AF75-EE49FFFDC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202" t="17083" r="1954" b="546"/>
            <a:stretch/>
          </p:blipFill>
          <p:spPr>
            <a:xfrm>
              <a:off x="40445" y="2645387"/>
              <a:ext cx="8865199" cy="327146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229B54F-B0E9-43CF-873A-6E2851089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54720" b="29627"/>
            <a:stretch/>
          </p:blipFill>
          <p:spPr>
            <a:xfrm>
              <a:off x="20222" y="1824321"/>
              <a:ext cx="8865199" cy="75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7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BABCDD34-8288-410C-A915-7ADFC7E34B1D}"/>
              </a:ext>
            </a:extLst>
          </p:cNvPr>
          <p:cNvGrpSpPr/>
          <p:nvPr/>
        </p:nvGrpSpPr>
        <p:grpSpPr>
          <a:xfrm>
            <a:off x="174798" y="161380"/>
            <a:ext cx="8753030" cy="2743201"/>
            <a:chOff x="265842" y="173254"/>
            <a:chExt cx="8753030" cy="274320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874C943-7A4E-40CF-AB2C-0C5B7A29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2355" t="8093" r="42797" b="75720"/>
            <a:stretch/>
          </p:blipFill>
          <p:spPr>
            <a:xfrm>
              <a:off x="356135" y="173254"/>
              <a:ext cx="3856654" cy="6063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4D2A1EA-11D0-4484-9E14-BF9BF6682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3864" t="42682" r="1783"/>
            <a:stretch/>
          </p:blipFill>
          <p:spPr>
            <a:xfrm>
              <a:off x="265842" y="847023"/>
              <a:ext cx="8753030" cy="20694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1F0B53C-E376-4200-8126-98B237134FAB}"/>
              </a:ext>
            </a:extLst>
          </p:cNvPr>
          <p:cNvSpPr txBox="1"/>
          <p:nvPr/>
        </p:nvSpPr>
        <p:spPr>
          <a:xfrm>
            <a:off x="8982582" y="1208145"/>
            <a:ext cx="342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8/144 (5.5%)</a:t>
            </a:r>
          </a:p>
          <a:p>
            <a:r>
              <a:rPr lang="fr-L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7/144 (4.8%) </a:t>
            </a:r>
          </a:p>
          <a:p>
            <a:endParaRPr lang="fr-F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</a:t>
            </a:r>
            <a:r>
              <a:rPr lang="fr-L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moins 1 </a:t>
            </a:r>
            <a:endParaRPr lang="fr-LU" sz="2000" b="1" dirty="0">
              <a:solidFill>
                <a:schemeClr val="tx1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97D402B-E9BC-47B4-8CBF-45945F7B3C02}"/>
              </a:ext>
            </a:extLst>
          </p:cNvPr>
          <p:cNvGrpSpPr/>
          <p:nvPr/>
        </p:nvGrpSpPr>
        <p:grpSpPr>
          <a:xfrm>
            <a:off x="174799" y="3336967"/>
            <a:ext cx="6641638" cy="2612571"/>
            <a:chOff x="192504" y="173254"/>
            <a:chExt cx="8874493" cy="285870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0A69219-EDC5-4F76-8912-113259A59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6410" t="6427" r="30727" b="81388"/>
            <a:stretch/>
          </p:blipFill>
          <p:spPr>
            <a:xfrm>
              <a:off x="192505" y="173254"/>
              <a:ext cx="5264787" cy="47163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6ACBCC4-B932-42BA-8BDE-C101467F6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123" t="32259" b="869"/>
            <a:stretch/>
          </p:blipFill>
          <p:spPr>
            <a:xfrm>
              <a:off x="192504" y="760394"/>
              <a:ext cx="8874493" cy="22715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145AD01-C2CA-4AC9-B66C-26A77F9D655D}"/>
              </a:ext>
            </a:extLst>
          </p:cNvPr>
          <p:cNvSpPr txBox="1"/>
          <p:nvPr/>
        </p:nvSpPr>
        <p:spPr>
          <a:xfrm>
            <a:off x="7057764" y="3873555"/>
            <a:ext cx="49600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particle-based multi-</a:t>
            </a:r>
            <a:r>
              <a:rPr lang="en-US" sz="1600" dirty="0" err="1"/>
              <a:t>analyte</a:t>
            </a:r>
            <a:r>
              <a:rPr lang="en-US" sz="1600" dirty="0"/>
              <a:t> technology (PMAT)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Inova</a:t>
            </a:r>
            <a:r>
              <a:rPr lang="en-US" sz="1600" dirty="0"/>
              <a:t> Diagnostics) et dot EI</a:t>
            </a:r>
          </a:p>
          <a:p>
            <a:r>
              <a:rPr lang="en-US" sz="1600" dirty="0"/>
              <a:t>82 patients</a:t>
            </a:r>
          </a:p>
          <a:p>
            <a:r>
              <a:rPr lang="en-US" sz="1600" dirty="0"/>
              <a:t>DM (n = 57)</a:t>
            </a:r>
          </a:p>
          <a:p>
            <a:r>
              <a:rPr lang="en-US" sz="1600" dirty="0"/>
              <a:t>PM (n = 16)</a:t>
            </a:r>
          </a:p>
          <a:p>
            <a:r>
              <a:rPr lang="en-US" sz="1600" dirty="0"/>
              <a:t>JDM (n = 9)</a:t>
            </a:r>
          </a:p>
          <a:p>
            <a:r>
              <a:rPr lang="en-US" sz="1600" dirty="0"/>
              <a:t>Dot : 29 + 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5/82 (6.1%)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24/82 (29.3%)</a:t>
            </a:r>
          </a:p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</a:t>
            </a:r>
            <a:r>
              <a:rPr lang="fr-L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L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/>
              <a:t>PMAT : 23 Mi-2 +.</a:t>
            </a:r>
            <a:endParaRPr lang="fr-LU" sz="1600" b="1" dirty="0"/>
          </a:p>
        </p:txBody>
      </p:sp>
    </p:spTree>
    <p:extLst>
      <p:ext uri="{BB962C8B-B14F-4D97-AF65-F5344CB8AC3E}">
        <p14:creationId xmlns:p14="http://schemas.microsoft.com/office/powerpoint/2010/main" val="40197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2F43808-1B7C-4519-A142-20C71DAA24AB}"/>
              </a:ext>
            </a:extLst>
          </p:cNvPr>
          <p:cNvGrpSpPr/>
          <p:nvPr/>
        </p:nvGrpSpPr>
        <p:grpSpPr>
          <a:xfrm>
            <a:off x="88337" y="68034"/>
            <a:ext cx="8010634" cy="2568668"/>
            <a:chOff x="115504" y="452387"/>
            <a:chExt cx="8657184" cy="310174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7ADD02B-61D4-4A43-8B44-A62476E46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0592"/>
            <a:stretch/>
          </p:blipFill>
          <p:spPr>
            <a:xfrm>
              <a:off x="115504" y="1010653"/>
              <a:ext cx="8657184" cy="25434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F7BB892-386F-4857-AAE2-A3C8650CF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6528" t="5772" r="53669" b="84011"/>
            <a:stretch/>
          </p:blipFill>
          <p:spPr>
            <a:xfrm>
              <a:off x="442761" y="452387"/>
              <a:ext cx="4560678" cy="433137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3F6CD03-5AEE-4D15-958E-110F43D29AEA}"/>
              </a:ext>
            </a:extLst>
          </p:cNvPr>
          <p:cNvSpPr txBox="1"/>
          <p:nvPr/>
        </p:nvSpPr>
        <p:spPr>
          <a:xfrm>
            <a:off x="9326497" y="1313263"/>
            <a:ext cx="2247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6/95 (6.3%)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Mi-2β  :        6/95 (6.3%)</a:t>
            </a:r>
          </a:p>
          <a:p>
            <a:endParaRPr lang="fr-L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</a:t>
            </a:r>
            <a:r>
              <a:rPr lang="fr-L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LU" sz="1600" b="1" dirty="0">
              <a:solidFill>
                <a:schemeClr val="tx1"/>
              </a:solidFill>
            </a:endParaRPr>
          </a:p>
          <a:p>
            <a:endParaRPr lang="fr-LU" sz="16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C6EAD0F-581D-46F0-AA95-4468993D01C8}"/>
              </a:ext>
            </a:extLst>
          </p:cNvPr>
          <p:cNvGrpSpPr/>
          <p:nvPr/>
        </p:nvGrpSpPr>
        <p:grpSpPr>
          <a:xfrm>
            <a:off x="37434" y="3348842"/>
            <a:ext cx="8631553" cy="3319466"/>
            <a:chOff x="115503" y="269508"/>
            <a:chExt cx="8758989" cy="417202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415054B-939C-47AC-BA10-8311DB405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4034" t="6268" r="14717" b="79966"/>
            <a:stretch/>
          </p:blipFill>
          <p:spPr>
            <a:xfrm>
              <a:off x="356136" y="269508"/>
              <a:ext cx="5688530" cy="67376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3E6B69E-4B93-4C73-ADC3-12E1E9947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691" t="30294"/>
            <a:stretch/>
          </p:blipFill>
          <p:spPr>
            <a:xfrm>
              <a:off x="115503" y="1029903"/>
              <a:ext cx="8758989" cy="3411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CBC7E5D-D99F-4844-BA35-1FD9D7E885E8}"/>
              </a:ext>
            </a:extLst>
          </p:cNvPr>
          <p:cNvSpPr txBox="1"/>
          <p:nvPr/>
        </p:nvSpPr>
        <p:spPr>
          <a:xfrm>
            <a:off x="9160243" y="4608120"/>
            <a:ext cx="241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8/187  (4.3%)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   6/187 (3.2%)</a:t>
            </a:r>
          </a:p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 Au moins 2</a:t>
            </a:r>
            <a:r>
              <a:rPr lang="fr-L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LU" sz="1600" b="1" dirty="0">
              <a:solidFill>
                <a:schemeClr val="tx1"/>
              </a:solidFill>
            </a:endParaRPr>
          </a:p>
          <a:p>
            <a:endParaRPr lang="fr-LU" sz="1600" b="1" dirty="0"/>
          </a:p>
        </p:txBody>
      </p:sp>
    </p:spTree>
    <p:extLst>
      <p:ext uri="{BB962C8B-B14F-4D97-AF65-F5344CB8AC3E}">
        <p14:creationId xmlns:p14="http://schemas.microsoft.com/office/powerpoint/2010/main" val="2325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56CE9DB5-190A-4334-B988-58BFF6ACBCA3}"/>
              </a:ext>
            </a:extLst>
          </p:cNvPr>
          <p:cNvGrpSpPr/>
          <p:nvPr/>
        </p:nvGrpSpPr>
        <p:grpSpPr>
          <a:xfrm>
            <a:off x="135526" y="158273"/>
            <a:ext cx="7334054" cy="2834310"/>
            <a:chOff x="72189" y="324525"/>
            <a:chExt cx="8999621" cy="31044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1B5D4BF-C048-4A85-A4C0-C0D632A89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4264" t="4016" r="39366" b="80395"/>
            <a:stretch/>
          </p:blipFill>
          <p:spPr>
            <a:xfrm>
              <a:off x="240631" y="324525"/>
              <a:ext cx="6131293" cy="51880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C46F258-F76E-49B7-8A74-AB6A82F69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4844" r="10649"/>
            <a:stretch/>
          </p:blipFill>
          <p:spPr>
            <a:xfrm>
              <a:off x="72189" y="1076622"/>
              <a:ext cx="8999621" cy="2352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E1CB32C-EED1-4671-99F5-7D2E21BC3F2B}"/>
              </a:ext>
            </a:extLst>
          </p:cNvPr>
          <p:cNvSpPr txBox="1"/>
          <p:nvPr/>
        </p:nvSpPr>
        <p:spPr>
          <a:xfrm>
            <a:off x="8210216" y="1626363"/>
            <a:ext cx="2398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16/250  (6.4%)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   8/250   (3.2%)</a:t>
            </a:r>
          </a:p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</a:t>
            </a:r>
            <a:r>
              <a:rPr lang="fr-L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LU" sz="1600" b="1" dirty="0">
              <a:solidFill>
                <a:schemeClr val="tx1"/>
              </a:solidFill>
            </a:endParaRPr>
          </a:p>
          <a:p>
            <a:endParaRPr lang="fr-LU" sz="1600" b="1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8DCB77-474A-4E2B-AA8A-66336C59487E}"/>
              </a:ext>
            </a:extLst>
          </p:cNvPr>
          <p:cNvGrpSpPr/>
          <p:nvPr/>
        </p:nvGrpSpPr>
        <p:grpSpPr>
          <a:xfrm>
            <a:off x="135526" y="3233219"/>
            <a:ext cx="7975321" cy="2538189"/>
            <a:chOff x="144080" y="259881"/>
            <a:chExt cx="8855840" cy="261887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23B2999-BD96-42D9-BB6A-2ADEE9133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989" t="8370" r="55122" b="80039"/>
            <a:stretch/>
          </p:blipFill>
          <p:spPr>
            <a:xfrm>
              <a:off x="240333" y="259881"/>
              <a:ext cx="4716379" cy="40426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65E3B80-B986-4FDC-96A2-56B851352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2505" t="30394" r="1105"/>
            <a:stretch/>
          </p:blipFill>
          <p:spPr>
            <a:xfrm>
              <a:off x="144080" y="818146"/>
              <a:ext cx="8855840" cy="20606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FB4DAAA-0809-44D5-8EF0-23BCBA64E082}"/>
                </a:ext>
              </a:extLst>
            </p:cNvPr>
            <p:cNvSpPr/>
            <p:nvPr/>
          </p:nvSpPr>
          <p:spPr>
            <a:xfrm>
              <a:off x="1636294" y="1780672"/>
              <a:ext cx="336884" cy="2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C7B7A8F-482D-4685-9532-CA25CD2F0727}"/>
              </a:ext>
            </a:extLst>
          </p:cNvPr>
          <p:cNvSpPr txBox="1"/>
          <p:nvPr/>
        </p:nvSpPr>
        <p:spPr>
          <a:xfrm>
            <a:off x="8349281" y="4137362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35/666 patients avec maladies musculaires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 8/35  (23%)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  2/35   ( 6%)</a:t>
            </a:r>
            <a:endParaRPr lang="fr-LU" sz="16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29281"/>
              </p:ext>
            </p:extLst>
          </p:nvPr>
        </p:nvGraphicFramePr>
        <p:xfrm>
          <a:off x="8110848" y="5161808"/>
          <a:ext cx="4081152" cy="1432560"/>
        </p:xfrm>
        <a:graphic>
          <a:graphicData uri="http://schemas.openxmlformats.org/drawingml/2006/table">
            <a:tbl>
              <a:tblPr/>
              <a:tblGrid>
                <a:gridCol w="1360384">
                  <a:extLst>
                    <a:ext uri="{9D8B030D-6E8A-4147-A177-3AD203B41FA5}">
                      <a16:colId xmlns:a16="http://schemas.microsoft.com/office/drawing/2014/main" val="3851252166"/>
                    </a:ext>
                  </a:extLst>
                </a:gridCol>
                <a:gridCol w="1360384">
                  <a:extLst>
                    <a:ext uri="{9D8B030D-6E8A-4147-A177-3AD203B41FA5}">
                      <a16:colId xmlns:a16="http://schemas.microsoft.com/office/drawing/2014/main" val="2870968262"/>
                    </a:ext>
                  </a:extLst>
                </a:gridCol>
                <a:gridCol w="1360384">
                  <a:extLst>
                    <a:ext uri="{9D8B030D-6E8A-4147-A177-3AD203B41FA5}">
                      <a16:colId xmlns:a16="http://schemas.microsoft.com/office/drawing/2014/main" val="1860742335"/>
                    </a:ext>
                  </a:extLst>
                </a:gridCol>
              </a:tblGrid>
              <a:tr h="186783">
                <a:tc>
                  <a:txBody>
                    <a:bodyPr/>
                    <a:lstStyle/>
                    <a:p>
                      <a:r>
                        <a:rPr lang="fr-FR"/>
                        <a:t>Mi2</a:t>
                      </a:r>
                      <a:r>
                        <a:rPr lang="el-GR"/>
                        <a:t>α + </a:t>
                      </a:r>
                      <a:r>
                        <a:rPr lang="fr-FR"/>
                        <a:t>Mi2</a:t>
                      </a:r>
                      <a:r>
                        <a:rPr lang="el-GR"/>
                        <a:t>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71% (25)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901629"/>
                  </a:ext>
                </a:extLst>
              </a:tr>
              <a:tr h="186783">
                <a:tc>
                  <a:txBody>
                    <a:bodyPr/>
                    <a:lstStyle/>
                    <a:p>
                      <a:r>
                        <a:rPr lang="fr-FR" dirty="0"/>
                        <a:t> Mi2</a:t>
                      </a:r>
                      <a:r>
                        <a:rPr lang="el-GR" dirty="0"/>
                        <a:t>α </a:t>
                      </a:r>
                      <a:r>
                        <a:rPr lang="fr-FR" dirty="0"/>
                        <a:t>isolés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23% (8)  </a:t>
                      </a:r>
                    </a:p>
                    <a:p>
                      <a:r>
                        <a:rPr lang="fr-FR" dirty="0"/>
                        <a:t>Clinique: NC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64153"/>
                  </a:ext>
                </a:extLst>
              </a:tr>
              <a:tr h="186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 Mi2</a:t>
                      </a:r>
                      <a:r>
                        <a:rPr lang="el-GR" dirty="0"/>
                        <a:t>β </a:t>
                      </a:r>
                      <a:r>
                        <a:rPr lang="fr-FR" dirty="0"/>
                        <a:t>isolés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6% (2)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591721"/>
                  </a:ext>
                </a:extLst>
              </a:tr>
              <a:tr h="1867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491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800A95D-865E-476B-8926-55F424436AFF}"/>
              </a:ext>
            </a:extLst>
          </p:cNvPr>
          <p:cNvGrpSpPr/>
          <p:nvPr/>
        </p:nvGrpSpPr>
        <p:grpSpPr>
          <a:xfrm>
            <a:off x="95551" y="217194"/>
            <a:ext cx="8818310" cy="2582777"/>
            <a:chOff x="162845" y="264695"/>
            <a:chExt cx="8818310" cy="258277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3BA5D89-9006-4FDA-A4F9-CF766845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5139" t="3960" r="54257" b="76568"/>
            <a:stretch/>
          </p:blipFill>
          <p:spPr>
            <a:xfrm>
              <a:off x="490888" y="264695"/>
              <a:ext cx="3580598" cy="56789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C2387DF-FE1F-4D27-BC25-E7EF78ED0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7118" b="1980"/>
            <a:stretch/>
          </p:blipFill>
          <p:spPr>
            <a:xfrm>
              <a:off x="162845" y="779646"/>
              <a:ext cx="8818310" cy="20678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4A92ED60-B895-4C6F-8DFF-2230B44F9876}"/>
              </a:ext>
            </a:extLst>
          </p:cNvPr>
          <p:cNvSpPr txBox="1"/>
          <p:nvPr/>
        </p:nvSpPr>
        <p:spPr>
          <a:xfrm>
            <a:off x="9124617" y="1181283"/>
            <a:ext cx="2411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6/118  (5%)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  3/118 (3%)</a:t>
            </a:r>
          </a:p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isolés? Au moins 3</a:t>
            </a:r>
            <a:r>
              <a:rPr lang="fr-L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LU" sz="1600" b="1" dirty="0">
              <a:solidFill>
                <a:schemeClr val="tx1"/>
              </a:solidFill>
            </a:endParaRPr>
          </a:p>
          <a:p>
            <a:endParaRPr lang="fr-LU" sz="1600" b="1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338D12C-2A1C-4645-A233-42E363F3D5EF}"/>
              </a:ext>
            </a:extLst>
          </p:cNvPr>
          <p:cNvGrpSpPr/>
          <p:nvPr/>
        </p:nvGrpSpPr>
        <p:grpSpPr>
          <a:xfrm>
            <a:off x="95551" y="3058958"/>
            <a:ext cx="8970746" cy="2810579"/>
            <a:chOff x="1" y="173253"/>
            <a:chExt cx="9086248" cy="281057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4C48892-C9BB-4929-B98D-DC13ACC8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5132"/>
            <a:stretch/>
          </p:blipFill>
          <p:spPr>
            <a:xfrm>
              <a:off x="1" y="760614"/>
              <a:ext cx="9086248" cy="22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AB1E839-1E96-4CC2-92AA-C32D50B25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4221" t="4012" r="57341" b="79899"/>
            <a:stretch/>
          </p:blipFill>
          <p:spPr>
            <a:xfrm>
              <a:off x="250257" y="173253"/>
              <a:ext cx="3793958" cy="481482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9F49123-0E77-41D0-BFCB-3D57A37BE5F7}"/>
              </a:ext>
            </a:extLst>
          </p:cNvPr>
          <p:cNvSpPr txBox="1"/>
          <p:nvPr/>
        </p:nvSpPr>
        <p:spPr>
          <a:xfrm>
            <a:off x="9219619" y="4465540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Mi-2α  :      8/40   (20%)</a:t>
            </a:r>
          </a:p>
          <a:p>
            <a:r>
              <a:rPr lang="fr-LU" sz="1600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 30/40 (75%)</a:t>
            </a:r>
            <a:endParaRPr lang="fr-LU" sz="1600" b="1" dirty="0"/>
          </a:p>
        </p:txBody>
      </p:sp>
    </p:spTree>
    <p:extLst>
      <p:ext uri="{BB962C8B-B14F-4D97-AF65-F5344CB8AC3E}">
        <p14:creationId xmlns:p14="http://schemas.microsoft.com/office/powerpoint/2010/main" val="27640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48" y="1535869"/>
            <a:ext cx="10383699" cy="3620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0680" y="369694"/>
            <a:ext cx="8609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Univers"/>
              </a:rPr>
              <a:t>Notice du kit </a:t>
            </a:r>
            <a:r>
              <a:rPr lang="en-US" dirty="0" err="1">
                <a:latin typeface="Univers"/>
              </a:rPr>
              <a:t>Euroimmun</a:t>
            </a:r>
            <a:r>
              <a:rPr lang="en-US" dirty="0">
                <a:latin typeface="Univers"/>
              </a:rPr>
              <a:t> :</a:t>
            </a:r>
          </a:p>
          <a:p>
            <a:pPr algn="ctr"/>
            <a:endParaRPr lang="en-US" dirty="0">
              <a:latin typeface="Univers"/>
            </a:endParaRPr>
          </a:p>
          <a:p>
            <a:pPr algn="ctr"/>
            <a:r>
              <a:rPr lang="en-US" dirty="0">
                <a:latin typeface="Univers"/>
              </a:rPr>
              <a:t>Autoantibodies against </a:t>
            </a:r>
            <a:r>
              <a:rPr lang="en-US" b="1" dirty="0">
                <a:latin typeface="Univers-Bold"/>
              </a:rPr>
              <a:t>Mi-2</a:t>
            </a:r>
            <a:r>
              <a:rPr lang="en-US" dirty="0">
                <a:latin typeface="HelveticaGreek-Upright"/>
              </a:rPr>
              <a:t>α </a:t>
            </a:r>
            <a:r>
              <a:rPr lang="en-US" dirty="0">
                <a:latin typeface="Univers"/>
              </a:rPr>
              <a:t>have a prevalence of approx. 20% for DM. </a:t>
            </a:r>
          </a:p>
          <a:p>
            <a:pPr algn="ctr"/>
            <a:r>
              <a:rPr lang="en-US" dirty="0">
                <a:latin typeface="Univers"/>
              </a:rPr>
              <a:t>Autoantibodies against </a:t>
            </a:r>
            <a:r>
              <a:rPr lang="en-US" b="1" dirty="0">
                <a:latin typeface="Univers-Bold"/>
              </a:rPr>
              <a:t>Mi-2</a:t>
            </a:r>
            <a:r>
              <a:rPr lang="fr-FR" b="1" dirty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dirty="0">
                <a:latin typeface="HelveticaGreek-Upright"/>
              </a:rPr>
              <a:t> </a:t>
            </a:r>
            <a:r>
              <a:rPr lang="en-US" dirty="0">
                <a:latin typeface="Univers"/>
              </a:rPr>
              <a:t>can be more frequently detected in DM associated with neoplasia.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2BB80D-A5FA-4246-B6FC-1A7371F9B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FD46A4-631C-4E33-9948-D10E6698BA82}"/>
              </a:ext>
            </a:extLst>
          </p:cNvPr>
          <p:cNvSpPr txBox="1"/>
          <p:nvPr/>
        </p:nvSpPr>
        <p:spPr>
          <a:xfrm>
            <a:off x="995162" y="438947"/>
            <a:ext cx="1065111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Calibri,sans-serif"/>
              </a:rPr>
              <a:t>Réponse </a:t>
            </a:r>
            <a:r>
              <a:rPr lang="fr-FR" dirty="0" err="1">
                <a:latin typeface="Calibri,sans-serif"/>
              </a:rPr>
              <a:t>Euroimmun</a:t>
            </a:r>
            <a:endParaRPr lang="fr-FR" dirty="0">
              <a:latin typeface="Calibri,sans-serif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Les antigènes Mi-2alpha et Mi-2beta sont des protéines recombinantes.</a:t>
            </a:r>
            <a:r>
              <a:rPr lang="fr-FR" dirty="0">
                <a:latin typeface="Calibri,sans-serif"/>
              </a:rPr>
              <a:t> ADNc </a:t>
            </a:r>
            <a:r>
              <a:rPr lang="fr-FR" sz="1400" dirty="0">
                <a:effectLst/>
                <a:latin typeface="Calibri,sans-serif"/>
              </a:rPr>
              <a:t>humains correspondants exprimés avec le système </a:t>
            </a:r>
            <a:r>
              <a:rPr lang="fr-FR" sz="1400" dirty="0" err="1">
                <a:effectLst/>
                <a:latin typeface="Calibri,sans-serif"/>
              </a:rPr>
              <a:t>baculovirus</a:t>
            </a:r>
            <a:r>
              <a:rPr lang="fr-FR" sz="1400" dirty="0">
                <a:effectLst/>
                <a:latin typeface="Calibri,sans-serif"/>
              </a:rPr>
              <a:t> dans des cellules d’insecte.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 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Pour faire suite à notre conversation téléphonique, veuillez trouver des informations concernant l’antigène Mi-2 dans la publication ci-jointe (</a:t>
            </a:r>
            <a:r>
              <a:rPr lang="fr-FR" sz="1400" dirty="0" err="1">
                <a:effectLst/>
                <a:latin typeface="Calibri,sans-serif"/>
              </a:rPr>
              <a:t>Pelkum</a:t>
            </a:r>
            <a:r>
              <a:rPr lang="fr-FR" sz="1400" dirty="0">
                <a:effectLst/>
                <a:latin typeface="Calibri,sans-serif"/>
              </a:rPr>
              <a:t> et al., 2011, page 29) dont je reproduit le texte ci-dessous :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“Anti-Mi2 </a:t>
            </a:r>
            <a:r>
              <a:rPr lang="fr-FR" sz="1400" dirty="0" err="1">
                <a:effectLst/>
                <a:latin typeface="Calibri,sans-serif"/>
              </a:rPr>
              <a:t>Antibodies</a:t>
            </a:r>
            <a:r>
              <a:rPr lang="fr-FR" sz="1400" dirty="0">
                <a:effectLst/>
                <a:latin typeface="Calibri,sans-serif"/>
              </a:rPr>
              <a:t> can </a:t>
            </a:r>
            <a:r>
              <a:rPr lang="fr-FR" sz="1400" dirty="0" err="1">
                <a:effectLst/>
                <a:latin typeface="Calibri,sans-serif"/>
              </a:rPr>
              <a:t>be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found</a:t>
            </a:r>
            <a:r>
              <a:rPr lang="fr-FR" sz="1400" dirty="0">
                <a:effectLst/>
                <a:latin typeface="Calibri,sans-serif"/>
              </a:rPr>
              <a:t> in ca. 20 % of patients </a:t>
            </a:r>
            <a:r>
              <a:rPr lang="fr-FR" sz="1400" dirty="0" err="1">
                <a:effectLst/>
                <a:latin typeface="Calibri,sans-serif"/>
              </a:rPr>
              <a:t>suffering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from</a:t>
            </a:r>
            <a:r>
              <a:rPr lang="fr-FR" sz="1400" dirty="0">
                <a:effectLst/>
                <a:latin typeface="Calibri,sans-serif"/>
              </a:rPr>
              <a:t> the </a:t>
            </a:r>
            <a:r>
              <a:rPr lang="fr-FR" sz="1400" dirty="0" err="1">
                <a:effectLst/>
                <a:latin typeface="Calibri,sans-serif"/>
              </a:rPr>
              <a:t>adult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form</a:t>
            </a:r>
            <a:r>
              <a:rPr lang="fr-FR" sz="1400" dirty="0">
                <a:effectLst/>
                <a:latin typeface="Calibri,sans-serif"/>
              </a:rPr>
              <a:t> of </a:t>
            </a:r>
            <a:r>
              <a:rPr lang="fr-FR" sz="1400" dirty="0" err="1">
                <a:effectLst/>
                <a:latin typeface="Calibri,sans-serif"/>
              </a:rPr>
              <a:t>dermatomyositis</a:t>
            </a:r>
            <a:r>
              <a:rPr lang="fr-FR" sz="1400" dirty="0">
                <a:effectLst/>
                <a:latin typeface="Calibri,sans-serif"/>
              </a:rPr>
              <a:t>. Due to the size of the </a:t>
            </a:r>
            <a:r>
              <a:rPr lang="fr-FR" sz="1400" dirty="0" err="1">
                <a:effectLst/>
                <a:latin typeface="Calibri,sans-serif"/>
              </a:rPr>
              <a:t>protein</a:t>
            </a:r>
            <a:r>
              <a:rPr lang="fr-FR" sz="1400" dirty="0">
                <a:effectLst/>
                <a:latin typeface="Calibri,sans-serif"/>
              </a:rPr>
              <a:t> (240 kDa), </a:t>
            </a:r>
            <a:r>
              <a:rPr lang="fr-FR" sz="1400" dirty="0" err="1">
                <a:effectLst/>
                <a:latin typeface="Calibri,sans-serif"/>
              </a:rPr>
              <a:t>attempts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were</a:t>
            </a:r>
            <a:r>
              <a:rPr lang="fr-FR" sz="1400" dirty="0">
                <a:effectLst/>
                <a:latin typeface="Calibri,sans-serif"/>
              </a:rPr>
              <a:t> made to </a:t>
            </a:r>
            <a:r>
              <a:rPr lang="fr-FR" sz="1400" dirty="0" err="1">
                <a:effectLst/>
                <a:latin typeface="Calibri,sans-serif"/>
              </a:rPr>
              <a:t>identify</a:t>
            </a:r>
            <a:r>
              <a:rPr lang="fr-FR" sz="1400" dirty="0">
                <a:effectLst/>
                <a:latin typeface="Calibri,sans-serif"/>
              </a:rPr>
              <a:t> the </a:t>
            </a:r>
            <a:r>
              <a:rPr lang="fr-FR" sz="1400" dirty="0" err="1">
                <a:effectLst/>
                <a:latin typeface="Calibri,sans-serif"/>
              </a:rPr>
              <a:t>epitope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sequences</a:t>
            </a:r>
            <a:r>
              <a:rPr lang="fr-FR" sz="1400" dirty="0">
                <a:effectLst/>
                <a:latin typeface="Calibri,sans-serif"/>
              </a:rPr>
              <a:t> and to </a:t>
            </a:r>
            <a:r>
              <a:rPr lang="fr-FR" sz="1400" dirty="0" err="1">
                <a:effectLst/>
                <a:latin typeface="Calibri,sans-serif"/>
              </a:rPr>
              <a:t>produce</a:t>
            </a:r>
            <a:r>
              <a:rPr lang="fr-FR" sz="1400" dirty="0">
                <a:effectLst/>
                <a:latin typeface="Calibri,sans-serif"/>
              </a:rPr>
              <a:t> a </a:t>
            </a:r>
            <a:r>
              <a:rPr lang="fr-FR" sz="1400" dirty="0" err="1">
                <a:effectLst/>
                <a:latin typeface="Calibri,sans-serif"/>
              </a:rPr>
              <a:t>smaller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protein</a:t>
            </a:r>
            <a:r>
              <a:rPr lang="fr-FR" sz="1400" dirty="0">
                <a:effectLst/>
                <a:latin typeface="Calibri,sans-serif"/>
              </a:rPr>
              <a:t> for diagnostic </a:t>
            </a:r>
            <a:r>
              <a:rPr lang="fr-FR" sz="1400" dirty="0" err="1">
                <a:effectLst/>
                <a:latin typeface="Calibri,sans-serif"/>
              </a:rPr>
              <a:t>purposes</a:t>
            </a:r>
            <a:r>
              <a:rPr lang="fr-FR" sz="1400" dirty="0">
                <a:effectLst/>
                <a:latin typeface="Calibri,sans-serif"/>
              </a:rPr>
              <a:t>. </a:t>
            </a:r>
            <a:r>
              <a:rPr lang="fr-FR" sz="1400" dirty="0" err="1">
                <a:effectLst/>
                <a:latin typeface="Calibri,sans-serif"/>
              </a:rPr>
              <a:t>Independently</a:t>
            </a:r>
            <a:r>
              <a:rPr lang="fr-FR" sz="1400" dirty="0">
                <a:effectLst/>
                <a:latin typeface="Calibri,sans-serif"/>
              </a:rPr>
              <a:t>, Mi2 alpha and Mi2 beta </a:t>
            </a:r>
            <a:r>
              <a:rPr lang="fr-FR" sz="1400" dirty="0" err="1">
                <a:effectLst/>
                <a:latin typeface="Calibri,sans-serif"/>
              </a:rPr>
              <a:t>were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described</a:t>
            </a:r>
            <a:r>
              <a:rPr lang="fr-FR" sz="1400" dirty="0">
                <a:effectLst/>
                <a:latin typeface="Calibri,sans-serif"/>
              </a:rPr>
              <a:t> in 1995 by Ge et al. (Ge et al., 1995) and </a:t>
            </a:r>
            <a:r>
              <a:rPr lang="fr-FR" sz="1400" dirty="0" err="1">
                <a:effectLst/>
                <a:latin typeface="Calibri,sans-serif"/>
              </a:rPr>
              <a:t>Seelig</a:t>
            </a:r>
            <a:r>
              <a:rPr lang="fr-FR" sz="1400" dirty="0">
                <a:effectLst/>
                <a:latin typeface="Calibri,sans-serif"/>
              </a:rPr>
              <a:t> et al. (</a:t>
            </a:r>
            <a:r>
              <a:rPr lang="fr-FR" sz="1400" dirty="0" err="1">
                <a:effectLst/>
                <a:latin typeface="Calibri,sans-serif"/>
              </a:rPr>
              <a:t>Seelig</a:t>
            </a:r>
            <a:r>
              <a:rPr lang="fr-FR" sz="1400" dirty="0">
                <a:effectLst/>
                <a:latin typeface="Calibri,sans-serif"/>
              </a:rPr>
              <a:t> et al., 1995) </a:t>
            </a:r>
            <a:r>
              <a:rPr lang="fr-FR" sz="1400" dirty="0" err="1">
                <a:effectLst/>
                <a:latin typeface="Calibri,sans-serif"/>
              </a:rPr>
              <a:t>which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share</a:t>
            </a:r>
            <a:r>
              <a:rPr lang="fr-FR" sz="1400" dirty="0">
                <a:effectLst/>
                <a:latin typeface="Calibri,sans-serif"/>
              </a:rPr>
              <a:t> a </a:t>
            </a:r>
            <a:r>
              <a:rPr lang="fr-FR" sz="1400" dirty="0" err="1">
                <a:effectLst/>
                <a:latin typeface="Calibri,sans-serif"/>
              </a:rPr>
              <a:t>sequential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homology</a:t>
            </a:r>
            <a:r>
              <a:rPr lang="fr-FR" sz="1400" dirty="0">
                <a:effectLst/>
                <a:latin typeface="Calibri,sans-serif"/>
              </a:rPr>
              <a:t> of 68 % and have parts of high </a:t>
            </a:r>
            <a:r>
              <a:rPr lang="fr-FR" sz="1400" dirty="0" err="1">
                <a:effectLst/>
                <a:latin typeface="Calibri,sans-serif"/>
              </a:rPr>
              <a:t>similarity</a:t>
            </a:r>
            <a:r>
              <a:rPr lang="fr-FR" sz="1400" dirty="0">
                <a:effectLst/>
                <a:latin typeface="Calibri,sans-serif"/>
              </a:rPr>
              <a:t> (</a:t>
            </a:r>
            <a:r>
              <a:rPr lang="fr-FR" sz="1400" dirty="0" err="1">
                <a:effectLst/>
                <a:latin typeface="Calibri,sans-serif"/>
              </a:rPr>
              <a:t>Seelig</a:t>
            </a:r>
            <a:r>
              <a:rPr lang="fr-FR" sz="1400" dirty="0">
                <a:effectLst/>
                <a:latin typeface="Calibri,sans-serif"/>
              </a:rPr>
              <a:t> et al., 1996). Sera </a:t>
            </a:r>
            <a:r>
              <a:rPr lang="fr-FR" sz="1400" dirty="0" err="1">
                <a:effectLst/>
                <a:latin typeface="Calibri,sans-serif"/>
              </a:rPr>
              <a:t>reacting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with</a:t>
            </a:r>
            <a:r>
              <a:rPr lang="fr-FR" sz="1400" dirty="0">
                <a:effectLst/>
                <a:latin typeface="Calibri,sans-serif"/>
              </a:rPr>
              <a:t> the </a:t>
            </a:r>
            <a:r>
              <a:rPr lang="fr-FR" sz="1400" dirty="0" err="1">
                <a:effectLst/>
                <a:latin typeface="Calibri,sans-serif"/>
              </a:rPr>
              <a:t>natural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form</a:t>
            </a:r>
            <a:r>
              <a:rPr lang="fr-FR" sz="1400" dirty="0">
                <a:effectLst/>
                <a:latin typeface="Calibri,sans-serif"/>
              </a:rPr>
              <a:t> of the Mi2 </a:t>
            </a:r>
            <a:r>
              <a:rPr lang="fr-FR" sz="1400" dirty="0" err="1">
                <a:effectLst/>
                <a:latin typeface="Calibri,sans-serif"/>
              </a:rPr>
              <a:t>autoantigen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also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react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with</a:t>
            </a:r>
            <a:r>
              <a:rPr lang="fr-FR" sz="1400" dirty="0">
                <a:effectLst/>
                <a:latin typeface="Calibri,sans-serif"/>
              </a:rPr>
              <a:t> the </a:t>
            </a:r>
            <a:r>
              <a:rPr lang="fr-FR" sz="1400" dirty="0" err="1">
                <a:effectLst/>
                <a:latin typeface="Calibri,sans-serif"/>
              </a:rPr>
              <a:t>two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different</a:t>
            </a:r>
            <a:r>
              <a:rPr lang="fr-FR" sz="1400" dirty="0">
                <a:effectLst/>
                <a:latin typeface="Calibri,sans-serif"/>
              </a:rPr>
              <a:t> recombinant </a:t>
            </a:r>
            <a:r>
              <a:rPr lang="fr-FR" sz="1400" dirty="0" err="1">
                <a:effectLst/>
                <a:latin typeface="Calibri,sans-serif"/>
              </a:rPr>
              <a:t>forms</a:t>
            </a:r>
            <a:r>
              <a:rPr lang="fr-FR" sz="1400" dirty="0">
                <a:effectLst/>
                <a:latin typeface="Calibri,sans-serif"/>
              </a:rPr>
              <a:t> in a </a:t>
            </a:r>
            <a:r>
              <a:rPr lang="fr-FR" sz="1400" dirty="0" err="1">
                <a:effectLst/>
                <a:latin typeface="Calibri,sans-serif"/>
              </a:rPr>
              <a:t>highly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similar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matter</a:t>
            </a:r>
            <a:r>
              <a:rPr lang="fr-FR" sz="1400" dirty="0">
                <a:effectLst/>
                <a:latin typeface="Calibri,sans-serif"/>
              </a:rPr>
              <a:t>. Mi2 can </a:t>
            </a:r>
            <a:r>
              <a:rPr lang="fr-FR" sz="1400" dirty="0" err="1">
                <a:effectLst/>
                <a:latin typeface="Calibri,sans-serif"/>
              </a:rPr>
              <a:t>be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easily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produced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recombinantly</a:t>
            </a:r>
            <a:r>
              <a:rPr lang="fr-FR" sz="1400" dirty="0">
                <a:effectLst/>
                <a:latin typeface="Calibri,sans-serif"/>
              </a:rPr>
              <a:t> </a:t>
            </a:r>
            <a:r>
              <a:rPr lang="fr-FR" sz="1400" dirty="0" err="1">
                <a:effectLst/>
                <a:latin typeface="Calibri,sans-serif"/>
              </a:rPr>
              <a:t>using</a:t>
            </a:r>
            <a:r>
              <a:rPr lang="fr-FR" sz="1400" dirty="0">
                <a:effectLst/>
                <a:latin typeface="Calibri,sans-serif"/>
              </a:rPr>
              <a:t> the </a:t>
            </a:r>
            <a:r>
              <a:rPr lang="fr-FR" sz="1400" dirty="0" err="1">
                <a:effectLst/>
                <a:latin typeface="Calibri,sans-serif"/>
              </a:rPr>
              <a:t>Baculovirus</a:t>
            </a:r>
            <a:r>
              <a:rPr lang="fr-FR" sz="1400" dirty="0">
                <a:effectLst/>
                <a:latin typeface="Calibri,sans-serif"/>
              </a:rPr>
              <a:t> expression system (</a:t>
            </a:r>
            <a:r>
              <a:rPr lang="fr-FR" sz="1400" dirty="0" err="1">
                <a:effectLst/>
                <a:latin typeface="Calibri,sans-serif"/>
              </a:rPr>
              <a:t>Hentschel</a:t>
            </a:r>
            <a:r>
              <a:rPr lang="fr-FR" sz="1400" dirty="0">
                <a:effectLst/>
                <a:latin typeface="Calibri,sans-serif"/>
              </a:rPr>
              <a:t> et al., 2002; </a:t>
            </a:r>
            <a:r>
              <a:rPr lang="fr-FR" sz="1400" dirty="0" err="1">
                <a:effectLst/>
                <a:latin typeface="Calibri,sans-serif"/>
              </a:rPr>
              <a:t>SchultePelkum</a:t>
            </a:r>
            <a:r>
              <a:rPr lang="fr-FR" sz="1400" dirty="0">
                <a:effectLst/>
                <a:latin typeface="Calibri,sans-serif"/>
              </a:rPr>
              <a:t>, 2005).”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 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Pour résumer : Afin de produire facilement l’antigène Mi-2 dont la taille est élevée (240 kDa), deux protéines recombinantes peuvent être synthétisés grâce au système </a:t>
            </a:r>
            <a:r>
              <a:rPr lang="fr-FR" sz="1400" dirty="0" err="1">
                <a:effectLst/>
                <a:latin typeface="Calibri,sans-serif"/>
              </a:rPr>
              <a:t>baculovirus</a:t>
            </a:r>
            <a:r>
              <a:rPr lang="fr-FR" sz="1400" dirty="0">
                <a:effectLst/>
                <a:latin typeface="Calibri,sans-serif"/>
              </a:rPr>
              <a:t>, la Mi-2alpha et la Mi-2beta. Ces deux protéines ont une homologie de séquence de 68%. Les sérums de patients ayant des anti-Mi-2 peuvent réagir sur les antigènes Mi-2alpha et/ou Mi-2beta. Cela dépend sur quelle partie de la séquence protéique les autoanticorps se fixent. C’est donc dans le but de détecter aussi les patients positifs uniquement en anti-Mi-2alpha que la bande a été ajoutée sur les tests DL 1530-1601 4G, DL 1530-1601 6G, DL 1530-1601 7G et DL 1530-1601 8G. Les autoanticorps dirigés contre Mi-2alpha ont la même signification </a:t>
            </a:r>
            <a:r>
              <a:rPr lang="fr-FR" sz="1400" dirty="0" err="1">
                <a:effectLst/>
                <a:latin typeface="Calibri,sans-serif"/>
              </a:rPr>
              <a:t>sérodiagnostique</a:t>
            </a:r>
            <a:r>
              <a:rPr lang="fr-FR" sz="1400" dirty="0">
                <a:effectLst/>
                <a:latin typeface="Calibri,sans-serif"/>
              </a:rPr>
              <a:t> que les autoanticorps dirigés contre la Mi-2 native. Avec une prévalence dans la dermatomyosite d’environ 20%.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 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effectLst/>
                <a:latin typeface="Calibri,sans-serif"/>
              </a:rPr>
              <a:t>Les tests DL 1530-1601 G et DL 1530-1601-3G ne contiennent que l’antigène Mi2béta</a:t>
            </a:r>
            <a:endParaRPr lang="fr-FR" dirty="0"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11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51892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11;p2"/>
          <p:cNvSpPr/>
          <p:nvPr/>
        </p:nvSpPr>
        <p:spPr>
          <a:xfrm>
            <a:off x="393575" y="687749"/>
            <a:ext cx="2689677" cy="24951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60" y="1247090"/>
            <a:ext cx="2143125" cy="2143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90560" y="4080720"/>
            <a:ext cx="10163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Performances du test DOT </a:t>
            </a:r>
            <a:r>
              <a:rPr lang="fr-FR" sz="2000" b="1" dirty="0" err="1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Euroimmun</a:t>
            </a: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(Mi-2α et β) VS IP 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chez un groupe de patients 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Atteints de  myosite/ dermatomyosite</a:t>
            </a: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38D12C-2A1C-4645-A233-42E363F3D5EF}"/>
              </a:ext>
            </a:extLst>
          </p:cNvPr>
          <p:cNvGrpSpPr/>
          <p:nvPr/>
        </p:nvGrpSpPr>
        <p:grpSpPr>
          <a:xfrm>
            <a:off x="1677684" y="913362"/>
            <a:ext cx="8970746" cy="2810579"/>
            <a:chOff x="1" y="173253"/>
            <a:chExt cx="9086248" cy="281057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4C48892-C9BB-4929-B98D-DC13ACC8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5132"/>
            <a:stretch/>
          </p:blipFill>
          <p:spPr>
            <a:xfrm>
              <a:off x="1" y="760614"/>
              <a:ext cx="9086248" cy="22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AB1E839-1E96-4CC2-92AA-C32D50B25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4221" t="4012" r="57341" b="79899"/>
            <a:stretch/>
          </p:blipFill>
          <p:spPr>
            <a:xfrm>
              <a:off x="250257" y="173253"/>
              <a:ext cx="3793958" cy="48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9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9557" y="0"/>
            <a:ext cx="12699737" cy="6858000"/>
          </a:xfrm>
          <a:prstGeom prst="rect">
            <a:avLst/>
          </a:prstGeom>
        </p:spPr>
      </p:pic>
      <p:sp>
        <p:nvSpPr>
          <p:cNvPr id="202" name="Google Shape;202;p4"/>
          <p:cNvSpPr/>
          <p:nvPr/>
        </p:nvSpPr>
        <p:spPr>
          <a:xfrm>
            <a:off x="-176463" y="0"/>
            <a:ext cx="12406643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2081768" y="2998113"/>
            <a:ext cx="78901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Matériels et méthodes</a:t>
            </a:r>
            <a:endParaRPr dirty="0"/>
          </a:p>
        </p:txBody>
      </p:sp>
      <p:sp>
        <p:nvSpPr>
          <p:cNvPr id="204" name="Google Shape;20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sp>
        <p:nvSpPr>
          <p:cNvPr id="391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Matériels et méthodes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8"/>
            <a:ext cx="2689677" cy="249511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01869" y="4722015"/>
            <a:ext cx="33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Recherche des Ac anti-Mi-2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302127" y="2014339"/>
            <a:ext cx="3695241" cy="4462002"/>
            <a:chOff x="7061892" y="2164006"/>
            <a:chExt cx="3695241" cy="4462002"/>
          </a:xfrm>
        </p:grpSpPr>
        <p:sp>
          <p:nvSpPr>
            <p:cNvPr id="3" name="ZoneTexte 2"/>
            <p:cNvSpPr txBox="1"/>
            <p:nvPr/>
          </p:nvSpPr>
          <p:spPr>
            <a:xfrm>
              <a:off x="7061892" y="4871682"/>
              <a:ext cx="36952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err="1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Ré-évaluation</a:t>
              </a:r>
              <a:r>
                <a:rPr lang="fr-FR" sz="18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clinique des dossiers : 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Extension atteinte cutanée et musculaire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Atteinte pulmonaire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Gravité clinique</a:t>
              </a:r>
            </a:p>
            <a:p>
              <a:pPr marL="285750" indent="-285750">
                <a:buFontTx/>
                <a:buChar char="-"/>
              </a:pPr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Antécédents</a:t>
              </a: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3550" t="10594" r="51828" b="12610"/>
            <a:stretch/>
          </p:blipFill>
          <p:spPr>
            <a:xfrm>
              <a:off x="7601630" y="2164006"/>
              <a:ext cx="2277010" cy="2608003"/>
            </a:xfrm>
            <a:prstGeom prst="rect">
              <a:avLst/>
            </a:prstGeom>
          </p:spPr>
        </p:pic>
      </p:grpSp>
      <p:sp>
        <p:nvSpPr>
          <p:cNvPr id="14" name="Flèche : chevron 4">
            <a:extLst>
              <a:ext uri="{FF2B5EF4-FFF2-40B4-BE49-F238E27FC236}">
                <a16:creationId xmlns:a16="http://schemas.microsoft.com/office/drawing/2014/main" id="{F8AD7800-D645-447B-851D-E76268475D6B}"/>
              </a:ext>
            </a:extLst>
          </p:cNvPr>
          <p:cNvSpPr/>
          <p:nvPr/>
        </p:nvSpPr>
        <p:spPr>
          <a:xfrm>
            <a:off x="7158050" y="3376722"/>
            <a:ext cx="941970" cy="827095"/>
          </a:xfrm>
          <a:prstGeom prst="chevron">
            <a:avLst/>
          </a:prstGeom>
          <a:solidFill>
            <a:srgbClr val="348994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4528" t="11696" r="13133" b="20643"/>
          <a:stretch/>
        </p:blipFill>
        <p:spPr>
          <a:xfrm>
            <a:off x="4812295" y="2916269"/>
            <a:ext cx="1495168" cy="1495168"/>
          </a:xfrm>
          <a:prstGeom prst="rect">
            <a:avLst/>
          </a:prstGeom>
        </p:spPr>
      </p:pic>
      <p:pic>
        <p:nvPicPr>
          <p:cNvPr id="1026" name="Picture 2" descr="Blood sample - Free healthcare and medical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1" y="2916269"/>
            <a:ext cx="1577904" cy="15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èche : chevron 4">
            <a:extLst>
              <a:ext uri="{FF2B5EF4-FFF2-40B4-BE49-F238E27FC236}">
                <a16:creationId xmlns:a16="http://schemas.microsoft.com/office/drawing/2014/main" id="{F8AD7800-D645-447B-851D-E76268475D6B}"/>
              </a:ext>
            </a:extLst>
          </p:cNvPr>
          <p:cNvSpPr/>
          <p:nvPr/>
        </p:nvSpPr>
        <p:spPr>
          <a:xfrm>
            <a:off x="3140879" y="3376723"/>
            <a:ext cx="941970" cy="827095"/>
          </a:xfrm>
          <a:prstGeom prst="chevron">
            <a:avLst/>
          </a:prstGeom>
          <a:solidFill>
            <a:srgbClr val="348994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34784" y="4622342"/>
            <a:ext cx="332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Myosite / Dermatomyosite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3575" y="1092175"/>
            <a:ext cx="1136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Test de tous les patients par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Immunoprécipitation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DOT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Euroimmun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EUROLine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-Scan software)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ANA  par IFI sur HEp-2 (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Inova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Diagnostics)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391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24951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51892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468038" y="1631249"/>
            <a:ext cx="10115725" cy="3567444"/>
            <a:chOff x="903890" y="1601436"/>
            <a:chExt cx="10115725" cy="3567444"/>
          </a:xfrm>
        </p:grpSpPr>
        <p:sp>
          <p:nvSpPr>
            <p:cNvPr id="63" name="ZoneTexte 62"/>
            <p:cNvSpPr txBox="1"/>
            <p:nvPr/>
          </p:nvSpPr>
          <p:spPr>
            <a:xfrm>
              <a:off x="4673329" y="1795111"/>
              <a:ext cx="1784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fr-FR" sz="2800" b="1" kern="1200" dirty="0">
                  <a:solidFill>
                    <a:srgbClr val="838282"/>
                  </a:solidFill>
                  <a:latin typeface="Calibri" panose="020F0502020204030204"/>
                  <a:ea typeface="+mn-ea"/>
                  <a:cs typeface="+mn-cs"/>
                </a:rPr>
                <a:t>Myosites</a:t>
              </a:r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903890" y="3355373"/>
              <a:ext cx="2766295" cy="551308"/>
            </a:xfrm>
            <a:prstGeom prst="roundRect">
              <a:avLst>
                <a:gd name="adj" fmla="val 50000"/>
              </a:avLst>
            </a:prstGeom>
            <a:solidFill>
              <a:srgbClr val="8DCCC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Myopathie nécrosante auto-immune</a:t>
              </a: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7296764" y="3430426"/>
              <a:ext cx="2264976" cy="446576"/>
            </a:xfrm>
            <a:prstGeom prst="roundRect">
              <a:avLst>
                <a:gd name="adj" fmla="val 50000"/>
              </a:avLst>
            </a:prstGeom>
            <a:solidFill>
              <a:srgbClr val="F6C75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Dermatomyosites</a:t>
              </a:r>
            </a:p>
          </p:txBody>
        </p:sp>
        <p:sp>
          <p:nvSpPr>
            <p:cNvPr id="66" name="Ellipse 65"/>
            <p:cNvSpPr/>
            <p:nvPr/>
          </p:nvSpPr>
          <p:spPr>
            <a:xfrm>
              <a:off x="3565205" y="3536617"/>
              <a:ext cx="168166" cy="189186"/>
            </a:xfrm>
            <a:prstGeom prst="ellipse">
              <a:avLst/>
            </a:prstGeom>
            <a:solidFill>
              <a:srgbClr val="00B5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7228199" y="3563568"/>
              <a:ext cx="168166" cy="189186"/>
            </a:xfrm>
            <a:prstGeom prst="ellipse">
              <a:avLst/>
            </a:prstGeom>
            <a:solidFill>
              <a:srgbClr val="00B5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Connecteur droit 67"/>
            <p:cNvCxnSpPr>
              <a:stCxn id="62" idx="3"/>
            </p:cNvCxnSpPr>
            <p:nvPr/>
          </p:nvCxnSpPr>
          <p:spPr>
            <a:xfrm flipH="1">
              <a:off x="4281698" y="3117559"/>
              <a:ext cx="614289" cy="521504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9" name="Connecteur droit 68"/>
            <p:cNvCxnSpPr>
              <a:stCxn id="62" idx="5"/>
            </p:cNvCxnSpPr>
            <p:nvPr/>
          </p:nvCxnSpPr>
          <p:spPr>
            <a:xfrm>
              <a:off x="6196576" y="3117559"/>
              <a:ext cx="569237" cy="545857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0" name="Connecteur droit 69"/>
            <p:cNvCxnSpPr>
              <a:endCxn id="66" idx="6"/>
            </p:cNvCxnSpPr>
            <p:nvPr/>
          </p:nvCxnSpPr>
          <p:spPr>
            <a:xfrm flipH="1">
              <a:off x="3733371" y="3631210"/>
              <a:ext cx="574094" cy="0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1" name="Connecteur droit 70"/>
            <p:cNvCxnSpPr/>
            <p:nvPr/>
          </p:nvCxnSpPr>
          <p:spPr>
            <a:xfrm flipH="1">
              <a:off x="6748944" y="3663416"/>
              <a:ext cx="574094" cy="0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80" name="Picture 2" descr="Muscle pain line icon body and sick ache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7"/>
            <a:stretch/>
          </p:blipFill>
          <p:spPr bwMode="auto">
            <a:xfrm rot="19930757">
              <a:off x="5071263" y="2372397"/>
              <a:ext cx="861900" cy="780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2156699" y="1601436"/>
              <a:ext cx="8862916" cy="3567444"/>
              <a:chOff x="2156699" y="1601436"/>
              <a:chExt cx="8862916" cy="3567444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4626626" y="1601436"/>
                <a:ext cx="1839311" cy="177624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à coins arrondis 71"/>
              <p:cNvSpPr/>
              <p:nvPr/>
            </p:nvSpPr>
            <p:spPr>
              <a:xfrm>
                <a:off x="2156699" y="4670100"/>
                <a:ext cx="2264976" cy="446576"/>
              </a:xfrm>
              <a:prstGeom prst="roundRect">
                <a:avLst>
                  <a:gd name="adj" fmla="val 50000"/>
                </a:avLst>
              </a:prstGeom>
              <a:solidFill>
                <a:srgbClr val="E57A5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Myosites à inclusion</a:t>
                </a:r>
              </a:p>
            </p:txBody>
          </p:sp>
          <p:sp>
            <p:nvSpPr>
              <p:cNvPr id="73" name="Rectangle à coins arrondis 72"/>
              <p:cNvSpPr/>
              <p:nvPr/>
            </p:nvSpPr>
            <p:spPr>
              <a:xfrm>
                <a:off x="6748437" y="4617896"/>
                <a:ext cx="2264976" cy="550984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Syndrome des anti-synthétases</a:t>
                </a:r>
              </a:p>
            </p:txBody>
          </p:sp>
          <p:sp>
            <p:nvSpPr>
              <p:cNvPr id="74" name="Ellipse 73"/>
              <p:cNvSpPr/>
              <p:nvPr/>
            </p:nvSpPr>
            <p:spPr>
              <a:xfrm>
                <a:off x="4315167" y="4802469"/>
                <a:ext cx="168166" cy="189186"/>
              </a:xfrm>
              <a:prstGeom prst="ellipse">
                <a:avLst/>
              </a:prstGeom>
              <a:solidFill>
                <a:srgbClr val="00B5E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6686779" y="4802469"/>
                <a:ext cx="168166" cy="189186"/>
              </a:xfrm>
              <a:prstGeom prst="ellipse">
                <a:avLst/>
              </a:prstGeom>
              <a:solidFill>
                <a:srgbClr val="00B5E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flipH="1">
                <a:off x="4952078" y="3337792"/>
                <a:ext cx="362245" cy="1555596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5853205" y="3354042"/>
                <a:ext cx="357119" cy="1539346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Connecteur droit 77"/>
              <p:cNvCxnSpPr/>
              <p:nvPr/>
            </p:nvCxnSpPr>
            <p:spPr>
              <a:xfrm flipH="1">
                <a:off x="4377984" y="4893388"/>
                <a:ext cx="57409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Connecteur droit 78"/>
              <p:cNvCxnSpPr/>
              <p:nvPr/>
            </p:nvCxnSpPr>
            <p:spPr>
              <a:xfrm flipH="1">
                <a:off x="6210324" y="4893388"/>
                <a:ext cx="57409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" name="ZoneTexte 5"/>
              <p:cNvSpPr txBox="1"/>
              <p:nvPr/>
            </p:nvSpPr>
            <p:spPr>
              <a:xfrm>
                <a:off x="9828488" y="2815419"/>
                <a:ext cx="11911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NXP2</a:t>
                </a:r>
              </a:p>
              <a:p>
                <a:r>
                  <a:rPr lang="fr-FR" sz="2000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TIF1-</a:t>
                </a:r>
                <a:r>
                  <a:rPr lang="el-GR" sz="2000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γ</a:t>
                </a:r>
                <a:endParaRPr lang="fr-FR" sz="2000" dirty="0">
                  <a:solidFill>
                    <a:schemeClr val="tx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b="1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Mi-2</a:t>
                </a:r>
              </a:p>
              <a:p>
                <a:r>
                  <a:rPr lang="fr-FR" sz="2000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MDA5</a:t>
                </a:r>
              </a:p>
              <a:p>
                <a:r>
                  <a:rPr lang="fr-FR" sz="2000" dirty="0">
                    <a:solidFill>
                      <a:schemeClr val="tx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SAE</a:t>
                </a:r>
              </a:p>
              <a:p>
                <a:endParaRPr lang="fr-FR" sz="2000" dirty="0">
                  <a:solidFill>
                    <a:schemeClr val="tx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0F3980CC-E42D-4271-9A46-D6F242E49666}"/>
              </a:ext>
            </a:extLst>
          </p:cNvPr>
          <p:cNvSpPr txBox="1"/>
          <p:nvPr/>
        </p:nvSpPr>
        <p:spPr>
          <a:xfrm>
            <a:off x="5851594" y="6017375"/>
            <a:ext cx="5531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Ingrid E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Lundberg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Nature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rheumatology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2018</a:t>
            </a:r>
          </a:p>
          <a:p>
            <a:pPr algn="ctr"/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J Schmidt. Journal of </a:t>
            </a:r>
            <a:r>
              <a:rPr lang="fr-FR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neuromuscular</a:t>
            </a: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. 2018</a:t>
            </a:r>
          </a:p>
          <a:p>
            <a:pPr algn="ctr"/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fr-FR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Tsuneyo</a:t>
            </a: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fr-FR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 opinion in </a:t>
            </a:r>
            <a:r>
              <a:rPr lang="fr-FR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rheumatology</a:t>
            </a:r>
            <a:r>
              <a:rPr lang="fr-FR" i="1" u="sng" dirty="0">
                <a:latin typeface="Calibri" panose="020F0502020204030204" pitchFamily="34" charset="0"/>
                <a:cs typeface="Calibri" panose="020F0502020204030204" pitchFamily="34" charset="0"/>
              </a:rPr>
              <a:t>. 2007</a:t>
            </a:r>
          </a:p>
        </p:txBody>
      </p:sp>
    </p:spTree>
    <p:extLst>
      <p:ext uri="{BB962C8B-B14F-4D97-AF65-F5344CB8AC3E}">
        <p14:creationId xmlns:p14="http://schemas.microsoft.com/office/powerpoint/2010/main" val="2528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trix, Binary, Numbers, Black Backgrounds :: Wallpapers Desktop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 bwMode="auto">
          <a:xfrm>
            <a:off x="-341717" y="-77118"/>
            <a:ext cx="12833879" cy="69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" name="Google Shape;327;p5"/>
          <p:cNvSpPr/>
          <p:nvPr/>
        </p:nvSpPr>
        <p:spPr>
          <a:xfrm>
            <a:off x="-176463" y="0"/>
            <a:ext cx="12406643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2081768" y="2820692"/>
            <a:ext cx="78901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</a:t>
            </a:r>
            <a:endParaRPr dirty="0"/>
          </a:p>
        </p:txBody>
      </p:sp>
      <p:sp>
        <p:nvSpPr>
          <p:cNvPr id="329" name="Google Shape;3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sp>
        <p:nvSpPr>
          <p:cNvPr id="391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Résultats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242261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DE2979-1202-4191-BAB9-437377C3BE78}"/>
              </a:ext>
            </a:extLst>
          </p:cNvPr>
          <p:cNvSpPr txBox="1"/>
          <p:nvPr/>
        </p:nvSpPr>
        <p:spPr>
          <a:xfrm>
            <a:off x="210740" y="1749109"/>
            <a:ext cx="18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Myosite et/ou dermatomyosite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672F5A-4378-4C9A-AECC-FAF45254ACDC}"/>
              </a:ext>
            </a:extLst>
          </p:cNvPr>
          <p:cNvGrpSpPr/>
          <p:nvPr/>
        </p:nvGrpSpPr>
        <p:grpSpPr>
          <a:xfrm>
            <a:off x="1968548" y="1652643"/>
            <a:ext cx="1706702" cy="827095"/>
            <a:chOff x="2403657" y="3078804"/>
            <a:chExt cx="1706702" cy="827095"/>
          </a:xfrm>
        </p:grpSpPr>
        <p:sp>
          <p:nvSpPr>
            <p:cNvPr id="12" name="Flèche : chevron 4">
              <a:extLst>
                <a:ext uri="{FF2B5EF4-FFF2-40B4-BE49-F238E27FC236}">
                  <a16:creationId xmlns:a16="http://schemas.microsoft.com/office/drawing/2014/main" id="{F8AD7800-D645-447B-851D-E76268475D6B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rgbClr val="43AEBD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B01742-C0BA-42BD-B704-DFE2475824AB}"/>
                </a:ext>
              </a:extLst>
            </p:cNvPr>
            <p:cNvSpPr txBox="1"/>
            <p:nvPr/>
          </p:nvSpPr>
          <p:spPr>
            <a:xfrm>
              <a:off x="2862472" y="3242346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432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CA1194-E712-4748-96CB-027A13F9FE44}"/>
              </a:ext>
            </a:extLst>
          </p:cNvPr>
          <p:cNvGrpSpPr/>
          <p:nvPr/>
        </p:nvGrpSpPr>
        <p:grpSpPr>
          <a:xfrm>
            <a:off x="5064984" y="1639413"/>
            <a:ext cx="1738037" cy="827095"/>
            <a:chOff x="2403657" y="3078804"/>
            <a:chExt cx="1738037" cy="827095"/>
          </a:xfrm>
        </p:grpSpPr>
        <p:sp>
          <p:nvSpPr>
            <p:cNvPr id="15" name="Flèche : chevron 12">
              <a:extLst>
                <a:ext uri="{FF2B5EF4-FFF2-40B4-BE49-F238E27FC236}">
                  <a16:creationId xmlns:a16="http://schemas.microsoft.com/office/drawing/2014/main" id="{28C3621F-15C1-4EE2-9A51-1D67B96C6A01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DA11F1C-F09C-4D50-BB0E-D4EB3971FC66}"/>
                </a:ext>
              </a:extLst>
            </p:cNvPr>
            <p:cNvSpPr txBox="1"/>
            <p:nvPr/>
          </p:nvSpPr>
          <p:spPr>
            <a:xfrm>
              <a:off x="2893807" y="3233731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43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0E05CE9B-518A-4E66-A89B-30BE08F0BDF4}"/>
              </a:ext>
            </a:extLst>
          </p:cNvPr>
          <p:cNvSpPr txBox="1"/>
          <p:nvPr/>
        </p:nvSpPr>
        <p:spPr>
          <a:xfrm>
            <a:off x="3309405" y="1656776"/>
            <a:ext cx="1850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Anti-Mi-2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(au moins 1 méthode)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8C196C1-CD92-477F-A717-B1597C427BA8}"/>
              </a:ext>
            </a:extLst>
          </p:cNvPr>
          <p:cNvSpPr txBox="1"/>
          <p:nvPr/>
        </p:nvSpPr>
        <p:spPr>
          <a:xfrm>
            <a:off x="6228907" y="1868294"/>
            <a:ext cx="185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Clinique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536F9B-2507-45FE-930E-CAF6D9938E22}"/>
              </a:ext>
            </a:extLst>
          </p:cNvPr>
          <p:cNvGrpSpPr/>
          <p:nvPr/>
        </p:nvGrpSpPr>
        <p:grpSpPr>
          <a:xfrm>
            <a:off x="7661136" y="1629092"/>
            <a:ext cx="1738037" cy="827095"/>
            <a:chOff x="2403657" y="3078804"/>
            <a:chExt cx="1738037" cy="827095"/>
          </a:xfrm>
        </p:grpSpPr>
        <p:sp>
          <p:nvSpPr>
            <p:cNvPr id="24" name="Flèche : chevron 17">
              <a:extLst>
                <a:ext uri="{FF2B5EF4-FFF2-40B4-BE49-F238E27FC236}">
                  <a16:creationId xmlns:a16="http://schemas.microsoft.com/office/drawing/2014/main" id="{4A3EAE2E-F0E8-4D23-8553-18BFD69DB194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5175F2A-EF16-4A33-B2DC-CA0ECCECC100}"/>
                </a:ext>
              </a:extLst>
            </p:cNvPr>
            <p:cNvSpPr txBox="1"/>
            <p:nvPr/>
          </p:nvSpPr>
          <p:spPr>
            <a:xfrm>
              <a:off x="2893807" y="3233731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40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8259738" y="2351027"/>
            <a:ext cx="179412" cy="189186"/>
          </a:xfrm>
          <a:prstGeom prst="ellipse">
            <a:avLst/>
          </a:prstGeom>
          <a:solidFill>
            <a:srgbClr val="00B5E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8343447" y="2436260"/>
            <a:ext cx="3680" cy="1510328"/>
          </a:xfrm>
          <a:prstGeom prst="line">
            <a:avLst/>
          </a:prstGeom>
          <a:noFill/>
          <a:ln w="38100" cap="flat" cmpd="sng" algn="ctr">
            <a:solidFill>
              <a:srgbClr val="00B5E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Connecteur droit 37"/>
          <p:cNvCxnSpPr/>
          <p:nvPr/>
        </p:nvCxnSpPr>
        <p:spPr>
          <a:xfrm>
            <a:off x="5826426" y="3946588"/>
            <a:ext cx="5187317" cy="0"/>
          </a:xfrm>
          <a:prstGeom prst="line">
            <a:avLst/>
          </a:prstGeom>
          <a:noFill/>
          <a:ln w="38100" cap="flat" cmpd="sng" algn="ctr">
            <a:solidFill>
              <a:srgbClr val="00B5EF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78" y="4030614"/>
            <a:ext cx="5410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sp>
        <p:nvSpPr>
          <p:cNvPr id="391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Résultats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242261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DE2979-1202-4191-BAB9-437377C3BE78}"/>
              </a:ext>
            </a:extLst>
          </p:cNvPr>
          <p:cNvSpPr txBox="1"/>
          <p:nvPr/>
        </p:nvSpPr>
        <p:spPr>
          <a:xfrm>
            <a:off x="210740" y="1749109"/>
            <a:ext cx="18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Myosite et/ou dermatomyosite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2672F5A-4378-4C9A-AECC-FAF45254ACDC}"/>
              </a:ext>
            </a:extLst>
          </p:cNvPr>
          <p:cNvGrpSpPr/>
          <p:nvPr/>
        </p:nvGrpSpPr>
        <p:grpSpPr>
          <a:xfrm>
            <a:off x="1968548" y="1652643"/>
            <a:ext cx="1706702" cy="827095"/>
            <a:chOff x="2403657" y="3078804"/>
            <a:chExt cx="1706702" cy="827095"/>
          </a:xfrm>
        </p:grpSpPr>
        <p:sp>
          <p:nvSpPr>
            <p:cNvPr id="12" name="Flèche : chevron 4">
              <a:extLst>
                <a:ext uri="{FF2B5EF4-FFF2-40B4-BE49-F238E27FC236}">
                  <a16:creationId xmlns:a16="http://schemas.microsoft.com/office/drawing/2014/main" id="{F8AD7800-D645-447B-851D-E76268475D6B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rgbClr val="43AEBD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B01742-C0BA-42BD-B704-DFE2475824AB}"/>
                </a:ext>
              </a:extLst>
            </p:cNvPr>
            <p:cNvSpPr txBox="1"/>
            <p:nvPr/>
          </p:nvSpPr>
          <p:spPr>
            <a:xfrm>
              <a:off x="2862472" y="3242346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432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CA1194-E712-4748-96CB-027A13F9FE44}"/>
              </a:ext>
            </a:extLst>
          </p:cNvPr>
          <p:cNvGrpSpPr/>
          <p:nvPr/>
        </p:nvGrpSpPr>
        <p:grpSpPr>
          <a:xfrm>
            <a:off x="5064984" y="1639413"/>
            <a:ext cx="1738037" cy="827095"/>
            <a:chOff x="2403657" y="3078804"/>
            <a:chExt cx="1738037" cy="827095"/>
          </a:xfrm>
        </p:grpSpPr>
        <p:sp>
          <p:nvSpPr>
            <p:cNvPr id="15" name="Flèche : chevron 12">
              <a:extLst>
                <a:ext uri="{FF2B5EF4-FFF2-40B4-BE49-F238E27FC236}">
                  <a16:creationId xmlns:a16="http://schemas.microsoft.com/office/drawing/2014/main" id="{28C3621F-15C1-4EE2-9A51-1D67B96C6A01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DA11F1C-F09C-4D50-BB0E-D4EB3971FC66}"/>
                </a:ext>
              </a:extLst>
            </p:cNvPr>
            <p:cNvSpPr txBox="1"/>
            <p:nvPr/>
          </p:nvSpPr>
          <p:spPr>
            <a:xfrm>
              <a:off x="2893807" y="3233731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43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0E05CE9B-518A-4E66-A89B-30BE08F0BDF4}"/>
              </a:ext>
            </a:extLst>
          </p:cNvPr>
          <p:cNvSpPr txBox="1"/>
          <p:nvPr/>
        </p:nvSpPr>
        <p:spPr>
          <a:xfrm>
            <a:off x="3309405" y="1656776"/>
            <a:ext cx="1850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Anti-Mi-2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(au moins 1 méthode)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8C196C1-CD92-477F-A717-B1597C427BA8}"/>
              </a:ext>
            </a:extLst>
          </p:cNvPr>
          <p:cNvSpPr txBox="1"/>
          <p:nvPr/>
        </p:nvSpPr>
        <p:spPr>
          <a:xfrm>
            <a:off x="6228907" y="1868294"/>
            <a:ext cx="185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Clinique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9536F9B-2507-45FE-930E-CAF6D9938E22}"/>
              </a:ext>
            </a:extLst>
          </p:cNvPr>
          <p:cNvGrpSpPr/>
          <p:nvPr/>
        </p:nvGrpSpPr>
        <p:grpSpPr>
          <a:xfrm>
            <a:off x="7661136" y="1629092"/>
            <a:ext cx="1738037" cy="827095"/>
            <a:chOff x="2403657" y="3078804"/>
            <a:chExt cx="1738037" cy="827095"/>
          </a:xfrm>
        </p:grpSpPr>
        <p:sp>
          <p:nvSpPr>
            <p:cNvPr id="24" name="Flèche : chevron 17">
              <a:extLst>
                <a:ext uri="{FF2B5EF4-FFF2-40B4-BE49-F238E27FC236}">
                  <a16:creationId xmlns:a16="http://schemas.microsoft.com/office/drawing/2014/main" id="{4A3EAE2E-F0E8-4D23-8553-18BFD69DB194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5175F2A-EF16-4A33-B2DC-CA0ECCECC100}"/>
                </a:ext>
              </a:extLst>
            </p:cNvPr>
            <p:cNvSpPr txBox="1"/>
            <p:nvPr/>
          </p:nvSpPr>
          <p:spPr>
            <a:xfrm>
              <a:off x="2893807" y="3233731"/>
              <a:ext cx="1247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40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A47D04E4-4BF4-4E16-83EC-F73BDD12EEF3}"/>
              </a:ext>
            </a:extLst>
          </p:cNvPr>
          <p:cNvSpPr txBox="1"/>
          <p:nvPr/>
        </p:nvSpPr>
        <p:spPr>
          <a:xfrm>
            <a:off x="8694520" y="1828110"/>
            <a:ext cx="185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0C5198F-4064-4CFF-A40C-C4B987142C4B}"/>
              </a:ext>
            </a:extLst>
          </p:cNvPr>
          <p:cNvGrpSpPr/>
          <p:nvPr/>
        </p:nvGrpSpPr>
        <p:grpSpPr>
          <a:xfrm>
            <a:off x="10150027" y="1589292"/>
            <a:ext cx="1522884" cy="838983"/>
            <a:chOff x="2403657" y="3078804"/>
            <a:chExt cx="1522884" cy="838983"/>
          </a:xfrm>
        </p:grpSpPr>
        <p:sp>
          <p:nvSpPr>
            <p:cNvPr id="28" name="Flèche : chevron 21">
              <a:extLst>
                <a:ext uri="{FF2B5EF4-FFF2-40B4-BE49-F238E27FC236}">
                  <a16:creationId xmlns:a16="http://schemas.microsoft.com/office/drawing/2014/main" id="{5EF46F85-BF06-4B93-8BDF-1825E42DF2F3}"/>
                </a:ext>
              </a:extLst>
            </p:cNvPr>
            <p:cNvSpPr/>
            <p:nvPr/>
          </p:nvSpPr>
          <p:spPr>
            <a:xfrm>
              <a:off x="2403657" y="3078804"/>
              <a:ext cx="1522884" cy="82709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A37113A-61E6-4C5C-BF5C-3CB9DBCE32BA}"/>
                </a:ext>
              </a:extLst>
            </p:cNvPr>
            <p:cNvSpPr txBox="1"/>
            <p:nvPr/>
          </p:nvSpPr>
          <p:spPr>
            <a:xfrm>
              <a:off x="2537450" y="3086790"/>
              <a:ext cx="1247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16 </a:t>
              </a:r>
            </a:p>
            <a:p>
              <a:pPr algn="ctr"/>
              <a:r>
                <a:rPr lang="fr-FR" sz="1800" b="1" dirty="0">
                  <a:solidFill>
                    <a:schemeClr val="bg1"/>
                  </a:solidFill>
                </a:rPr>
                <a:t>(40%)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Ellipse 30"/>
          <p:cNvSpPr/>
          <p:nvPr/>
        </p:nvSpPr>
        <p:spPr>
          <a:xfrm>
            <a:off x="8259738" y="2351027"/>
            <a:ext cx="179412" cy="189186"/>
          </a:xfrm>
          <a:prstGeom prst="ellipse">
            <a:avLst/>
          </a:prstGeom>
          <a:solidFill>
            <a:srgbClr val="00B5E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8343447" y="2436260"/>
            <a:ext cx="3680" cy="1510328"/>
          </a:xfrm>
          <a:prstGeom prst="line">
            <a:avLst/>
          </a:prstGeom>
          <a:noFill/>
          <a:ln w="38100" cap="flat" cmpd="sng" algn="ctr">
            <a:solidFill>
              <a:srgbClr val="00B5E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Connecteur droit 37"/>
          <p:cNvCxnSpPr/>
          <p:nvPr/>
        </p:nvCxnSpPr>
        <p:spPr>
          <a:xfrm>
            <a:off x="5826426" y="3946588"/>
            <a:ext cx="5187317" cy="0"/>
          </a:xfrm>
          <a:prstGeom prst="line">
            <a:avLst/>
          </a:prstGeom>
          <a:noFill/>
          <a:ln w="38100" cap="flat" cmpd="sng" algn="ctr">
            <a:solidFill>
              <a:srgbClr val="00B5EF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78" y="4030614"/>
            <a:ext cx="5410200" cy="193357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552" y="2479779"/>
            <a:ext cx="738080" cy="73808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A47D04E4-4BF4-4E16-83EC-F73BDD12EEF3}"/>
              </a:ext>
            </a:extLst>
          </p:cNvPr>
          <p:cNvSpPr txBox="1"/>
          <p:nvPr/>
        </p:nvSpPr>
        <p:spPr>
          <a:xfrm>
            <a:off x="10433349" y="2519769"/>
            <a:ext cx="185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n = 15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(93,8 %)</a:t>
            </a:r>
          </a:p>
        </p:txBody>
      </p:sp>
    </p:spTree>
    <p:extLst>
      <p:ext uri="{BB962C8B-B14F-4D97-AF65-F5344CB8AC3E}">
        <p14:creationId xmlns:p14="http://schemas.microsoft.com/office/powerpoint/2010/main" val="29938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242261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Résultats – Comparaison de méthodes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87503" y="1646276"/>
            <a:ext cx="5381625" cy="4295775"/>
            <a:chOff x="3384912" y="1506474"/>
            <a:chExt cx="5381625" cy="429577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912" y="1506474"/>
              <a:ext cx="5381625" cy="4295775"/>
            </a:xfrm>
            <a:prstGeom prst="rect">
              <a:avLst/>
            </a:prstGeom>
          </p:spPr>
        </p:pic>
        <p:sp>
          <p:nvSpPr>
            <p:cNvPr id="34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4896853" y="4475793"/>
              <a:ext cx="986590" cy="45715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4896853" y="4932947"/>
              <a:ext cx="986590" cy="27672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5879438" y="4471779"/>
              <a:ext cx="1098878" cy="45715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5887448" y="4936960"/>
              <a:ext cx="1090868" cy="27672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6970306" y="4471779"/>
              <a:ext cx="891304" cy="47069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6967959" y="4950498"/>
              <a:ext cx="893651" cy="27672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7856078" y="4471778"/>
              <a:ext cx="891304" cy="47872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9">
              <a:extLst>
                <a:ext uri="{FF2B5EF4-FFF2-40B4-BE49-F238E27FC236}">
                  <a16:creationId xmlns:a16="http://schemas.microsoft.com/office/drawing/2014/main" id="{6EC64AD1-72B8-4FA3-BBBB-317EFFC264CC}"/>
                </a:ext>
              </a:extLst>
            </p:cNvPr>
            <p:cNvSpPr/>
            <p:nvPr/>
          </p:nvSpPr>
          <p:spPr>
            <a:xfrm>
              <a:off x="7867249" y="4950498"/>
              <a:ext cx="880134" cy="27672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941963" y="1899825"/>
            <a:ext cx="6868668" cy="4194472"/>
            <a:chOff x="5845911" y="2262795"/>
            <a:chExt cx="6868668" cy="4194472"/>
          </a:xfrm>
        </p:grpSpPr>
        <p:grpSp>
          <p:nvGrpSpPr>
            <p:cNvPr id="12" name="Groupe 11"/>
            <p:cNvGrpSpPr/>
            <p:nvPr/>
          </p:nvGrpSpPr>
          <p:grpSpPr>
            <a:xfrm>
              <a:off x="5845911" y="2387783"/>
              <a:ext cx="4941282" cy="4069484"/>
              <a:chOff x="5845911" y="2387783"/>
              <a:chExt cx="4941282" cy="4069484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4"/>
              <a:srcRect l="28067" t="24804" r="26036" b="3633"/>
              <a:stretch/>
            </p:blipFill>
            <p:spPr>
              <a:xfrm>
                <a:off x="7553195" y="2757115"/>
                <a:ext cx="3144031" cy="2946500"/>
              </a:xfrm>
              <a:prstGeom prst="rect">
                <a:avLst/>
              </a:prstGeom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7463226" y="2387783"/>
                <a:ext cx="3323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Mi-2 +, n = 40</a:t>
                </a: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H="1">
                <a:off x="7553195" y="5090300"/>
                <a:ext cx="440674" cy="374066"/>
              </a:xfrm>
              <a:prstGeom prst="straightConnector1">
                <a:avLst/>
              </a:prstGeom>
              <a:ln w="57150">
                <a:solidFill>
                  <a:srgbClr val="D5702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 flipV="1">
                <a:off x="10118288" y="2896449"/>
                <a:ext cx="403585" cy="382008"/>
              </a:xfrm>
              <a:prstGeom prst="straightConnector1">
                <a:avLst/>
              </a:prstGeom>
              <a:ln w="57150">
                <a:solidFill>
                  <a:srgbClr val="518BB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5845911" y="5533937"/>
                <a:ext cx="33239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solidFill>
                      <a:srgbClr val="D5702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Test négatif </a:t>
                </a:r>
              </a:p>
              <a:p>
                <a:pPr algn="ctr"/>
                <a:r>
                  <a:rPr lang="fr-FR" sz="1800" b="1" dirty="0">
                    <a:solidFill>
                      <a:srgbClr val="D5702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= </a:t>
                </a:r>
              </a:p>
              <a:p>
                <a:pPr algn="ctr"/>
                <a:r>
                  <a:rPr lang="fr-FR" sz="1800" b="1" dirty="0">
                    <a:solidFill>
                      <a:srgbClr val="D5702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NPA</a:t>
                </a:r>
              </a:p>
            </p:txBody>
          </p:sp>
        </p:grpSp>
        <p:sp>
          <p:nvSpPr>
            <p:cNvPr id="36" name="ZoneTexte 35"/>
            <p:cNvSpPr txBox="1"/>
            <p:nvPr/>
          </p:nvSpPr>
          <p:spPr>
            <a:xfrm>
              <a:off x="9390612" y="2262795"/>
              <a:ext cx="3323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>
                  <a:solidFill>
                    <a:srgbClr val="508AB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Test positif </a:t>
              </a:r>
            </a:p>
            <a:p>
              <a:pPr algn="ctr"/>
              <a:r>
                <a:rPr lang="fr-FR" sz="1800" b="1" dirty="0">
                  <a:solidFill>
                    <a:srgbClr val="508AB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= </a:t>
              </a:r>
            </a:p>
            <a:p>
              <a:pPr algn="ctr"/>
              <a:r>
                <a:rPr lang="fr-FR" sz="1800" b="1" dirty="0">
                  <a:solidFill>
                    <a:srgbClr val="508AB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PPA</a:t>
              </a: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8413508" y="5657655"/>
            <a:ext cx="3462815" cy="652474"/>
            <a:chOff x="8413508" y="5657655"/>
            <a:chExt cx="3462815" cy="652474"/>
          </a:xfrm>
        </p:grpSpPr>
        <p:grpSp>
          <p:nvGrpSpPr>
            <p:cNvPr id="33" name="Groupe 32"/>
            <p:cNvGrpSpPr/>
            <p:nvPr/>
          </p:nvGrpSpPr>
          <p:grpSpPr>
            <a:xfrm>
              <a:off x="8413508" y="5657655"/>
              <a:ext cx="3462815" cy="652474"/>
              <a:chOff x="8413508" y="5657655"/>
              <a:chExt cx="3462815" cy="652474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8413508" y="5657655"/>
                <a:ext cx="3323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TPA = nombre T+/DM + T-/DM-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8552356" y="5940797"/>
                <a:ext cx="33239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40</a:t>
                </a:r>
                <a:endParaRPr lang="fr-FR" sz="1800" b="1" u="sng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  <p:cxnSp>
          <p:nvCxnSpPr>
            <p:cNvPr id="31" name="Connecteur droit 30"/>
            <p:cNvCxnSpPr/>
            <p:nvPr/>
          </p:nvCxnSpPr>
          <p:spPr>
            <a:xfrm>
              <a:off x="9177193" y="5993936"/>
              <a:ext cx="23354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94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98" y="1232459"/>
            <a:ext cx="10328253" cy="5065335"/>
          </a:xfrm>
          <a:prstGeom prst="rect">
            <a:avLst/>
          </a:prstGeom>
        </p:spPr>
      </p:pic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242261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1;geeeb8eff42_0_17"/>
          <p:cNvSpPr txBox="1"/>
          <p:nvPr/>
        </p:nvSpPr>
        <p:spPr>
          <a:xfrm>
            <a:off x="393575" y="130625"/>
            <a:ext cx="113643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Résultats – DM: 1 seul anti-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isolés </a:t>
            </a:r>
            <a:r>
              <a:rPr lang="fr-F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/16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962660" y="2206969"/>
            <a:ext cx="1035586" cy="1563882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962660" y="5662670"/>
            <a:ext cx="1035586" cy="562966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962660" y="5137764"/>
            <a:ext cx="1035586" cy="234656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962660" y="4612120"/>
            <a:ext cx="1035586" cy="251551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962660" y="1902505"/>
            <a:ext cx="1035586" cy="298740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962660" y="3790199"/>
            <a:ext cx="1035586" cy="805179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962660" y="4860986"/>
            <a:ext cx="1035586" cy="268445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962660" y="5391769"/>
            <a:ext cx="1035586" cy="251551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7998246" y="1890159"/>
            <a:ext cx="936434" cy="1874968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8012212" y="3790199"/>
            <a:ext cx="922468" cy="2136875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8012212" y="5956669"/>
            <a:ext cx="922468" cy="268967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5796747" y="1899825"/>
            <a:ext cx="1147590" cy="307144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5808087" y="5667146"/>
            <a:ext cx="1147590" cy="289523"/>
          </a:xfrm>
          <a:prstGeom prst="roundRect">
            <a:avLst>
              <a:gd name="adj" fmla="val 710"/>
            </a:avLst>
          </a:prstGeom>
          <a:solidFill>
            <a:srgbClr val="92D050">
              <a:alpha val="4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808087" y="3020678"/>
            <a:ext cx="1136250" cy="2097736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796747" y="2468712"/>
            <a:ext cx="1147590" cy="245247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5789763" y="5411145"/>
            <a:ext cx="1161879" cy="232176"/>
          </a:xfrm>
          <a:prstGeom prst="roundRect">
            <a:avLst>
              <a:gd name="adj" fmla="val 710"/>
            </a:avLst>
          </a:prstGeom>
          <a:solidFill>
            <a:srgbClr val="FF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5808087" y="2207439"/>
            <a:ext cx="1136250" cy="235463"/>
          </a:xfrm>
          <a:prstGeom prst="roundRect">
            <a:avLst>
              <a:gd name="adj" fmla="val 710"/>
            </a:avLst>
          </a:prstGeom>
          <a:solidFill>
            <a:srgbClr val="FFC000">
              <a:alpha val="45000"/>
            </a:srgbClr>
          </a:solidFill>
          <a:ln>
            <a:solidFill>
              <a:srgbClr val="D57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796747" y="2733403"/>
            <a:ext cx="1147590" cy="277883"/>
          </a:xfrm>
          <a:prstGeom prst="roundRect">
            <a:avLst>
              <a:gd name="adj" fmla="val 710"/>
            </a:avLst>
          </a:prstGeom>
          <a:solidFill>
            <a:srgbClr val="FFC000">
              <a:alpha val="45000"/>
            </a:srgbClr>
          </a:solidFill>
          <a:ln>
            <a:solidFill>
              <a:srgbClr val="D57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796747" y="5137764"/>
            <a:ext cx="1154896" cy="273380"/>
          </a:xfrm>
          <a:prstGeom prst="roundRect">
            <a:avLst>
              <a:gd name="adj" fmla="val 710"/>
            </a:avLst>
          </a:prstGeom>
          <a:solidFill>
            <a:srgbClr val="FFC000">
              <a:alpha val="45000"/>
            </a:srgbClr>
          </a:solidFill>
          <a:ln>
            <a:solidFill>
              <a:srgbClr val="D57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796747" y="5974085"/>
            <a:ext cx="1147590" cy="251551"/>
          </a:xfrm>
          <a:prstGeom prst="roundRect">
            <a:avLst>
              <a:gd name="adj" fmla="val 710"/>
            </a:avLst>
          </a:prstGeom>
          <a:solidFill>
            <a:srgbClr val="FFC000">
              <a:alpha val="45000"/>
            </a:srgbClr>
          </a:solidFill>
          <a:ln>
            <a:solidFill>
              <a:srgbClr val="D57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0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719" r="4497" b="8171"/>
          <a:stretch/>
        </p:blipFill>
        <p:spPr>
          <a:xfrm>
            <a:off x="-561860" y="-58419"/>
            <a:ext cx="13088038" cy="6974838"/>
          </a:xfrm>
          <a:prstGeom prst="rect">
            <a:avLst/>
          </a:prstGeom>
        </p:spPr>
      </p:pic>
      <p:sp>
        <p:nvSpPr>
          <p:cNvPr id="713" name="Google Shape;713;p7"/>
          <p:cNvSpPr/>
          <p:nvPr/>
        </p:nvSpPr>
        <p:spPr>
          <a:xfrm>
            <a:off x="-176463" y="0"/>
            <a:ext cx="12406643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"/>
          <p:cNvSpPr txBox="1"/>
          <p:nvPr/>
        </p:nvSpPr>
        <p:spPr>
          <a:xfrm>
            <a:off x="2081768" y="2998113"/>
            <a:ext cx="9272032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Premières Données aux HCL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dirty="0">
                <a:solidFill>
                  <a:schemeClr val="lt1"/>
                </a:solidFill>
                <a:latin typeface="Century Gothic"/>
                <a:sym typeface="Century Gothic"/>
              </a:rPr>
              <a:t>2017-2021</a:t>
            </a:r>
            <a:endParaRPr dirty="0"/>
          </a:p>
        </p:txBody>
      </p:sp>
      <p:sp>
        <p:nvSpPr>
          <p:cNvPr id="715" name="Google Shape;71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2485893"/>
            <a:ext cx="10336067" cy="188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9" y="86108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DOT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Euroimmun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b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 = 95 patients positifs  Mi2</a:t>
            </a:r>
            <a:r>
              <a:rPr lang="fr-FR" sz="2000" b="1" dirty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et/ou Mi2</a:t>
            </a:r>
            <a:r>
              <a:rPr lang="fr-FR" sz="2000" b="1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</a:p>
          <a:p>
            <a:pPr algn="ctr" fontAlgn="b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Seuil à 15 </a:t>
            </a:r>
          </a:p>
        </p:txBody>
      </p:sp>
    </p:spTree>
    <p:extLst>
      <p:ext uri="{BB962C8B-B14F-4D97-AF65-F5344CB8AC3E}">
        <p14:creationId xmlns:p14="http://schemas.microsoft.com/office/powerpoint/2010/main" val="9882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973658" y="254421"/>
            <a:ext cx="999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DOT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Euroimmun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b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 = 95 patients positifs  Mi2</a:t>
            </a:r>
            <a:r>
              <a:rPr lang="fr-FR" sz="2400" b="1" dirty="0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et/ou Mi2</a:t>
            </a:r>
            <a:r>
              <a:rPr lang="fr-FR" sz="2400" b="1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8F07634-F0C0-49AF-A110-E8F178BF41F2}"/>
              </a:ext>
            </a:extLst>
          </p:cNvPr>
          <p:cNvGrpSpPr/>
          <p:nvPr/>
        </p:nvGrpSpPr>
        <p:grpSpPr>
          <a:xfrm>
            <a:off x="3459329" y="1892575"/>
            <a:ext cx="5232792" cy="2937392"/>
            <a:chOff x="3292839" y="1753175"/>
            <a:chExt cx="5232792" cy="2937392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A6EE230-106D-4936-8AD7-890DEA04D838}"/>
                </a:ext>
              </a:extLst>
            </p:cNvPr>
            <p:cNvSpPr/>
            <p:nvPr/>
          </p:nvSpPr>
          <p:spPr>
            <a:xfrm>
              <a:off x="3292839" y="1753175"/>
              <a:ext cx="3071136" cy="2873920"/>
            </a:xfrm>
            <a:prstGeom prst="ellipse">
              <a:avLst/>
            </a:prstGeom>
            <a:solidFill>
              <a:srgbClr val="43AEBD">
                <a:alpha val="49000"/>
              </a:srgbClr>
            </a:solidFill>
            <a:ln>
              <a:solidFill>
                <a:srgbClr val="3045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8AD1FF7-9924-4E04-802F-1BA7DA81E0AD}"/>
                </a:ext>
              </a:extLst>
            </p:cNvPr>
            <p:cNvSpPr/>
            <p:nvPr/>
          </p:nvSpPr>
          <p:spPr>
            <a:xfrm>
              <a:off x="5454495" y="1816647"/>
              <a:ext cx="3071136" cy="2873920"/>
            </a:xfrm>
            <a:prstGeom prst="ellipse">
              <a:avLst/>
            </a:prstGeom>
            <a:solidFill>
              <a:srgbClr val="3CB548">
                <a:alpha val="5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1E3B29-DBF9-4671-9F97-6C0D761AF188}"/>
                </a:ext>
              </a:extLst>
            </p:cNvPr>
            <p:cNvSpPr txBox="1"/>
            <p:nvPr/>
          </p:nvSpPr>
          <p:spPr>
            <a:xfrm>
              <a:off x="3604226" y="2379843"/>
              <a:ext cx="1878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Mi-2</a:t>
              </a:r>
              <a:r>
                <a:rPr lang="el-GR" sz="2000" b="1" dirty="0">
                  <a:solidFill>
                    <a:schemeClr val="tx1"/>
                  </a:solidFill>
                </a:rPr>
                <a:t>α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EI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F33290-BC58-49F0-AB57-1687F63D412A}"/>
                </a:ext>
              </a:extLst>
            </p:cNvPr>
            <p:cNvSpPr txBox="1"/>
            <p:nvPr/>
          </p:nvSpPr>
          <p:spPr>
            <a:xfrm>
              <a:off x="6399357" y="2434984"/>
              <a:ext cx="1878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Mi-2</a:t>
              </a:r>
              <a:r>
                <a:rPr lang="el-GR" sz="2000" b="1" dirty="0">
                  <a:solidFill>
                    <a:schemeClr val="tx1"/>
                  </a:solidFill>
                </a:rPr>
                <a:t>β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EI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261F5254-AAB7-4216-A070-6EAB1FCB4B6F}"/>
              </a:ext>
            </a:extLst>
          </p:cNvPr>
          <p:cNvSpPr txBox="1"/>
          <p:nvPr/>
        </p:nvSpPr>
        <p:spPr>
          <a:xfrm>
            <a:off x="5140523" y="2950053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F46F19-C4B0-4904-8509-B47864703C38}"/>
              </a:ext>
            </a:extLst>
          </p:cNvPr>
          <p:cNvSpPr txBox="1"/>
          <p:nvPr/>
        </p:nvSpPr>
        <p:spPr>
          <a:xfrm>
            <a:off x="6548042" y="3300536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FD55BD-0D88-4E2B-B55C-27AB4CE819D2}"/>
              </a:ext>
            </a:extLst>
          </p:cNvPr>
          <p:cNvSpPr txBox="1"/>
          <p:nvPr/>
        </p:nvSpPr>
        <p:spPr>
          <a:xfrm>
            <a:off x="3758530" y="3282899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0925" y="5384832"/>
            <a:ext cx="2090637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LU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Mi-2α isolés </a:t>
            </a:r>
          </a:p>
          <a:p>
            <a:pPr algn="ctr"/>
            <a:r>
              <a:rPr lang="fr-LU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Clinique?</a:t>
            </a:r>
            <a:endParaRPr lang="fr-FR" sz="28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465" y="3458372"/>
            <a:ext cx="2648787" cy="11387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LU" b="1" dirty="0">
                <a:latin typeface="Calibri" panose="020F0502020204030204" pitchFamily="34" charset="0"/>
                <a:cs typeface="Calibri" panose="020F0502020204030204" pitchFamily="34" charset="0"/>
              </a:rPr>
              <a:t>Mi-2α  : </a:t>
            </a:r>
            <a:r>
              <a:rPr lang="fr-LU" sz="11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fr-LU" sz="1200" b="1" dirty="0">
                <a:latin typeface="Calibri" panose="020F0502020204030204" pitchFamily="34" charset="0"/>
                <a:cs typeface="Calibri" panose="020F0502020204030204" pitchFamily="34" charset="0"/>
              </a:rPr>
              <a:t>40/95 (52%)</a:t>
            </a:r>
          </a:p>
          <a:p>
            <a:endParaRPr lang="fr-L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L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Mi-2α isolés  :   16/95(17%)</a:t>
            </a:r>
          </a:p>
          <a:p>
            <a:endParaRPr lang="fr-L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LU" b="1" dirty="0">
                <a:latin typeface="Calibri" panose="020F0502020204030204" pitchFamily="34" charset="0"/>
                <a:cs typeface="Calibri" panose="020F0502020204030204" pitchFamily="34" charset="0"/>
              </a:rPr>
              <a:t>Mi-2β  :     79/95 (83%)   </a:t>
            </a:r>
            <a:endParaRPr lang="fr-LU" b="1" dirty="0"/>
          </a:p>
        </p:txBody>
      </p:sp>
    </p:spTree>
    <p:extLst>
      <p:ext uri="{BB962C8B-B14F-4D97-AF65-F5344CB8AC3E}">
        <p14:creationId xmlns:p14="http://schemas.microsoft.com/office/powerpoint/2010/main" val="2330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28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7136"/>
              </p:ext>
            </p:extLst>
          </p:nvPr>
        </p:nvGraphicFramePr>
        <p:xfrm>
          <a:off x="1162049" y="1010197"/>
          <a:ext cx="9867899" cy="3742706"/>
        </p:xfrm>
        <a:graphic>
          <a:graphicData uri="http://schemas.openxmlformats.org/drawingml/2006/table">
            <a:tbl>
              <a:tblPr>
                <a:tableStyleId>{16943191-10EB-4DC4-9154-C89E1359560D}</a:tableStyleId>
              </a:tblPr>
              <a:tblGrid>
                <a:gridCol w="1230317">
                  <a:extLst>
                    <a:ext uri="{9D8B030D-6E8A-4147-A177-3AD203B41FA5}">
                      <a16:colId xmlns:a16="http://schemas.microsoft.com/office/drawing/2014/main" val="570855106"/>
                    </a:ext>
                  </a:extLst>
                </a:gridCol>
                <a:gridCol w="180742">
                  <a:extLst>
                    <a:ext uri="{9D8B030D-6E8A-4147-A177-3AD203B41FA5}">
                      <a16:colId xmlns:a16="http://schemas.microsoft.com/office/drawing/2014/main" val="1412641289"/>
                    </a:ext>
                  </a:extLst>
                </a:gridCol>
                <a:gridCol w="1116163">
                  <a:extLst>
                    <a:ext uri="{9D8B030D-6E8A-4147-A177-3AD203B41FA5}">
                      <a16:colId xmlns:a16="http://schemas.microsoft.com/office/drawing/2014/main" val="1481540560"/>
                    </a:ext>
                  </a:extLst>
                </a:gridCol>
                <a:gridCol w="608816">
                  <a:extLst>
                    <a:ext uri="{9D8B030D-6E8A-4147-A177-3AD203B41FA5}">
                      <a16:colId xmlns:a16="http://schemas.microsoft.com/office/drawing/2014/main" val="1333144493"/>
                    </a:ext>
                  </a:extLst>
                </a:gridCol>
                <a:gridCol w="599304">
                  <a:extLst>
                    <a:ext uri="{9D8B030D-6E8A-4147-A177-3AD203B41FA5}">
                      <a16:colId xmlns:a16="http://schemas.microsoft.com/office/drawing/2014/main" val="2370279739"/>
                    </a:ext>
                  </a:extLst>
                </a:gridCol>
                <a:gridCol w="1322273">
                  <a:extLst>
                    <a:ext uri="{9D8B030D-6E8A-4147-A177-3AD203B41FA5}">
                      <a16:colId xmlns:a16="http://schemas.microsoft.com/office/drawing/2014/main" val="809863692"/>
                    </a:ext>
                  </a:extLst>
                </a:gridCol>
                <a:gridCol w="1889868">
                  <a:extLst>
                    <a:ext uri="{9D8B030D-6E8A-4147-A177-3AD203B41FA5}">
                      <a16:colId xmlns:a16="http://schemas.microsoft.com/office/drawing/2014/main" val="2483211884"/>
                    </a:ext>
                  </a:extLst>
                </a:gridCol>
                <a:gridCol w="2920416">
                  <a:extLst>
                    <a:ext uri="{9D8B030D-6E8A-4147-A177-3AD203B41FA5}">
                      <a16:colId xmlns:a16="http://schemas.microsoft.com/office/drawing/2014/main" val="6681786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échantillon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âge au diagnostic 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Mi2a  EuroI (intensité)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Mi2 Dtek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IFI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anticorps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672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017008729702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901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017177555602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</a:t>
                      </a:r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typique Mi2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 21 (EI)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103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018107344603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 R pso?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 non typique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144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018180404601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b">
                        <a:buAutoNum type="arabicPlain" startAt="1280"/>
                      </a:pPr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Typique Mi2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SRP 16 (EI)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707807"/>
                  </a:ext>
                </a:extLst>
              </a:tr>
              <a:tr h="2051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020032655701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1670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020059280201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 Typique Mi2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Scl 4,4 BPX, 59 EI et 13 Dtek</a:t>
                      </a:r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1065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020065878001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 non DM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T280  typique Mi2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PM/</a:t>
                      </a:r>
                      <a:r>
                        <a:rPr lang="fr-FR" sz="11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Scl</a:t>
                      </a: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100 24 ( EI)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010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020216989201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</a:t>
                      </a:r>
                      <a:r>
                        <a:rPr lang="fr-FR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(+</a:t>
                      </a: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lupus)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moucheté </a:t>
                      </a:r>
                      <a:r>
                        <a:rPr lang="fr-FR" sz="11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SmRNP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 54 (EI), Sm&gt;8, U1 RNP&gt;8, Farr=7,2, Chrom&gt;8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7955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021003172701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lupus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Moucheté + </a:t>
                      </a:r>
                      <a:r>
                        <a:rPr lang="fr-FR" sz="11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Fcmyoqqch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 221 (EI), Sm&gt;8, U1 RNP&gt;8, Farr&gt;94, Chrom&gt;8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733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021122144501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PL7 176, OJ 20, PL12 15 (EI)</a:t>
                      </a:r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2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021136082901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lupus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Moucheté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SSA60&gt;8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1235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021174248201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 </a:t>
                      </a:r>
                      <a:r>
                        <a:rPr lang="fr-FR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Typique Mi2+ </a:t>
                      </a:r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659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021180422301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lupus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 Moucheté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3506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021200674501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cN1A 4,5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69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119014880003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 non DM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Négatif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 26 (EI)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8557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121007702402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 non DM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Négatif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314536"/>
                  </a:ext>
                </a:extLst>
              </a:tr>
            </a:tbl>
          </a:graphicData>
        </a:graphic>
      </p:graphicFrame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4914404" y="4913338"/>
            <a:ext cx="3042063" cy="1944662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fr-FR" sz="1800" dirty="0"/>
              <a:t>4 DM ( 18-58)</a:t>
            </a:r>
          </a:p>
          <a:p>
            <a:r>
              <a:rPr lang="fr-FR" sz="1800" dirty="0"/>
              <a:t>3 lupus (18 – 36)</a:t>
            </a:r>
          </a:p>
          <a:p>
            <a:r>
              <a:rPr lang="fr-FR" sz="1800" dirty="0"/>
              <a:t>1 PR (16 ) </a:t>
            </a:r>
          </a:p>
          <a:p>
            <a:r>
              <a:rPr lang="fr-FR" sz="1800" dirty="0"/>
              <a:t>1 RIC </a:t>
            </a:r>
          </a:p>
          <a:p>
            <a:r>
              <a:rPr lang="fr-FR" sz="1800" dirty="0"/>
              <a:t>3 autres (46-49)</a:t>
            </a:r>
          </a:p>
          <a:p>
            <a:endParaRPr lang="fr-FR" sz="1800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38199" y="317458"/>
            <a:ext cx="10515600" cy="65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fr-FR" dirty="0"/>
              <a:t>12/16 cliniques</a:t>
            </a:r>
          </a:p>
        </p:txBody>
      </p:sp>
    </p:spTree>
    <p:extLst>
      <p:ext uri="{BB962C8B-B14F-4D97-AF65-F5344CB8AC3E}">
        <p14:creationId xmlns:p14="http://schemas.microsoft.com/office/powerpoint/2010/main" val="38227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135362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3"/>
            <a:ext cx="2689677" cy="292527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Ouverture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3575" y="1214508"/>
            <a:ext cx="1119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Comparaison DOT </a:t>
            </a:r>
            <a:r>
              <a:rPr lang="fr-FR" sz="1800" b="1" dirty="0" err="1"/>
              <a:t>Euroimmun</a:t>
            </a:r>
            <a:r>
              <a:rPr lang="fr-FR" sz="1800" b="1" dirty="0"/>
              <a:t> </a:t>
            </a:r>
            <a:r>
              <a:rPr lang="fr-FR" b="1" dirty="0"/>
              <a:t>VS</a:t>
            </a:r>
            <a:r>
              <a:rPr lang="fr-FR" sz="1800" b="1" dirty="0"/>
              <a:t> D-Tek </a:t>
            </a:r>
            <a:r>
              <a:rPr lang="fr-FR" b="1" dirty="0"/>
              <a:t>(</a:t>
            </a:r>
            <a:r>
              <a:rPr lang="fr-FR" dirty="0"/>
              <a:t>Recombinant, humain, exprimé dans les cellules Sf9 infectées par </a:t>
            </a:r>
            <a:r>
              <a:rPr lang="fr-FR" dirty="0" err="1"/>
              <a:t>Baculovirus</a:t>
            </a:r>
            <a:r>
              <a:rPr lang="fr-FR" dirty="0"/>
              <a:t>)</a:t>
            </a:r>
            <a:endParaRPr lang="fr-FR" sz="1800" dirty="0"/>
          </a:p>
          <a:p>
            <a:endParaRPr lang="fr-FR" sz="1800" b="1" dirty="0"/>
          </a:p>
          <a:p>
            <a:r>
              <a:rPr lang="fr-FR" sz="1800" b="1" dirty="0"/>
              <a:t>n = 10 tests réalisés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8F07634-F0C0-49AF-A110-E8F178BF41F2}"/>
              </a:ext>
            </a:extLst>
          </p:cNvPr>
          <p:cNvGrpSpPr/>
          <p:nvPr/>
        </p:nvGrpSpPr>
        <p:grpSpPr>
          <a:xfrm>
            <a:off x="3459329" y="1892575"/>
            <a:ext cx="5232792" cy="4604808"/>
            <a:chOff x="3292839" y="1753175"/>
            <a:chExt cx="5232792" cy="460480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8A6EE230-106D-4936-8AD7-890DEA04D838}"/>
                </a:ext>
              </a:extLst>
            </p:cNvPr>
            <p:cNvSpPr/>
            <p:nvPr/>
          </p:nvSpPr>
          <p:spPr>
            <a:xfrm>
              <a:off x="3292839" y="1753175"/>
              <a:ext cx="3071136" cy="2873920"/>
            </a:xfrm>
            <a:prstGeom prst="ellipse">
              <a:avLst/>
            </a:prstGeom>
            <a:solidFill>
              <a:srgbClr val="43AEBD">
                <a:alpha val="49000"/>
              </a:srgbClr>
            </a:solidFill>
            <a:ln>
              <a:solidFill>
                <a:srgbClr val="3045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8AD1FF7-9924-4E04-802F-1BA7DA81E0AD}"/>
                </a:ext>
              </a:extLst>
            </p:cNvPr>
            <p:cNvSpPr/>
            <p:nvPr/>
          </p:nvSpPr>
          <p:spPr>
            <a:xfrm>
              <a:off x="5454495" y="1816647"/>
              <a:ext cx="3071136" cy="2873920"/>
            </a:xfrm>
            <a:prstGeom prst="ellipse">
              <a:avLst/>
            </a:prstGeom>
            <a:solidFill>
              <a:srgbClr val="3CB548">
                <a:alpha val="5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5F8C9E2-94FA-4FF2-92E0-99AEE02A7F60}"/>
                </a:ext>
              </a:extLst>
            </p:cNvPr>
            <p:cNvSpPr/>
            <p:nvPr/>
          </p:nvSpPr>
          <p:spPr>
            <a:xfrm>
              <a:off x="4373667" y="3484063"/>
              <a:ext cx="3071136" cy="28739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1E3B29-DBF9-4671-9F97-6C0D761AF188}"/>
                </a:ext>
              </a:extLst>
            </p:cNvPr>
            <p:cNvSpPr txBox="1"/>
            <p:nvPr/>
          </p:nvSpPr>
          <p:spPr>
            <a:xfrm>
              <a:off x="3604226" y="2379843"/>
              <a:ext cx="1878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Mi-2</a:t>
              </a:r>
              <a:r>
                <a:rPr lang="el-GR" sz="2000" b="1" dirty="0">
                  <a:solidFill>
                    <a:schemeClr val="tx1"/>
                  </a:solidFill>
                </a:rPr>
                <a:t>α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EI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9F33290-BC58-49F0-AB57-1687F63D412A}"/>
                </a:ext>
              </a:extLst>
            </p:cNvPr>
            <p:cNvSpPr txBox="1"/>
            <p:nvPr/>
          </p:nvSpPr>
          <p:spPr>
            <a:xfrm>
              <a:off x="6399357" y="2434984"/>
              <a:ext cx="1878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Mi-2</a:t>
              </a:r>
              <a:r>
                <a:rPr lang="el-GR" sz="2000" b="1" dirty="0">
                  <a:solidFill>
                    <a:schemeClr val="tx1"/>
                  </a:solidFill>
                </a:rPr>
                <a:t>β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EI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DB98E22-C1A1-4060-AF90-0204DF8FFECD}"/>
                </a:ext>
              </a:extLst>
            </p:cNvPr>
            <p:cNvSpPr txBox="1"/>
            <p:nvPr/>
          </p:nvSpPr>
          <p:spPr>
            <a:xfrm>
              <a:off x="4930958" y="4931812"/>
              <a:ext cx="1878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Mi-2</a:t>
              </a: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D-Tek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46B75-0B69-4DAD-821A-4AB5BCA036BF}"/>
              </a:ext>
            </a:extLst>
          </p:cNvPr>
          <p:cNvSpPr txBox="1"/>
          <p:nvPr/>
        </p:nvSpPr>
        <p:spPr>
          <a:xfrm>
            <a:off x="5151633" y="3718507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1F5254-AAB7-4216-A070-6EAB1FCB4B6F}"/>
              </a:ext>
            </a:extLst>
          </p:cNvPr>
          <p:cNvSpPr txBox="1"/>
          <p:nvPr/>
        </p:nvSpPr>
        <p:spPr>
          <a:xfrm>
            <a:off x="5140523" y="2950053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D953801-14AF-4F95-9F9A-6F95D156AE5A}"/>
              </a:ext>
            </a:extLst>
          </p:cNvPr>
          <p:cNvSpPr txBox="1"/>
          <p:nvPr/>
        </p:nvSpPr>
        <p:spPr>
          <a:xfrm>
            <a:off x="4441511" y="4043404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5844CF1-3310-4D1E-ABDA-B0444B6B0C1B}"/>
              </a:ext>
            </a:extLst>
          </p:cNvPr>
          <p:cNvSpPr txBox="1"/>
          <p:nvPr/>
        </p:nvSpPr>
        <p:spPr>
          <a:xfrm>
            <a:off x="5763109" y="4065530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4 *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F46F19-C4B0-4904-8509-B47864703C38}"/>
              </a:ext>
            </a:extLst>
          </p:cNvPr>
          <p:cNvSpPr txBox="1"/>
          <p:nvPr/>
        </p:nvSpPr>
        <p:spPr>
          <a:xfrm>
            <a:off x="6548042" y="3300536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FD55BD-0D88-4E2B-B55C-27AB4CE819D2}"/>
              </a:ext>
            </a:extLst>
          </p:cNvPr>
          <p:cNvSpPr txBox="1"/>
          <p:nvPr/>
        </p:nvSpPr>
        <p:spPr>
          <a:xfrm>
            <a:off x="3758530" y="3282899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50C939D-0915-43FA-A479-0FCFBA880910}"/>
              </a:ext>
            </a:extLst>
          </p:cNvPr>
          <p:cNvSpPr txBox="1"/>
          <p:nvPr/>
        </p:nvSpPr>
        <p:spPr>
          <a:xfrm>
            <a:off x="5067146" y="5784381"/>
            <a:ext cx="187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875" y="5876714"/>
            <a:ext cx="645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* Dont 1 douteux en </a:t>
            </a:r>
            <a:r>
              <a:rPr lang="fr-FR" sz="1800" b="1" dirty="0" err="1"/>
              <a:t>DTek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1875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190312"/>
            <a:ext cx="1003122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Discussion /Conclusion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 des anticorps anti</a:t>
            </a:r>
            <a:r>
              <a:rPr lang="fr-L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-Mi-2α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?</a:t>
            </a:r>
          </a:p>
          <a:p>
            <a:pPr marL="114300" indent="0" algn="ctr">
              <a:buNone/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des DM ?: 4 DM/ 12 patients </a:t>
            </a:r>
          </a:p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Pronostic lupus ?: 3 Lupus/ 12 patients</a:t>
            </a:r>
          </a:p>
          <a:p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Etude multicentrique pour augmenter le nombre de cas avec la clinique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-1" y="246207"/>
            <a:ext cx="11982203" cy="4351338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fr-FR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Antigène Mi-2 </a:t>
            </a:r>
          </a:p>
          <a:p>
            <a:pPr marL="11430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Identification en 1995 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( Ge et al et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Seelig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et al,)</a:t>
            </a:r>
          </a:p>
          <a:p>
            <a:pPr marL="114300" indent="0">
              <a:buNone/>
            </a:pP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230 kDa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(Western blot avec extrait de cellules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Hela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>
              <a:buNone/>
            </a:pP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Plusieurs domaines spécifiques, en particulier un </a:t>
            </a: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domaine à activité ATPase/hélicase et un domaine de liaison à la chromatine :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famille des protéines CHD </a:t>
            </a:r>
            <a:r>
              <a:rPr lang="nl-NL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(Chromodomain Helicase DNA-binding proteins). </a:t>
            </a:r>
          </a:p>
          <a:p>
            <a:pPr marL="114300" indent="0">
              <a:buNone/>
            </a:pPr>
            <a:endParaRPr lang="nl-NL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b="1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isoformes</a:t>
            </a: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Mi-2 </a:t>
            </a:r>
          </a:p>
          <a:p>
            <a:pPr marL="114300" indent="0">
              <a:buNone/>
            </a:pPr>
            <a:r>
              <a:rPr lang="fr-FR" sz="1700" dirty="0"/>
              <a:t>SEELIG HP, RENZ M, TARGOFF IN, GE Q, FRANK MB. </a:t>
            </a:r>
            <a:r>
              <a:rPr lang="en-US" sz="1700" dirty="0"/>
              <a:t>Two forms of the major antigenic protein of the </a:t>
            </a:r>
            <a:r>
              <a:rPr lang="en-US" sz="1700" dirty="0" err="1"/>
              <a:t>dermatomyositis</a:t>
            </a:r>
            <a:r>
              <a:rPr lang="en-US" sz="1700" dirty="0"/>
              <a:t>-specific Mi-2 autoantigen. </a:t>
            </a:r>
            <a:r>
              <a:rPr lang="fr-FR" sz="1700" i="1" dirty="0" err="1"/>
              <a:t>Arthritis</a:t>
            </a:r>
            <a:r>
              <a:rPr lang="fr-FR" sz="1700" i="1" dirty="0"/>
              <a:t> </a:t>
            </a:r>
            <a:r>
              <a:rPr lang="fr-FR" sz="1700" i="1" dirty="0" err="1"/>
              <a:t>Rheum</a:t>
            </a:r>
            <a:r>
              <a:rPr lang="fr-FR" sz="1700" i="1" dirty="0"/>
              <a:t> </a:t>
            </a:r>
            <a:r>
              <a:rPr lang="fr-FR" sz="1700" dirty="0"/>
              <a:t>1996 ; 39 : 1769-71.</a:t>
            </a:r>
            <a:endParaRPr lang="fr-FR" sz="1700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Mi-2-alpha (ou CHD3) 240 </a:t>
            </a:r>
            <a:r>
              <a:rPr lang="fr-FR" b="1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</a:t>
            </a: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Mi-2-bêta (ou CHD4) 235 </a:t>
            </a:r>
            <a:r>
              <a:rPr lang="fr-FR" b="1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</a:t>
            </a:r>
            <a:r>
              <a:rPr lang="fr-FR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4300" indent="0">
              <a:buNone/>
            </a:pPr>
            <a:endParaRPr lang="fr-FR" b="1" dirty="0">
              <a:solidFill>
                <a:srgbClr val="231F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sérums anti-Mi-2 reconnaissent les deux protéines, </a:t>
            </a:r>
          </a:p>
          <a:p>
            <a:pPr marL="114300" indent="0">
              <a:buNone/>
            </a:pP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leurs régions N-terminales étant identiques à 68 % et correspondant à la région épitope pour les autoanticorps.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45" y="5057427"/>
            <a:ext cx="4779900" cy="1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62545" y="437547"/>
            <a:ext cx="93221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solidFill>
                  <a:srgbClr val="006C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DE L’ANTIGÈNE Mi-2</a:t>
            </a:r>
          </a:p>
          <a:p>
            <a:pPr algn="just"/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protéine Mi-2 fait partie du complexe </a:t>
            </a:r>
            <a:r>
              <a:rPr lang="fr-FR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NuRD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 complexe </a:t>
            </a:r>
            <a:r>
              <a:rPr lang="fr-FR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multiprotéique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catalyse le processus de remodelage du</a:t>
            </a:r>
          </a:p>
          <a:p>
            <a:pPr algn="just"/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nucléosome et rend l’ADN </a:t>
            </a:r>
            <a:r>
              <a:rPr lang="fr-FR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nucléosomique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accessible aux facteurs de transcription .</a:t>
            </a:r>
          </a:p>
          <a:p>
            <a:pPr algn="just"/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deux constituants essentiels sont l’histone-</a:t>
            </a:r>
            <a:r>
              <a:rPr lang="fr-FR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désacétylase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entraîne une rupture de la liaison des histones avec l’ADN et l’ATPase/hélicase Mi-2 qui joue un rôle critique pour le remaniement de l’organisation </a:t>
            </a:r>
            <a:r>
              <a:rPr lang="fr-FR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nucléosomique</a:t>
            </a:r>
            <a:r>
              <a:rPr lang="fr-FR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Activité hélicase.</a:t>
            </a:r>
          </a:p>
          <a:p>
            <a:pPr algn="just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45871"/>
            <a:ext cx="4334480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51892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98" y="2206272"/>
            <a:ext cx="4713283" cy="36336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51594" y="6017375"/>
            <a:ext cx="553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Denslow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Oncogene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2007.</a:t>
            </a:r>
          </a:p>
          <a:p>
            <a:pPr algn="ctr"/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Dege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Immunological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fr-FR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2014.</a:t>
            </a:r>
            <a:endParaRPr lang="fr-FR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93575" y="1092175"/>
            <a:ext cx="11364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Mi-2 : </a:t>
            </a:r>
          </a:p>
          <a:p>
            <a:pPr marL="285750" indent="-285750">
              <a:buFontTx/>
              <a:buChar char="-"/>
            </a:pP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NuRD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Complex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Nucleosome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Remodelind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Deacetylase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complex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  Régulation transcription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Détection en routine +/- difficile car nature complexe de l’Ag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Mi-2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et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β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 sous-unités majeures du complexe</a:t>
            </a:r>
          </a:p>
          <a:p>
            <a:pPr marL="285750" indent="-285750">
              <a:buFontTx/>
              <a:buChar char="-"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Dépistage IFI sur HEp-2 : Aspect moucheté fin typique</a:t>
            </a:r>
          </a:p>
        </p:txBody>
      </p:sp>
      <p:sp>
        <p:nvSpPr>
          <p:cNvPr id="35" name="Google Shape;111;p2"/>
          <p:cNvSpPr/>
          <p:nvPr/>
        </p:nvSpPr>
        <p:spPr>
          <a:xfrm>
            <a:off x="393575" y="687749"/>
            <a:ext cx="2689677" cy="24951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èche : chevron 4">
            <a:extLst>
              <a:ext uri="{FF2B5EF4-FFF2-40B4-BE49-F238E27FC236}">
                <a16:creationId xmlns:a16="http://schemas.microsoft.com/office/drawing/2014/main" id="{F8AD7800-D645-447B-851D-E76268475D6B}"/>
              </a:ext>
            </a:extLst>
          </p:cNvPr>
          <p:cNvSpPr/>
          <p:nvPr/>
        </p:nvSpPr>
        <p:spPr>
          <a:xfrm rot="5400000">
            <a:off x="2779821" y="2821380"/>
            <a:ext cx="481579" cy="479248"/>
          </a:xfrm>
          <a:prstGeom prst="chevron">
            <a:avLst/>
          </a:prstGeom>
          <a:solidFill>
            <a:srgbClr val="43AEBD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734214" y="3706958"/>
            <a:ext cx="4548791" cy="2153599"/>
            <a:chOff x="734214" y="3706958"/>
            <a:chExt cx="4548791" cy="2153599"/>
          </a:xfrm>
        </p:grpSpPr>
        <p:grpSp>
          <p:nvGrpSpPr>
            <p:cNvPr id="42" name="Groupe 41"/>
            <p:cNvGrpSpPr/>
            <p:nvPr/>
          </p:nvGrpSpPr>
          <p:grpSpPr>
            <a:xfrm>
              <a:off x="734214" y="3706958"/>
              <a:ext cx="4548791" cy="2153599"/>
              <a:chOff x="2129418" y="3520664"/>
              <a:chExt cx="4548791" cy="2153599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3512706" y="3741339"/>
                <a:ext cx="17841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Tx/>
                  <a:buFontTx/>
                  <a:buNone/>
                </a:pPr>
                <a:r>
                  <a:rPr lang="fr-FR" sz="2000" b="1" kern="1200" dirty="0">
                    <a:solidFill>
                      <a:srgbClr val="838282"/>
                    </a:solidFill>
                    <a:latin typeface="Calibri" panose="020F0502020204030204"/>
                    <a:ea typeface="+mn-ea"/>
                    <a:cs typeface="+mn-cs"/>
                  </a:rPr>
                  <a:t>Mi-2</a:t>
                </a:r>
              </a:p>
            </p:txBody>
          </p:sp>
          <p:cxnSp>
            <p:nvCxnSpPr>
              <p:cNvPr id="24" name="Connecteur droit 23"/>
              <p:cNvCxnSpPr>
                <a:cxnSpLocks/>
                <a:stCxn id="28" idx="3"/>
              </p:cNvCxnSpPr>
              <p:nvPr/>
            </p:nvCxnSpPr>
            <p:spPr>
              <a:xfrm flipH="1">
                <a:off x="3233164" y="4255643"/>
                <a:ext cx="879180" cy="699058"/>
              </a:xfrm>
              <a:prstGeom prst="line">
                <a:avLst/>
              </a:prstGeom>
              <a:noFill/>
              <a:ln w="28575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Connecteur droit 24"/>
              <p:cNvCxnSpPr>
                <a:cxnSpLocks/>
                <a:stCxn id="28" idx="5"/>
              </p:cNvCxnSpPr>
              <p:nvPr/>
            </p:nvCxnSpPr>
            <p:spPr>
              <a:xfrm>
                <a:off x="4719287" y="4255643"/>
                <a:ext cx="839834" cy="69017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" name="Groupe 8"/>
              <p:cNvGrpSpPr/>
              <p:nvPr/>
            </p:nvGrpSpPr>
            <p:grpSpPr>
              <a:xfrm>
                <a:off x="2129418" y="5127034"/>
                <a:ext cx="2219681" cy="547229"/>
                <a:chOff x="1346384" y="2740174"/>
                <a:chExt cx="2219681" cy="547229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1346384" y="2796230"/>
                  <a:ext cx="2219681" cy="4911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DCCC0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IP (gold standard) :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complexe Mi-2</a:t>
                  </a:r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2392505" y="2740174"/>
                  <a:ext cx="115251" cy="112110"/>
                </a:xfrm>
                <a:prstGeom prst="ellipse">
                  <a:avLst/>
                </a:prstGeom>
                <a:solidFill>
                  <a:srgbClr val="00B5EF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Ellipse 27"/>
              <p:cNvSpPr/>
              <p:nvPr/>
            </p:nvSpPr>
            <p:spPr>
              <a:xfrm>
                <a:off x="3986642" y="3520664"/>
                <a:ext cx="858347" cy="86108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oupe 30"/>
              <p:cNvGrpSpPr/>
              <p:nvPr/>
            </p:nvGrpSpPr>
            <p:grpSpPr>
              <a:xfrm>
                <a:off x="4453185" y="5110616"/>
                <a:ext cx="2225024" cy="554759"/>
                <a:chOff x="3463817" y="5386631"/>
                <a:chExt cx="2225024" cy="554759"/>
              </a:xfrm>
            </p:grpSpPr>
            <p:sp>
              <p:nvSpPr>
                <p:cNvPr id="21" name="Rectangle à coins arrondis 20"/>
                <p:cNvSpPr/>
                <p:nvPr/>
              </p:nvSpPr>
              <p:spPr>
                <a:xfrm>
                  <a:off x="3463817" y="5450217"/>
                  <a:ext cx="2225024" cy="4911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C755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DOT (</a:t>
                  </a:r>
                  <a:r>
                    <a:rPr kumimoji="0" lang="fr-FR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Euroimmun</a:t>
                  </a:r>
                  <a:r>
                    <a:rPr kumimoji="0" lang="fr-FR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/</a:t>
                  </a:r>
                  <a:r>
                    <a:rPr kumimoji="0" lang="fr-FR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Dtek</a:t>
                  </a:r>
                  <a:r>
                    <a:rPr kumimoji="0" lang="fr-FR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: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l-GR" b="1" kern="120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rPr>
                    <a:t>α</a:t>
                  </a:r>
                  <a:r>
                    <a:rPr lang="fr-FR" b="1" kern="120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rPr>
                    <a:t> et/ou </a:t>
                  </a:r>
                  <a:r>
                    <a:rPr lang="el-GR" b="1" kern="120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  <a:cs typeface="+mn-cs"/>
                    </a:rPr>
                    <a:t>β</a:t>
                  </a:r>
                  <a:endPara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4512129" y="5386631"/>
                  <a:ext cx="115251" cy="112110"/>
                </a:xfrm>
                <a:prstGeom prst="ellipse">
                  <a:avLst/>
                </a:prstGeom>
                <a:solidFill>
                  <a:srgbClr val="00B5EF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45" name="Connecteur droit 44"/>
            <p:cNvCxnSpPr>
              <a:endCxn id="22" idx="0"/>
            </p:cNvCxnSpPr>
            <p:nvPr/>
          </p:nvCxnSpPr>
          <p:spPr>
            <a:xfrm>
              <a:off x="1837960" y="5132982"/>
              <a:ext cx="1" cy="180346"/>
            </a:xfrm>
            <a:prstGeom prst="line">
              <a:avLst/>
            </a:prstGeom>
            <a:noFill/>
            <a:ln w="28575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" name="Connecteur droit 50"/>
            <p:cNvCxnSpPr/>
            <p:nvPr/>
          </p:nvCxnSpPr>
          <p:spPr>
            <a:xfrm>
              <a:off x="4163917" y="5132982"/>
              <a:ext cx="1" cy="180346"/>
            </a:xfrm>
            <a:prstGeom prst="line">
              <a:avLst/>
            </a:prstGeom>
            <a:noFill/>
            <a:ln w="28575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64BC4FED-43F1-45B1-AA93-FCEB02FBD85C}"/>
              </a:ext>
            </a:extLst>
          </p:cNvPr>
          <p:cNvSpPr txBox="1"/>
          <p:nvPr/>
        </p:nvSpPr>
        <p:spPr>
          <a:xfrm>
            <a:off x="7895674" y="2585384"/>
            <a:ext cx="1784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l-GR" sz="11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α</a:t>
            </a:r>
            <a:r>
              <a:rPr lang="fr-FR" sz="11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/</a:t>
            </a:r>
            <a:r>
              <a:rPr lang="el-GR" sz="11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β</a:t>
            </a:r>
            <a:endParaRPr lang="fr-FR" sz="11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0213" y="4636984"/>
            <a:ext cx="644842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6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Dermatomyosite: adulte 5-21 % et enfant 4-16 %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0066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8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Spécificité: 97% (lupus en phase active)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8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333333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corrélation négative /néoplasies, parfois atteinte pulmonaire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333333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333333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bon pronostic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08250" y="1"/>
            <a:ext cx="69103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FF3300"/>
                </a:solidFill>
                <a:cs typeface="Arial" panose="020B0604020202020204" pitchFamily="34" charset="0"/>
              </a:rPr>
              <a:t>Autoanticorps anti-Mi2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protéine CHD4  (</a:t>
            </a:r>
            <a:r>
              <a:rPr lang="fr-FR" altLang="fr-FR" sz="1200" b="1" dirty="0" err="1">
                <a:solidFill>
                  <a:srgbClr val="000066"/>
                </a:solidFill>
                <a:cs typeface="Arial" panose="020B0604020202020204" pitchFamily="34" charset="0"/>
              </a:rPr>
              <a:t>chromodomain</a:t>
            </a: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 hélicase DNA binding </a:t>
            </a:r>
            <a:r>
              <a:rPr lang="fr-FR" altLang="fr-FR" sz="1200" b="1" dirty="0" err="1">
                <a:solidFill>
                  <a:srgbClr val="000066"/>
                </a:solidFill>
                <a:cs typeface="Arial" panose="020B0604020202020204" pitchFamily="34" charset="0"/>
              </a:rPr>
              <a:t>protein</a:t>
            </a: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66"/>
                </a:solidFill>
                <a:latin typeface="Trebuchet MS" panose="020B0603020202020204" pitchFamily="34" charset="0"/>
              </a:rPr>
              <a:t>complexe de 7 peptides 2 sous-unité</a:t>
            </a:r>
            <a:r>
              <a:rPr lang="fr-FR" altLang="fr-FR" sz="1200" b="1" dirty="0">
                <a:latin typeface="Trebuchet MS" panose="020B0603020202020204" pitchFamily="34" charset="0"/>
              </a:rPr>
              <a:t> </a:t>
            </a:r>
            <a:r>
              <a:rPr lang="fr-FR" altLang="fr-FR" sz="1200" b="1" dirty="0">
                <a:solidFill>
                  <a:srgbClr val="000066"/>
                </a:solidFill>
                <a:latin typeface="Trebuchet MS" panose="020B0603020202020204" pitchFamily="34" charset="0"/>
              </a:rPr>
              <a:t>Mi2 </a:t>
            </a:r>
            <a:r>
              <a:rPr lang="fr-FR" altLang="fr-FR" sz="1200" b="1" dirty="0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1200" b="1" dirty="0">
                <a:solidFill>
                  <a:srgbClr val="000066"/>
                </a:solidFill>
                <a:latin typeface="Trebuchet MS" panose="020B0603020202020204" pitchFamily="34" charset="0"/>
              </a:rPr>
              <a:t> et</a:t>
            </a:r>
            <a:r>
              <a:rPr lang="fr-FR" altLang="fr-FR" sz="1200" b="1" dirty="0">
                <a:latin typeface="Trebuchet MS" panose="020B0603020202020204" pitchFamily="34" charset="0"/>
              </a:rPr>
              <a:t> </a:t>
            </a: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Mi-2</a:t>
            </a:r>
            <a:r>
              <a:rPr lang="fr-FR" altLang="fr-FR" sz="1200" b="1" dirty="0">
                <a:solidFill>
                  <a:srgbClr val="000066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hélicase impliquée dans l'activation de la transcription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092950" y="1622951"/>
            <a:ext cx="2325688" cy="6461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HEp2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Aspect finement granulaire</a:t>
            </a:r>
            <a:endParaRPr lang="fr-FR" altLang="fr-F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liseré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202489" y="2492375"/>
            <a:ext cx="265747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solidFill>
                  <a:srgbClr val="000066"/>
                </a:solidFill>
                <a:cs typeface="Arial" panose="020B0604020202020204" pitchFamily="34" charset="0"/>
              </a:rPr>
              <a:t>Identification: Dot, ELISA, Immunodiffusion, Western blot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30726" name="Picture 6" descr="m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40" y="1511826"/>
            <a:ext cx="4770404" cy="30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86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3445" y="1814673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dirty="0"/>
              <a:t>totalement absents dans les dermatomyosites associées aux néoplasies</a:t>
            </a:r>
          </a:p>
          <a:p>
            <a:pPr marL="114300" indent="0">
              <a:buNone/>
            </a:pPr>
            <a:r>
              <a:rPr lang="fr-FR" dirty="0"/>
              <a:t>étude multicentrique européenne portant sur 181 DM fréquence des anti-Mi-2 recherchés par ELISA était de 21 % </a:t>
            </a:r>
          </a:p>
          <a:p>
            <a:pPr marL="114300" indent="0">
              <a:buNone/>
            </a:pPr>
            <a:r>
              <a:rPr lang="fr-FR" dirty="0"/>
              <a:t>Fréquence plus élevée (21-33 %) dans une autre cohorte par un dot avec des protéines Mi-2 recombinantes.</a:t>
            </a:r>
          </a:p>
          <a:p>
            <a:pPr marL="114300" indent="0">
              <a:buNone/>
            </a:pPr>
            <a:r>
              <a:rPr lang="fr-FR" dirty="0"/>
              <a:t>Mais dans cette population « positive », patients pour lesquels la recherche des ANA sur cellules HEp-2 était négative (!)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5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51892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B6F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400" b="1" dirty="0">
              <a:solidFill>
                <a:srgbClr val="00B6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11;p2"/>
          <p:cNvSpPr/>
          <p:nvPr/>
        </p:nvSpPr>
        <p:spPr>
          <a:xfrm>
            <a:off x="393575" y="687749"/>
            <a:ext cx="2689677" cy="24951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èche : chevron 4">
            <a:extLst>
              <a:ext uri="{FF2B5EF4-FFF2-40B4-BE49-F238E27FC236}">
                <a16:creationId xmlns:a16="http://schemas.microsoft.com/office/drawing/2014/main" id="{F8AD7800-D645-447B-851D-E76268475D6B}"/>
              </a:ext>
            </a:extLst>
          </p:cNvPr>
          <p:cNvSpPr/>
          <p:nvPr/>
        </p:nvSpPr>
        <p:spPr>
          <a:xfrm rot="5400000">
            <a:off x="5673308" y="4641746"/>
            <a:ext cx="941970" cy="827095"/>
          </a:xfrm>
          <a:prstGeom prst="chevron">
            <a:avLst/>
          </a:prstGeom>
          <a:solidFill>
            <a:srgbClr val="43AEBD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92721" y="1876090"/>
            <a:ext cx="10018003" cy="3081877"/>
            <a:chOff x="728573" y="1846277"/>
            <a:chExt cx="10018003" cy="3081877"/>
          </a:xfrm>
        </p:grpSpPr>
        <p:sp>
          <p:nvSpPr>
            <p:cNvPr id="20" name="ZoneTexte 19"/>
            <p:cNvSpPr txBox="1"/>
            <p:nvPr/>
          </p:nvSpPr>
          <p:spPr>
            <a:xfrm>
              <a:off x="4715628" y="2899328"/>
              <a:ext cx="17841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fr-FR" sz="2800" b="1" kern="1200" dirty="0">
                  <a:solidFill>
                    <a:srgbClr val="838282"/>
                  </a:solidFill>
                  <a:latin typeface="Calibri" panose="020F0502020204030204"/>
                  <a:ea typeface="+mn-ea"/>
                  <a:cs typeface="+mn-cs"/>
                </a:rPr>
                <a:t>Ac anti -Mi-2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728573" y="1846499"/>
              <a:ext cx="2766295" cy="551308"/>
            </a:xfrm>
            <a:prstGeom prst="roundRect">
              <a:avLst>
                <a:gd name="adj" fmla="val 50000"/>
              </a:avLst>
            </a:prstGeom>
            <a:solidFill>
              <a:srgbClr val="8DCCC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Faible risque de développer un cancer</a:t>
              </a: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7590620" y="1846277"/>
              <a:ext cx="3155956" cy="624884"/>
            </a:xfrm>
            <a:prstGeom prst="roundRect">
              <a:avLst>
                <a:gd name="adj" fmla="val 50000"/>
              </a:avLst>
            </a:prstGeom>
            <a:solidFill>
              <a:srgbClr val="F6C75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Bonne réponse au TTT (corticoïdes, MTX, AZA, MM)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3389888" y="2027743"/>
              <a:ext cx="168166" cy="189186"/>
            </a:xfrm>
            <a:prstGeom prst="ellipse">
              <a:avLst/>
            </a:prstGeom>
            <a:solidFill>
              <a:srgbClr val="00B5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7525949" y="2069568"/>
              <a:ext cx="168166" cy="189186"/>
            </a:xfrm>
            <a:prstGeom prst="ellipse">
              <a:avLst/>
            </a:prstGeom>
            <a:solidFill>
              <a:srgbClr val="00B5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5" name="Connecteur droit 24"/>
            <p:cNvCxnSpPr>
              <a:stCxn id="31" idx="1"/>
            </p:cNvCxnSpPr>
            <p:nvPr/>
          </p:nvCxnSpPr>
          <p:spPr>
            <a:xfrm flipH="1" flipV="1">
              <a:off x="4132148" y="2122336"/>
              <a:ext cx="825273" cy="622080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6" name="Connecteur droit 25"/>
            <p:cNvCxnSpPr>
              <a:stCxn id="31" idx="7"/>
            </p:cNvCxnSpPr>
            <p:nvPr/>
          </p:nvCxnSpPr>
          <p:spPr>
            <a:xfrm flipV="1">
              <a:off x="6258010" y="2177382"/>
              <a:ext cx="805701" cy="567034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7" name="Connecteur droit 26"/>
            <p:cNvCxnSpPr>
              <a:endCxn id="23" idx="6"/>
            </p:cNvCxnSpPr>
            <p:nvPr/>
          </p:nvCxnSpPr>
          <p:spPr>
            <a:xfrm flipH="1">
              <a:off x="3558054" y="2122336"/>
              <a:ext cx="574094" cy="0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8" name="Connecteur droit 27"/>
            <p:cNvCxnSpPr/>
            <p:nvPr/>
          </p:nvCxnSpPr>
          <p:spPr>
            <a:xfrm flipH="1">
              <a:off x="7046694" y="2169416"/>
              <a:ext cx="574094" cy="0"/>
            </a:xfrm>
            <a:prstGeom prst="line">
              <a:avLst/>
            </a:prstGeom>
            <a:noFill/>
            <a:ln w="38100" cap="flat" cmpd="sng" algn="ctr">
              <a:solidFill>
                <a:srgbClr val="00B5EF">
                  <a:lumMod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30" name="Groupe 29"/>
            <p:cNvGrpSpPr/>
            <p:nvPr/>
          </p:nvGrpSpPr>
          <p:grpSpPr>
            <a:xfrm>
              <a:off x="1191472" y="2484290"/>
              <a:ext cx="8664124" cy="2443864"/>
              <a:chOff x="1191472" y="2484290"/>
              <a:chExt cx="8664124" cy="2443864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4688060" y="2484290"/>
                <a:ext cx="1839311" cy="177624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à coins arrondis 31"/>
              <p:cNvSpPr/>
              <p:nvPr/>
            </p:nvSpPr>
            <p:spPr>
              <a:xfrm>
                <a:off x="1191472" y="4377170"/>
                <a:ext cx="2309954" cy="550984"/>
              </a:xfrm>
              <a:prstGeom prst="roundRect">
                <a:avLst>
                  <a:gd name="adj" fmla="val 50000"/>
                </a:avLst>
              </a:prstGeom>
              <a:solidFill>
                <a:srgbClr val="E57A5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Recherche plus aisée en DOT</a:t>
                </a:r>
                <a:r>
                  <a:rPr kumimoji="0" lang="fr-FR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 l’IP</a:t>
                </a: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7590620" y="4377170"/>
                <a:ext cx="2264976" cy="550984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Pronostic favorable</a:t>
                </a:r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3394918" y="4561743"/>
                <a:ext cx="168166" cy="189186"/>
              </a:xfrm>
              <a:prstGeom prst="ellipse">
                <a:avLst/>
              </a:prstGeom>
              <a:solidFill>
                <a:srgbClr val="00B5E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7528962" y="4561743"/>
                <a:ext cx="168166" cy="189186"/>
              </a:xfrm>
              <a:prstGeom prst="ellipse">
                <a:avLst/>
              </a:prstGeom>
              <a:solidFill>
                <a:srgbClr val="00B5E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9" name="Connecteur droit 38"/>
              <p:cNvCxnSpPr/>
              <p:nvPr/>
            </p:nvCxnSpPr>
            <p:spPr>
              <a:xfrm flipH="1">
                <a:off x="4099542" y="4000413"/>
                <a:ext cx="857879" cy="665832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Connecteur droit 39"/>
              <p:cNvCxnSpPr>
                <a:stCxn id="31" idx="5"/>
              </p:cNvCxnSpPr>
              <p:nvPr/>
            </p:nvCxnSpPr>
            <p:spPr>
              <a:xfrm>
                <a:off x="6258010" y="4000413"/>
                <a:ext cx="825273" cy="652249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Connecteur droit 40"/>
              <p:cNvCxnSpPr/>
              <p:nvPr/>
            </p:nvCxnSpPr>
            <p:spPr>
              <a:xfrm flipH="1">
                <a:off x="3457735" y="4652662"/>
                <a:ext cx="67441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7074541" y="4652662"/>
                <a:ext cx="57409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B5EF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6" name="Rectangle à coins arrondis 55"/>
          <p:cNvSpPr/>
          <p:nvPr/>
        </p:nvSpPr>
        <p:spPr>
          <a:xfrm>
            <a:off x="3083252" y="5820235"/>
            <a:ext cx="6261171" cy="80937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Moindre risque de développement d’un cancer 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Bonne réponse au traitement</a:t>
            </a:r>
          </a:p>
        </p:txBody>
      </p:sp>
    </p:spTree>
    <p:extLst>
      <p:ext uri="{BB962C8B-B14F-4D97-AF65-F5344CB8AC3E}">
        <p14:creationId xmlns:p14="http://schemas.microsoft.com/office/powerpoint/2010/main" val="19681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9860</TotalTime>
  <Words>1880</Words>
  <Application>Microsoft Office PowerPoint</Application>
  <PresentationFormat>Grand écran</PresentationFormat>
  <Paragraphs>410</Paragraphs>
  <Slides>30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Wingdings</vt:lpstr>
      <vt:lpstr>Calibri,sans-serif</vt:lpstr>
      <vt:lpstr>Symbol</vt:lpstr>
      <vt:lpstr>Univers-Bold</vt:lpstr>
      <vt:lpstr>HelveticaGreek-Upright</vt:lpstr>
      <vt:lpstr>Arial</vt:lpstr>
      <vt:lpstr>Univers</vt:lpstr>
      <vt:lpstr>wf_segoe-ui_normal</vt:lpstr>
      <vt:lpstr>Calibri</vt:lpstr>
      <vt:lpstr>Trebuchet MS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 /Conclusion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ZARLENGA, Bastien</dc:creator>
  <cp:lastModifiedBy>BALLOT Eric</cp:lastModifiedBy>
  <cp:revision>152</cp:revision>
  <dcterms:created xsi:type="dcterms:W3CDTF">2021-08-09T14:14:36Z</dcterms:created>
  <dcterms:modified xsi:type="dcterms:W3CDTF">2022-03-29T08:36:30Z</dcterms:modified>
</cp:coreProperties>
</file>