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"/>
  </p:notesMasterIdLst>
  <p:handoutMasterIdLst>
    <p:handoutMasterId r:id="rId7"/>
  </p:handoutMasterIdLst>
  <p:sldIdLst>
    <p:sldId id="440" r:id="rId3"/>
    <p:sldId id="433" r:id="rId4"/>
    <p:sldId id="323" r:id="rId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D2"/>
    <a:srgbClr val="F6FBFC"/>
    <a:srgbClr val="339933"/>
    <a:srgbClr val="F0E4F8"/>
    <a:srgbClr val="57257D"/>
    <a:srgbClr val="FFEBE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1" autoAdjust="0"/>
    <p:restoredTop sz="93007" autoAdjust="0"/>
  </p:normalViewPr>
  <p:slideViewPr>
    <p:cSldViewPr>
      <p:cViewPr>
        <p:scale>
          <a:sx n="116" d="100"/>
          <a:sy n="116" d="100"/>
        </p:scale>
        <p:origin x="-17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FDF9E-B71A-47AA-A2E4-CD4EAA954B5F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C1492-99FE-480E-A520-881199BE93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792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50DA4-0EFA-45EE-B8D1-8A191E3821D8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6FC96-3A5F-4143-AA64-3D7E9DC72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98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FC531-6B61-4BBB-858B-61F4F74550E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64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56E-F97A-4F3B-9164-0FCA001209A3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AC3-56E7-4B4D-8A80-B033361E81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60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56E-F97A-4F3B-9164-0FCA001209A3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AC3-56E7-4B4D-8A80-B033361E81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14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56E-F97A-4F3B-9164-0FCA001209A3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AC3-56E7-4B4D-8A80-B033361E81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9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D760EF-396A-F94D-ACA8-5E97C6158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4DB114F-EDF7-924C-9D24-A2E702579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0DD86C9-4455-CD44-A4D2-21C794E1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5DD-CB31-FB44-BB80-AC74DF59C6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7C033C9-02DD-6B40-BA16-3138BE02D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6A74F3B-8B30-BD48-8ABB-C8A2B692A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A2D-695D-334D-B75F-FAB16FE0520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8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19D7EC-1D85-D642-966D-8646430F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4F0B2C4-0885-6249-9A47-2B1508BB1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71DEFD1-B4F7-5341-8B76-4C2E924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5DD-CB31-FB44-BB80-AC74DF59C6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BFFDCCE-E81D-D946-8AC1-1673A179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C6522F0-1907-6548-A277-3C4591D5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A2D-695D-334D-B75F-FAB16FE0520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32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F6E91CA-FBAA-8F42-9466-F9682869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D3E66EA-5808-1041-9405-47A57336F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1681166-457E-C148-BFB9-52E8904B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5DD-CB31-FB44-BB80-AC74DF59C6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B2773BE-8E34-4A4E-874E-47D1697B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1C99029-9ABB-5941-BBDE-0AED22A7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A2D-695D-334D-B75F-FAB16FE0520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36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4888CB-D227-8148-A2A4-3CF36E30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C4E3075-E459-5346-948A-ACD3CB5E9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A174D8B-6868-7D45-B4BE-187443254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E640CD1-7DBA-7F40-885D-17CE84F9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5DD-CB31-FB44-BB80-AC74DF59C6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6FCEEFF-C3FA-414C-AA3F-93EFB7029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68F8386-DDBB-D848-9CE6-A6932CDC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A2D-695D-334D-B75F-FAB16FE0520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67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905E37A-D23A-D04F-8708-5E5460AD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E510D98-1430-7347-B080-76D09D973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BF84196-88EF-FD47-9A34-75153F555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12418A1-3436-C84C-B998-C962DC626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D217249-5CE3-1E43-9310-86A2AEFD4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1A7B2061-4BD0-C74E-BE16-22BA3E97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5DD-CB31-FB44-BB80-AC74DF59C6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E9EC7FF4-3B5D-1940-8895-69A15FBD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F1F80E80-C3F8-6A41-9A4D-287E3ABE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A2D-695D-334D-B75F-FAB16FE0520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6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C13A7E3-07F8-F945-BA8D-4D24915D4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30D2BFB-087C-1249-BBBA-16345203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5DD-CB31-FB44-BB80-AC74DF59C6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23282E9-D67B-1146-B190-64076C84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42A56D8-A943-1546-82D3-0E124C37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A2D-695D-334D-B75F-FAB16FE0520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31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F81C801A-F957-6F48-B16C-3CED4BB3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5DD-CB31-FB44-BB80-AC74DF59C6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8D89E5EC-0120-6A49-BC23-86126312D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06D4E47-371E-2C48-BB3E-A079AFF8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A2D-695D-334D-B75F-FAB16FE0520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91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32CCC45-B9E7-3346-941D-8270D4A4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59B67D5-A1CD-934A-B2E9-367B1EFCB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3F96080-2F9A-A64E-89F2-0C915211D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E467CFD-0449-FF43-BED6-0F2C7D23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5DD-CB31-FB44-BB80-AC74DF59C6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1F010E4-1DCC-2841-94B5-242EE3CC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4D54260-904A-AE4D-8894-B978EC49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A2D-695D-334D-B75F-FAB16FE0520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4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56E-F97A-4F3B-9164-0FCA001209A3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AC3-56E7-4B4D-8A80-B033361E81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64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2A7133-A028-0144-919F-720322E57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CE45061B-D14F-CE46-B63A-41B34D310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5A24C0B-C4A5-514C-BF1F-18D2CAA65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B542BA3-7EF0-F34B-9F04-C2A4997A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5DD-CB31-FB44-BB80-AC74DF59C6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AB85707-5BB6-4B4B-B96B-112F8336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DAB06AB-2B9D-9A46-9D91-932EB95F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A2D-695D-334D-B75F-FAB16FE0520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22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EEDA8D9-8214-8343-A89E-572D00F0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23B1C41-CD69-C74F-AC87-37B7D1115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3AD5878-201E-6F4A-9843-A9C8C3DD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5DD-CB31-FB44-BB80-AC74DF59C6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2D56694-11EC-104A-809A-78E86B85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0BA25B8-F48C-8745-A7FE-AF05042A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A2D-695D-334D-B75F-FAB16FE0520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01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4624281-0032-8842-A07C-D33BDA12A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5301026-63E5-1849-9CA4-38CC09EEB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38C2E61-374D-4240-B6B5-84728BDA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5DD-CB31-FB44-BB80-AC74DF59C6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5E2CAE7-392C-CA46-8BD6-E3258C96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B06906B-3600-2A4D-826C-0A6784F1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A2D-695D-334D-B75F-FAB16FE0520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8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56E-F97A-4F3B-9164-0FCA001209A3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AC3-56E7-4B4D-8A80-B033361E81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57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56E-F97A-4F3B-9164-0FCA001209A3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AC3-56E7-4B4D-8A80-B033361E81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07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56E-F97A-4F3B-9164-0FCA001209A3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AC3-56E7-4B4D-8A80-B033361E81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63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56E-F97A-4F3B-9164-0FCA001209A3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AC3-56E7-4B4D-8A80-B033361E81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10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56E-F97A-4F3B-9164-0FCA001209A3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AC3-56E7-4B4D-8A80-B033361E81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47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56E-F97A-4F3B-9164-0FCA001209A3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AC3-56E7-4B4D-8A80-B033361E81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23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56E-F97A-4F3B-9164-0FCA001209A3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FAC3-56E7-4B4D-8A80-B033361E81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69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D356E-F97A-4F3B-9164-0FCA001209A3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FAC3-56E7-4B4D-8A80-B033361E81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89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F4FA760-8E44-104D-95D3-97B457C7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5B635BA-951A-E248-AE25-DE634F71C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5462FF4-C264-5F4D-83B6-2C27036A5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665DD-CB31-FB44-BB80-AC74DF59C69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B805765-0755-6841-AB8B-87BA0FC1F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0D9B4D8-FE2B-4345-BAF5-0C3B9908B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E0A2D-695D-334D-B75F-FAB16FE0520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2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032377"/>
            <a:ext cx="760665" cy="777446"/>
          </a:xfrm>
          <a:prstGeom prst="rect">
            <a:avLst/>
          </a:prstGeom>
        </p:spPr>
      </p:pic>
      <p:sp>
        <p:nvSpPr>
          <p:cNvPr id="15" name="Chevron 4"/>
          <p:cNvSpPr/>
          <p:nvPr/>
        </p:nvSpPr>
        <p:spPr>
          <a:xfrm>
            <a:off x="67070" y="1130237"/>
            <a:ext cx="1059362" cy="8495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800" kern="1200" dirty="0"/>
          </a:p>
        </p:txBody>
      </p:sp>
      <p:sp>
        <p:nvSpPr>
          <p:cNvPr id="18" name="Chevron 4"/>
          <p:cNvSpPr/>
          <p:nvPr/>
        </p:nvSpPr>
        <p:spPr>
          <a:xfrm>
            <a:off x="70113" y="1993386"/>
            <a:ext cx="1059362" cy="8495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800" kern="1200" dirty="0"/>
          </a:p>
        </p:txBody>
      </p:sp>
      <p:sp>
        <p:nvSpPr>
          <p:cNvPr id="19" name="Chevron 4"/>
          <p:cNvSpPr/>
          <p:nvPr/>
        </p:nvSpPr>
        <p:spPr>
          <a:xfrm>
            <a:off x="4349622" y="1340743"/>
            <a:ext cx="1059362" cy="8495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800" kern="1200" dirty="0"/>
          </a:p>
        </p:txBody>
      </p:sp>
      <p:sp>
        <p:nvSpPr>
          <p:cNvPr id="26" name="Chevron 4"/>
          <p:cNvSpPr/>
          <p:nvPr/>
        </p:nvSpPr>
        <p:spPr>
          <a:xfrm>
            <a:off x="59580" y="4500712"/>
            <a:ext cx="1059362" cy="8495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800" kern="120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809" y="4020081"/>
            <a:ext cx="1072324" cy="52594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038" y="3293511"/>
            <a:ext cx="1053095" cy="72343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519" y="3392273"/>
            <a:ext cx="760665" cy="666075"/>
          </a:xfrm>
          <a:prstGeom prst="rect">
            <a:avLst/>
          </a:prstGeom>
        </p:spPr>
      </p:pic>
      <p:sp>
        <p:nvSpPr>
          <p:cNvPr id="41" name="Chevron 4"/>
          <p:cNvSpPr/>
          <p:nvPr/>
        </p:nvSpPr>
        <p:spPr>
          <a:xfrm>
            <a:off x="67070" y="3276576"/>
            <a:ext cx="1059362" cy="8495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800" kern="1200" dirty="0"/>
          </a:p>
        </p:txBody>
      </p:sp>
      <p:sp>
        <p:nvSpPr>
          <p:cNvPr id="4" name="Pentagone 3"/>
          <p:cNvSpPr/>
          <p:nvPr/>
        </p:nvSpPr>
        <p:spPr>
          <a:xfrm>
            <a:off x="59580" y="2235644"/>
            <a:ext cx="1811038" cy="10409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Pharmacie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1453093" y="2244052"/>
            <a:ext cx="2875461" cy="104093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DES biologie médicale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8" name="Chevron 57"/>
          <p:cNvSpPr/>
          <p:nvPr/>
        </p:nvSpPr>
        <p:spPr>
          <a:xfrm>
            <a:off x="6633274" y="2254669"/>
            <a:ext cx="1318243" cy="1030315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61765" y="743485"/>
            <a:ext cx="9170269" cy="790576"/>
            <a:chOff x="-26269" y="743485"/>
            <a:chExt cx="9170269" cy="790576"/>
          </a:xfrm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102566" y="743485"/>
              <a:ext cx="9041434" cy="790576"/>
            </a:xfrm>
            <a:custGeom>
              <a:avLst/>
              <a:gdLst>
                <a:gd name="T0" fmla="*/ 0 w 5348"/>
                <a:gd name="T1" fmla="*/ 124 h 498"/>
                <a:gd name="T2" fmla="*/ 5099 w 5348"/>
                <a:gd name="T3" fmla="*/ 124 h 498"/>
                <a:gd name="T4" fmla="*/ 5099 w 5348"/>
                <a:gd name="T5" fmla="*/ 0 h 498"/>
                <a:gd name="T6" fmla="*/ 5348 w 5348"/>
                <a:gd name="T7" fmla="*/ 249 h 498"/>
                <a:gd name="T8" fmla="*/ 5099 w 5348"/>
                <a:gd name="T9" fmla="*/ 498 h 498"/>
                <a:gd name="T10" fmla="*/ 5099 w 5348"/>
                <a:gd name="T11" fmla="*/ 373 h 498"/>
                <a:gd name="T12" fmla="*/ 0 w 5348"/>
                <a:gd name="T13" fmla="*/ 373 h 498"/>
                <a:gd name="T14" fmla="*/ 0 w 5348"/>
                <a:gd name="T15" fmla="*/ 12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48" h="498">
                  <a:moveTo>
                    <a:pt x="0" y="124"/>
                  </a:moveTo>
                  <a:lnTo>
                    <a:pt x="5099" y="124"/>
                  </a:lnTo>
                  <a:lnTo>
                    <a:pt x="5099" y="0"/>
                  </a:lnTo>
                  <a:lnTo>
                    <a:pt x="5348" y="249"/>
                  </a:lnTo>
                  <a:lnTo>
                    <a:pt x="5099" y="498"/>
                  </a:lnTo>
                  <a:lnTo>
                    <a:pt x="5099" y="373"/>
                  </a:lnTo>
                  <a:lnTo>
                    <a:pt x="0" y="373"/>
                  </a:lnTo>
                  <a:lnTo>
                    <a:pt x="0" y="1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alpha val="0"/>
                  </a:schemeClr>
                </a:gs>
                <a:gs pos="100000">
                  <a:schemeClr val="bg1">
                    <a:lumMod val="95000"/>
                    <a:alpha val="78000"/>
                  </a:schemeClr>
                </a:gs>
                <a:gs pos="100000">
                  <a:schemeClr val="tx2">
                    <a:lumMod val="35000"/>
                    <a:lumOff val="65000"/>
                  </a:schemeClr>
                </a:gs>
                <a:gs pos="0">
                  <a:schemeClr val="bg1">
                    <a:lumMod val="50000"/>
                    <a:alpha val="49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 rot="19380073">
              <a:off x="-26269" y="811701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2007</a:t>
              </a:r>
              <a:endParaRPr lang="fr-FR" dirty="0"/>
            </a:p>
          </p:txBody>
        </p:sp>
        <p:sp>
          <p:nvSpPr>
            <p:cNvPr id="59" name="ZoneTexte 58"/>
            <p:cNvSpPr txBox="1"/>
            <p:nvPr/>
          </p:nvSpPr>
          <p:spPr>
            <a:xfrm rot="19380073">
              <a:off x="1146253" y="786803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2011</a:t>
              </a:r>
              <a:endParaRPr lang="fr-FR" dirty="0"/>
            </a:p>
          </p:txBody>
        </p:sp>
        <p:sp>
          <p:nvSpPr>
            <p:cNvPr id="60" name="ZoneTexte 59"/>
            <p:cNvSpPr txBox="1"/>
            <p:nvPr/>
          </p:nvSpPr>
          <p:spPr>
            <a:xfrm rot="19380073">
              <a:off x="3666533" y="81676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2017</a:t>
              </a:r>
              <a:endParaRPr lang="fr-FR" dirty="0"/>
            </a:p>
          </p:txBody>
        </p:sp>
        <p:sp>
          <p:nvSpPr>
            <p:cNvPr id="61" name="ZoneTexte 60"/>
            <p:cNvSpPr txBox="1"/>
            <p:nvPr/>
          </p:nvSpPr>
          <p:spPr>
            <a:xfrm rot="19380073">
              <a:off x="5044403" y="78680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2018</a:t>
              </a:r>
              <a:endParaRPr lang="fr-FR" dirty="0"/>
            </a:p>
          </p:txBody>
        </p:sp>
        <p:sp>
          <p:nvSpPr>
            <p:cNvPr id="62" name="ZoneTexte 61"/>
            <p:cNvSpPr txBox="1"/>
            <p:nvPr/>
          </p:nvSpPr>
          <p:spPr>
            <a:xfrm rot="19380073">
              <a:off x="6330829" y="81170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2020</a:t>
              </a:r>
              <a:endParaRPr lang="fr-FR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7145943" y="2422629"/>
            <a:ext cx="75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tx2"/>
                </a:solidFill>
              </a:rPr>
              <a:t>Ass</a:t>
            </a:r>
            <a:r>
              <a:rPr lang="fr-FR" b="1" dirty="0" smtClean="0">
                <a:solidFill>
                  <a:schemeClr val="tx2"/>
                </a:solidFill>
              </a:rPr>
              <a:t>. 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spé.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64" name="Chevron 63"/>
          <p:cNvSpPr/>
          <p:nvPr/>
        </p:nvSpPr>
        <p:spPr>
          <a:xfrm>
            <a:off x="3937043" y="2247639"/>
            <a:ext cx="1768740" cy="1033757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AHU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7064" y="3392273"/>
            <a:ext cx="777037" cy="680411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05" y="3418042"/>
            <a:ext cx="1221058" cy="598899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22" y="3342299"/>
            <a:ext cx="1966765" cy="431072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3423" y="3833000"/>
            <a:ext cx="1966764" cy="52263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5597" y="5805264"/>
            <a:ext cx="8932481" cy="95410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>
              <a:defRPr/>
            </a:pPr>
            <a:r>
              <a:rPr lang="fr-FR" sz="1400" b="1" dirty="0" smtClean="0">
                <a:sym typeface="Wingdings 2"/>
              </a:rPr>
              <a:t> Internat : 5 semestres laboratoires d’Immunologie </a:t>
            </a:r>
            <a:r>
              <a:rPr lang="fr-FR" sz="1400" dirty="0" smtClean="0">
                <a:sym typeface="Wingdings 2"/>
              </a:rPr>
              <a:t>: Henri Mondor, HEGP, Bichat (x2), CHU de Nantes</a:t>
            </a:r>
          </a:p>
          <a:p>
            <a:pPr>
              <a:defRPr/>
            </a:pPr>
            <a:r>
              <a:rPr lang="fr-FR" sz="1400" b="1" dirty="0">
                <a:sym typeface="Wingdings 2"/>
              </a:rPr>
              <a:t> Compétences </a:t>
            </a:r>
            <a:r>
              <a:rPr lang="fr-FR" sz="1400" b="1" dirty="0" smtClean="0">
                <a:sym typeface="Wingdings 2"/>
              </a:rPr>
              <a:t>en            </a:t>
            </a:r>
            <a:r>
              <a:rPr lang="fr-FR" sz="1400" b="1" u="sng" dirty="0" smtClean="0"/>
              <a:t>AUTO-IMMUNITE</a:t>
            </a:r>
            <a:r>
              <a:rPr lang="fr-FR" sz="1400" b="1" dirty="0" smtClean="0"/>
              <a:t>                              </a:t>
            </a:r>
            <a:r>
              <a:rPr lang="fr-FR" sz="1400" dirty="0" smtClean="0"/>
              <a:t>ALLERGOLOGIE</a:t>
            </a:r>
            <a:endParaRPr lang="fr-FR" sz="1400" dirty="0"/>
          </a:p>
          <a:p>
            <a:pPr>
              <a:defRPr/>
            </a:pPr>
            <a:r>
              <a:rPr lang="fr-FR" sz="1400" b="1" dirty="0" smtClean="0"/>
              <a:t>                                                </a:t>
            </a:r>
            <a:r>
              <a:rPr lang="fr-FR" sz="1400" dirty="0" smtClean="0"/>
              <a:t>IMMUNO-CANCEROLOGIE               IMMUNOLOGIE LEUCO-PLAQUETTAIRE</a:t>
            </a:r>
            <a:endParaRPr lang="fr-FR" sz="1400" u="sng" dirty="0"/>
          </a:p>
          <a:p>
            <a:pPr>
              <a:defRPr/>
            </a:pPr>
            <a:r>
              <a:rPr lang="fr-FR" sz="1400" dirty="0" smtClean="0"/>
              <a:t>                                                IMMUNOLOGIE CELLULAIRE            DIAGNOSTIC GAMMAPATHIES MONOCLONALES</a:t>
            </a:r>
          </a:p>
        </p:txBody>
      </p:sp>
      <p:sp>
        <p:nvSpPr>
          <p:cNvPr id="39" name="Pentagone 38"/>
          <p:cNvSpPr/>
          <p:nvPr/>
        </p:nvSpPr>
        <p:spPr>
          <a:xfrm>
            <a:off x="38355" y="4614235"/>
            <a:ext cx="1809872" cy="1030315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Master 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1403648" y="4614235"/>
            <a:ext cx="2870107" cy="102023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Master 2 </a:t>
            </a:r>
          </a:p>
          <a:p>
            <a:pPr algn="ctr"/>
            <a:r>
              <a:rPr lang="fr-FR" sz="1600" b="1" dirty="0" smtClean="0">
                <a:solidFill>
                  <a:schemeClr val="accent3">
                    <a:lumMod val="50000"/>
                  </a:schemeClr>
                </a:solidFill>
              </a:rPr>
              <a:t>année recherche</a:t>
            </a:r>
            <a:endParaRPr lang="fr-FR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7242" y="1484784"/>
            <a:ext cx="33428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fr-FR" sz="1300" b="1" dirty="0">
                <a:solidFill>
                  <a:srgbClr val="C00000"/>
                </a:solidFill>
              </a:rPr>
              <a:t>DU Thérapeutiques </a:t>
            </a:r>
          </a:p>
          <a:p>
            <a:pPr lvl="0"/>
            <a:r>
              <a:rPr lang="fr-FR" sz="1300" b="1" dirty="0">
                <a:solidFill>
                  <a:srgbClr val="C00000"/>
                </a:solidFill>
              </a:rPr>
              <a:t>immunologiques</a:t>
            </a:r>
          </a:p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fr-FR" sz="1300" b="1" dirty="0" smtClean="0">
                <a:solidFill>
                  <a:srgbClr val="C00000"/>
                </a:solidFill>
              </a:rPr>
              <a:t>DU </a:t>
            </a:r>
            <a:r>
              <a:rPr lang="fr-FR" sz="1300" b="1" dirty="0">
                <a:solidFill>
                  <a:srgbClr val="C00000"/>
                </a:solidFill>
              </a:rPr>
              <a:t>Assurance qualité</a:t>
            </a:r>
          </a:p>
          <a:p>
            <a:pPr lvl="0">
              <a:buFont typeface="Arial" panose="020B0604020202020204" pitchFamily="34" charset="0"/>
              <a:buChar char="•"/>
            </a:pPr>
            <a:endParaRPr lang="fr-FR" sz="1300" b="1" dirty="0">
              <a:solidFill>
                <a:srgbClr val="C00000"/>
              </a:solidFill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-35496" y="-27384"/>
            <a:ext cx="9144000" cy="770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rgbClr val="0046D2"/>
                </a:solidFill>
              </a:rPr>
              <a:t>Cursus universitaire et hospitalier Dr Emeline Vinatier CHU Angers</a:t>
            </a:r>
            <a:endParaRPr lang="fr-FR" sz="2400" b="1" dirty="0">
              <a:solidFill>
                <a:srgbClr val="0046D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47519" y="1844824"/>
            <a:ext cx="1168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b="1" dirty="0" smtClean="0"/>
              <a:t>Concours PH</a:t>
            </a:r>
            <a:endParaRPr lang="fr-FR" sz="1400" b="1" dirty="0"/>
          </a:p>
        </p:txBody>
      </p:sp>
      <p:sp>
        <p:nvSpPr>
          <p:cNvPr id="35" name="ZoneTexte 34"/>
          <p:cNvSpPr txBox="1"/>
          <p:nvPr/>
        </p:nvSpPr>
        <p:spPr>
          <a:xfrm rot="19380073">
            <a:off x="7375453" y="87724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01/12/21</a:t>
            </a:r>
            <a:endParaRPr lang="fr-FR" dirty="0"/>
          </a:p>
        </p:txBody>
      </p:sp>
      <p:sp>
        <p:nvSpPr>
          <p:cNvPr id="38" name="Chevron 37"/>
          <p:cNvSpPr/>
          <p:nvPr/>
        </p:nvSpPr>
        <p:spPr>
          <a:xfrm>
            <a:off x="5305195" y="2251227"/>
            <a:ext cx="1702965" cy="1033757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AHU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7574407" y="2242819"/>
            <a:ext cx="1547664" cy="1033757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PH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1268" y="3385104"/>
            <a:ext cx="777037" cy="6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4788023" y="3888073"/>
            <a:ext cx="4282727" cy="2792909"/>
          </a:xfrm>
          <a:prstGeom prst="roundRect">
            <a:avLst/>
          </a:prstGeom>
          <a:solidFill>
            <a:schemeClr val="bg1">
              <a:lumMod val="9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100" b="1" dirty="0" smtClean="0">
              <a:solidFill>
                <a:srgbClr val="002060"/>
              </a:solidFill>
            </a:endParaRPr>
          </a:p>
          <a:p>
            <a:pPr marL="285750" indent="-285750" fontAlgn="ctr">
              <a:buFont typeface="Wingdings" panose="05000000000000000000" pitchFamily="2" charset="2"/>
              <a:buChar char="v"/>
              <a:defRPr/>
            </a:pPr>
            <a:r>
              <a:rPr lang="fr-FR" sz="1100" b="1" dirty="0" smtClean="0">
                <a:solidFill>
                  <a:srgbClr val="002060"/>
                </a:solidFill>
              </a:rPr>
              <a:t>Auto-immunité</a:t>
            </a:r>
            <a:r>
              <a:rPr lang="fr-FR" sz="1100" dirty="0" smtClean="0">
                <a:solidFill>
                  <a:srgbClr val="002060"/>
                </a:solidFill>
              </a:rPr>
              <a:t> </a:t>
            </a:r>
            <a:endParaRPr lang="fr-FR" sz="1100" dirty="0">
              <a:solidFill>
                <a:srgbClr val="002060"/>
              </a:solidFill>
            </a:endParaRPr>
          </a:p>
          <a:p>
            <a:pPr algn="just" fontAlgn="ctr">
              <a:defRPr/>
            </a:pPr>
            <a:r>
              <a:rPr lang="fr-FR" sz="1100" dirty="0">
                <a:solidFill>
                  <a:schemeClr val="tx1"/>
                </a:solidFill>
              </a:rPr>
              <a:t>Urbanski G, …, </a:t>
            </a:r>
            <a:r>
              <a:rPr lang="fr-FR" sz="1100" b="1" dirty="0" err="1">
                <a:solidFill>
                  <a:schemeClr val="tx1"/>
                </a:solidFill>
              </a:rPr>
              <a:t>Vinatier</a:t>
            </a:r>
            <a:r>
              <a:rPr lang="fr-FR" sz="1100" b="1" dirty="0">
                <a:solidFill>
                  <a:schemeClr val="tx1"/>
                </a:solidFill>
              </a:rPr>
              <a:t> E </a:t>
            </a:r>
            <a:r>
              <a:rPr lang="fr-FR" sz="1100" b="1" dirty="0">
                <a:solidFill>
                  <a:srgbClr val="C00000"/>
                </a:solidFill>
              </a:rPr>
              <a:t>J Clin Med 2022 IF = 4</a:t>
            </a:r>
            <a:endParaRPr lang="fr-FR" sz="1100" dirty="0">
              <a:solidFill>
                <a:srgbClr val="C00000"/>
              </a:solidFill>
            </a:endParaRPr>
          </a:p>
          <a:p>
            <a:pPr algn="just" fontAlgn="ctr">
              <a:defRPr/>
            </a:pPr>
            <a:r>
              <a:rPr lang="fr-FR" sz="1100" dirty="0" err="1">
                <a:solidFill>
                  <a:schemeClr val="tx1"/>
                </a:solidFill>
              </a:rPr>
              <a:t>Brilland</a:t>
            </a:r>
            <a:r>
              <a:rPr lang="fr-FR" sz="1100" dirty="0">
                <a:solidFill>
                  <a:schemeClr val="tx1"/>
                </a:solidFill>
              </a:rPr>
              <a:t> B,</a:t>
            </a:r>
            <a:r>
              <a:rPr lang="fr-FR" sz="1100" baseline="30000" dirty="0">
                <a:solidFill>
                  <a:schemeClr val="tx1"/>
                </a:solidFill>
              </a:rPr>
              <a:t> </a:t>
            </a:r>
            <a:r>
              <a:rPr lang="fr-FR" sz="1100" dirty="0">
                <a:solidFill>
                  <a:schemeClr val="tx1"/>
                </a:solidFill>
              </a:rPr>
              <a:t>…,</a:t>
            </a:r>
            <a:r>
              <a:rPr lang="fr-FR" sz="1100" baseline="30000" dirty="0">
                <a:solidFill>
                  <a:schemeClr val="tx1"/>
                </a:solidFill>
              </a:rPr>
              <a:t> </a:t>
            </a:r>
            <a:r>
              <a:rPr lang="fr-FR" sz="1100" b="1" dirty="0" err="1">
                <a:solidFill>
                  <a:schemeClr val="tx1"/>
                </a:solidFill>
              </a:rPr>
              <a:t>Vinatier</a:t>
            </a:r>
            <a:r>
              <a:rPr lang="fr-FR" sz="1100" b="1" dirty="0">
                <a:solidFill>
                  <a:schemeClr val="tx1"/>
                </a:solidFill>
              </a:rPr>
              <a:t> E</a:t>
            </a:r>
            <a:r>
              <a:rPr lang="fr-FR" sz="1100" dirty="0">
                <a:solidFill>
                  <a:schemeClr val="tx1"/>
                </a:solidFill>
              </a:rPr>
              <a:t> et al. </a:t>
            </a:r>
            <a:r>
              <a:rPr lang="fr-FR" sz="1100" b="1" dirty="0">
                <a:solidFill>
                  <a:srgbClr val="C00000"/>
                </a:solidFill>
              </a:rPr>
              <a:t>Front </a:t>
            </a:r>
            <a:r>
              <a:rPr lang="fr-FR" sz="1100" b="1" dirty="0" err="1">
                <a:solidFill>
                  <a:srgbClr val="C00000"/>
                </a:solidFill>
              </a:rPr>
              <a:t>Immunol</a:t>
            </a:r>
            <a:r>
              <a:rPr lang="fr-FR" sz="1100" b="1" dirty="0">
                <a:solidFill>
                  <a:srgbClr val="C00000"/>
                </a:solidFill>
              </a:rPr>
              <a:t> 2021 IF = 5</a:t>
            </a:r>
          </a:p>
          <a:p>
            <a:pPr fontAlgn="ctr"/>
            <a:r>
              <a:rPr lang="it-IT" sz="1100" dirty="0">
                <a:solidFill>
                  <a:schemeClr val="tx1"/>
                </a:solidFill>
              </a:rPr>
              <a:t>Lacombe V, ..., </a:t>
            </a:r>
            <a:r>
              <a:rPr lang="it-IT" sz="1100" b="1" dirty="0">
                <a:solidFill>
                  <a:schemeClr val="tx1"/>
                </a:solidFill>
              </a:rPr>
              <a:t>Vinatier E</a:t>
            </a:r>
            <a:r>
              <a:rPr lang="it-IT" sz="1100" dirty="0">
                <a:solidFill>
                  <a:schemeClr val="tx1"/>
                </a:solidFill>
              </a:rPr>
              <a:t> et al.</a:t>
            </a:r>
            <a:r>
              <a:rPr lang="sv-SE" sz="1100" b="1" dirty="0">
                <a:solidFill>
                  <a:srgbClr val="C00000"/>
                </a:solidFill>
              </a:rPr>
              <a:t>Pol Arch Intern Med. 2020 IF = 3</a:t>
            </a:r>
          </a:p>
          <a:p>
            <a:pPr fontAlgn="ctr"/>
            <a:r>
              <a:rPr lang="fr-FR" sz="1100" dirty="0" err="1">
                <a:solidFill>
                  <a:schemeClr val="tx1"/>
                </a:solidFill>
              </a:rPr>
              <a:t>Brilland</a:t>
            </a:r>
            <a:r>
              <a:rPr lang="fr-FR" sz="1100" dirty="0">
                <a:solidFill>
                  <a:schemeClr val="tx1"/>
                </a:solidFill>
              </a:rPr>
              <a:t> B,</a:t>
            </a:r>
            <a:r>
              <a:rPr lang="fr-FR" sz="1100" baseline="30000" dirty="0">
                <a:solidFill>
                  <a:schemeClr val="tx1"/>
                </a:solidFill>
              </a:rPr>
              <a:t> </a:t>
            </a:r>
            <a:r>
              <a:rPr lang="fr-FR" sz="1100" dirty="0">
                <a:solidFill>
                  <a:schemeClr val="tx1"/>
                </a:solidFill>
              </a:rPr>
              <a:t>…,</a:t>
            </a:r>
            <a:r>
              <a:rPr lang="fr-FR" sz="1100" baseline="30000" dirty="0">
                <a:solidFill>
                  <a:schemeClr val="tx1"/>
                </a:solidFill>
              </a:rPr>
              <a:t> </a:t>
            </a:r>
            <a:r>
              <a:rPr lang="fr-FR" sz="1100" b="1" dirty="0" err="1">
                <a:solidFill>
                  <a:schemeClr val="tx1"/>
                </a:solidFill>
              </a:rPr>
              <a:t>Vinatier</a:t>
            </a:r>
            <a:r>
              <a:rPr lang="fr-FR" sz="1100" b="1" dirty="0">
                <a:solidFill>
                  <a:schemeClr val="tx1"/>
                </a:solidFill>
              </a:rPr>
              <a:t> E</a:t>
            </a:r>
            <a:r>
              <a:rPr lang="fr-FR" sz="1100" dirty="0">
                <a:solidFill>
                  <a:schemeClr val="tx1"/>
                </a:solidFill>
              </a:rPr>
              <a:t> et al. </a:t>
            </a:r>
            <a:r>
              <a:rPr lang="fr-FR" sz="1100" b="1" dirty="0">
                <a:solidFill>
                  <a:srgbClr val="C00000"/>
                </a:solidFill>
              </a:rPr>
              <a:t>Front </a:t>
            </a:r>
            <a:r>
              <a:rPr lang="fr-FR" sz="1100" b="1" dirty="0" err="1">
                <a:solidFill>
                  <a:srgbClr val="C00000"/>
                </a:solidFill>
              </a:rPr>
              <a:t>Immunol</a:t>
            </a:r>
            <a:r>
              <a:rPr lang="fr-FR" sz="1100" b="1" dirty="0">
                <a:solidFill>
                  <a:srgbClr val="C00000"/>
                </a:solidFill>
              </a:rPr>
              <a:t> 2019 IF = </a:t>
            </a:r>
            <a:r>
              <a:rPr lang="fr-FR" sz="1100" b="1" dirty="0" smtClean="0">
                <a:solidFill>
                  <a:srgbClr val="C00000"/>
                </a:solidFill>
              </a:rPr>
              <a:t>5</a:t>
            </a:r>
          </a:p>
          <a:p>
            <a:pPr fontAlgn="ctr"/>
            <a:endParaRPr lang="fr-FR" sz="1100" b="1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1100" b="1" dirty="0" smtClean="0">
                <a:solidFill>
                  <a:srgbClr val="002060"/>
                </a:solidFill>
              </a:rPr>
              <a:t>Immunothérapies</a:t>
            </a:r>
            <a:endParaRPr lang="fr-FR" sz="1100" b="1" dirty="0" smtClean="0">
              <a:solidFill>
                <a:srgbClr val="002060"/>
              </a:solidFill>
            </a:endParaRPr>
          </a:p>
          <a:p>
            <a:pPr algn="just"/>
            <a:r>
              <a:rPr lang="fr-FR" sz="1100" dirty="0" err="1" smtClean="0">
                <a:solidFill>
                  <a:schemeClr val="tx1"/>
                </a:solidFill>
              </a:rPr>
              <a:t>Granier</a:t>
            </a:r>
            <a:r>
              <a:rPr lang="fr-FR" sz="1100" dirty="0" smtClean="0">
                <a:solidFill>
                  <a:schemeClr val="tx1"/>
                </a:solidFill>
              </a:rPr>
              <a:t> </a:t>
            </a:r>
            <a:r>
              <a:rPr lang="fr-FR" sz="1100" dirty="0">
                <a:solidFill>
                  <a:schemeClr val="tx1"/>
                </a:solidFill>
              </a:rPr>
              <a:t>C, </a:t>
            </a:r>
            <a:r>
              <a:rPr lang="fr-FR" sz="1100" b="1" dirty="0">
                <a:solidFill>
                  <a:schemeClr val="tx1"/>
                </a:solidFill>
              </a:rPr>
              <a:t>Vinatier E</a:t>
            </a:r>
            <a:r>
              <a:rPr lang="fr-FR" sz="1100" dirty="0">
                <a:solidFill>
                  <a:schemeClr val="tx1"/>
                </a:solidFill>
              </a:rPr>
              <a:t> et al. </a:t>
            </a:r>
            <a:r>
              <a:rPr lang="fr-FR" sz="1100" b="1" dirty="0">
                <a:solidFill>
                  <a:srgbClr val="C00000"/>
                </a:solidFill>
              </a:rPr>
              <a:t>J Vis </a:t>
            </a:r>
            <a:r>
              <a:rPr lang="fr-FR" sz="1100" b="1" dirty="0" err="1">
                <a:solidFill>
                  <a:srgbClr val="C00000"/>
                </a:solidFill>
              </a:rPr>
              <a:t>Exp</a:t>
            </a:r>
            <a:r>
              <a:rPr lang="fr-FR" sz="1100" b="1" dirty="0">
                <a:solidFill>
                  <a:srgbClr val="C00000"/>
                </a:solidFill>
              </a:rPr>
              <a:t> 2018 IF = </a:t>
            </a:r>
            <a:r>
              <a:rPr lang="fr-FR" sz="1100" b="1" dirty="0" smtClean="0">
                <a:solidFill>
                  <a:srgbClr val="C00000"/>
                </a:solidFill>
              </a:rPr>
              <a:t>1.2</a:t>
            </a:r>
            <a:endParaRPr lang="fr-FR" sz="1100" dirty="0" smtClean="0">
              <a:solidFill>
                <a:schemeClr val="tx1"/>
              </a:solidFill>
            </a:endParaRPr>
          </a:p>
          <a:p>
            <a:pPr algn="just" fontAlgn="ctr">
              <a:defRPr/>
            </a:pPr>
            <a:r>
              <a:rPr lang="fr-FR" sz="1100" dirty="0" err="1" smtClean="0">
                <a:solidFill>
                  <a:schemeClr val="tx1"/>
                </a:solidFill>
              </a:rPr>
              <a:t>Granier</a:t>
            </a:r>
            <a:r>
              <a:rPr lang="fr-FR" sz="1100" dirty="0" smtClean="0">
                <a:solidFill>
                  <a:schemeClr val="tx1"/>
                </a:solidFill>
              </a:rPr>
              <a:t> C, …, </a:t>
            </a:r>
            <a:r>
              <a:rPr lang="fr-FR" sz="1100" b="1" dirty="0" smtClean="0">
                <a:solidFill>
                  <a:schemeClr val="tx1"/>
                </a:solidFill>
              </a:rPr>
              <a:t>Vinatier E</a:t>
            </a:r>
            <a:r>
              <a:rPr lang="fr-FR" sz="1100" dirty="0" smtClean="0">
                <a:solidFill>
                  <a:schemeClr val="tx1"/>
                </a:solidFill>
              </a:rPr>
              <a:t> et al. </a:t>
            </a:r>
            <a:r>
              <a:rPr lang="fr-FR" sz="1100" b="1" dirty="0" smtClean="0">
                <a:solidFill>
                  <a:srgbClr val="C00000"/>
                </a:solidFill>
              </a:rPr>
              <a:t>Cancer </a:t>
            </a:r>
            <a:r>
              <a:rPr lang="fr-FR" sz="1100" b="1" dirty="0" err="1" smtClean="0">
                <a:solidFill>
                  <a:srgbClr val="C00000"/>
                </a:solidFill>
              </a:rPr>
              <a:t>Res</a:t>
            </a:r>
            <a:r>
              <a:rPr lang="fr-FR" sz="1100" b="1" dirty="0" smtClean="0">
                <a:solidFill>
                  <a:srgbClr val="C00000"/>
                </a:solidFill>
              </a:rPr>
              <a:t> 2017 IF = 10</a:t>
            </a:r>
            <a:endParaRPr lang="fr-FR" sz="1100" b="1" dirty="0" smtClean="0">
              <a:solidFill>
                <a:schemeClr val="tx1"/>
              </a:solidFill>
            </a:endParaRPr>
          </a:p>
          <a:p>
            <a:pPr algn="just" fontAlgn="ctr">
              <a:defRPr/>
            </a:pPr>
            <a:r>
              <a:rPr lang="fr-FR" sz="1100" dirty="0" err="1" smtClean="0">
                <a:solidFill>
                  <a:schemeClr val="tx1"/>
                </a:solidFill>
              </a:rPr>
              <a:t>Chevaleyre</a:t>
            </a:r>
            <a:r>
              <a:rPr lang="fr-FR" sz="1100" dirty="0" smtClean="0">
                <a:solidFill>
                  <a:schemeClr val="tx1"/>
                </a:solidFill>
              </a:rPr>
              <a:t> C, …, </a:t>
            </a:r>
            <a:r>
              <a:rPr lang="fr-FR" sz="1100" b="1" dirty="0" smtClean="0">
                <a:solidFill>
                  <a:schemeClr val="tx1"/>
                </a:solidFill>
              </a:rPr>
              <a:t>Vinatier E</a:t>
            </a:r>
            <a:r>
              <a:rPr lang="fr-FR" sz="1100" dirty="0" smtClean="0">
                <a:solidFill>
                  <a:schemeClr val="tx1"/>
                </a:solidFill>
              </a:rPr>
              <a:t> et al. </a:t>
            </a:r>
            <a:r>
              <a:rPr lang="fr-FR" sz="1100" b="1" dirty="0" smtClean="0">
                <a:solidFill>
                  <a:srgbClr val="C00000"/>
                </a:solidFill>
              </a:rPr>
              <a:t>J </a:t>
            </a:r>
            <a:r>
              <a:rPr lang="fr-FR" sz="1100" b="1" dirty="0" err="1" smtClean="0">
                <a:solidFill>
                  <a:srgbClr val="C00000"/>
                </a:solidFill>
              </a:rPr>
              <a:t>Immunol</a:t>
            </a:r>
            <a:r>
              <a:rPr lang="fr-FR" sz="1100" b="1" dirty="0" smtClean="0">
                <a:solidFill>
                  <a:srgbClr val="C00000"/>
                </a:solidFill>
              </a:rPr>
              <a:t>. 2015 IF = </a:t>
            </a:r>
            <a:r>
              <a:rPr lang="fr-FR" sz="1100" b="1" dirty="0">
                <a:solidFill>
                  <a:srgbClr val="C00000"/>
                </a:solidFill>
              </a:rPr>
              <a:t>5</a:t>
            </a:r>
            <a:endParaRPr lang="fr-FR" sz="1100" b="1" dirty="0" smtClean="0">
              <a:solidFill>
                <a:srgbClr val="C00000"/>
              </a:solidFill>
            </a:endParaRPr>
          </a:p>
          <a:p>
            <a:pPr algn="just" fontAlgn="ctr">
              <a:defRPr/>
            </a:pPr>
            <a:r>
              <a:rPr lang="fr-FR" sz="1100" dirty="0" err="1">
                <a:solidFill>
                  <a:schemeClr val="tx1"/>
                </a:solidFill>
              </a:rPr>
              <a:t>Granier</a:t>
            </a:r>
            <a:r>
              <a:rPr lang="fr-FR" sz="1100" dirty="0">
                <a:solidFill>
                  <a:schemeClr val="tx1"/>
                </a:solidFill>
              </a:rPr>
              <a:t> C, </a:t>
            </a:r>
            <a:r>
              <a:rPr lang="fr-FR" sz="1100" b="1" dirty="0" err="1">
                <a:solidFill>
                  <a:schemeClr val="tx1"/>
                </a:solidFill>
              </a:rPr>
              <a:t>Vinatier</a:t>
            </a:r>
            <a:r>
              <a:rPr lang="fr-FR" sz="1100" b="1" dirty="0">
                <a:solidFill>
                  <a:schemeClr val="tx1"/>
                </a:solidFill>
              </a:rPr>
              <a:t> E</a:t>
            </a:r>
            <a:r>
              <a:rPr lang="fr-FR" sz="1100" dirty="0">
                <a:solidFill>
                  <a:schemeClr val="tx1"/>
                </a:solidFill>
              </a:rPr>
              <a:t> et al. </a:t>
            </a:r>
            <a:r>
              <a:rPr lang="fr-FR" sz="1100" b="1" dirty="0">
                <a:solidFill>
                  <a:srgbClr val="C00000"/>
                </a:solidFill>
              </a:rPr>
              <a:t>J Vis </a:t>
            </a:r>
            <a:r>
              <a:rPr lang="fr-FR" sz="1100" b="1" dirty="0" err="1">
                <a:solidFill>
                  <a:srgbClr val="C00000"/>
                </a:solidFill>
              </a:rPr>
              <a:t>Exp</a:t>
            </a:r>
            <a:r>
              <a:rPr lang="fr-FR" sz="1100" b="1" dirty="0">
                <a:solidFill>
                  <a:srgbClr val="C00000"/>
                </a:solidFill>
              </a:rPr>
              <a:t> 2018 IF = </a:t>
            </a:r>
            <a:r>
              <a:rPr lang="fr-FR" sz="1100" b="1" dirty="0" smtClean="0">
                <a:solidFill>
                  <a:srgbClr val="C00000"/>
                </a:solidFill>
              </a:rPr>
              <a:t>1.2</a:t>
            </a:r>
          </a:p>
          <a:p>
            <a:pPr algn="just" fontAlgn="ctr">
              <a:defRPr/>
            </a:pPr>
            <a:endParaRPr lang="fr-FR" sz="1100" b="1" dirty="0">
              <a:solidFill>
                <a:srgbClr val="C00000"/>
              </a:solidFill>
            </a:endParaRPr>
          </a:p>
          <a:p>
            <a:endParaRPr lang="fr-FR" sz="1100" b="1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1100" b="1" dirty="0" smtClean="0">
                <a:solidFill>
                  <a:srgbClr val="002060"/>
                </a:solidFill>
              </a:rPr>
              <a:t> Immunité anti-SARS-CoV-2 </a:t>
            </a:r>
            <a:endParaRPr lang="fr-FR" sz="1100" dirty="0" smtClean="0">
              <a:solidFill>
                <a:srgbClr val="002060"/>
              </a:solidFill>
            </a:endParaRPr>
          </a:p>
          <a:p>
            <a:pPr fontAlgn="ctr"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Mahieu R…, </a:t>
            </a:r>
            <a:r>
              <a:rPr lang="fr-FR" sz="1100" b="1" dirty="0" smtClean="0">
                <a:solidFill>
                  <a:schemeClr val="tx1"/>
                </a:solidFill>
              </a:rPr>
              <a:t>Vinatier E</a:t>
            </a:r>
            <a:r>
              <a:rPr lang="fr-FR" sz="1100" dirty="0" smtClean="0">
                <a:solidFill>
                  <a:schemeClr val="tx1"/>
                </a:solidFill>
              </a:rPr>
              <a:t> et al. </a:t>
            </a:r>
            <a:r>
              <a:rPr lang="fr-FR" sz="1100" b="1" dirty="0" smtClean="0">
                <a:solidFill>
                  <a:srgbClr val="C00000"/>
                </a:solidFill>
              </a:rPr>
              <a:t>JEADV 2020 IF = 5</a:t>
            </a:r>
            <a:endParaRPr lang="fr-FR" sz="1100" dirty="0" smtClean="0">
              <a:solidFill>
                <a:schemeClr val="tx1"/>
              </a:solidFill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960" y="4074930"/>
            <a:ext cx="755576" cy="200783"/>
          </a:xfrm>
          <a:prstGeom prst="rect">
            <a:avLst/>
          </a:prstGeom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19" t="34861" r="543" b="33452"/>
          <a:stretch/>
        </p:blipFill>
        <p:spPr bwMode="auto">
          <a:xfrm>
            <a:off x="8244408" y="4348877"/>
            <a:ext cx="757128" cy="63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à coins arrondis 39"/>
          <p:cNvSpPr/>
          <p:nvPr/>
        </p:nvSpPr>
        <p:spPr>
          <a:xfrm>
            <a:off x="107504" y="617460"/>
            <a:ext cx="8894031" cy="481729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sym typeface="Wingdings"/>
              </a:rPr>
              <a:t>Activité hospitalière</a:t>
            </a:r>
          </a:p>
        </p:txBody>
      </p:sp>
      <p:sp>
        <p:nvSpPr>
          <p:cNvPr id="46" name="Rectangle à coins arrondis 45"/>
          <p:cNvSpPr/>
          <p:nvPr/>
        </p:nvSpPr>
        <p:spPr>
          <a:xfrm>
            <a:off x="4788023" y="3104381"/>
            <a:ext cx="4237122" cy="396627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sym typeface="Wingdings"/>
              </a:rPr>
              <a:t>Activité de recherche </a:t>
            </a:r>
            <a:r>
              <a:rPr lang="fr-FR" sz="1400" b="1" dirty="0" err="1" smtClean="0">
                <a:solidFill>
                  <a:schemeClr val="tx1"/>
                </a:solidFill>
                <a:sym typeface="Wingdings"/>
              </a:rPr>
              <a:t>translationnelle</a:t>
            </a:r>
            <a:endParaRPr lang="fr-FR" sz="1400" b="1" dirty="0" smtClean="0">
              <a:solidFill>
                <a:schemeClr val="tx1"/>
              </a:solidFill>
              <a:sym typeface="Wingdings"/>
            </a:endParaRPr>
          </a:p>
          <a:p>
            <a:pPr algn="ctr"/>
            <a:r>
              <a:rPr lang="fr-FR" sz="1000" b="1" dirty="0" smtClean="0">
                <a:solidFill>
                  <a:schemeClr val="tx1"/>
                </a:solidFill>
                <a:sym typeface="Wingdings"/>
              </a:rPr>
              <a:t>en collaboration avec services cliniques</a:t>
            </a:r>
          </a:p>
        </p:txBody>
      </p:sp>
      <p:sp>
        <p:nvSpPr>
          <p:cNvPr id="47" name="Rectangle à coins arrondis 46"/>
          <p:cNvSpPr/>
          <p:nvPr/>
        </p:nvSpPr>
        <p:spPr>
          <a:xfrm>
            <a:off x="115437" y="3104381"/>
            <a:ext cx="4456563" cy="402274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sym typeface="Wingdings"/>
              </a:rPr>
              <a:t>Activité d’enseignement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6" y="3680701"/>
            <a:ext cx="4526387" cy="291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58930" y="1283276"/>
            <a:ext cx="6833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sz="1600" b="1" dirty="0" smtClean="0"/>
              <a:t>Responsable de l’ UF 7027 Auto-immunité </a:t>
            </a:r>
            <a:r>
              <a:rPr lang="fr-FR" sz="1600" dirty="0" smtClean="0"/>
              <a:t>du laboratoire d’Immunologie et d’Allergologie du CHU d’Angers depuis le 01/10/2019</a:t>
            </a:r>
          </a:p>
          <a:p>
            <a:pPr marL="285750" indent="-285750" algn="just">
              <a:buFontTx/>
              <a:buChar char="-"/>
            </a:pPr>
            <a:r>
              <a:rPr lang="fr-FR" sz="1600" dirty="0"/>
              <a:t>Participation RCP régionale mensuelle « Maladies systémiques </a:t>
            </a:r>
            <a:r>
              <a:rPr lang="fr-FR" sz="1600" dirty="0" smtClean="0"/>
              <a:t>»</a:t>
            </a:r>
          </a:p>
          <a:p>
            <a:pPr marL="285750" indent="-285750" algn="just">
              <a:buFontTx/>
              <a:buChar char="-"/>
            </a:pPr>
            <a:r>
              <a:rPr lang="fr-FR" sz="1600" dirty="0" err="1" smtClean="0"/>
              <a:t>Paramétreur</a:t>
            </a:r>
            <a:r>
              <a:rPr lang="fr-FR" sz="1600" dirty="0" smtClean="0"/>
              <a:t> </a:t>
            </a:r>
            <a:r>
              <a:rPr lang="fr-FR" sz="1600" dirty="0" err="1" smtClean="0"/>
              <a:t>Glims</a:t>
            </a:r>
            <a:r>
              <a:rPr lang="fr-FR" sz="1600" dirty="0" smtClean="0"/>
              <a:t> (SIL)</a:t>
            </a:r>
          </a:p>
          <a:p>
            <a:pPr marL="285750" indent="-285750" algn="just">
              <a:buFontTx/>
              <a:buChar char="-"/>
            </a:pPr>
            <a:r>
              <a:rPr lang="fr-FR" sz="1600" dirty="0" smtClean="0"/>
              <a:t>Référente RGPD</a:t>
            </a:r>
          </a:p>
          <a:p>
            <a:pPr marL="285750" indent="-285750" algn="just">
              <a:buFontTx/>
              <a:buChar char="-"/>
            </a:pPr>
            <a:r>
              <a:rPr lang="fr-FR" sz="1600" dirty="0" smtClean="0"/>
              <a:t>Auditeur interne pour le pôle de Biologie</a:t>
            </a:r>
            <a:endParaRPr lang="fr-FR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06538"/>
            <a:ext cx="1482018" cy="89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57153"/>
            <a:ext cx="1501799" cy="9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itre 1"/>
          <p:cNvSpPr txBox="1">
            <a:spLocks/>
          </p:cNvSpPr>
          <p:nvPr/>
        </p:nvSpPr>
        <p:spPr>
          <a:xfrm>
            <a:off x="-35496" y="-27384"/>
            <a:ext cx="9144000" cy="770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smtClean="0">
                <a:solidFill>
                  <a:srgbClr val="0046D2"/>
                </a:solidFill>
                <a:latin typeface="Calibri" panose="020F0502020204030204" pitchFamily="34" charset="0"/>
              </a:rPr>
              <a:t>Activités hospitalo-universitaires </a:t>
            </a:r>
            <a:r>
              <a:rPr lang="fr-FR" sz="2400" b="1" dirty="0" smtClean="0">
                <a:solidFill>
                  <a:srgbClr val="0046D2"/>
                </a:solidFill>
                <a:latin typeface="Calibri" panose="020F0502020204030204" pitchFamily="34" charset="0"/>
              </a:rPr>
              <a:t>Dr Emeline Vinatier CHU Angers</a:t>
            </a:r>
            <a:endParaRPr lang="fr-FR" sz="2400" b="1" dirty="0">
              <a:solidFill>
                <a:srgbClr val="0046D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" y="620688"/>
            <a:ext cx="9198348" cy="517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468560" y="-197555"/>
            <a:ext cx="9793088" cy="7154947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i="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257" y="5878699"/>
            <a:ext cx="1041650" cy="9121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54038"/>
            <a:ext cx="1408373" cy="71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532" y="5798201"/>
            <a:ext cx="1008112" cy="103035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9144000" cy="5608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Merci pour votre attention</a:t>
            </a:r>
            <a:endParaRPr lang="fr-FR" dirty="0"/>
          </a:p>
          <a:p>
            <a:pPr marL="0" indent="0" algn="ctr">
              <a:buNone/>
            </a:pPr>
            <a:endParaRPr lang="fr-F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661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ème1" id="{18813FCD-EC8D-4F28-AE6F-874313CB7E46}" vid="{A308B0B3-1A31-4DFF-8529-0B9C9A36989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5734</TotalTime>
  <Words>262</Words>
  <Application>Microsoft Office PowerPoint</Application>
  <PresentationFormat>Affichage à l'écran (4:3)</PresentationFormat>
  <Paragraphs>53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5" baseType="lpstr">
      <vt:lpstr>Thème1</vt:lpstr>
      <vt:lpstr>Thème Office</vt:lpstr>
      <vt:lpstr>Présentation PowerPoint</vt:lpstr>
      <vt:lpstr>Présentation PowerPoint</vt:lpstr>
      <vt:lpstr>Présentation PowerPoint</vt:lpstr>
    </vt:vector>
  </TitlesOfParts>
  <Company>Centre Hospitalier Universitaire d'Angers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national de praticien des établissements publics de santé (CNPH)</dc:title>
  <dc:creator>VINATIER EMELINE</dc:creator>
  <cp:lastModifiedBy>POLI CAROLINE</cp:lastModifiedBy>
  <cp:revision>901</cp:revision>
  <cp:lastPrinted>2020-02-14T07:57:57Z</cp:lastPrinted>
  <dcterms:created xsi:type="dcterms:W3CDTF">2019-12-13T17:09:04Z</dcterms:created>
  <dcterms:modified xsi:type="dcterms:W3CDTF">2022-09-26T09:25:14Z</dcterms:modified>
</cp:coreProperties>
</file>