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58" r:id="rId5"/>
    <p:sldId id="260" r:id="rId6"/>
    <p:sldId id="261" r:id="rId7"/>
    <p:sldId id="263" r:id="rId8"/>
    <p:sldId id="276" r:id="rId9"/>
    <p:sldId id="275" r:id="rId10"/>
    <p:sldId id="262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65" autoAdjust="0"/>
  </p:normalViewPr>
  <p:slideViewPr>
    <p:cSldViewPr snapToGrid="0">
      <p:cViewPr varScale="1">
        <p:scale>
          <a:sx n="107" d="100"/>
          <a:sy n="107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smtClean="0"/>
              <a:t>P1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Bioplex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</c:v>
                </c:pt>
                <c:pt idx="1">
                  <c:v>0.2</c:v>
                </c:pt>
                <c:pt idx="2">
                  <c:v>0.4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48-46E7-BD6F-3DA4FF679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908816"/>
        <c:axId val="415917344"/>
      </c:lineChart>
      <c:catAx>
        <c:axId val="41590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917344"/>
        <c:crosses val="autoZero"/>
        <c:auto val="1"/>
        <c:lblAlgn val="ctr"/>
        <c:lblOffset val="100"/>
        <c:noMultiLvlLbl val="0"/>
      </c:catAx>
      <c:valAx>
        <c:axId val="41591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90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smtClean="0"/>
              <a:t>P2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Bioplex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</c:v>
                </c:pt>
                <c:pt idx="1">
                  <c:v>2.7</c:v>
                </c:pt>
                <c:pt idx="2">
                  <c:v>0.7</c:v>
                </c:pt>
                <c:pt idx="3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44-4072-8203-F90229418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892184"/>
        <c:axId val="417891200"/>
      </c:lineChart>
      <c:catAx>
        <c:axId val="41789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7891200"/>
        <c:crosses val="autoZero"/>
        <c:auto val="1"/>
        <c:lblAlgn val="ctr"/>
        <c:lblOffset val="100"/>
        <c:noMultiLvlLbl val="0"/>
      </c:catAx>
      <c:valAx>
        <c:axId val="41789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789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smtClean="0"/>
              <a:t>P3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Bioplex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Feuil1!$A$2:$A$6</c:f>
              <c:strCache>
                <c:ptCount val="5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5.8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8F-46C5-B79D-0E99A6557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918984"/>
        <c:axId val="415922920"/>
      </c:lineChart>
      <c:catAx>
        <c:axId val="41591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922920"/>
        <c:crosses val="autoZero"/>
        <c:auto val="1"/>
        <c:lblAlgn val="ctr"/>
        <c:lblOffset val="100"/>
        <c:noMultiLvlLbl val="0"/>
      </c:catAx>
      <c:valAx>
        <c:axId val="41592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91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0.37218</cdr:x>
      <cdr:y>0.54955</cdr:y>
    </cdr:from>
    <cdr:to>
      <cdr:x>0.53737</cdr:x>
      <cdr:y>0.70351</cdr:y>
    </cdr:to>
    <cdr:sp macro="" textlink="">
      <cdr:nvSpPr>
        <cdr:cNvPr id="2" name="ZoneTexte 15"/>
        <cdr:cNvSpPr txBox="1"/>
      </cdr:nvSpPr>
      <cdr:spPr>
        <a:xfrm xmlns:a="http://schemas.openxmlformats.org/drawingml/2006/main">
          <a:off x="2107897" y="1563826"/>
          <a:ext cx="935572" cy="4381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>
              <a:solidFill>
                <a:srgbClr val="FF0000"/>
              </a:solidFill>
            </a:rPr>
            <a:t>Dot +f</a:t>
          </a:r>
          <a:endParaRPr lang="en-GB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0.63949</cdr:x>
      <cdr:y>0.42856</cdr:y>
    </cdr:from>
    <cdr:to>
      <cdr:x>0.78606</cdr:x>
      <cdr:y>0.59176</cdr:y>
    </cdr:to>
    <cdr:sp macro="" textlink="">
      <cdr:nvSpPr>
        <cdr:cNvPr id="2" name="ZoneTexte 35"/>
        <cdr:cNvSpPr txBox="1"/>
      </cdr:nvSpPr>
      <cdr:spPr>
        <a:xfrm xmlns:a="http://schemas.openxmlformats.org/drawingml/2006/main">
          <a:off x="3386298" y="969812"/>
          <a:ext cx="77617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>
              <a:solidFill>
                <a:srgbClr val="FF0000"/>
              </a:solidFill>
            </a:rPr>
            <a:t>Dot +f</a:t>
          </a:r>
          <a:endParaRPr lang="en-GB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BE6B4-026F-475A-AE68-1A3BE8C1217A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884D6-0706-4BCE-B9D6-790DF889CD8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4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4D6-0706-4BCE-B9D6-790DF889CD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5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6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3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9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60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16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99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83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0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2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6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3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F10B-5D72-405D-AE9B-56F4BB4FDEC0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4487" y="962526"/>
            <a:ext cx="9144000" cy="29317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>Etude sur anti-MBG: Dot Euro-immun vs IFI </a:t>
            </a:r>
            <a:r>
              <a:rPr lang="fr-FR" sz="4800" dirty="0" err="1" smtClean="0"/>
              <a:t>Werfen</a:t>
            </a:r>
            <a:r>
              <a:rPr lang="fr-FR" sz="4800" dirty="0" smtClean="0"/>
              <a:t> vs </a:t>
            </a:r>
            <a:r>
              <a:rPr lang="fr-FR" sz="4800" dirty="0" err="1" smtClean="0"/>
              <a:t>BioPlex</a:t>
            </a:r>
            <a:r>
              <a:rPr lang="fr-FR" sz="4800" dirty="0" smtClean="0"/>
              <a:t> et cas clinique compliqué et discordant</a:t>
            </a:r>
            <a:br>
              <a:rPr lang="fr-FR" sz="4800" dirty="0" smtClean="0"/>
            </a:br>
            <a:endParaRPr lang="en-GB" sz="4800" dirty="0"/>
          </a:p>
        </p:txBody>
      </p:sp>
      <p:sp>
        <p:nvSpPr>
          <p:cNvPr id="4" name="ZoneTexte 8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683027" y="4595951"/>
            <a:ext cx="91440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fr-FR" altLang="fr-FR" sz="2000" b="1" dirty="0" smtClean="0">
                <a:solidFill>
                  <a:srgbClr val="0070C0"/>
                </a:solidFill>
                <a:latin typeface="+mn-lt"/>
              </a:rPr>
              <a:t>Dounia </a:t>
            </a:r>
            <a:r>
              <a:rPr lang="fr-FR" altLang="fr-FR" sz="2000" b="1" dirty="0" err="1" smtClean="0">
                <a:solidFill>
                  <a:srgbClr val="0070C0"/>
                </a:solidFill>
                <a:latin typeface="+mn-lt"/>
              </a:rPr>
              <a:t>Khelifi-Touhami</a:t>
            </a:r>
            <a:r>
              <a:rPr lang="fr-FR" altLang="fr-FR" sz="2000" b="1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fr-FR" altLang="fr-FR" sz="2000" b="1" dirty="0" err="1" smtClean="0">
                <a:solidFill>
                  <a:srgbClr val="0070C0"/>
                </a:solidFill>
                <a:latin typeface="+mn-lt"/>
              </a:rPr>
              <a:t>Eric</a:t>
            </a:r>
            <a:r>
              <a:rPr lang="fr-FR" altLang="fr-FR" sz="2000" b="1" dirty="0" smtClean="0">
                <a:solidFill>
                  <a:srgbClr val="0070C0"/>
                </a:solidFill>
                <a:latin typeface="+mn-lt"/>
              </a:rPr>
              <a:t> Ballot</a:t>
            </a:r>
            <a:endParaRPr lang="fr-FR" altLang="fr-FR" sz="2000" b="1" dirty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70C0"/>
                </a:solidFill>
                <a:latin typeface="+mn-lt"/>
              </a:rPr>
              <a:t>Laboratoire d’auto-immunité, Hôpital Saint-Antoine, UG2005, 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70C0"/>
                </a:solidFill>
                <a:latin typeface="+mn-lt"/>
              </a:rPr>
              <a:t>D</a:t>
            </a:r>
            <a:r>
              <a:rPr lang="fr-FR" altLang="fr-FR" sz="2000" b="1" dirty="0" smtClean="0">
                <a:solidFill>
                  <a:srgbClr val="0070C0"/>
                </a:solidFill>
                <a:latin typeface="+mn-lt"/>
              </a:rPr>
              <a:t>épartement </a:t>
            </a:r>
            <a:r>
              <a:rPr lang="fr-FR" altLang="fr-FR" sz="2000" b="1" dirty="0">
                <a:solidFill>
                  <a:srgbClr val="0070C0"/>
                </a:solidFill>
                <a:latin typeface="+mn-lt"/>
              </a:rPr>
              <a:t>d’immunologie biologique, DMU BIOGEN </a:t>
            </a:r>
            <a:endParaRPr lang="fr-FR" altLang="fr-FR" sz="20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 smtClean="0">
                <a:solidFill>
                  <a:srgbClr val="0070C0"/>
                </a:solidFill>
                <a:latin typeface="+mn-lt"/>
              </a:rPr>
              <a:t>Hôpitaux </a:t>
            </a:r>
            <a:r>
              <a:rPr lang="fr-FR" altLang="fr-FR" sz="2000" b="1" dirty="0">
                <a:solidFill>
                  <a:srgbClr val="0070C0"/>
                </a:solidFill>
                <a:latin typeface="+mn-lt"/>
              </a:rPr>
              <a:t>universitaires de l’est parisien, 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70C0"/>
                </a:solidFill>
                <a:latin typeface="+mn-lt"/>
              </a:rPr>
              <a:t>APHP-Sorbonne Université</a:t>
            </a:r>
          </a:p>
        </p:txBody>
      </p:sp>
    </p:spTree>
    <p:extLst>
      <p:ext uri="{BB962C8B-B14F-4D97-AF65-F5344CB8AC3E}">
        <p14:creationId xmlns:p14="http://schemas.microsoft.com/office/powerpoint/2010/main" val="1380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10515600" cy="74034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Cas clinique discordant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9834" y="1225124"/>
            <a:ext cx="10515600" cy="4351338"/>
          </a:xfrm>
        </p:spPr>
        <p:txBody>
          <a:bodyPr/>
          <a:lstStyle/>
          <a:p>
            <a:r>
              <a:rPr lang="fr-FR" dirty="0" smtClean="0"/>
              <a:t>Mr A. </a:t>
            </a:r>
          </a:p>
          <a:p>
            <a:r>
              <a:rPr lang="fr-FR" dirty="0" smtClean="0"/>
              <a:t>Octobre 2022: Syndrome pneumo rénal (IRA rapidement progressive+ hémorragie intra-alvéolaire) + </a:t>
            </a:r>
            <a:r>
              <a:rPr lang="fr-FR" dirty="0"/>
              <a:t>Purpura vasculaire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Bilan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immuno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lvl="1"/>
            <a:r>
              <a:rPr lang="fr-FR" dirty="0" err="1" smtClean="0"/>
              <a:t>cANCA</a:t>
            </a:r>
            <a:r>
              <a:rPr lang="fr-FR" dirty="0" smtClean="0"/>
              <a:t> au 80 (</a:t>
            </a:r>
            <a:r>
              <a:rPr lang="fr-FR" dirty="0" err="1" smtClean="0"/>
              <a:t>Ac</a:t>
            </a:r>
            <a:r>
              <a:rPr lang="fr-FR" dirty="0" smtClean="0"/>
              <a:t> anti-MPO-, PR3-) </a:t>
            </a:r>
          </a:p>
          <a:p>
            <a:pPr lvl="1"/>
            <a:r>
              <a:rPr lang="fr-FR" dirty="0" smtClean="0"/>
              <a:t>AAN-, Cryo- </a:t>
            </a:r>
          </a:p>
          <a:p>
            <a:pPr lvl="1"/>
            <a:r>
              <a:rPr lang="fr-FR" dirty="0" err="1" smtClean="0">
                <a:solidFill>
                  <a:schemeClr val="accent2"/>
                </a:solidFill>
              </a:rPr>
              <a:t>Ac</a:t>
            </a:r>
            <a:r>
              <a:rPr lang="fr-FR" dirty="0" smtClean="0">
                <a:solidFill>
                  <a:schemeClr val="accent2"/>
                </a:solidFill>
              </a:rPr>
              <a:t> anti-MBG IFI- Dot+ </a:t>
            </a:r>
            <a:r>
              <a:rPr lang="fr-FR" dirty="0" err="1" smtClean="0">
                <a:solidFill>
                  <a:schemeClr val="accent2"/>
                </a:solidFill>
              </a:rPr>
              <a:t>BioPlex</a:t>
            </a:r>
            <a:r>
              <a:rPr lang="fr-FR" dirty="0" smtClean="0">
                <a:solidFill>
                  <a:schemeClr val="accent2"/>
                </a:solidFill>
              </a:rPr>
              <a:t>+</a:t>
            </a:r>
          </a:p>
          <a:p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34" y="3582542"/>
            <a:ext cx="6213010" cy="31048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290412" y="3582542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T+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21593" y="3628708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M. A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4200" dirty="0" smtClean="0">
                <a:solidFill>
                  <a:schemeClr val="accent5">
                    <a:lumMod val="75000"/>
                  </a:schemeClr>
                </a:solidFill>
              </a:rPr>
              <a:t>PBR: </a:t>
            </a:r>
          </a:p>
          <a:p>
            <a:pPr lvl="1" algn="just">
              <a:lnSpc>
                <a:spcPts val="4000"/>
              </a:lnSpc>
            </a:pPr>
            <a:r>
              <a:rPr lang="fr-FR" sz="2800" dirty="0" smtClean="0"/>
              <a:t>Lésions </a:t>
            </a:r>
            <a:r>
              <a:rPr lang="fr-FR" sz="2800" dirty="0"/>
              <a:t>globales et diffuses de glomérulonéphrite nécrosante à croissant avec rupture de la capsule de Bowman. Lésions interstitielles marquées associant un infiltrat inflammatoire polymorphe abondant avec des cellules géantes multi-nucléées et </a:t>
            </a:r>
            <a:r>
              <a:rPr lang="fr-FR" sz="2800" dirty="0" err="1"/>
              <a:t>fibro-oedème</a:t>
            </a:r>
            <a:r>
              <a:rPr lang="fr-FR" sz="2800" dirty="0"/>
              <a:t> avec suffusions hémorragiques. </a:t>
            </a:r>
            <a:endParaRPr lang="fr-FR" sz="2800" dirty="0" smtClean="0"/>
          </a:p>
          <a:p>
            <a:pPr lvl="1" algn="just">
              <a:lnSpc>
                <a:spcPts val="4000"/>
              </a:lnSpc>
            </a:pPr>
            <a:endParaRPr lang="fr-FR" sz="2800" dirty="0" smtClean="0"/>
          </a:p>
          <a:p>
            <a:pPr lvl="1" algn="just">
              <a:lnSpc>
                <a:spcPts val="4000"/>
              </a:lnSpc>
            </a:pPr>
            <a:r>
              <a:rPr lang="fr-FR" sz="2800" dirty="0" smtClean="0"/>
              <a:t>IFD: Fixation </a:t>
            </a:r>
            <a:r>
              <a:rPr lang="fr-FR" sz="2800" dirty="0"/>
              <a:t>linéaire </a:t>
            </a:r>
            <a:r>
              <a:rPr lang="fr-FR" sz="2800" dirty="0" err="1"/>
              <a:t>d'IgG</a:t>
            </a:r>
            <a:r>
              <a:rPr lang="fr-FR" sz="2800" dirty="0"/>
              <a:t> le long des membranes basales tubulaires. Pas de dépôts glomérulaires</a:t>
            </a:r>
            <a:endParaRPr lang="en-GB" sz="28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10515600" cy="74034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Cas clinique discordant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9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Conclusion du dossier clinique : Vascularite des petits vaisseaux pauci-immune à ANCA négative </a:t>
            </a:r>
            <a:endParaRPr lang="en-GB" dirty="0" smtClean="0"/>
          </a:p>
          <a:p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Traitement: </a:t>
            </a:r>
            <a:r>
              <a:rPr lang="fr-FR" dirty="0" smtClean="0"/>
              <a:t>Bolus </a:t>
            </a:r>
            <a:r>
              <a:rPr lang="fr-FR" dirty="0" err="1" smtClean="0"/>
              <a:t>corticoides</a:t>
            </a:r>
            <a:r>
              <a:rPr lang="fr-FR" dirty="0" smtClean="0"/>
              <a:t>+ </a:t>
            </a:r>
            <a:r>
              <a:rPr lang="fr-FR" dirty="0" err="1" smtClean="0"/>
              <a:t>endoxan</a:t>
            </a:r>
            <a:r>
              <a:rPr lang="fr-FR" dirty="0" smtClean="0"/>
              <a:t>+ échanges plasmatiques</a:t>
            </a:r>
          </a:p>
          <a:p>
            <a:r>
              <a:rPr lang="fr-FR" dirty="0" smtClean="0"/>
              <a:t>Evolution clinique favorable</a:t>
            </a:r>
          </a:p>
          <a:p>
            <a:endParaRPr lang="fr-FR" dirty="0" smtClean="0"/>
          </a:p>
          <a:p>
            <a:r>
              <a:rPr lang="fr-FR" dirty="0" smtClean="0"/>
              <a:t>Négativation du Dot et </a:t>
            </a:r>
            <a:r>
              <a:rPr lang="fr-FR" dirty="0" err="1" smtClean="0"/>
              <a:t>BioPlex</a:t>
            </a:r>
            <a:r>
              <a:rPr lang="fr-FR" dirty="0" smtClean="0"/>
              <a:t>, IFI toujours –</a:t>
            </a:r>
          </a:p>
          <a:p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10515600" cy="7403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Cas clinique discordant 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2050341" y="5710725"/>
            <a:ext cx="8091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Quelle cible antigénique pour ces </a:t>
            </a:r>
            <a:r>
              <a:rPr lang="fr-FR" sz="4000" dirty="0" err="1" smtClean="0"/>
              <a:t>Ac</a:t>
            </a:r>
            <a:r>
              <a:rPr lang="fr-FR" sz="4000" dirty="0" smtClean="0"/>
              <a:t> 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325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864" y="349084"/>
            <a:ext cx="5017168" cy="10305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Problématique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464" y="1790952"/>
            <a:ext cx="5321968" cy="4351338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Comment expliquer la dissociation IFI- Dot+ </a:t>
            </a:r>
            <a:r>
              <a:rPr lang="fr-FR" dirty="0" err="1" smtClean="0"/>
              <a:t>bioplex</a:t>
            </a:r>
            <a:r>
              <a:rPr lang="fr-FR" dirty="0" smtClean="0"/>
              <a:t>+</a:t>
            </a:r>
          </a:p>
          <a:p>
            <a:endParaRPr lang="fr-FR" dirty="0" smtClean="0"/>
          </a:p>
          <a:p>
            <a:r>
              <a:rPr lang="fr-FR" dirty="0" smtClean="0"/>
              <a:t>Cible des </a:t>
            </a:r>
            <a:r>
              <a:rPr lang="fr-FR" dirty="0" err="1" smtClean="0"/>
              <a:t>Ac</a:t>
            </a:r>
            <a:r>
              <a:rPr lang="fr-FR" dirty="0" smtClean="0"/>
              <a:t>: membrane basale tubulaire et capsule de Bowman?</a:t>
            </a:r>
          </a:p>
          <a:p>
            <a:endParaRPr lang="fr-FR" dirty="0"/>
          </a:p>
          <a:p>
            <a:r>
              <a:rPr lang="fr-FR" dirty="0" smtClean="0"/>
              <a:t>Rôle physiopathologique ?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08" y="0"/>
            <a:ext cx="5369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Patients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Etude rétrospective </a:t>
            </a:r>
          </a:p>
          <a:p>
            <a:endParaRPr lang="fr-FR" dirty="0" smtClean="0"/>
          </a:p>
          <a:p>
            <a:r>
              <a:rPr lang="fr-FR" dirty="0" smtClean="0"/>
              <a:t>56 échantillons testés:</a:t>
            </a:r>
          </a:p>
          <a:p>
            <a:pPr marL="0" indent="0">
              <a:buNone/>
            </a:pPr>
            <a:endParaRPr lang="fr-FR" dirty="0"/>
          </a:p>
          <a:p>
            <a:pPr lvl="1">
              <a:buFont typeface="Symbol" panose="05050102010706020507" pitchFamily="18" charset="2"/>
              <a:buChar char=""/>
            </a:pPr>
            <a:r>
              <a:rPr lang="fr-FR" dirty="0" smtClean="0"/>
              <a:t>14 EEQ, </a:t>
            </a:r>
          </a:p>
          <a:p>
            <a:pPr lvl="1">
              <a:buFont typeface="Symbol" panose="05050102010706020507" pitchFamily="18" charset="2"/>
              <a:buChar char=""/>
            </a:pPr>
            <a:endParaRPr lang="fr-FR" dirty="0" smtClean="0"/>
          </a:p>
          <a:p>
            <a:pPr lvl="1">
              <a:buFont typeface="Symbol" panose="05050102010706020507" pitchFamily="18" charset="2"/>
              <a:buChar char=""/>
            </a:pPr>
            <a:r>
              <a:rPr lang="fr-FR" dirty="0" smtClean="0"/>
              <a:t>24 sérums de patients: 6 syndromes de </a:t>
            </a:r>
            <a:r>
              <a:rPr lang="fr-FR" dirty="0" err="1" smtClean="0"/>
              <a:t>Goodpasture</a:t>
            </a:r>
            <a:r>
              <a:rPr lang="fr-FR" dirty="0" smtClean="0"/>
              <a:t> (SGP) </a:t>
            </a:r>
          </a:p>
          <a:p>
            <a:pPr lvl="1">
              <a:buFont typeface="Symbol" panose="05050102010706020507" pitchFamily="18" charset="2"/>
              <a:buChar char=""/>
            </a:pPr>
            <a:endParaRPr lang="fr-FR" dirty="0" smtClean="0"/>
          </a:p>
          <a:p>
            <a:pPr lvl="1">
              <a:buFont typeface="Symbol" panose="05050102010706020507" pitchFamily="18" charset="2"/>
              <a:buChar char=""/>
            </a:pPr>
            <a:r>
              <a:rPr lang="fr-FR" dirty="0" smtClean="0"/>
              <a:t>18 sérums de patients SGP suivis après traitement IS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125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IFI sur coupe de rein de Singes traités à l’urée </a:t>
            </a:r>
          </a:p>
          <a:p>
            <a:endParaRPr lang="fr-FR" dirty="0" smtClean="0"/>
          </a:p>
          <a:p>
            <a:r>
              <a:rPr lang="fr-FR" dirty="0" err="1" smtClean="0"/>
              <a:t>ImmunoDot</a:t>
            </a:r>
            <a:r>
              <a:rPr lang="fr-FR" dirty="0" smtClean="0"/>
              <a:t> </a:t>
            </a:r>
            <a:r>
              <a:rPr lang="fr-FR" dirty="0" err="1" smtClean="0"/>
              <a:t>Euroimmun</a:t>
            </a:r>
            <a:r>
              <a:rPr lang="fr-FR" dirty="0" smtClean="0"/>
              <a:t>®: Ag : chaines alpha 3 du collagène IV natives hautement purifiées à partir de rein bovin</a:t>
            </a:r>
          </a:p>
          <a:p>
            <a:endParaRPr lang="fr-FR" dirty="0" smtClean="0"/>
          </a:p>
          <a:p>
            <a:r>
              <a:rPr lang="fr-FR" dirty="0" smtClean="0"/>
              <a:t>Multiplex BioPlex2200®: Ag: Domaine NC1 purifié par affinité à partir de rein bovin</a:t>
            </a:r>
          </a:p>
          <a:p>
            <a:endParaRPr lang="en-GB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/>
              <a:t>M</a:t>
            </a:r>
            <a:r>
              <a:rPr lang="fr-FR" dirty="0" smtClean="0"/>
              <a:t>éthodes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2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7236" y="1346782"/>
            <a:ext cx="6677528" cy="46907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Concordance Dot/IFI</a:t>
            </a:r>
            <a:endParaRPr lang="en-GB" sz="36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55239"/>
              </p:ext>
            </p:extLst>
          </p:nvPr>
        </p:nvGraphicFramePr>
        <p:xfrm>
          <a:off x="1363576" y="2220655"/>
          <a:ext cx="5486400" cy="1371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39718624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840121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1248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Dot-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Dot+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2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IFI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95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IFI +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18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93634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668102" y="2674551"/>
            <a:ext cx="410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Concordance positive </a:t>
            </a:r>
            <a:r>
              <a:rPr lang="fr-FR" sz="2800" b="1" dirty="0" smtClean="0">
                <a:solidFill>
                  <a:srgbClr val="FF0000"/>
                </a:solidFill>
              </a:rPr>
              <a:t>58 %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102" y="3201365"/>
            <a:ext cx="419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Concordance négative </a:t>
            </a:r>
            <a:r>
              <a:rPr lang="fr-FR" sz="2800" b="1" dirty="0" smtClean="0">
                <a:solidFill>
                  <a:srgbClr val="FF0000"/>
                </a:solidFill>
              </a:rPr>
              <a:t>71 %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757236" y="4476592"/>
            <a:ext cx="6543175" cy="413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/>
              <a:t>Concordance </a:t>
            </a:r>
            <a:r>
              <a:rPr lang="fr-FR" sz="3200" dirty="0" err="1" smtClean="0"/>
              <a:t>BioPlex</a:t>
            </a:r>
            <a:r>
              <a:rPr lang="fr-FR" sz="3200" dirty="0" smtClean="0"/>
              <a:t>/IFI</a:t>
            </a:r>
            <a:endParaRPr lang="en-GB" sz="32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19061"/>
              </p:ext>
            </p:extLst>
          </p:nvPr>
        </p:nvGraphicFramePr>
        <p:xfrm>
          <a:off x="1363579" y="5232012"/>
          <a:ext cx="5486397" cy="1371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828799">
                  <a:extLst>
                    <a:ext uri="{9D8B030D-6E8A-4147-A177-3AD203B41FA5}">
                      <a16:colId xmlns:a16="http://schemas.microsoft.com/office/drawing/2014/main" val="239718624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684012130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161248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Bioplex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Bioplex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+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2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IFI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95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IFI +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18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93634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636042" y="5443278"/>
            <a:ext cx="410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Concordance positive </a:t>
            </a:r>
            <a:r>
              <a:rPr lang="fr-FR" sz="2800" b="1" dirty="0" smtClean="0">
                <a:solidFill>
                  <a:srgbClr val="FF0000"/>
                </a:solidFill>
              </a:rPr>
              <a:t>58 %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20000" y="5917812"/>
            <a:ext cx="419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Concordance négative </a:t>
            </a:r>
            <a:r>
              <a:rPr lang="fr-FR" sz="2800" b="1" dirty="0" smtClean="0">
                <a:solidFill>
                  <a:srgbClr val="FF0000"/>
                </a:solidFill>
              </a:rPr>
              <a:t>86 %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838200" y="244993"/>
            <a:ext cx="10515600" cy="6615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Résultats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9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5948" y="1110115"/>
            <a:ext cx="7315200" cy="5136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Concordance </a:t>
            </a:r>
            <a:r>
              <a:rPr lang="fr-FR" sz="3200" dirty="0" err="1" smtClean="0"/>
              <a:t>BioPlex</a:t>
            </a:r>
            <a:r>
              <a:rPr lang="fr-FR" sz="3200" dirty="0" smtClean="0"/>
              <a:t>/DOT</a:t>
            </a:r>
            <a:endParaRPr lang="en-GB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7780421" y="2889792"/>
            <a:ext cx="410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Concordance positive </a:t>
            </a:r>
            <a:r>
              <a:rPr lang="fr-FR" sz="2800" b="1" dirty="0" smtClean="0">
                <a:solidFill>
                  <a:srgbClr val="FF0000"/>
                </a:solidFill>
              </a:rPr>
              <a:t>76 %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80421" y="3364326"/>
            <a:ext cx="4382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Concordance négative </a:t>
            </a:r>
            <a:r>
              <a:rPr lang="fr-FR" sz="2800" b="1" dirty="0" smtClean="0">
                <a:solidFill>
                  <a:srgbClr val="FF0000"/>
                </a:solidFill>
              </a:rPr>
              <a:t>100 %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61583"/>
              </p:ext>
            </p:extLst>
          </p:nvPr>
        </p:nvGraphicFramePr>
        <p:xfrm>
          <a:off x="978567" y="2808066"/>
          <a:ext cx="6261531" cy="1371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87177">
                  <a:extLst>
                    <a:ext uri="{9D8B030D-6E8A-4147-A177-3AD203B41FA5}">
                      <a16:colId xmlns:a16="http://schemas.microsoft.com/office/drawing/2014/main" val="2397186241"/>
                    </a:ext>
                  </a:extLst>
                </a:gridCol>
                <a:gridCol w="2087177">
                  <a:extLst>
                    <a:ext uri="{9D8B030D-6E8A-4147-A177-3AD203B41FA5}">
                      <a16:colId xmlns:a16="http://schemas.microsoft.com/office/drawing/2014/main" val="684012130"/>
                    </a:ext>
                  </a:extLst>
                </a:gridCol>
                <a:gridCol w="2087177">
                  <a:extLst>
                    <a:ext uri="{9D8B030D-6E8A-4147-A177-3AD203B41FA5}">
                      <a16:colId xmlns:a16="http://schemas.microsoft.com/office/drawing/2014/main" val="161248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BioPlex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BioPlex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+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2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Dot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95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Dot +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9363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625516" y="3667417"/>
            <a:ext cx="914400" cy="6113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3128211" y="4179666"/>
            <a:ext cx="850231" cy="905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312974" y="5069305"/>
            <a:ext cx="8548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/>
              <a:t>Valeurs </a:t>
            </a:r>
            <a:r>
              <a:rPr lang="fr-FR" sz="2400" dirty="0" err="1" smtClean="0"/>
              <a:t>Bioplex</a:t>
            </a:r>
            <a:r>
              <a:rPr lang="fr-FR" sz="2400" dirty="0" smtClean="0"/>
              <a:t> entre 0,2-1 TA</a:t>
            </a:r>
          </a:p>
          <a:p>
            <a:pPr marL="742950" lvl="1" indent="-285750">
              <a:buFontTx/>
              <a:buChar char="-"/>
            </a:pPr>
            <a:r>
              <a:rPr lang="fr-FR" sz="2400" dirty="0" smtClean="0"/>
              <a:t>2 Patients SGP sous </a:t>
            </a:r>
            <a:r>
              <a:rPr lang="fr-FR" sz="2400" dirty="0" err="1" smtClean="0"/>
              <a:t>trt</a:t>
            </a:r>
            <a:r>
              <a:rPr lang="fr-FR" sz="2400" dirty="0" smtClean="0"/>
              <a:t> IS</a:t>
            </a:r>
          </a:p>
          <a:p>
            <a:pPr marL="742950" lvl="1" indent="-285750">
              <a:buFontTx/>
              <a:buChar char="-"/>
            </a:pPr>
            <a:r>
              <a:rPr lang="fr-FR" sz="2400" dirty="0" smtClean="0"/>
              <a:t>3 Patients Dot faible (1 SGP, 2 sans renseignements cliniques)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42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Ac</a:t>
            </a:r>
            <a:r>
              <a:rPr lang="fr-FR" dirty="0" smtClean="0"/>
              <a:t> anti-MBG IFI+ DOT - BIOPLEX -</a:t>
            </a:r>
            <a:endParaRPr lang="en-GB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77961"/>
              </p:ext>
            </p:extLst>
          </p:nvPr>
        </p:nvGraphicFramePr>
        <p:xfrm>
          <a:off x="3886197" y="1469629"/>
          <a:ext cx="4940969" cy="52395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40969">
                  <a:extLst>
                    <a:ext uri="{9D8B030D-6E8A-4147-A177-3AD203B41FA5}">
                      <a16:colId xmlns:a16="http://schemas.microsoft.com/office/drawing/2014/main" val="3121870124"/>
                    </a:ext>
                  </a:extLst>
                </a:gridCol>
              </a:tblGrid>
              <a:tr h="499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/>
                        <a:t>3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vascularites</a:t>
                      </a:r>
                      <a:r>
                        <a:rPr lang="en-GB" sz="2400" b="0" baseline="0" dirty="0" smtClean="0"/>
                        <a:t> à ANCA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126189"/>
                  </a:ext>
                </a:extLst>
              </a:tr>
              <a:tr h="549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3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néphropathies</a:t>
                      </a:r>
                      <a:r>
                        <a:rPr lang="en-GB" sz="2400" u="none" strike="noStrike" dirty="0" smtClean="0">
                          <a:effectLst/>
                        </a:rPr>
                        <a:t> à IgA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55373"/>
                  </a:ext>
                </a:extLst>
              </a:tr>
              <a:tr h="898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1</a:t>
                      </a:r>
                      <a:r>
                        <a:rPr lang="fr-FR" sz="24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2400" u="none" strike="noStrike" dirty="0" smtClean="0">
                          <a:effectLst/>
                        </a:rPr>
                        <a:t>yndrome des anti-synthétases</a:t>
                      </a:r>
                      <a:endParaRPr lang="fr-FR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55873"/>
                  </a:ext>
                </a:extLst>
              </a:tr>
              <a:tr h="898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2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néphro-angioscléroses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733462"/>
                  </a:ext>
                </a:extLst>
              </a:tr>
              <a:tr h="499111">
                <a:tc>
                  <a:txBody>
                    <a:bodyPr/>
                    <a:lstStyle/>
                    <a:p>
                      <a:pPr algn="ctr"/>
                      <a:r>
                        <a:rPr lang="fr-FR" sz="2400" u="none" strike="noStrike" dirty="0" smtClean="0">
                          <a:effectLst/>
                        </a:rPr>
                        <a:t>Toxicité </a:t>
                      </a:r>
                      <a:r>
                        <a:rPr lang="fr-FR" sz="2400" u="none" strike="noStrike" dirty="0" err="1" smtClean="0">
                          <a:effectLst/>
                        </a:rPr>
                        <a:t>podocytaire</a:t>
                      </a:r>
                      <a:r>
                        <a:rPr lang="fr-FR" sz="2400" u="none" strike="noStrike" dirty="0" smtClean="0">
                          <a:effectLst/>
                        </a:rPr>
                        <a:t> du </a:t>
                      </a:r>
                      <a:r>
                        <a:rPr lang="fr-FR" sz="2400" u="none" strike="noStrike" dirty="0" err="1" smtClean="0">
                          <a:effectLst/>
                        </a:rPr>
                        <a:t>Dasatinib</a:t>
                      </a:r>
                      <a:r>
                        <a:rPr lang="fr-FR" sz="2400" u="none" strike="noStrike" dirty="0" smtClean="0">
                          <a:effectLst/>
                        </a:rPr>
                        <a:t>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935601"/>
                  </a:ext>
                </a:extLst>
              </a:tr>
              <a:tr h="12976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Pneumonie organisée post-virale à VRS, syndrome néphrotique avec insuffisance rénale aiguë</a:t>
                      </a:r>
                      <a:endParaRPr lang="en-GB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386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8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258270"/>
            <a:ext cx="8915400" cy="64970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Patients SGP suivis</a:t>
            </a:r>
            <a:endParaRPr lang="en-GB" dirty="0"/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591127"/>
              </p:ext>
            </p:extLst>
          </p:nvPr>
        </p:nvGraphicFramePr>
        <p:xfrm>
          <a:off x="627415" y="1378902"/>
          <a:ext cx="5663657" cy="284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474407" y="203103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83945" y="294062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30411" y="316178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Dot -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928434" y="2940626"/>
            <a:ext cx="5138498" cy="525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87644" y="6250125"/>
            <a:ext cx="257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Seuil de positivité </a:t>
            </a:r>
            <a:r>
              <a:rPr lang="fr-FR" dirty="0" err="1" smtClean="0"/>
              <a:t>BioPlex</a:t>
            </a:r>
            <a:endParaRPr lang="en-GB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73004" y="6434791"/>
            <a:ext cx="55550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888529"/>
              </p:ext>
            </p:extLst>
          </p:nvPr>
        </p:nvGraphicFramePr>
        <p:xfrm>
          <a:off x="6608576" y="1378902"/>
          <a:ext cx="5185905" cy="284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7333731" y="182254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8775668" y="2709277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9745579" y="295731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0903513" y="300803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Dot -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6749931" y="3366928"/>
            <a:ext cx="5138498" cy="525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1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966021"/>
              </p:ext>
            </p:extLst>
          </p:nvPr>
        </p:nvGraphicFramePr>
        <p:xfrm>
          <a:off x="4687635" y="4475935"/>
          <a:ext cx="5295331" cy="226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2" name="Connecteur droit 41"/>
          <p:cNvCxnSpPr/>
          <p:nvPr/>
        </p:nvCxnSpPr>
        <p:spPr>
          <a:xfrm flipV="1">
            <a:off x="4844468" y="5896768"/>
            <a:ext cx="5138498" cy="525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147554" y="494649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164900" y="542163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105790" y="542785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9063375" y="554867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Dot -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27415" y="4949451"/>
            <a:ext cx="319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IFI: Titres diminuent mais restent toujours +</a:t>
            </a: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1848548"/>
            <a:ext cx="9689432" cy="487631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38200" y="144379"/>
            <a:ext cx="10515600" cy="786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mtClean="0"/>
              <a:t>Eléments de discussion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09023" y="941388"/>
            <a:ext cx="4373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>Structure du collagène IV</a:t>
            </a: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21210"/>
            <a:ext cx="2990476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Abord </a:t>
            </a:r>
            <a:r>
              <a:rPr lang="fr-FR" dirty="0" err="1" smtClean="0"/>
              <a:t>épitopique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60" y="294228"/>
            <a:ext cx="9226540" cy="6379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8259" y="3368842"/>
            <a:ext cx="9539361" cy="33046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518</Words>
  <Application>Microsoft Office PowerPoint</Application>
  <PresentationFormat>Grand écran</PresentationFormat>
  <Paragraphs>120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Thème Office</vt:lpstr>
      <vt:lpstr>                                  Etude sur anti-MBG: Dot Euro-immun vs IFI Werfen vs BioPlex et cas clinique compliqué et discordant </vt:lpstr>
      <vt:lpstr>Patients</vt:lpstr>
      <vt:lpstr>Méthodes</vt:lpstr>
      <vt:lpstr>Concordance Dot/IFI</vt:lpstr>
      <vt:lpstr>Concordance BioPlex/DOT</vt:lpstr>
      <vt:lpstr>Ac anti-MBG IFI+ DOT - BIOPLEX -</vt:lpstr>
      <vt:lpstr>Patients SGP suivis</vt:lpstr>
      <vt:lpstr>Présentation PowerPoint</vt:lpstr>
      <vt:lpstr>Abord épitopique</vt:lpstr>
      <vt:lpstr>Cas clinique discordant</vt:lpstr>
      <vt:lpstr>Cas clinique discordant</vt:lpstr>
      <vt:lpstr>Cas clinique discordant </vt:lpstr>
      <vt:lpstr>Problématique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KHELIFI TOUHAMI Dounia</dc:creator>
  <cp:lastModifiedBy>CHRETIEN Pascale</cp:lastModifiedBy>
  <cp:revision>104</cp:revision>
  <dcterms:created xsi:type="dcterms:W3CDTF">2023-01-11T16:36:02Z</dcterms:created>
  <dcterms:modified xsi:type="dcterms:W3CDTF">2023-01-16T13:01:54Z</dcterms:modified>
</cp:coreProperties>
</file>