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96" r:id="rId4"/>
    <p:sldId id="260" r:id="rId5"/>
    <p:sldId id="270" r:id="rId6"/>
    <p:sldId id="385" r:id="rId7"/>
    <p:sldId id="304" r:id="rId8"/>
    <p:sldId id="324" r:id="rId9"/>
    <p:sldId id="318" r:id="rId10"/>
    <p:sldId id="325" r:id="rId11"/>
    <p:sldId id="291" r:id="rId12"/>
    <p:sldId id="322" r:id="rId13"/>
    <p:sldId id="391" r:id="rId14"/>
    <p:sldId id="330" r:id="rId15"/>
    <p:sldId id="390" r:id="rId16"/>
    <p:sldId id="326" r:id="rId17"/>
    <p:sldId id="389" r:id="rId18"/>
    <p:sldId id="261" r:id="rId19"/>
    <p:sldId id="395" r:id="rId20"/>
    <p:sldId id="409" r:id="rId21"/>
    <p:sldId id="411" r:id="rId22"/>
    <p:sldId id="418" r:id="rId23"/>
    <p:sldId id="40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6" autoAdjust="0"/>
    <p:restoredTop sz="87368" autoAdjust="0"/>
  </p:normalViewPr>
  <p:slideViewPr>
    <p:cSldViewPr snapToGrid="0">
      <p:cViewPr varScale="1">
        <p:scale>
          <a:sx n="93" d="100"/>
          <a:sy n="93" d="100"/>
        </p:scale>
        <p:origin x="5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59809-2F2F-40F3-ABD5-0B06EEC2E4EA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1F7D0-0F0B-4E4D-90E7-DAC0984A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66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</a:t>
            </a:r>
            <a:r>
              <a:rPr lang="fr-FR" baseline="0" dirty="0"/>
              <a:t> corticoïdes systémiques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1F7D0-0F0B-4E4D-90E7-DAC0984AB3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82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1F7D0-0F0B-4E4D-90E7-DAC0984AB39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65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ANTI</a:t>
            </a:r>
            <a:r>
              <a:rPr lang="fr-FR" baseline="0" dirty="0"/>
              <a:t> BP180 NC16A en ELISA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1F7D0-0F0B-4E4D-90E7-DAC0984AB39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14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modèle dynamique : 1) de très nombreuses structures HD 2) possibilité de désassembler les HD (pour migration et </a:t>
            </a:r>
            <a:r>
              <a:rPr lang="fr-FR"/>
              <a:t>prolifération kératinocytes)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B35F-7AF0-4C19-8F50-B771CA5FF22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12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705CA-506E-4406-9357-3B79DF20667A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97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IgG4 retrouvés dans la</a:t>
            </a:r>
            <a:r>
              <a:rPr lang="fr-FR" baseline="0" dirty="0"/>
              <a:t> PB prodromique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705CA-506E-4406-9357-3B79DF20667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68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20% des patients</a:t>
            </a:r>
            <a:r>
              <a:rPr lang="fr-FR" baseline="0" dirty="0"/>
              <a:t> PB n’ont pas de dépôts de C’ à la jonction (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T.R.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Romeijn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M.F. Jonkman, C.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Knoppers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H.H. Pas, G.F.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Diercks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bullous pemphigoid: results from a large observational study, Br. J.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176 (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February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(2)) (2016) 517–519.)</a:t>
            </a:r>
          </a:p>
          <a:p>
            <a:endParaRPr lang="fr-FR" dirty="0"/>
          </a:p>
          <a:p>
            <a:endParaRPr lang="fi-FI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the ex vivo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cryosection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model, we demonstrated that, in addition to IgG1, IgG4 autoantibodies are also able to activate leukocytes and to induce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leukocytedependent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tissue damage</a:t>
            </a:r>
          </a:p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fr-FR" sz="1200" b="1" i="0" u="sng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fr-FR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 to epidermolysis bullosa acquisita (and PB and PG and PMM), </a:t>
            </a:r>
            <a:r>
              <a:rPr lang="en-US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autoantibodies from patients with bullous systemic lupus erythematosus and inflammatory bowel diseases mainly belong to IgG2 and IgG3, respectively</a:t>
            </a:r>
          </a:p>
          <a:p>
            <a:endParaRPr lang="en-US" sz="1200" b="1" i="0" u="sng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 that isotype switching from ``inflammatory'' IgG1 to ``blocking'' IgG4 antibody correlates with improvement in bullous pemphigoid…</a:t>
            </a:r>
            <a:endParaRPr lang="fi-FI" sz="1200" b="1" i="0" u="sng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705CA-506E-4406-9357-3B79DF20667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07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la photo ce sont des fragments de la BP180 qui sont </a:t>
            </a:r>
            <a:r>
              <a:rPr lang="fr-FR" dirty="0" err="1"/>
              <a:t>relargués</a:t>
            </a:r>
            <a:r>
              <a:rPr lang="fr-FR" baseline="0" dirty="0"/>
              <a:t> dans le milieu et se lieraient aux IgE chargées sur les mastocytes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705CA-506E-4406-9357-3B79DF20667A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9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Iwata Y, Komura K, Kodera M, et al. Correlation of </a:t>
            </a:r>
            <a:r>
              <a:rPr lang="en-US" sz="1200" b="1" i="0" u="sng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IgE</a:t>
            </a:r>
            <a:r>
              <a:rPr lang="en-US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autoantibody to BP180 with a severe form of bullous pemphigoid. Arch</a:t>
            </a:r>
          </a:p>
          <a:p>
            <a:r>
              <a:rPr lang="fr-FR" sz="1200" b="1" i="0" u="sng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Dermatol</a:t>
            </a:r>
            <a:r>
              <a:rPr lang="fr-FR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2008 Jan. 144(1):41-8. [</a:t>
            </a:r>
            <a:r>
              <a:rPr lang="fr-FR" sz="1200" b="1" i="0" u="sng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Medline</a:t>
            </a:r>
            <a:r>
              <a:rPr lang="fr-FR" sz="1200" b="1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].</a:t>
            </a:r>
            <a:endParaRPr lang="fr-FR" b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705CA-506E-4406-9357-3B79DF20667A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176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Contrôles Non DBAI : mélanome,</a:t>
            </a:r>
            <a:r>
              <a:rPr lang="fr-FR" baseline="0" dirty="0"/>
              <a:t> vitiligo, atopie</a:t>
            </a:r>
          </a:p>
          <a:p>
            <a:r>
              <a:rPr lang="fr-FR" baseline="0" dirty="0"/>
              <a:t>Contrôles DBAI : pemphigus vulgaires essentiellement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1F7D0-0F0B-4E4D-90E7-DAC0984AB39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06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E88F8D-1829-486E-B62C-BB52DB39F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83CF0A-7D7F-4559-8AD2-DD3AD8F3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D34272-278A-449A-991F-14F50C76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6B3FD8-8B2F-4988-BB33-B23877AB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B25B63-E2B1-4CD9-B0B8-BCAA4060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61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A1BA4-DAF3-4B76-90CF-2F17640D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D4A5E8-CF47-4E4F-990C-318B27BE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C03CF1-8BE2-4DBF-9F94-B9C450BD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DFC607-0729-41D2-B4F6-B07080D2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7B0535-AAE6-479F-BA2F-042B0C3D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82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E9053F-9D77-4CFC-A070-82601AD49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014FDE-C60E-4151-86E4-B81DCF471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84FEA-34C2-4026-B06E-70FBF038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22A4CD-03ED-46AE-B759-CF582AF6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D8411-B17B-4829-8DA4-2B1B3B86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468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ADF6E7F-CE30-42AD-AE67-062D893AF9C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900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33C98-C2FE-4682-89FE-73C9B51D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DFCCBA-D883-4F77-AA4D-E12EA38E6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3CBAEC-C9CA-4558-8009-17CB2B4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7A5A52-050F-4109-BE0D-9F58D443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9E7C62-F1C7-48B9-99B3-459611B5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51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45D518-A42E-4324-8254-E719BEC2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073818-FDA5-4318-8E30-EEA722557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8AA4BA-C5B7-419D-9EAA-BEC5BADE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EA97B2-1DEF-4125-86C5-1AED3C07C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264AA6-9C91-4DE7-8142-ABD9BDEF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65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98BB1-0B13-44FF-911E-5D9BEA42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A68E2-3D5A-4FA9-860C-DFD44FF46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4000A2-AF21-4D1F-B2A7-679636EB2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338ABD-D109-4BD3-ACDF-4F92137C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C14482-4817-4869-834A-45116AF0A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ECCACD-AC39-48F7-94AA-0D089CF7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0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CC8787-FE5B-4B22-9598-0D2DD269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88F953-9166-46FC-9719-557A57E92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864EAC-E085-4536-9CB8-F6E3A8FFE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4B00DD1-6CFE-416C-9D4C-60DABD92E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E850FE-9901-4054-BF2F-79AD12235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6595B3-2AEC-489D-B030-64429DE4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76D165-CE82-4AB1-B2FC-1937CCA2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CC80BD-C6FA-4616-90F5-AD9E63C6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36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EDD2A-C4AB-4112-97DB-49A236FA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6C6545-08FE-430A-8AB6-9E76F55DF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152E8E-C6D3-4811-AE24-DA2F3038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B17408-3754-4302-8222-ED074EA9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41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A808AE-A4FE-4834-96D0-38369E06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E78606-A8F3-4257-A4B9-23DD0159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A49CD-4A2D-43F9-BDC9-01935476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2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6640B2-D7AC-47D1-BCEC-F7348DE2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42E164-DC91-42E6-80A9-83D8D0676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D9FF14-57B3-46DB-B59A-8950408F3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7E43C4-647E-44E5-9426-87C5CD6D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A0F525-5D47-4D26-9FF5-2491E079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9DA49A-8A66-450F-B5FB-DF76F3C1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F95E8B-CB29-4A35-B630-EF4A3EF7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78056F-D52D-4642-B411-0A4FD5529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453E9F-8729-470E-9179-F549B42E6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144D91-FA38-4432-9A3A-B14613D4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C86FB1-1DE7-4B46-BF29-BF202854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99ED28-C5A1-420D-9654-7D558FD4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3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EB30F8-EC68-45C8-B8FE-ECFB59AE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1198BC-0D4E-4B83-A6A1-071A03DEC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B5E8D8-5D13-47C4-8C27-18AA330C5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034C-BDB9-462B-A24B-20849CBBA6C9}" type="datetimeFigureOut">
              <a:rPr lang="fr-FR" smtClean="0"/>
              <a:t>06/04/2021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CFBFF5-EB9B-49C1-8DBF-EB4240B3B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0F348-D9BA-4ACF-BBD0-B1AE56893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C552-DDD2-4F6D-8E4C-D6334BF171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65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3D1D2-9155-4906-8F69-79DBC87F70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Expérience pratique du dosage des IgE anti BP180 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1A29CE-F663-48F1-A8DF-7D1DC8148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Jean MILHES, Chloé BOST, Françoise FORTENFANT</a:t>
            </a:r>
          </a:p>
        </p:txBody>
      </p:sp>
    </p:spTree>
    <p:extLst>
      <p:ext uri="{BB962C8B-B14F-4D97-AF65-F5344CB8AC3E}">
        <p14:creationId xmlns:p14="http://schemas.microsoft.com/office/powerpoint/2010/main" val="3728202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804EDA-A74F-4BED-B473-6A242FEC7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923"/>
          <a:stretch/>
        </p:blipFill>
        <p:spPr>
          <a:xfrm>
            <a:off x="1467124" y="1324706"/>
            <a:ext cx="9022099" cy="491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255" y="393539"/>
            <a:ext cx="12830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Plusieurs étapes précèdent la formation des bulles sous-épidermiques</a:t>
            </a:r>
          </a:p>
        </p:txBody>
      </p:sp>
    </p:spTree>
    <p:extLst>
      <p:ext uri="{BB962C8B-B14F-4D97-AF65-F5344CB8AC3E}">
        <p14:creationId xmlns:p14="http://schemas.microsoft.com/office/powerpoint/2010/main" val="109791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1365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918" y="1296366"/>
            <a:ext cx="935112" cy="589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805978" y="1342461"/>
            <a:ext cx="1279885" cy="543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151145" y="1341053"/>
            <a:ext cx="1714875" cy="589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27007" y="1296365"/>
            <a:ext cx="809054" cy="18635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277853" y="3159889"/>
            <a:ext cx="1795052" cy="1352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067291" y="2071868"/>
            <a:ext cx="2051807" cy="29002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136560" y="4972139"/>
            <a:ext cx="21801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HelveticaNeueLTStd-Bd"/>
              </a:rPr>
              <a:t>Proteases</a:t>
            </a:r>
            <a:r>
              <a:rPr lang="fr-FR" sz="2000" dirty="0">
                <a:latin typeface="HelveticaNeueLTStd-Bd"/>
              </a:rPr>
              <a:t> in </a:t>
            </a:r>
            <a:r>
              <a:rPr lang="fr-FR" sz="2000" dirty="0" err="1">
                <a:latin typeface="HelveticaNeueLTStd-Bd"/>
              </a:rPr>
              <a:t>Pemphigoid</a:t>
            </a:r>
            <a:r>
              <a:rPr lang="fr-FR" sz="2000" dirty="0">
                <a:latin typeface="HelveticaNeueLTStd-Bd"/>
              </a:rPr>
              <a:t> </a:t>
            </a:r>
            <a:r>
              <a:rPr lang="fr-FR" sz="2000" dirty="0" err="1">
                <a:latin typeface="HelveticaNeueLTStd-Bd"/>
              </a:rPr>
              <a:t>Diseases</a:t>
            </a:r>
            <a:endParaRPr lang="fr-FR" sz="2000" dirty="0">
              <a:latin typeface="HelveticaNeueLTStd-Bd"/>
            </a:endParaRPr>
          </a:p>
          <a:p>
            <a:r>
              <a:rPr lang="en-US" sz="1100" dirty="0" err="1">
                <a:latin typeface="HelveticaNeueLTStd-MdIt"/>
              </a:rPr>
              <a:t>Sho</a:t>
            </a:r>
            <a:r>
              <a:rPr lang="en-US" sz="1100" dirty="0">
                <a:latin typeface="HelveticaNeueLTStd-MdIt"/>
              </a:rPr>
              <a:t> Hiroyasu, Christopher T. Turner, Katlyn C. Richardson</a:t>
            </a:r>
            <a:r>
              <a:rPr lang="en-US" sz="400" dirty="0">
                <a:latin typeface="HelveticaNeueLTStd-MdIt"/>
              </a:rPr>
              <a:t> </a:t>
            </a:r>
            <a:r>
              <a:rPr lang="en-US" sz="1100" dirty="0">
                <a:latin typeface="HelveticaNeueLTStd-MdIt"/>
              </a:rPr>
              <a:t>and </a:t>
            </a:r>
            <a:r>
              <a:rPr lang="fr-FR" sz="1100" dirty="0">
                <a:latin typeface="HelveticaNeueLTStd-MdIt"/>
              </a:rPr>
              <a:t>David J. Granville </a:t>
            </a:r>
            <a:r>
              <a:rPr lang="fr-FR" sz="1100" dirty="0" err="1">
                <a:latin typeface="HelveticaNeueLTStd-MdIt"/>
              </a:rPr>
              <a:t>F</a:t>
            </a:r>
            <a:r>
              <a:rPr lang="fr-FR" sz="1100" dirty="0" err="1"/>
              <a:t>rontiers</a:t>
            </a:r>
            <a:r>
              <a:rPr lang="fr-FR" sz="1100" dirty="0"/>
              <a:t> in </a:t>
            </a:r>
            <a:r>
              <a:rPr lang="fr-FR" sz="1100" dirty="0" err="1"/>
              <a:t>Immunology</a:t>
            </a:r>
            <a:r>
              <a:rPr lang="fr-FR" sz="1100" dirty="0"/>
              <a:t> </a:t>
            </a:r>
            <a:r>
              <a:rPr lang="fr-FR" sz="1100" dirty="0" err="1"/>
              <a:t>June</a:t>
            </a:r>
            <a:r>
              <a:rPr lang="fr-FR" sz="1100" dirty="0"/>
              <a:t> 2019 | Volume 10 | Article 1454</a:t>
            </a:r>
          </a:p>
        </p:txBody>
      </p:sp>
    </p:spTree>
    <p:extLst>
      <p:ext uri="{BB962C8B-B14F-4D97-AF65-F5344CB8AC3E}">
        <p14:creationId xmlns:p14="http://schemas.microsoft.com/office/powerpoint/2010/main" val="1644805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1733" y="3523118"/>
            <a:ext cx="5448246" cy="3049709"/>
          </a:xfrm>
        </p:spPr>
        <p:txBody>
          <a:bodyPr>
            <a:normAutofit/>
          </a:bodyPr>
          <a:lstStyle/>
          <a:p>
            <a:r>
              <a:rPr lang="fr-FR" sz="2400" dirty="0"/>
              <a:t>IgG4 et IgE sont les plus fréquemment retrouvées dans les pemphigoïdes bulleuses</a:t>
            </a:r>
          </a:p>
          <a:p>
            <a:endParaRPr lang="fr-FR" sz="2400" dirty="0"/>
          </a:p>
          <a:p>
            <a:r>
              <a:rPr lang="fr-FR" sz="2400" dirty="0"/>
              <a:t>Or IgG4 et </a:t>
            </a:r>
            <a:r>
              <a:rPr lang="fr-FR" sz="2400" dirty="0" err="1"/>
              <a:t>IgE</a:t>
            </a:r>
            <a:r>
              <a:rPr lang="fr-FR" sz="2400" dirty="0"/>
              <a:t> activent très peu le complément</a:t>
            </a:r>
          </a:p>
          <a:p>
            <a:endParaRPr lang="fr-F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4032" y="641867"/>
            <a:ext cx="5077968" cy="621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10963564" y="5430982"/>
            <a:ext cx="378691" cy="2678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0963564" y="4193309"/>
            <a:ext cx="1126836" cy="3329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963564" y="3255264"/>
            <a:ext cx="378691" cy="2678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0963564" y="4645659"/>
            <a:ext cx="1126836" cy="3329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700655" y="2770909"/>
            <a:ext cx="267854" cy="193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56" y="270857"/>
            <a:ext cx="6186932" cy="20852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46" y="2191616"/>
            <a:ext cx="18192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6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686" y="341605"/>
            <a:ext cx="8447314" cy="106680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rgbClr val="0000FF"/>
                </a:solidFill>
              </a:rPr>
              <a:t>IgG4 dans la </a:t>
            </a:r>
            <a:r>
              <a:rPr lang="fr-FR" sz="4000" b="1" dirty="0" err="1">
                <a:solidFill>
                  <a:srgbClr val="0000FF"/>
                </a:solidFill>
              </a:rPr>
              <a:t>pemphigoïde</a:t>
            </a:r>
            <a:r>
              <a:rPr lang="fr-FR" sz="4000" b="1" dirty="0">
                <a:solidFill>
                  <a:srgbClr val="0000FF"/>
                </a:solidFill>
              </a:rPr>
              <a:t> bulleuse :</a:t>
            </a:r>
            <a:br>
              <a:rPr lang="fr-FR" sz="4000" b="1" dirty="0">
                <a:solidFill>
                  <a:srgbClr val="0000FF"/>
                </a:solidFill>
              </a:rPr>
            </a:br>
            <a:r>
              <a:rPr lang="fr-FR" sz="4000" b="1" dirty="0">
                <a:solidFill>
                  <a:srgbClr val="0000FF"/>
                </a:solidFill>
              </a:rPr>
              <a:t>Mécanisme </a:t>
            </a:r>
            <a:r>
              <a:rPr lang="fr-FR" sz="4000" b="1" dirty="0" err="1">
                <a:solidFill>
                  <a:srgbClr val="0000FF"/>
                </a:solidFill>
              </a:rPr>
              <a:t>indépendent</a:t>
            </a:r>
            <a:r>
              <a:rPr lang="fr-FR" sz="4000" b="1" dirty="0">
                <a:solidFill>
                  <a:srgbClr val="0000FF"/>
                </a:solidFill>
              </a:rPr>
              <a:t> du complément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687" y="1959428"/>
            <a:ext cx="4262998" cy="4333088"/>
          </a:xfrm>
        </p:spPr>
        <p:txBody>
          <a:bodyPr>
            <a:noAutofit/>
          </a:bodyPr>
          <a:lstStyle/>
          <a:p>
            <a:r>
              <a:rPr lang="fr-FR" sz="2400" dirty="0"/>
              <a:t>(rares) cases reports : dépôts d’IgG4 sans dépôt de C’</a:t>
            </a:r>
          </a:p>
          <a:p>
            <a:r>
              <a:rPr lang="fr-FR" sz="2400" dirty="0"/>
              <a:t>Formation de bulles dans modèles murins : greffe de peau humaine et injection de F(ab’)</a:t>
            </a:r>
            <a:r>
              <a:rPr lang="fr-FR" sz="2400" baseline="-25000" dirty="0"/>
              <a:t>2</a:t>
            </a:r>
            <a:r>
              <a:rPr lang="fr-FR" sz="2400" dirty="0"/>
              <a:t> issus de sérums de patients PB</a:t>
            </a:r>
          </a:p>
          <a:p>
            <a:endParaRPr lang="fr-FR" sz="2400" dirty="0"/>
          </a:p>
          <a:p>
            <a:r>
              <a:rPr lang="fr-FR" sz="2400" dirty="0"/>
              <a:t>Internalisation des BP180 et des </a:t>
            </a:r>
            <a:r>
              <a:rPr lang="fr-FR" sz="2400" dirty="0" err="1"/>
              <a:t>Ac</a:t>
            </a:r>
            <a:r>
              <a:rPr lang="fr-FR" sz="2400" dirty="0"/>
              <a:t> (démonstration </a:t>
            </a:r>
            <a:r>
              <a:rPr lang="fr-FR" sz="2400" i="1" dirty="0"/>
              <a:t>in vitro</a:t>
            </a:r>
            <a:r>
              <a:rPr lang="fr-FR" sz="2400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924" y="1626237"/>
            <a:ext cx="7181076" cy="395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1725" y="-4954"/>
            <a:ext cx="3797300" cy="87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230780" y="6135853"/>
            <a:ext cx="6906287" cy="488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u="sng" dirty="0"/>
              <a:t>« </a:t>
            </a:r>
            <a:r>
              <a:rPr lang="fr-FR" sz="2800" u="sng" dirty="0" err="1"/>
              <a:t>Pemphigoïde</a:t>
            </a:r>
            <a:r>
              <a:rPr lang="fr-FR" sz="2800" u="sng" dirty="0"/>
              <a:t> bulleuse IgG4 – dominantes »</a:t>
            </a:r>
          </a:p>
        </p:txBody>
      </p:sp>
    </p:spTree>
    <p:extLst>
      <p:ext uri="{BB962C8B-B14F-4D97-AF65-F5344CB8AC3E}">
        <p14:creationId xmlns:p14="http://schemas.microsoft.com/office/powerpoint/2010/main" val="369957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2D5BE7-2D9A-46EF-883A-E688959D00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2681" y="20638"/>
            <a:ext cx="9039319" cy="685800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7581418" y="5833640"/>
            <a:ext cx="4610582" cy="1044997"/>
            <a:chOff x="7210425" y="5695950"/>
            <a:chExt cx="4981575" cy="107156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425" y="5695950"/>
              <a:ext cx="4981575" cy="6858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6920" y="6381750"/>
              <a:ext cx="2588339" cy="385762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203201" y="774700"/>
            <a:ext cx="2781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IgG1 et IgE impliquées dans la </a:t>
            </a:r>
            <a:r>
              <a:rPr lang="fr-FR" sz="2400" dirty="0" err="1"/>
              <a:t>pemphigoïde</a:t>
            </a:r>
            <a:r>
              <a:rPr lang="fr-FR" sz="2400" dirty="0"/>
              <a:t> bulleuse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Inflammation, recrutement PNN et PNE, infiltration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Activation du complément </a:t>
            </a:r>
            <a:r>
              <a:rPr lang="fr-FR" sz="2400" b="1" i="1" dirty="0">
                <a:solidFill>
                  <a:srgbClr val="FF000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Formation des bulles</a:t>
            </a:r>
          </a:p>
        </p:txBody>
      </p:sp>
    </p:spTree>
    <p:extLst>
      <p:ext uri="{BB962C8B-B14F-4D97-AF65-F5344CB8AC3E}">
        <p14:creationId xmlns:p14="http://schemas.microsoft.com/office/powerpoint/2010/main" val="315956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3708" y="112032"/>
            <a:ext cx="10515600" cy="1325563"/>
          </a:xfrm>
        </p:spPr>
        <p:txBody>
          <a:bodyPr/>
          <a:lstStyle/>
          <a:p>
            <a:r>
              <a:rPr lang="fr-FR" sz="4000" b="1" dirty="0">
                <a:solidFill>
                  <a:srgbClr val="0000FF"/>
                </a:solidFill>
              </a:rPr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11275"/>
            <a:ext cx="9963150" cy="2117725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3 mécanismes physiopathologiques potentiels : intérêt de les distinguer au moment du diagnostic, et pour adapter la prise en charge (?)</a:t>
            </a:r>
          </a:p>
          <a:p>
            <a:r>
              <a:rPr lang="fr-FR" sz="2400" dirty="0"/>
              <a:t>Intérêt d’avoir un test permet leur détection, voir leur dosage</a:t>
            </a:r>
          </a:p>
          <a:p>
            <a:endParaRPr lang="fr-FR" sz="2400" dirty="0"/>
          </a:p>
          <a:p>
            <a:r>
              <a:rPr lang="fr-FR" sz="2400" dirty="0"/>
              <a:t>Nouvelle thérapeutique : </a:t>
            </a:r>
            <a:r>
              <a:rPr lang="fr-FR" sz="2400" dirty="0" err="1"/>
              <a:t>Omalizumab</a:t>
            </a:r>
            <a:r>
              <a:rPr lang="fr-FR" sz="2400" dirty="0"/>
              <a:t> ciblant les IgE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813708" y="5573048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ea typeface="+mj-ea"/>
                <a:cs typeface="+mj-cs"/>
              </a:rPr>
              <a:t>Place des IgE anti-BP180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ea typeface="+mj-ea"/>
                <a:cs typeface="+mj-cs"/>
              </a:rPr>
              <a:t>1) dans le diagnostic et le pronostic des PB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ea typeface="+mj-ea"/>
                <a:cs typeface="+mj-cs"/>
              </a:rPr>
              <a:t>2) dans l’instauration et le suivi du traitement par </a:t>
            </a:r>
            <a:r>
              <a:rPr lang="fr-FR" sz="2000" b="1" dirty="0" err="1">
                <a:ea typeface="+mj-ea"/>
                <a:cs typeface="+mj-cs"/>
              </a:rPr>
              <a:t>Omalizumab</a:t>
            </a:r>
            <a:endParaRPr lang="fr-FR" sz="2000" b="1" dirty="0">
              <a:ea typeface="+mj-ea"/>
              <a:cs typeface="+mj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82FA314-60D7-4C65-8BA9-8042B22B8A5D}"/>
              </a:ext>
            </a:extLst>
          </p:cNvPr>
          <p:cNvGrpSpPr/>
          <p:nvPr/>
        </p:nvGrpSpPr>
        <p:grpSpPr>
          <a:xfrm>
            <a:off x="1423773" y="3569031"/>
            <a:ext cx="5285966" cy="1292701"/>
            <a:chOff x="1609725" y="2022964"/>
            <a:chExt cx="5285966" cy="1292701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FC550D-590C-4AF8-B92D-E4565B22A54A}"/>
                </a:ext>
              </a:extLst>
            </p:cNvPr>
            <p:cNvSpPr txBox="1"/>
            <p:nvPr/>
          </p:nvSpPr>
          <p:spPr>
            <a:xfrm>
              <a:off x="1671272" y="3038666"/>
              <a:ext cx="51386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Protocole National de Diagnostic et de Soins Dermatologie Avril 2020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73A57063-F041-43A8-A0E4-A85401BFC021}"/>
                </a:ext>
              </a:extLst>
            </p:cNvPr>
            <p:cNvGrpSpPr/>
            <p:nvPr/>
          </p:nvGrpSpPr>
          <p:grpSpPr>
            <a:xfrm>
              <a:off x="1609725" y="2022964"/>
              <a:ext cx="5285966" cy="1000856"/>
              <a:chOff x="1609725" y="2022964"/>
              <a:chExt cx="5285966" cy="1000856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215041C0-03CB-46CB-9962-C0D1B8DCE3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74001"/>
              <a:stretch/>
            </p:blipFill>
            <p:spPr>
              <a:xfrm>
                <a:off x="1609725" y="2022964"/>
                <a:ext cx="5285966" cy="100085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CE70E9-C8E9-44E6-B882-AD6153AF7F08}"/>
                  </a:ext>
                </a:extLst>
              </p:cNvPr>
              <p:cNvSpPr/>
              <p:nvPr/>
            </p:nvSpPr>
            <p:spPr>
              <a:xfrm>
                <a:off x="1671272" y="2022965"/>
                <a:ext cx="5099539" cy="100085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435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4" y="3219674"/>
            <a:ext cx="4724506" cy="3543379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4484" y="0"/>
            <a:ext cx="12007516" cy="1467853"/>
          </a:xfrm>
        </p:spPr>
        <p:txBody>
          <a:bodyPr/>
          <a:lstStyle/>
          <a:p>
            <a:r>
              <a:rPr lang="fr-FR" dirty="0">
                <a:solidFill>
                  <a:srgbClr val="0000FF"/>
                </a:solidFill>
              </a:rPr>
              <a:t>Outils de détection des IgE anti-BP180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675611" y="1138451"/>
            <a:ext cx="5127732" cy="3152775"/>
          </a:xfrm>
        </p:spPr>
        <p:txBody>
          <a:bodyPr>
            <a:noAutofit/>
          </a:bodyPr>
          <a:lstStyle/>
          <a:p>
            <a:r>
              <a:rPr lang="fr-FR" sz="1800" dirty="0"/>
              <a:t>Nombreux case-reports rapportent la présence de taux élevés d’IgE totales dans le sérum de patients atteints de PB</a:t>
            </a:r>
          </a:p>
          <a:p>
            <a:r>
              <a:rPr lang="fr-FR" sz="1800" dirty="0"/>
              <a:t>Présence d’IgE dirigées contre la jonction (IFD) ou contre le domaine NC16A de la BP180 rapportée dans la littérature</a:t>
            </a:r>
          </a:p>
          <a:p>
            <a:r>
              <a:rPr lang="fr-FR" sz="1800" b="1" dirty="0"/>
              <a:t>Faibles dépôts d’IgE le long de la jonction </a:t>
            </a:r>
            <a:r>
              <a:rPr lang="fr-FR" sz="1800" b="1" dirty="0" err="1"/>
              <a:t>dermo-épidermique</a:t>
            </a:r>
            <a:r>
              <a:rPr lang="fr-FR" sz="1800" b="1" dirty="0"/>
              <a:t> (IFD)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9185E1-8A07-4B2C-8DAA-6AB8DA9A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4" y="1138452"/>
            <a:ext cx="2469866" cy="1852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851F0A-10E2-4D5D-AEEA-2A5B0FED92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7090" y="1138452"/>
            <a:ext cx="2469865" cy="18523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007A174-E118-424E-84EF-D903EB02FA86}"/>
              </a:ext>
            </a:extLst>
          </p:cNvPr>
          <p:cNvSpPr txBox="1"/>
          <p:nvPr/>
        </p:nvSpPr>
        <p:spPr>
          <a:xfrm>
            <a:off x="2181405" y="1245114"/>
            <a:ext cx="773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Anti-IgG1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159656-349B-437C-A821-395CF1F7438D}"/>
              </a:ext>
            </a:extLst>
          </p:cNvPr>
          <p:cNvSpPr txBox="1"/>
          <p:nvPr/>
        </p:nvSpPr>
        <p:spPr>
          <a:xfrm>
            <a:off x="5415082" y="1200490"/>
            <a:ext cx="773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Anti-IgG4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CAC112-0418-4C96-94B1-A85EC0847D24}"/>
              </a:ext>
            </a:extLst>
          </p:cNvPr>
          <p:cNvSpPr txBox="1"/>
          <p:nvPr/>
        </p:nvSpPr>
        <p:spPr>
          <a:xfrm>
            <a:off x="1542424" y="3489776"/>
            <a:ext cx="91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Anti-IgE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DE3F8D-7F23-4878-8915-80626081BA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46" y="3509857"/>
            <a:ext cx="3984253" cy="29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00FF"/>
                </a:solidFill>
              </a:rPr>
              <a:t>Mise en place ELISA IgE anti-BP180 NC16A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18075"/>
          </a:xfrm>
        </p:spPr>
        <p:txBody>
          <a:bodyPr>
            <a:normAutofit/>
          </a:bodyPr>
          <a:lstStyle/>
          <a:p>
            <a:r>
              <a:rPr lang="fr-FR" dirty="0"/>
              <a:t>Cohorte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ELISA avec plaque ELISA BP180 NC16A </a:t>
            </a:r>
            <a:r>
              <a:rPr lang="fr-FR" dirty="0" err="1"/>
              <a:t>Euroimmun</a:t>
            </a:r>
            <a:r>
              <a:rPr lang="fr-FR" dirty="0"/>
              <a:t> et un anti-IgE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421D2B4-692C-468C-B154-D69C4867C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323345"/>
              </p:ext>
            </p:extLst>
          </p:nvPr>
        </p:nvGraphicFramePr>
        <p:xfrm>
          <a:off x="1460498" y="2350182"/>
          <a:ext cx="7073901" cy="1125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5934">
                  <a:extLst>
                    <a:ext uri="{9D8B030D-6E8A-4147-A177-3AD203B41FA5}">
                      <a16:colId xmlns:a16="http://schemas.microsoft.com/office/drawing/2014/main" val="3827532775"/>
                    </a:ext>
                  </a:extLst>
                </a:gridCol>
                <a:gridCol w="2357967">
                  <a:extLst>
                    <a:ext uri="{9D8B030D-6E8A-4147-A177-3AD203B41FA5}">
                      <a16:colId xmlns:a16="http://schemas.microsoft.com/office/drawing/2014/main" val="3952278997"/>
                    </a:ext>
                  </a:extLst>
                </a:gridCol>
              </a:tblGrid>
              <a:tr h="240846"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>
                          <a:effectLst/>
                        </a:rPr>
                        <a:t>N contrôles non DBAI  (Ctrl) =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effectLst/>
                        </a:rPr>
                        <a:t>13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0970127"/>
                  </a:ext>
                </a:extLst>
              </a:tr>
              <a:tr h="240846"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>
                          <a:effectLst/>
                        </a:rPr>
                        <a:t>N contrôles DBAI (DBAI</a:t>
                      </a:r>
                      <a:r>
                        <a:rPr lang="fr-FR" sz="2400" u="none" strike="noStrike" baseline="0" dirty="0">
                          <a:effectLst/>
                        </a:rPr>
                        <a:t> non PB)</a:t>
                      </a:r>
                      <a:r>
                        <a:rPr lang="fr-FR" sz="2400" u="none" strike="noStrike" dirty="0">
                          <a:effectLst/>
                        </a:rPr>
                        <a:t> =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3031185"/>
                  </a:ext>
                </a:extLst>
              </a:tr>
              <a:tr h="240846">
                <a:tc>
                  <a:txBody>
                    <a:bodyPr/>
                    <a:lstStyle/>
                    <a:p>
                      <a:pPr algn="r" fontAlgn="b"/>
                      <a:r>
                        <a:rPr lang="fr-FR" sz="2400" u="none" strike="noStrike" dirty="0">
                          <a:effectLst/>
                        </a:rPr>
                        <a:t>N PB totales (PB) =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fr-F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888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16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5AEC7EB-2197-436F-9187-E9777C42B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45" y="638830"/>
            <a:ext cx="4039985" cy="621917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92238" y="72669"/>
            <a:ext cx="510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ELISA avec anti-IgE HRP de </a:t>
            </a:r>
            <a:r>
              <a:rPr lang="fr-FR" sz="2400" b="1" dirty="0" err="1">
                <a:solidFill>
                  <a:srgbClr val="0000FF"/>
                </a:solidFill>
              </a:rPr>
              <a:t>Euroimmun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05BC60-B00C-452F-8860-A2E816AE5827}"/>
              </a:ext>
            </a:extLst>
          </p:cNvPr>
          <p:cNvSpPr txBox="1"/>
          <p:nvPr/>
        </p:nvSpPr>
        <p:spPr>
          <a:xfrm>
            <a:off x="8199455" y="1678019"/>
            <a:ext cx="266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HC : patients non DBAI avec taux d’IgE variables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7FCCD4-E1E2-428F-8382-56815F9EB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75808"/>
              </p:ext>
            </p:extLst>
          </p:nvPr>
        </p:nvGraphicFramePr>
        <p:xfrm>
          <a:off x="8580800" y="2739372"/>
          <a:ext cx="1904674" cy="1379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337">
                  <a:extLst>
                    <a:ext uri="{9D8B030D-6E8A-4147-A177-3AD203B41FA5}">
                      <a16:colId xmlns:a16="http://schemas.microsoft.com/office/drawing/2014/main" val="3679216856"/>
                    </a:ext>
                  </a:extLst>
                </a:gridCol>
                <a:gridCol w="952337">
                  <a:extLst>
                    <a:ext uri="{9D8B030D-6E8A-4147-A177-3AD203B41FA5}">
                      <a16:colId xmlns:a16="http://schemas.microsoft.com/office/drawing/2014/main" val="470863218"/>
                    </a:ext>
                  </a:extLst>
                </a:gridCol>
              </a:tblGrid>
              <a:tr h="468116"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IgE </a:t>
                      </a:r>
                      <a:r>
                        <a:rPr lang="fr-FR" sz="1100" u="none" strike="noStrike" dirty="0" err="1">
                          <a:effectLst/>
                        </a:rPr>
                        <a:t>tot</a:t>
                      </a:r>
                      <a:r>
                        <a:rPr lang="fr-FR" sz="1100" u="none" strike="noStrike" dirty="0">
                          <a:effectLst/>
                        </a:rPr>
                        <a:t> (</a:t>
                      </a:r>
                      <a:r>
                        <a:rPr lang="fr-FR" sz="1100" u="none" strike="noStrike" dirty="0" err="1">
                          <a:effectLst/>
                        </a:rPr>
                        <a:t>kU</a:t>
                      </a:r>
                      <a:r>
                        <a:rPr lang="fr-FR" sz="1100" u="none" strike="noStrike" dirty="0">
                          <a:effectLst/>
                        </a:rPr>
                        <a:t>/L)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Résultat (DO)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1615594"/>
                  </a:ext>
                </a:extLst>
              </a:tr>
              <a:tr h="140040"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>
                          <a:effectLst/>
                        </a:rPr>
                        <a:t>&lt;2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0,011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4628713"/>
                  </a:ext>
                </a:extLst>
              </a:tr>
              <a:tr h="140040"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>
                          <a:effectLst/>
                        </a:rPr>
                        <a:t>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0,011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6456429"/>
                  </a:ext>
                </a:extLst>
              </a:tr>
              <a:tr h="202479"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>
                          <a:effectLst/>
                        </a:rPr>
                        <a:t>17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0,012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5206273"/>
                  </a:ext>
                </a:extLst>
              </a:tr>
              <a:tr h="140040"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>
                          <a:effectLst/>
                        </a:rPr>
                        <a:t>189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0,013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9631697"/>
                  </a:ext>
                </a:extLst>
              </a:tr>
              <a:tr h="140040"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459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fr-FR" sz="1100" u="none" strike="noStrike" dirty="0">
                          <a:effectLst/>
                        </a:rPr>
                        <a:t>0,015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870866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4DCB73-D088-4376-B5A6-228A14423AE2}"/>
              </a:ext>
            </a:extLst>
          </p:cNvPr>
          <p:cNvSpPr txBox="1"/>
          <p:nvPr/>
        </p:nvSpPr>
        <p:spPr>
          <a:xfrm>
            <a:off x="8364387" y="5179980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Seuil = m(HC) + 2s (HC)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EF00A6-D534-4F34-BC2F-87CB54CF289C}"/>
              </a:ext>
            </a:extLst>
          </p:cNvPr>
          <p:cNvSpPr txBox="1"/>
          <p:nvPr/>
        </p:nvSpPr>
        <p:spPr>
          <a:xfrm>
            <a:off x="2656512" y="648866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(n=5)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4A48F5-7CF7-49D6-AFB0-9E591736CEF2}"/>
              </a:ext>
            </a:extLst>
          </p:cNvPr>
          <p:cNvSpPr txBox="1"/>
          <p:nvPr/>
        </p:nvSpPr>
        <p:spPr>
          <a:xfrm>
            <a:off x="4224667" y="6488668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(n=38)</a:t>
            </a:r>
          </a:p>
        </p:txBody>
      </p:sp>
    </p:spTree>
    <p:extLst>
      <p:ext uri="{BB962C8B-B14F-4D97-AF65-F5344CB8AC3E}">
        <p14:creationId xmlns:p14="http://schemas.microsoft.com/office/powerpoint/2010/main" val="756665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41" y="-5380"/>
            <a:ext cx="6993866" cy="6862175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2D624D9-F2B0-4B46-9CBF-0A615414D3E6}"/>
              </a:ext>
            </a:extLst>
          </p:cNvPr>
          <p:cNvSpPr txBox="1">
            <a:spLocks/>
          </p:cNvSpPr>
          <p:nvPr/>
        </p:nvSpPr>
        <p:spPr>
          <a:xfrm>
            <a:off x="378987" y="315971"/>
            <a:ext cx="7239000" cy="6373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00FF"/>
                </a:solidFill>
              </a:rPr>
              <a:t>Etablissement du seuil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A2060F1-0C96-4F9C-A90C-8399DD2AFC63}"/>
              </a:ext>
            </a:extLst>
          </p:cNvPr>
          <p:cNvCxnSpPr>
            <a:cxnSpLocks/>
          </p:cNvCxnSpPr>
          <p:nvPr/>
        </p:nvCxnSpPr>
        <p:spPr>
          <a:xfrm>
            <a:off x="5762625" y="5194300"/>
            <a:ext cx="6429375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E26DCD3-3A59-468F-AFDB-0C6E1677F5CA}"/>
              </a:ext>
            </a:extLst>
          </p:cNvPr>
          <p:cNvSpPr txBox="1"/>
          <p:nvPr/>
        </p:nvSpPr>
        <p:spPr>
          <a:xfrm>
            <a:off x="8696325" y="779939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N=13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32068E5-7A1E-43EA-A6DD-4FA4E4DE18EE}"/>
              </a:ext>
            </a:extLst>
          </p:cNvPr>
          <p:cNvSpPr txBox="1"/>
          <p:nvPr/>
        </p:nvSpPr>
        <p:spPr>
          <a:xfrm>
            <a:off x="10068960" y="779939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N=9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1A7A330-C798-48EC-A885-A8BC07C51FB4}"/>
              </a:ext>
            </a:extLst>
          </p:cNvPr>
          <p:cNvSpPr txBox="1"/>
          <p:nvPr/>
        </p:nvSpPr>
        <p:spPr>
          <a:xfrm>
            <a:off x="11173860" y="784005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N=24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2C8515-65BF-4502-ACDC-93B25471BE4D}"/>
              </a:ext>
            </a:extLst>
          </p:cNvPr>
          <p:cNvSpPr/>
          <p:nvPr/>
        </p:nvSpPr>
        <p:spPr>
          <a:xfrm>
            <a:off x="1428750" y="2356970"/>
            <a:ext cx="628650" cy="276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1963" y="1859340"/>
            <a:ext cx="3103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Seuil : m (non PB) + 2s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MilliDO</a:t>
            </a:r>
            <a:r>
              <a:rPr lang="fr-FR" sz="2400" b="1" dirty="0">
                <a:solidFill>
                  <a:srgbClr val="FF0000"/>
                </a:solidFill>
              </a:rPr>
              <a:t> = 250</a:t>
            </a:r>
          </a:p>
        </p:txBody>
      </p:sp>
      <p:cxnSp>
        <p:nvCxnSpPr>
          <p:cNvPr id="8" name="Connecteur droit avec flèche 7"/>
          <p:cNvCxnSpPr>
            <a:endCxn id="10" idx="3"/>
          </p:cNvCxnSpPr>
          <p:nvPr/>
        </p:nvCxnSpPr>
        <p:spPr>
          <a:xfrm flipH="1" flipV="1">
            <a:off x="8324036" y="4523138"/>
            <a:ext cx="599042" cy="542924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836402" y="4392333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accent1"/>
                </a:solidFill>
              </a:rPr>
              <a:t>(301)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00842" y="779939"/>
            <a:ext cx="1149857" cy="570976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220788" y="2449805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</a:rPr>
              <a:t>(250,039485)</a:t>
            </a:r>
            <a:r>
              <a:rPr lang="fr-FR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C94038B-8066-494C-8FA0-298D495C5325}"/>
              </a:ext>
            </a:extLst>
          </p:cNvPr>
          <p:cNvSpPr txBox="1"/>
          <p:nvPr/>
        </p:nvSpPr>
        <p:spPr>
          <a:xfrm>
            <a:off x="866586" y="4476847"/>
            <a:ext cx="217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N=12 PB négatifs en IgE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725125-8174-4EDB-ABD0-ADB96B476B50}"/>
              </a:ext>
            </a:extLst>
          </p:cNvPr>
          <p:cNvSpPr txBox="1"/>
          <p:nvPr/>
        </p:nvSpPr>
        <p:spPr>
          <a:xfrm>
            <a:off x="866586" y="3926630"/>
            <a:ext cx="2019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N=8 PB positifs en IgE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5059497-49BC-45BA-A3CE-69568E7E8BDD}"/>
              </a:ext>
            </a:extLst>
          </p:cNvPr>
          <p:cNvSpPr txBox="1"/>
          <p:nvPr/>
        </p:nvSpPr>
        <p:spPr>
          <a:xfrm>
            <a:off x="866586" y="5027064"/>
            <a:ext cx="2291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N=4 patients PB douteux</a:t>
            </a:r>
          </a:p>
        </p:txBody>
      </p:sp>
    </p:spTree>
    <p:extLst>
      <p:ext uri="{BB962C8B-B14F-4D97-AF65-F5344CB8AC3E}">
        <p14:creationId xmlns:p14="http://schemas.microsoft.com/office/powerpoint/2010/main" val="36456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9743" y="95024"/>
            <a:ext cx="6085113" cy="106613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sz="3600" b="1" dirty="0">
                <a:solidFill>
                  <a:srgbClr val="0000FF"/>
                </a:solidFill>
              </a:rPr>
              <a:t>Pemphigoïde bulleuse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7686" y="1268963"/>
            <a:ext cx="6136461" cy="5477069"/>
          </a:xfrm>
        </p:spPr>
        <p:txBody>
          <a:bodyPr rtlCol="0">
            <a:normAutofit fontScale="85000" lnSpcReduction="20000"/>
          </a:bodyPr>
          <a:lstStyle/>
          <a:p>
            <a:r>
              <a:rPr lang="fr-FR" altLang="fr-FR" sz="2400" b="1" dirty="0"/>
              <a:t>La plus fréquente des DBAI</a:t>
            </a:r>
            <a:r>
              <a:rPr lang="fr-FR" altLang="fr-FR" sz="2400" dirty="0"/>
              <a:t>: 70% des DBAI sous-épidermiques avec une incidence annuelle de plus de 400 à 500 nouveaux cas par an en France.</a:t>
            </a:r>
          </a:p>
          <a:p>
            <a:r>
              <a:rPr lang="fr-FR" altLang="fr-FR" sz="2400" dirty="0"/>
              <a:t>Sujets âgés </a:t>
            </a:r>
            <a:r>
              <a:rPr lang="fr-FR" altLang="fr-FR" sz="2400" b="1" dirty="0"/>
              <a:t>75-80 ans</a:t>
            </a:r>
            <a:r>
              <a:rPr lang="fr-FR" altLang="fr-FR" sz="2400" dirty="0"/>
              <a:t>, </a:t>
            </a:r>
            <a:r>
              <a:rPr lang="fr-FR" altLang="fr-FR" sz="2400" b="1" dirty="0"/>
              <a:t>mais tout âge possible</a:t>
            </a:r>
            <a:r>
              <a:rPr lang="fr-FR" altLang="fr-FR" sz="2400" dirty="0"/>
              <a:t>; pas de prédominance de sexe.</a:t>
            </a:r>
          </a:p>
          <a:p>
            <a:pPr>
              <a:defRPr/>
            </a:pPr>
            <a:r>
              <a:rPr lang="fr-FR" sz="2400" b="1" dirty="0"/>
              <a:t>Eruption: </a:t>
            </a:r>
            <a:r>
              <a:rPr lang="fr-FR" sz="2400" dirty="0"/>
              <a:t>polymorphe, bulles tendues, de grande taille, à contenu clair ou parfois  hématique.</a:t>
            </a:r>
          </a:p>
          <a:p>
            <a:pPr marL="1271588" indent="-342900">
              <a:buFont typeface="Wingdings" panose="05000000000000000000" pitchFamily="2" charset="2"/>
              <a:buChar char="ü"/>
              <a:defRPr/>
            </a:pPr>
            <a:r>
              <a:rPr lang="fr-FR" sz="2400" dirty="0"/>
              <a:t>Siégeant sur des placards érythémateux et prurigineux, </a:t>
            </a:r>
            <a:r>
              <a:rPr lang="fr-FR" sz="2400" dirty="0" err="1"/>
              <a:t>maculo</a:t>
            </a:r>
            <a:r>
              <a:rPr lang="fr-FR" sz="2400" dirty="0"/>
              <a:t>-papuleux mais également en peau saine. </a:t>
            </a:r>
          </a:p>
          <a:p>
            <a:pPr marL="1271588" indent="-342900">
              <a:buFont typeface="Wingdings" panose="05000000000000000000" pitchFamily="2" charset="2"/>
              <a:buChar char="ü"/>
              <a:defRPr/>
            </a:pPr>
            <a:r>
              <a:rPr lang="fr-FR" sz="2400" dirty="0"/>
              <a:t>Lésions </a:t>
            </a:r>
            <a:r>
              <a:rPr lang="fr-FR" sz="2400" dirty="0" err="1"/>
              <a:t>érythémato-oedemateuses</a:t>
            </a:r>
            <a:r>
              <a:rPr lang="fr-FR" sz="2400" dirty="0"/>
              <a:t> </a:t>
            </a:r>
          </a:p>
          <a:p>
            <a:pPr marL="1157288">
              <a:defRPr/>
            </a:pPr>
            <a:endParaRPr lang="fr-FR" sz="800" dirty="0"/>
          </a:p>
          <a:p>
            <a:pPr>
              <a:defRPr/>
            </a:pPr>
            <a:r>
              <a:rPr lang="fr-FR" sz="2400" b="1" dirty="0"/>
              <a:t>Topographie:  </a:t>
            </a:r>
            <a:r>
              <a:rPr lang="fr-FR" sz="2400" dirty="0"/>
              <a:t>lésions symétriques, prédilection pour la racine  des membres ++, les faces de flexion des membres, l’abdomen.</a:t>
            </a:r>
          </a:p>
          <a:p>
            <a:r>
              <a:rPr lang="fr-FR" sz="2400" b="1" dirty="0"/>
              <a:t>Evolution par poussées</a:t>
            </a:r>
            <a:r>
              <a:rPr lang="fr-FR" sz="2400" dirty="0"/>
              <a:t>, pas de cicatrice</a:t>
            </a:r>
          </a:p>
          <a:p>
            <a:endParaRPr lang="fr-FR" sz="800" dirty="0"/>
          </a:p>
          <a:p>
            <a:pPr>
              <a:defRPr/>
            </a:pPr>
            <a:r>
              <a:rPr lang="fr-FR" sz="2400" b="1" dirty="0"/>
              <a:t>Atteinte muqueuse </a:t>
            </a:r>
            <a:r>
              <a:rPr lang="fr-FR" sz="2400" dirty="0"/>
              <a:t>rare (10 – 20%), surtout buccale</a:t>
            </a:r>
          </a:p>
          <a:p>
            <a:pPr>
              <a:defRPr/>
            </a:pPr>
            <a:endParaRPr lang="fr-FR" sz="800" dirty="0"/>
          </a:p>
          <a:p>
            <a:pPr>
              <a:defRPr/>
            </a:pPr>
            <a:r>
              <a:rPr lang="fr-FR" sz="2400" b="1" dirty="0"/>
              <a:t>Prurit</a:t>
            </a:r>
            <a:r>
              <a:rPr lang="fr-FR" sz="2400" dirty="0"/>
              <a:t> +++ constant, intense.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D5D9BC-A967-411E-946D-9DFF9CD3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856" y="3973512"/>
            <a:ext cx="34575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DB16C6-7504-4303-A34C-5CD74BE0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55" y="862292"/>
            <a:ext cx="4502020" cy="302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393A24-DE67-4B72-A045-443FC32A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431" y="3973512"/>
            <a:ext cx="2311883" cy="25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299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80217" y="457539"/>
            <a:ext cx="10515600" cy="49121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00FF"/>
                </a:solidFill>
              </a:rPr>
              <a:t>Reproductibilité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1473065"/>
            <a:ext cx="5053969" cy="52508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0F56B2-2D70-4791-BA4E-E4E66FE9D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7" y="1714692"/>
            <a:ext cx="5384800" cy="500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51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E59E3DD-16AD-474E-951E-60A39C631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4" y="338582"/>
            <a:ext cx="6510145" cy="65194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DB0EBB-F61E-4E64-9732-075EFCD1C0C4}"/>
              </a:ext>
            </a:extLst>
          </p:cNvPr>
          <p:cNvSpPr txBox="1">
            <a:spLocks/>
          </p:cNvSpPr>
          <p:nvPr/>
        </p:nvSpPr>
        <p:spPr>
          <a:xfrm>
            <a:off x="137317" y="505421"/>
            <a:ext cx="10515600" cy="49121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00FF"/>
                </a:solidFill>
              </a:rPr>
              <a:t>Dilution patients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300C3-B95C-4810-924A-9073B324815D}"/>
              </a:ext>
            </a:extLst>
          </p:cNvPr>
          <p:cNvSpPr/>
          <p:nvPr/>
        </p:nvSpPr>
        <p:spPr>
          <a:xfrm>
            <a:off x="3790950" y="5953124"/>
            <a:ext cx="5353050" cy="581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59E640-5A68-4C93-996A-E29210EA1F09}"/>
              </a:ext>
            </a:extLst>
          </p:cNvPr>
          <p:cNvSpPr txBox="1"/>
          <p:nvPr/>
        </p:nvSpPr>
        <p:spPr>
          <a:xfrm>
            <a:off x="3982647" y="5983247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1/2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2529AE-CFF7-4FB5-968E-A17A7475A3EB}"/>
              </a:ext>
            </a:extLst>
          </p:cNvPr>
          <p:cNvSpPr txBox="1"/>
          <p:nvPr/>
        </p:nvSpPr>
        <p:spPr>
          <a:xfrm>
            <a:off x="5531302" y="5983247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1/8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494B9A-C3E6-46A0-A37B-EDAE3DBC1B22}"/>
              </a:ext>
            </a:extLst>
          </p:cNvPr>
          <p:cNvSpPr txBox="1"/>
          <p:nvPr/>
        </p:nvSpPr>
        <p:spPr>
          <a:xfrm>
            <a:off x="6315003" y="598324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1/16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C157AA-2E1C-4D54-8AC4-0EF057298764}"/>
              </a:ext>
            </a:extLst>
          </p:cNvPr>
          <p:cNvSpPr txBox="1"/>
          <p:nvPr/>
        </p:nvSpPr>
        <p:spPr>
          <a:xfrm>
            <a:off x="7917600" y="598324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1/64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ED4EDD-C82E-4AD6-AE99-D99FAB2E2A77}"/>
              </a:ext>
            </a:extLst>
          </p:cNvPr>
          <p:cNvSpPr txBox="1"/>
          <p:nvPr/>
        </p:nvSpPr>
        <p:spPr>
          <a:xfrm>
            <a:off x="8662564" y="5983247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1/128</a:t>
            </a:r>
          </a:p>
        </p:txBody>
      </p:sp>
    </p:spTree>
    <p:extLst>
      <p:ext uri="{BB962C8B-B14F-4D97-AF65-F5344CB8AC3E}">
        <p14:creationId xmlns:p14="http://schemas.microsoft.com/office/powerpoint/2010/main" val="174544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3C6340-C5DC-4F0A-B136-5DAE5C81C47A}"/>
              </a:ext>
            </a:extLst>
          </p:cNvPr>
          <p:cNvSpPr txBox="1">
            <a:spLocks/>
          </p:cNvSpPr>
          <p:nvPr/>
        </p:nvSpPr>
        <p:spPr>
          <a:xfrm>
            <a:off x="137317" y="505421"/>
            <a:ext cx="10515600" cy="49121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00FF"/>
                </a:solidFill>
              </a:rPr>
              <a:t>Patients traités par </a:t>
            </a:r>
            <a:r>
              <a:rPr lang="fr-FR" sz="4000" b="1" dirty="0" err="1">
                <a:solidFill>
                  <a:srgbClr val="0000FF"/>
                </a:solidFill>
              </a:rPr>
              <a:t>Omalizumab</a:t>
            </a:r>
            <a:r>
              <a:rPr lang="fr-FR" sz="4000" b="1" dirty="0">
                <a:solidFill>
                  <a:srgbClr val="0000FF"/>
                </a:solidFill>
              </a:rPr>
              <a:t> et IgE anti-BP180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4DCCD8-C081-4DF2-89CB-CCB15090E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1838325"/>
            <a:ext cx="110394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9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600" y="1498599"/>
            <a:ext cx="10515600" cy="1454151"/>
          </a:xfrm>
        </p:spPr>
        <p:txBody>
          <a:bodyPr>
            <a:normAutofit/>
          </a:bodyPr>
          <a:lstStyle/>
          <a:p>
            <a:r>
              <a:rPr lang="fr-FR" sz="2000" b="1" dirty="0"/>
              <a:t>48 patients PB IgG anti BP180 + testés</a:t>
            </a:r>
          </a:p>
          <a:p>
            <a:pPr lvl="1"/>
            <a:r>
              <a:rPr lang="fr-FR" sz="2000" dirty="0"/>
              <a:t>21 pos IgE</a:t>
            </a:r>
          </a:p>
          <a:p>
            <a:pPr lvl="1"/>
            <a:r>
              <a:rPr lang="fr-FR" sz="2000" dirty="0"/>
              <a:t>27 </a:t>
            </a:r>
            <a:r>
              <a:rPr lang="fr-FR" sz="2000" dirty="0" err="1"/>
              <a:t>neg</a:t>
            </a:r>
            <a:r>
              <a:rPr lang="fr-FR" sz="2000" dirty="0"/>
              <a:t> IgE</a:t>
            </a:r>
          </a:p>
          <a:p>
            <a:pPr lvl="1"/>
            <a:r>
              <a:rPr lang="fr-FR" sz="2000" dirty="0"/>
              <a:t>13 patients (dont 7 positifs en IgE anti-BP180) ont été ensuite mis sous </a:t>
            </a:r>
            <a:r>
              <a:rPr lang="fr-FR" sz="2000" dirty="0" err="1"/>
              <a:t>Omalizumab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482600" y="3343735"/>
            <a:ext cx="111455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En cours actuellement / prévu dans les prochaines manips :</a:t>
            </a:r>
          </a:p>
          <a:p>
            <a:pPr marL="342900" indent="-342900">
              <a:buFontTx/>
              <a:buChar char="-"/>
            </a:pPr>
            <a:r>
              <a:rPr lang="fr-FR" sz="2000" dirty="0"/>
              <a:t>Augmentation de la cohorte (encore 50 patients PB peuvent être dosés, 20 contrôles, 15 DBAI non PB)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Déplétion des IgG contenues dans le sérum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Dosage des IgE anti-BP180 sur l’</a:t>
            </a:r>
            <a:r>
              <a:rPr lang="fr-FR" sz="2000" dirty="0" err="1"/>
              <a:t>éluat</a:t>
            </a:r>
            <a:r>
              <a:rPr lang="fr-FR" sz="2000" dirty="0"/>
              <a:t> (vérifier absence de compétition des IgG avec les IgE)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Corrélation clinique IgG+ IgE+ versus IgG+ IgE-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Suivi des patients sous </a:t>
            </a:r>
            <a:r>
              <a:rPr lang="fr-FR" sz="2000" dirty="0" err="1"/>
              <a:t>Omalizumab</a:t>
            </a:r>
            <a:r>
              <a:rPr lang="fr-FR" sz="2000" dirty="0"/>
              <a:t> et corrélation à l’efficacité thérapeutique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Développement du test avec anti IgG1 et anti IgG4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82600" y="629269"/>
            <a:ext cx="10515600" cy="49121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000FF"/>
                </a:solidFill>
              </a:rPr>
              <a:t>Conclusion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82600" y="5873578"/>
            <a:ext cx="104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Développement d’une technique de Western Blot pour identifier les autres cibles antigéniques (anti LAD-1, …)</a:t>
            </a:r>
          </a:p>
        </p:txBody>
      </p:sp>
    </p:spTree>
    <p:extLst>
      <p:ext uri="{BB962C8B-B14F-4D97-AF65-F5344CB8AC3E}">
        <p14:creationId xmlns:p14="http://schemas.microsoft.com/office/powerpoint/2010/main" val="3857710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28203" y="234967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0000FF"/>
                </a:solidFill>
              </a:rPr>
              <a:t>Pemphigoïde bulleuse : formes cliniques atypiques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21238" y="2190970"/>
            <a:ext cx="6401238" cy="3193969"/>
          </a:xfrm>
        </p:spPr>
        <p:txBody>
          <a:bodyPr rtlCol="0">
            <a:normAutofit/>
          </a:bodyPr>
          <a:lstStyle/>
          <a:p>
            <a:pPr marL="792163" indent="-342900">
              <a:buFont typeface="Wingdings" panose="05000000000000000000" pitchFamily="2" charset="2"/>
              <a:buChar char="ü"/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localisées</a:t>
            </a:r>
            <a:r>
              <a:rPr lang="fr-FR" sz="2400" dirty="0"/>
              <a:t>: unilatérale (hémiplégie) ou </a:t>
            </a:r>
            <a:r>
              <a:rPr lang="fr-FR" sz="2400" dirty="0" err="1"/>
              <a:t>plamo</a:t>
            </a:r>
            <a:r>
              <a:rPr lang="fr-FR" sz="2400" dirty="0"/>
              <a:t>-plantaire (pemphigoïde  </a:t>
            </a:r>
            <a:r>
              <a:rPr lang="fr-FR" sz="2400" dirty="0" err="1"/>
              <a:t>dysidrosiforme</a:t>
            </a:r>
            <a:r>
              <a:rPr lang="fr-FR" sz="2400" dirty="0"/>
              <a:t>) </a:t>
            </a:r>
          </a:p>
          <a:p>
            <a:pPr marL="623888" indent="-174625">
              <a:buNone/>
              <a:defRPr/>
            </a:pPr>
            <a:endParaRPr lang="fr-FR" sz="2000" dirty="0"/>
          </a:p>
          <a:p>
            <a:pPr marL="792163" indent="-342900">
              <a:buFont typeface="Wingdings" panose="05000000000000000000" pitchFamily="2" charset="2"/>
              <a:buChar char="ü"/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 pré-bulleuse</a:t>
            </a:r>
            <a:r>
              <a:rPr lang="fr-FR" sz="2400" dirty="0"/>
              <a:t>: prurigo (</a:t>
            </a:r>
            <a:r>
              <a:rPr lang="fr-FR" sz="2400" dirty="0" err="1"/>
              <a:t>papulo</a:t>
            </a:r>
            <a:r>
              <a:rPr lang="fr-FR" sz="2400" dirty="0"/>
              <a:t>-nodules érythémateux et lésions du grattage), lésions </a:t>
            </a:r>
            <a:r>
              <a:rPr lang="fr-FR" sz="2400" dirty="0" err="1"/>
              <a:t>urticariennes</a:t>
            </a:r>
            <a:endParaRPr lang="fr-FR" sz="2400" dirty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10" y="254252"/>
            <a:ext cx="1880776" cy="36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17" y="272416"/>
            <a:ext cx="1889985" cy="36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10" y="4022708"/>
            <a:ext cx="4058893" cy="27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44062" y="152400"/>
            <a:ext cx="8229600" cy="762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sz="3600" b="1" dirty="0" err="1">
                <a:solidFill>
                  <a:srgbClr val="0000FF"/>
                </a:solidFill>
              </a:rPr>
              <a:t>Pemphigoïde</a:t>
            </a:r>
            <a:r>
              <a:rPr lang="fr-FR" sz="3600" b="1" dirty="0">
                <a:solidFill>
                  <a:srgbClr val="0000FF"/>
                </a:solidFill>
              </a:rPr>
              <a:t> bulleuse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334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Evolution-pronostic</a:t>
            </a:r>
          </a:p>
          <a:p>
            <a:pPr marL="620713">
              <a:defRPr/>
            </a:pPr>
            <a:r>
              <a:rPr lang="fr-FR" sz="2400" dirty="0"/>
              <a:t>sur le plan cutané: rechutes (sans cicatrices), dépendance aux corticoïdes </a:t>
            </a:r>
          </a:p>
          <a:p>
            <a:pPr marL="620713">
              <a:defRPr/>
            </a:pPr>
            <a:r>
              <a:rPr lang="fr-FR" sz="2400" dirty="0"/>
              <a:t>sur le plan général : mortalité à un an entre 10 et 30%</a:t>
            </a:r>
          </a:p>
          <a:p>
            <a:pPr marL="620713">
              <a:defRPr/>
            </a:pPr>
            <a:r>
              <a:rPr lang="fr-FR" sz="2400" dirty="0"/>
              <a:t>Impact sur pronostic vital surtout lié aux effets secondaires de la corticothérapie chez des sujets âgés</a:t>
            </a:r>
          </a:p>
          <a:p>
            <a:pPr marL="277813" indent="0">
              <a:buNone/>
              <a:defRPr/>
            </a:pPr>
            <a:endParaRPr lang="fr-FR" sz="2000" dirty="0"/>
          </a:p>
          <a:p>
            <a:pPr>
              <a:defRPr/>
            </a:pP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Traitement:</a:t>
            </a:r>
          </a:p>
          <a:p>
            <a:pPr marL="633413" indent="-368300">
              <a:tabLst>
                <a:tab pos="633413" algn="l"/>
              </a:tabLst>
              <a:defRPr/>
            </a:pPr>
            <a:r>
              <a:rPr lang="fr-FR" sz="2400" dirty="0"/>
              <a:t>Corticothérapie locale +++ par dermocorticoïdes de très haut niveau, corps entier, à doses dégressives sur 4 mois.</a:t>
            </a:r>
          </a:p>
          <a:p>
            <a:pPr marL="633413" indent="-368300">
              <a:tabLst>
                <a:tab pos="633413" algn="l"/>
              </a:tabLst>
              <a:defRPr/>
            </a:pPr>
            <a:r>
              <a:rPr lang="fr-FR" sz="2400" dirty="0" err="1"/>
              <a:t>Méthotrexate</a:t>
            </a:r>
            <a:r>
              <a:rPr lang="fr-FR" sz="2400" dirty="0"/>
              <a:t> en cas d’échec</a:t>
            </a:r>
          </a:p>
          <a:p>
            <a:pPr marL="633413" indent="-368300">
              <a:tabLst>
                <a:tab pos="633413" algn="l"/>
              </a:tabLst>
              <a:defRPr/>
            </a:pPr>
            <a:r>
              <a:rPr lang="fr-FR" sz="2400" dirty="0"/>
              <a:t>En cas de résistance: </a:t>
            </a:r>
            <a:r>
              <a:rPr lang="fr-FR" sz="2400" dirty="0" err="1"/>
              <a:t>mycophénolate</a:t>
            </a:r>
            <a:r>
              <a:rPr lang="fr-FR" sz="2400" dirty="0"/>
              <a:t>/</a:t>
            </a:r>
            <a:r>
              <a:rPr lang="fr-FR" sz="2400" dirty="0" err="1"/>
              <a:t>mofétil</a:t>
            </a:r>
            <a:r>
              <a:rPr lang="fr-FR" sz="2400" dirty="0"/>
              <a:t> (</a:t>
            </a:r>
            <a:r>
              <a:rPr lang="fr-FR" sz="2400" dirty="0" err="1"/>
              <a:t>Cellcept</a:t>
            </a:r>
            <a:r>
              <a:rPr lang="fr-FR" sz="2400" dirty="0"/>
              <a:t>), </a:t>
            </a:r>
            <a:r>
              <a:rPr lang="fr-FR" sz="2400" dirty="0" err="1"/>
              <a:t>Rituximab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23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209800" y="1905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altLang="fr-FR" sz="4000" b="1" dirty="0">
                <a:solidFill>
                  <a:srgbClr val="0000FF"/>
                </a:solidFill>
                <a:latin typeface="+mn-lt"/>
              </a:rPr>
              <a:t>Pemphigoïde bulleuse : diagnostic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6314" y="1236307"/>
            <a:ext cx="4648200" cy="495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dirty="0">
                <a:solidFill>
                  <a:srgbClr val="6666FF"/>
                </a:solidFill>
                <a:latin typeface="+mn-lt"/>
              </a:rPr>
              <a:t>Clinique</a:t>
            </a:r>
          </a:p>
          <a:p>
            <a:r>
              <a:rPr lang="fr-FR" altLang="fr-FR" dirty="0">
                <a:solidFill>
                  <a:srgbClr val="6666FF"/>
                </a:solidFill>
                <a:latin typeface="+mn-lt"/>
              </a:rPr>
              <a:t>Anatomopathologie</a:t>
            </a:r>
          </a:p>
          <a:p>
            <a:pPr>
              <a:defRPr/>
            </a:pPr>
            <a:r>
              <a:rPr lang="fr-FR" sz="2400" dirty="0">
                <a:latin typeface="+mn-lt"/>
              </a:rPr>
              <a:t>Histologie standard: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+mn-lt"/>
              </a:rPr>
              <a:t>Bulle sous épidermique, sans nécrose du toit ni  acantholyse, contenant des polynucléaires éosinophiles.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>
                <a:latin typeface="+mn-lt"/>
              </a:rPr>
              <a:t>Présence d’un infiltrat inflammatoire dermique éosinophiles +++, histiocytes dans le derme et en périvasculaire.</a:t>
            </a:r>
            <a:endParaRPr lang="fr-FR" altLang="fr-FR" dirty="0">
              <a:latin typeface="+mn-lt"/>
            </a:endParaRPr>
          </a:p>
          <a:p>
            <a:r>
              <a:rPr lang="fr-FR" altLang="fr-FR" dirty="0">
                <a:solidFill>
                  <a:srgbClr val="6666FF"/>
                </a:solidFill>
                <a:latin typeface="+mn-lt"/>
              </a:rPr>
              <a:t>Immunologique </a:t>
            </a:r>
            <a:r>
              <a:rPr lang="fr-FR" altLang="fr-FR" dirty="0">
                <a:latin typeface="+mn-lt"/>
              </a:rPr>
              <a:t> </a:t>
            </a:r>
          </a:p>
        </p:txBody>
      </p:sp>
      <p:pic>
        <p:nvPicPr>
          <p:cNvPr id="4" name="Picture 5" descr="at012g00b">
            <a:extLst>
              <a:ext uri="{FF2B5EF4-FFF2-40B4-BE49-F238E27FC236}">
                <a16:creationId xmlns:a16="http://schemas.microsoft.com/office/drawing/2014/main" id="{572DA0C3-DAE0-41D7-A521-F1959A40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892" y="1268760"/>
            <a:ext cx="288861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qu001030010">
            <a:extLst>
              <a:ext uri="{FF2B5EF4-FFF2-40B4-BE49-F238E27FC236}">
                <a16:creationId xmlns:a16="http://schemas.microsoft.com/office/drawing/2014/main" id="{A695C1BE-394B-44A7-8E14-EF7800ED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10" y="4221088"/>
            <a:ext cx="2909455" cy="231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23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209800" y="1905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fr-FR" altLang="fr-FR" sz="4000" b="1" dirty="0">
              <a:solidFill>
                <a:srgbClr val="FF9933"/>
              </a:solidFill>
              <a:latin typeface="+mn-lt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6314" y="1236307"/>
            <a:ext cx="4648200" cy="495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r-FR" dirty="0">
              <a:latin typeface="+mn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29C042-9B68-47C0-AD3C-0BB4AA27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143766"/>
            <a:ext cx="10515600" cy="1325563"/>
          </a:xfrm>
        </p:spPr>
        <p:txBody>
          <a:bodyPr/>
          <a:lstStyle/>
          <a:p>
            <a:r>
              <a:rPr lang="fr-FR" altLang="fr-FR" b="1" dirty="0">
                <a:solidFill>
                  <a:srgbClr val="0000FF"/>
                </a:solidFill>
              </a:rPr>
              <a:t>Les examens immunologiques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A3703-CDF3-499E-881F-104C60866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55" y="1417768"/>
            <a:ext cx="5204244" cy="4782850"/>
          </a:xfrm>
        </p:spPr>
        <p:txBody>
          <a:bodyPr>
            <a:normAutofit/>
          </a:bodyPr>
          <a:lstStyle/>
          <a:p>
            <a:r>
              <a:rPr lang="fr-FR" altLang="fr-FR" dirty="0">
                <a:solidFill>
                  <a:srgbClr val="0000FF"/>
                </a:solidFill>
              </a:rPr>
              <a:t>Immunologique </a:t>
            </a:r>
          </a:p>
          <a:p>
            <a:pPr lvl="1"/>
            <a:r>
              <a:rPr lang="fr-FR" altLang="fr-FR" dirty="0"/>
              <a:t>IFD : </a:t>
            </a:r>
            <a:r>
              <a:rPr lang="fr-FR" dirty="0"/>
              <a:t>Dépôts linéaires d’IgG +/-C3 le long de  la membrane basale de l’épiderme</a:t>
            </a:r>
            <a:endParaRPr lang="fr-FR" altLang="fr-FR" dirty="0"/>
          </a:p>
          <a:p>
            <a:pPr lvl="1"/>
            <a:r>
              <a:rPr lang="fr-FR" altLang="fr-FR" dirty="0"/>
              <a:t>IFI : </a:t>
            </a:r>
            <a:r>
              <a:rPr lang="fr-FR" altLang="fr-FR" dirty="0" err="1"/>
              <a:t>Ac</a:t>
            </a:r>
            <a:r>
              <a:rPr lang="fr-FR" altLang="fr-FR" dirty="0"/>
              <a:t> </a:t>
            </a:r>
            <a:r>
              <a:rPr lang="fr-FR" altLang="fr-FR" dirty="0" err="1"/>
              <a:t>anti-MB</a:t>
            </a:r>
            <a:endParaRPr lang="fr-FR" altLang="fr-FR" dirty="0"/>
          </a:p>
          <a:p>
            <a:pPr lvl="1"/>
            <a:r>
              <a:rPr lang="fr-FR" altLang="fr-FR" dirty="0"/>
              <a:t>ELISA : Anti-BP180 +/- BP230 </a:t>
            </a:r>
          </a:p>
          <a:p>
            <a:pPr lvl="1"/>
            <a:r>
              <a:rPr lang="fr-FR" altLang="fr-FR" dirty="0" err="1"/>
              <a:t>Immunoblot</a:t>
            </a:r>
            <a:r>
              <a:rPr lang="fr-FR" altLang="fr-FR" dirty="0"/>
              <a:t> : pour les cas complexes</a:t>
            </a:r>
          </a:p>
          <a:p>
            <a:r>
              <a:rPr lang="fr-FR" altLang="fr-FR" dirty="0">
                <a:solidFill>
                  <a:srgbClr val="0000FF"/>
                </a:solidFill>
              </a:rPr>
              <a:t>Autres</a:t>
            </a:r>
          </a:p>
          <a:p>
            <a:pPr lvl="1"/>
            <a:r>
              <a:rPr lang="fr-FR" dirty="0"/>
              <a:t>NFS-plaquettes : hyperéosinophilie ++ (+/- augmentation IgE)</a:t>
            </a:r>
          </a:p>
          <a:p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7741171-00B7-46F7-B88C-A311871AB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0" y="1666198"/>
            <a:ext cx="5763985" cy="4684451"/>
          </a:xfrm>
        </p:spPr>
        <p:txBody>
          <a:bodyPr>
            <a:normAutofit/>
          </a:bodyPr>
          <a:lstStyle/>
          <a:p>
            <a:r>
              <a:rPr lang="fr-FR" sz="2400" dirty="0"/>
              <a:t>Affirmer le caractère immunologique</a:t>
            </a:r>
          </a:p>
          <a:p>
            <a:r>
              <a:rPr lang="fr-FR" sz="2400" dirty="0"/>
              <a:t>Classifier les dermatose auto-immunes </a:t>
            </a:r>
          </a:p>
          <a:p>
            <a:pPr lvl="1"/>
            <a:r>
              <a:rPr lang="fr-FR" sz="2000" dirty="0"/>
              <a:t>Important pour le traitement</a:t>
            </a:r>
          </a:p>
          <a:p>
            <a:pPr lvl="1"/>
            <a:r>
              <a:rPr lang="fr-FR" sz="2000" dirty="0"/>
              <a:t>Important pour le pronostic (</a:t>
            </a:r>
            <a:r>
              <a:rPr lang="fr-FR" sz="2000" dirty="0" err="1"/>
              <a:t>paraN</a:t>
            </a:r>
            <a:r>
              <a:rPr lang="fr-FR" sz="2000" dirty="0"/>
              <a:t>, évolution)</a:t>
            </a:r>
          </a:p>
          <a:p>
            <a:r>
              <a:rPr lang="fr-FR" sz="2400" dirty="0"/>
              <a:t>Suivre l’évolution et l’efficacité du traitement</a:t>
            </a:r>
          </a:p>
          <a:p>
            <a:r>
              <a:rPr lang="fr-FR" sz="2400" dirty="0"/>
              <a:t>Un ensemble de techniques</a:t>
            </a:r>
          </a:p>
          <a:p>
            <a:pPr lvl="1"/>
            <a:r>
              <a:rPr lang="fr-FR" sz="2000" dirty="0"/>
              <a:t>Identification des Ac déposés </a:t>
            </a:r>
            <a:r>
              <a:rPr lang="fr-FR" sz="2000" i="1" dirty="0"/>
              <a:t>in vivo </a:t>
            </a:r>
            <a:r>
              <a:rPr lang="fr-FR" sz="2000" dirty="0"/>
              <a:t>: IFD</a:t>
            </a:r>
          </a:p>
          <a:p>
            <a:pPr lvl="1"/>
            <a:r>
              <a:rPr lang="fr-FR" sz="2000" dirty="0"/>
              <a:t>Identification des anticorps circulants : IFI, ELISA, cellules transfectées, blot</a:t>
            </a:r>
          </a:p>
        </p:txBody>
      </p:sp>
      <p:sp>
        <p:nvSpPr>
          <p:cNvPr id="4" name="Accolade fermante 3"/>
          <p:cNvSpPr/>
          <p:nvPr/>
        </p:nvSpPr>
        <p:spPr>
          <a:xfrm>
            <a:off x="5486401" y="1510393"/>
            <a:ext cx="685800" cy="46851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8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057401" y="386659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Membrane basale sur œsophage de singe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BADCBEF-2E19-4B8E-BFAD-0E0E6FBC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08" y="72368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L’IFD</a:t>
            </a:r>
          </a:p>
        </p:txBody>
      </p:sp>
      <p:pic>
        <p:nvPicPr>
          <p:cNvPr id="13" name="Picture 3" descr="BP de PB 018">
            <a:extLst>
              <a:ext uri="{FF2B5EF4-FFF2-40B4-BE49-F238E27FC236}">
                <a16:creationId xmlns:a16="http://schemas.microsoft.com/office/drawing/2014/main" id="{82510DB7-D978-4B69-AE75-C50CCA33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92" y="155364"/>
            <a:ext cx="4732507" cy="31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AE5333-DA7C-491D-A73C-633C048F2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74780" y="160909"/>
            <a:ext cx="4496832" cy="337262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6E53B7E-295C-47F5-81A4-1B4FB19A68AD}"/>
              </a:ext>
            </a:extLst>
          </p:cNvPr>
          <p:cNvGrpSpPr/>
          <p:nvPr/>
        </p:nvGrpSpPr>
        <p:grpSpPr>
          <a:xfrm>
            <a:off x="6974783" y="3698133"/>
            <a:ext cx="4496830" cy="2964453"/>
            <a:chOff x="6764718" y="0"/>
            <a:chExt cx="5197433" cy="342631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8FE2B65-54F9-46BC-85EC-4D87E3E9C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288"/>
            <a:stretch/>
          </p:blipFill>
          <p:spPr>
            <a:xfrm>
              <a:off x="6764718" y="46166"/>
              <a:ext cx="5197433" cy="338014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4874F27-DF67-4258-80AB-D2C6F7747CE4}"/>
                </a:ext>
              </a:extLst>
            </p:cNvPr>
            <p:cNvSpPr txBox="1"/>
            <p:nvPr/>
          </p:nvSpPr>
          <p:spPr>
            <a:xfrm>
              <a:off x="8976488" y="1806833"/>
              <a:ext cx="2633881" cy="53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Anticorps dirigés contre le versant épidermique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CA98E39-C43A-4126-8B0C-A079DC37F380}"/>
                </a:ext>
              </a:extLst>
            </p:cNvPr>
            <p:cNvSpPr txBox="1"/>
            <p:nvPr/>
          </p:nvSpPr>
          <p:spPr>
            <a:xfrm>
              <a:off x="6941976" y="0"/>
              <a:ext cx="4668392" cy="391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Peau clivée de singe (</a:t>
              </a:r>
              <a:r>
                <a:rPr lang="fr-FR" sz="1400" dirty="0" err="1">
                  <a:solidFill>
                    <a:schemeClr val="bg1"/>
                  </a:solidFill>
                </a:rPr>
                <a:t>NaCl</a:t>
              </a:r>
              <a:r>
                <a:rPr lang="fr-FR" sz="1600" dirty="0">
                  <a:solidFill>
                    <a:schemeClr val="bg1"/>
                  </a:solidFill>
                </a:rPr>
                <a:t> 1M)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D46B808-260B-4F15-8C9D-0ED729E44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9" r="27191"/>
          <a:stretch/>
        </p:blipFill>
        <p:spPr>
          <a:xfrm>
            <a:off x="2501071" y="3595376"/>
            <a:ext cx="3975928" cy="3067210"/>
          </a:xfrm>
          <a:prstGeom prst="rect">
            <a:avLst/>
          </a:prstGeom>
        </p:spPr>
      </p:pic>
      <p:sp>
        <p:nvSpPr>
          <p:cNvPr id="25" name="Titre 6">
            <a:extLst>
              <a:ext uri="{FF2B5EF4-FFF2-40B4-BE49-F238E27FC236}">
                <a16:creationId xmlns:a16="http://schemas.microsoft.com/office/drawing/2014/main" id="{B41D827E-A885-4301-8684-4E462E576A46}"/>
              </a:ext>
            </a:extLst>
          </p:cNvPr>
          <p:cNvSpPr txBox="1">
            <a:spLocks/>
          </p:cNvSpPr>
          <p:nvPr/>
        </p:nvSpPr>
        <p:spPr>
          <a:xfrm>
            <a:off x="331908" y="3912643"/>
            <a:ext cx="10515600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L’IFI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34CC69-7A5C-4BAA-AB12-03C1979903E9}"/>
              </a:ext>
            </a:extLst>
          </p:cNvPr>
          <p:cNvSpPr/>
          <p:nvPr/>
        </p:nvSpPr>
        <p:spPr>
          <a:xfrm>
            <a:off x="2780406" y="3729922"/>
            <a:ext cx="2238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IgG </a:t>
            </a:r>
            <a:r>
              <a:rPr lang="fr-FR" dirty="0" err="1">
                <a:solidFill>
                  <a:schemeClr val="bg1"/>
                </a:solidFill>
              </a:rPr>
              <a:t>anti-MB</a:t>
            </a:r>
            <a:r>
              <a:rPr lang="fr-FR" dirty="0">
                <a:solidFill>
                  <a:schemeClr val="bg1"/>
                </a:solidFill>
              </a:rPr>
              <a:t> dans 70 à 90%  des cas</a:t>
            </a:r>
          </a:p>
        </p:txBody>
      </p:sp>
    </p:spTree>
    <p:extLst>
      <p:ext uri="{BB962C8B-B14F-4D97-AF65-F5344CB8AC3E}">
        <p14:creationId xmlns:p14="http://schemas.microsoft.com/office/powerpoint/2010/main" val="248507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fr-FR" altLang="fr-FR" sz="4000" b="1" dirty="0">
                <a:solidFill>
                  <a:srgbClr val="0000FF"/>
                </a:solidFill>
              </a:rPr>
              <a:t>Anti-BP180 (BPAG2)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765175"/>
            <a:ext cx="9212035" cy="40322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fr-FR" altLang="fr-FR" sz="2400" dirty="0"/>
          </a:p>
          <a:p>
            <a:pPr>
              <a:lnSpc>
                <a:spcPct val="80000"/>
              </a:lnSpc>
            </a:pPr>
            <a:r>
              <a:rPr lang="fr-FR" altLang="fr-FR" sz="2400" dirty="0"/>
              <a:t>Classe IgG (IgA et IgE possible)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Diagnostic</a:t>
            </a:r>
          </a:p>
          <a:p>
            <a:pPr lvl="1">
              <a:lnSpc>
                <a:spcPct val="80000"/>
              </a:lnSpc>
            </a:pPr>
            <a:r>
              <a:rPr lang="fr-FR" altLang="fr-FR" sz="2000" dirty="0"/>
              <a:t>Marqueur diagnostic de la PB, de la PG et de la P cicatricielle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Suivi</a:t>
            </a:r>
          </a:p>
          <a:p>
            <a:pPr lvl="1">
              <a:lnSpc>
                <a:spcPct val="80000"/>
              </a:lnSpc>
            </a:pPr>
            <a:r>
              <a:rPr lang="fr-FR" altLang="fr-FR" sz="2000" dirty="0"/>
              <a:t>Taux non corrélé au titre d’IFI</a:t>
            </a:r>
          </a:p>
          <a:p>
            <a:pPr lvl="1">
              <a:lnSpc>
                <a:spcPct val="80000"/>
              </a:lnSpc>
            </a:pPr>
            <a:r>
              <a:rPr lang="fr-FR" altLang="fr-FR" sz="2000" dirty="0"/>
              <a:t>Activité et sévérité de la maladie corrélée avec le taux d’anticorps anti-BP180-NC16A (Di </a:t>
            </a:r>
            <a:r>
              <a:rPr lang="fr-FR" altLang="fr-FR" sz="2000" dirty="0" err="1"/>
              <a:t>Senzo</a:t>
            </a:r>
            <a:r>
              <a:rPr lang="fr-FR" altLang="fr-FR" sz="2000" dirty="0"/>
              <a:t> G.et all, 2012) (Schmidt E, 2000). </a:t>
            </a:r>
          </a:p>
          <a:p>
            <a:pPr lvl="1">
              <a:lnSpc>
                <a:spcPct val="80000"/>
              </a:lnSpc>
            </a:pPr>
            <a:r>
              <a:rPr lang="fr-FR" altLang="fr-FR" sz="2000" dirty="0"/>
              <a:t>Taux d’anti-BP180 &gt;= 3 fois le </a:t>
            </a:r>
            <a:r>
              <a:rPr lang="fr-FR" altLang="fr-FR" sz="2000" dirty="0" err="1"/>
              <a:t>cut</a:t>
            </a:r>
            <a:r>
              <a:rPr lang="fr-FR" altLang="fr-FR" sz="2000" dirty="0"/>
              <a:t> off à l’arrêt du traitement est un facteur de risque de rechute (Bernard P. , 2009)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Présents chez 2-7% des sujets sains, non lié à l’âge ni au sexe</a:t>
            </a:r>
          </a:p>
        </p:txBody>
      </p:sp>
      <p:graphicFrame>
        <p:nvGraphicFramePr>
          <p:cNvPr id="9361" name="Group 145"/>
          <p:cNvGraphicFramePr>
            <a:graphicFrameLocks noGrp="1"/>
          </p:cNvGraphicFramePr>
          <p:nvPr>
            <p:ph sz="half" idx="2"/>
          </p:nvPr>
        </p:nvGraphicFramePr>
        <p:xfrm>
          <a:off x="3719514" y="4797426"/>
          <a:ext cx="4441825" cy="1392873"/>
        </p:xfrm>
        <a:graphic>
          <a:graphicData uri="http://schemas.openxmlformats.org/drawingml/2006/table">
            <a:tbl>
              <a:tblPr/>
              <a:tblGrid>
                <a:gridCol w="176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Sensibilité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Spécificité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Pemphigoïde bulleuse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80% (70 à 98%).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96% (90 à 99%)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Pemphigoïde gestationnelle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88-96%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96%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665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6977" y="173143"/>
            <a:ext cx="10118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00FF"/>
                </a:solidFill>
              </a:rPr>
              <a:t>BP 180 : la cible antigénique principale de la pemphigoïde bulleuse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02" y="869364"/>
            <a:ext cx="3168352" cy="557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55090" y="6421154"/>
            <a:ext cx="42353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Molecular architecture and function of the </a:t>
            </a:r>
            <a:r>
              <a:rPr lang="en-US" sz="1100" dirty="0" err="1"/>
              <a:t>hemidesmosome</a:t>
            </a:r>
            <a:r>
              <a:rPr lang="en-US" sz="1100" dirty="0"/>
              <a:t> Gernot </a:t>
            </a:r>
            <a:r>
              <a:rPr lang="en-US" sz="1100" dirty="0" err="1"/>
              <a:t>Walko</a:t>
            </a:r>
            <a:r>
              <a:rPr lang="en-US" sz="1100" dirty="0"/>
              <a:t> &amp; Maria J. </a:t>
            </a:r>
            <a:r>
              <a:rPr lang="en-US" sz="1100" dirty="0" err="1"/>
              <a:t>Castañón</a:t>
            </a:r>
            <a:r>
              <a:rPr lang="en-US" sz="1100" dirty="0"/>
              <a:t> &amp; Gerhard </a:t>
            </a:r>
            <a:r>
              <a:rPr lang="en-US" sz="1100" dirty="0" err="1"/>
              <a:t>Wiche</a:t>
            </a:r>
            <a:r>
              <a:rPr lang="en-US" sz="1100" dirty="0"/>
              <a:t> Cell Tissue Res 2015</a:t>
            </a:r>
            <a:endParaRPr lang="fr-FR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7744685" y="864346"/>
            <a:ext cx="39860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BP180 = COL17 = BPAG2</a:t>
            </a:r>
          </a:p>
          <a:p>
            <a:endParaRPr lang="fr-FR" dirty="0"/>
          </a:p>
          <a:p>
            <a:r>
              <a:rPr lang="fr-FR" dirty="0"/>
              <a:t>BP180 : protéine transmembranaire</a:t>
            </a:r>
          </a:p>
          <a:p>
            <a:r>
              <a:rPr lang="fr-FR" dirty="0"/>
              <a:t>Interagit avec</a:t>
            </a:r>
          </a:p>
          <a:p>
            <a:pPr marL="285750" indent="-285750">
              <a:buFontTx/>
              <a:buChar char="-"/>
            </a:pPr>
            <a:r>
              <a:rPr lang="fr-FR" dirty="0"/>
              <a:t>BP230</a:t>
            </a:r>
          </a:p>
          <a:p>
            <a:pPr marL="285750" indent="-285750">
              <a:buFontTx/>
              <a:buChar char="-"/>
            </a:pPr>
            <a:r>
              <a:rPr lang="fr-FR" dirty="0"/>
              <a:t>Plectine</a:t>
            </a:r>
          </a:p>
          <a:p>
            <a:pPr marL="285750" indent="-285750">
              <a:buFontTx/>
              <a:buChar char="-"/>
            </a:pPr>
            <a:r>
              <a:rPr lang="fr-FR" dirty="0"/>
              <a:t>intégrine </a:t>
            </a:r>
            <a:r>
              <a:rPr lang="el-GR" dirty="0"/>
              <a:t>α</a:t>
            </a:r>
            <a:r>
              <a:rPr lang="fr-FR" dirty="0"/>
              <a:t>6</a:t>
            </a:r>
            <a:r>
              <a:rPr lang="el-GR" dirty="0">
                <a:cs typeface="Arial" panose="020B0604020202020204" pitchFamily="34" charset="0"/>
              </a:rPr>
              <a:t>β</a:t>
            </a:r>
            <a:r>
              <a:rPr lang="fr-FR" dirty="0">
                <a:cs typeface="Arial" panose="020B0604020202020204" pitchFamily="34" charset="0"/>
              </a:rPr>
              <a:t>4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laminine 332</a:t>
            </a:r>
          </a:p>
          <a:p>
            <a:endParaRPr lang="fr-FR" dirty="0"/>
          </a:p>
          <a:p>
            <a:r>
              <a:rPr lang="fr-FR" dirty="0"/>
              <a:t>Connecte les protéines </a:t>
            </a:r>
            <a:r>
              <a:rPr lang="fr-FR" dirty="0" err="1"/>
              <a:t>hémidesmosomales</a:t>
            </a:r>
            <a:r>
              <a:rPr lang="fr-FR" dirty="0"/>
              <a:t> extra- et </a:t>
            </a:r>
            <a:r>
              <a:rPr lang="fr-FR" dirty="0" err="1"/>
              <a:t>intra-cellulaires</a:t>
            </a:r>
            <a:endParaRPr lang="fr-FR" dirty="0"/>
          </a:p>
          <a:p>
            <a:r>
              <a:rPr lang="fr-FR" dirty="0"/>
              <a:t>Cible principale des auto-anticorps de la pemphigoïde bulleuse</a:t>
            </a:r>
          </a:p>
          <a:p>
            <a:endParaRPr lang="fr-FR" dirty="0"/>
          </a:p>
          <a:p>
            <a:r>
              <a:rPr lang="fr-FR" dirty="0"/>
              <a:t>Démonstration du rôle pathogène des anticorps anti-BP180 chez la souris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2823" y="5705113"/>
            <a:ext cx="501917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/>
              <a:t>Liu Z, Diaz LA, Troy JL, Taylor AF, Emery DJ, </a:t>
            </a:r>
            <a:r>
              <a:rPr lang="fr-FR" sz="1050" dirty="0" err="1"/>
              <a:t>Fairley</a:t>
            </a:r>
            <a:r>
              <a:rPr lang="fr-FR" sz="1050" dirty="0"/>
              <a:t> JA et al. (1993) A passive </a:t>
            </a:r>
            <a:r>
              <a:rPr lang="en-US" sz="1050" dirty="0"/>
              <a:t>transfer model of the organ-specific autoimmune disease, bullous pemphigoid, using antibodies generated against the </a:t>
            </a:r>
            <a:r>
              <a:rPr lang="en-US" sz="1050" dirty="0" err="1"/>
              <a:t>hemidesmosomal</a:t>
            </a:r>
            <a:r>
              <a:rPr lang="en-US" sz="1050" dirty="0"/>
              <a:t> </a:t>
            </a:r>
            <a:r>
              <a:rPr lang="fr-FR" sz="1050" dirty="0" err="1"/>
              <a:t>antigen</a:t>
            </a:r>
            <a:r>
              <a:rPr lang="fr-FR" sz="1050" dirty="0"/>
              <a:t>, BP180. J Clin Invest 92:2480–8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51116B-2967-4F90-BAA4-BBDB3A053041}"/>
              </a:ext>
            </a:extLst>
          </p:cNvPr>
          <p:cNvSpPr txBox="1"/>
          <p:nvPr/>
        </p:nvSpPr>
        <p:spPr>
          <a:xfrm>
            <a:off x="5417615" y="1215366"/>
            <a:ext cx="172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Membrane basale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28D160-5A79-4705-A43A-7C6E0819FF0A}"/>
              </a:ext>
            </a:extLst>
          </p:cNvPr>
          <p:cNvSpPr txBox="1"/>
          <p:nvPr/>
        </p:nvSpPr>
        <p:spPr>
          <a:xfrm>
            <a:off x="5784118" y="4204027"/>
            <a:ext cx="813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Cytosol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31C9B5-7B4B-4982-A883-725EF2F01168}"/>
              </a:ext>
            </a:extLst>
          </p:cNvPr>
          <p:cNvSpPr txBox="1"/>
          <p:nvPr/>
        </p:nvSpPr>
        <p:spPr>
          <a:xfrm>
            <a:off x="5326860" y="1899923"/>
            <a:ext cx="172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Membrane plasmique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9E9827A1-BAC2-4BD0-A086-0F0802B1D809}"/>
              </a:ext>
            </a:extLst>
          </p:cNvPr>
          <p:cNvSpPr/>
          <p:nvPr/>
        </p:nvSpPr>
        <p:spPr>
          <a:xfrm>
            <a:off x="5347276" y="864346"/>
            <a:ext cx="140678" cy="103055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D16B93F2-5439-431E-AD7E-F3BF398FAF9D}"/>
              </a:ext>
            </a:extLst>
          </p:cNvPr>
          <p:cNvSpPr/>
          <p:nvPr/>
        </p:nvSpPr>
        <p:spPr>
          <a:xfrm>
            <a:off x="5341716" y="2533138"/>
            <a:ext cx="146238" cy="362221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83FABD-9659-4142-BFF8-2AB1354DB0C0}"/>
              </a:ext>
            </a:extLst>
          </p:cNvPr>
          <p:cNvSpPr/>
          <p:nvPr/>
        </p:nvSpPr>
        <p:spPr>
          <a:xfrm rot="20619059">
            <a:off x="2541838" y="1302479"/>
            <a:ext cx="1577003" cy="2825794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6BCD79F-CBB1-4E03-98E3-08BD8C218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2"/>
          <a:stretch/>
        </p:blipFill>
        <p:spPr bwMode="auto">
          <a:xfrm rot="16200000">
            <a:off x="-1492845" y="2692085"/>
            <a:ext cx="5397442" cy="193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3198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1529</Words>
  <Application>Microsoft Office PowerPoint</Application>
  <PresentationFormat>Grand écran</PresentationFormat>
  <Paragraphs>219</Paragraphs>
  <Slides>23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HelveticaNeueLTStd-Bd</vt:lpstr>
      <vt:lpstr>HelveticaNeueLTStd-MdIt</vt:lpstr>
      <vt:lpstr>Times New Roman</vt:lpstr>
      <vt:lpstr>Wingdings</vt:lpstr>
      <vt:lpstr>Thème Office</vt:lpstr>
      <vt:lpstr>Expérience pratique du dosage des IgE anti BP180 </vt:lpstr>
      <vt:lpstr>Pemphigoïde bulleuse</vt:lpstr>
      <vt:lpstr>Pemphigoïde bulleuse : formes cliniques atypiques</vt:lpstr>
      <vt:lpstr>Pemphigoïde bulleuse</vt:lpstr>
      <vt:lpstr>Présentation PowerPoint</vt:lpstr>
      <vt:lpstr>Les examens immunologiques</vt:lpstr>
      <vt:lpstr>L’IFD</vt:lpstr>
      <vt:lpstr>Anti-BP180 (BPAG2)</vt:lpstr>
      <vt:lpstr>Présentation PowerPoint</vt:lpstr>
      <vt:lpstr>Présentation PowerPoint</vt:lpstr>
      <vt:lpstr>Présentation PowerPoint</vt:lpstr>
      <vt:lpstr>Présentation PowerPoint</vt:lpstr>
      <vt:lpstr>IgG4 dans la pemphigoïde bulleuse : Mécanisme indépendent du complément ?</vt:lpstr>
      <vt:lpstr>Présentation PowerPoint</vt:lpstr>
      <vt:lpstr>Objectifs</vt:lpstr>
      <vt:lpstr>Outils de détection des IgE anti-BP180</vt:lpstr>
      <vt:lpstr>Mise en place ELISA IgE anti-BP180 NC16A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FORTENFANT Françoise</dc:creator>
  <cp:lastModifiedBy>CHRETIEN Pascale</cp:lastModifiedBy>
  <cp:revision>66</cp:revision>
  <dcterms:created xsi:type="dcterms:W3CDTF">2021-03-09T07:21:27Z</dcterms:created>
  <dcterms:modified xsi:type="dcterms:W3CDTF">2021-04-06T12:27:14Z</dcterms:modified>
</cp:coreProperties>
</file>