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B521-DA12-4195-AB39-2B2AD4C16FE1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A992A-8C84-4B3C-86D1-89A78B9AD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65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PROTÉINE CTLA-4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Où ?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fut découverte de nombreuses années auparavant par P.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Golstein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Centre d’immunologie de Marseille-Luminy (CIML). Cette protéine est présente de manière constitutive à la surface des lymphocytes T cytotoxiques (CD8+) activés et des lymphocytes T régulateurs (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Treg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C'est une glycoprotéine homologue du CD28+ exprimée à la surface des lymphocytes T.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 freine la réponse des cellules "T" et c'est un "interrupteur" maintenant inactifs les lymphocytes T...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 </a:t>
            </a:r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induit un signal d’inhibition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l’activité des lymphocytes T lorsqu’ils se fixent aux récepteurs membranaires (CD80 et CD87) présents à la surface des cellules présentatrices d’antigène (CPA) ou cellules dendritiques. Elle inhibe la production d'IL2 et arrête la progression du cycle cellulaire.</a:t>
            </a: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PD1 et LE PDL-1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Où ?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récepteur découvert par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Tasaku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Honjo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1992 et Prix Nobel de Médecine en 2018. Il est retrouvé à la surface des lymphocytes T mais aussi des lymphocytes B, des monocytes et des cellules présentatrices d'antigènes.</a:t>
            </a:r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protéine PD-1 (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programmed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se lie à une autre molécule présente à la surface de certaines cellules tumorales.</a:t>
            </a:r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PD-L1 est le ligand qui, comme son nom l'indique, qui se lie au récepteur PD1.</a:t>
            </a:r>
          </a:p>
          <a:p>
            <a:r>
              <a:rPr lang="fr-F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 modulent l’activité des lymphocytes T périphériques...</a:t>
            </a:r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l'état normal, le récepteur PD1 est impliqué dans le processus de tolérance immunitaire (bloquer les lymphocytes auto-réactifs pour éviter une destruction des cellules de l'hôte).</a:t>
            </a:r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L'interaction entre le PD1 et son ligand PDL-1 rend la cellule tumorale "invisible" au système immunitaire, en désactivant (ou désarmant) le lymphocyte T.</a:t>
            </a:r>
            <a:b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cellules tumorales peuvent, elles aussi, surexprimer le ligand PD-L1 et/ou PD-L2 à leur surface et induire un état de tolérance immunitaire par inhibition de l’activation lymphocytaire.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A992A-8C84-4B3C-86D1-89A78B9AD7B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23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26FF3-F1FA-49F1-998A-107F6D13A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ABC266-E2A3-4547-B449-087476FC8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B54887-C9F6-4B01-9A4B-8CB5BB19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9CA-EACA-4723-BDA2-15BFF53062C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399983-7D47-4720-B78B-63A482FD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5889D1-5643-4781-9691-64B8B1BA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FB93-8422-4ABD-80E7-57F823F06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1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7BAAB-6D49-4E58-806F-FA9082E3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2436C8-4F8B-4DA2-9B6B-312C8E1B5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05146C-980F-4FED-B359-C50FD95B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9CA-EACA-4723-BDA2-15BFF53062C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CF897A-8FA1-480D-B233-9759338D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FF9A3B-1141-4569-960C-EDF5EC6E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FB93-8422-4ABD-80E7-57F823F06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03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D277DEB-D728-4BDF-8F4C-20EF1D07F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3C0FED-301B-42ED-98E3-1983A41A8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557BD9-A5FD-412E-8CBD-15E67FB7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9CA-EACA-4723-BDA2-15BFF53062C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10C09D-7317-4AAB-9555-E943FE7A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587BDA-EAC2-4661-9694-C8032CD0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FB93-8422-4ABD-80E7-57F823F06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53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528AB-2B05-4FAF-8D87-5FF9353A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3F6485-C550-491B-9846-20F83FB1F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B8B05A-A1B0-4235-98FF-DFEBEE57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9CA-EACA-4723-BDA2-15BFF53062C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79D8EA-0F99-4B61-B8C5-4051A9BF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9A36EF-BD5E-4988-BDDF-05BCFAC3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FB93-8422-4ABD-80E7-57F823F06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65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4C929-EDB3-4E45-9AE9-372240BA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853C1-8C26-4CBC-A7FB-3D2F4C8CC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05C19A-AEA5-45AD-9890-5779AA06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9CA-EACA-4723-BDA2-15BFF53062C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659F45-0BC0-49DE-AC93-DCA69EE0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4B846A-B1A9-4961-9287-F62BA95F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FB93-8422-4ABD-80E7-57F823F06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14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862B6-28EC-437F-8424-57303D66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373C26-640F-4036-AEB9-F1C24C0E7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A04C73-612D-4203-A584-2923248EE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414EF3-A087-41A4-AA8C-6EEB5BF3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9CA-EACA-4723-BDA2-15BFF53062C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35F9FF-F242-4486-8C80-8650407A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E9729F-8CFA-4186-B046-1103EDB4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FB93-8422-4ABD-80E7-57F823F06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01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A3C77-BE56-4162-B46D-38D240F8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79A73B-374A-4725-A18D-FE778D4ED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DB1A8D-086A-48EC-8837-996563EEF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051975-5A02-4283-9DC7-577949C8C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862F9D-F2C6-4A75-B61E-8A98997E9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D6C8DA8-8A1E-4B53-8DEF-2E81E1DA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9CA-EACA-4723-BDA2-15BFF53062C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344AB24-C1D8-4B1F-81A9-6107F461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F75329-7C60-4863-ACFC-B97DC5A8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FB93-8422-4ABD-80E7-57F823F06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85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FBFEF-DF1D-447B-9848-52DB54B1C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92EF14-84C2-4539-B8DD-66A60601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9CA-EACA-4723-BDA2-15BFF53062C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8A9930-5792-4D31-85E2-CA91F466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FE22B6-624C-4FBB-85A5-DB330FBE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FB93-8422-4ABD-80E7-57F823F06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97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D59EEA-4079-4AC1-BA15-ACA8F875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9CA-EACA-4723-BDA2-15BFF53062C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958366-3A08-4424-BB31-986E466B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11822D-6DA7-483F-8DE4-C1BC2CF4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FB93-8422-4ABD-80E7-57F823F06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34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C06458-AABC-4E9F-93F9-E915D747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F777F0-00C8-4857-94F1-7F42E6621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F65455-E63A-441F-BEBB-0D0E1C008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9399EE-0A8D-4F74-A148-5AE78608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9CA-EACA-4723-BDA2-15BFF53062C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6F9FA3-6632-4088-90AA-0A65F1AE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EC6F64-C4C2-45EC-AD44-0B911F11F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FB93-8422-4ABD-80E7-57F823F06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44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DF86B9-8C64-41EF-80B3-D33403BE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5E3747-8A51-4D5B-8472-544CBB94D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422AFA-69BA-4D3E-BE95-FE0BFA669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F98028-3DCE-4EA7-B4BE-3C1CD721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99CA-EACA-4723-BDA2-15BFF53062C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06A8FC-8707-47C3-A4E2-823AB33D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ECA960-5567-4AA0-A561-E562AEB4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FB93-8422-4ABD-80E7-57F823F06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49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98430-FCD2-4395-959C-CFBE04F7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40F485-4D90-450B-BC7C-9424A425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2CBD1A-DABB-4BEB-BD98-E92DDC7C5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D99CA-EACA-4723-BDA2-15BFF53062CB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CC41F6-83E3-4CCD-AA2C-0091DC6E8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C30BDC-7586-40F3-A241-A1BA5CB98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1FB93-8422-4ABD-80E7-57F823F069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43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F25291C-EFBA-450F-9BD1-9BE2CC10267C}"/>
              </a:ext>
            </a:extLst>
          </p:cNvPr>
          <p:cNvSpPr txBox="1"/>
          <p:nvPr/>
        </p:nvSpPr>
        <p:spPr>
          <a:xfrm>
            <a:off x="2672179" y="2485748"/>
            <a:ext cx="7004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COMPLICATIONS DYSIMMUNITAIRES DES INHIBITEURS DE CHECK POINT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96243B-359A-4018-BAC8-8B7D26A411FE}"/>
              </a:ext>
            </a:extLst>
          </p:cNvPr>
          <p:cNvSpPr txBox="1"/>
          <p:nvPr/>
        </p:nvSpPr>
        <p:spPr>
          <a:xfrm>
            <a:off x="3738978" y="5095783"/>
            <a:ext cx="4714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Stéphanie FRANCOIS</a:t>
            </a:r>
          </a:p>
          <a:p>
            <a:pPr algn="ctr"/>
            <a:r>
              <a:rPr lang="fr-FR" sz="2000" dirty="0">
                <a:latin typeface="Comic Sans MS" panose="030F0702030302020204" pitchFamily="66" charset="0"/>
              </a:rPr>
              <a:t>Service d’Immunologie – CHU DIJON</a:t>
            </a:r>
          </a:p>
          <a:p>
            <a:pPr algn="ctr"/>
            <a:endParaRPr lang="fr-FR" sz="2000" dirty="0">
              <a:latin typeface="Comic Sans MS" panose="030F0702030302020204" pitchFamily="66" charset="0"/>
            </a:endParaRPr>
          </a:p>
          <a:p>
            <a:pPr algn="ctr"/>
            <a:r>
              <a:rPr lang="fr-FR" sz="2000" dirty="0">
                <a:latin typeface="Comic Sans MS" panose="030F0702030302020204" pitchFamily="66" charset="0"/>
              </a:rPr>
              <a:t>Réunion du GEAI du 15 janvier 2020</a:t>
            </a:r>
          </a:p>
        </p:txBody>
      </p:sp>
    </p:spTree>
    <p:extLst>
      <p:ext uri="{BB962C8B-B14F-4D97-AF65-F5344CB8AC3E}">
        <p14:creationId xmlns:p14="http://schemas.microsoft.com/office/powerpoint/2010/main" val="131038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E8AFCD-E3C2-4312-AEB5-4081B7320110}"/>
              </a:ext>
            </a:extLst>
          </p:cNvPr>
          <p:cNvSpPr/>
          <p:nvPr/>
        </p:nvSpPr>
        <p:spPr>
          <a:xfrm>
            <a:off x="755715" y="2144595"/>
            <a:ext cx="104731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cap="all" dirty="0">
                <a:latin typeface="Comic Sans MS" panose="030F0702030302020204" pitchFamily="66" charset="0"/>
              </a:rPr>
              <a:t>Rôle du biologiste médical auto-immunologiste dans le diagnostic biologique de ces complications dysimmunitaires?</a:t>
            </a:r>
          </a:p>
          <a:p>
            <a:pPr algn="ctr"/>
            <a:endParaRPr lang="fr-FR" sz="2000" cap="all" dirty="0">
              <a:latin typeface="Comic Sans MS" panose="030F0702030302020204" pitchFamily="66" charset="0"/>
            </a:endParaRPr>
          </a:p>
          <a:p>
            <a:pPr algn="ctr"/>
            <a:r>
              <a:rPr lang="fr-FR" sz="2000" cap="all" dirty="0">
                <a:latin typeface="Comic Sans MS" panose="030F0702030302020204" pitchFamily="66" charset="0"/>
              </a:rPr>
              <a:t>Pertinence de sa prestation de conseil?</a:t>
            </a:r>
          </a:p>
          <a:p>
            <a:pPr algn="ctr"/>
            <a:endParaRPr lang="fr-FR" sz="2000" cap="all" dirty="0">
              <a:latin typeface="Comic Sans MS" panose="030F0702030302020204" pitchFamily="66" charset="0"/>
            </a:endParaRPr>
          </a:p>
          <a:p>
            <a:pPr algn="ctr"/>
            <a:r>
              <a:rPr lang="fr-FR" sz="2000" cap="all" dirty="0">
                <a:latin typeface="Comic Sans MS" panose="030F0702030302020204" pitchFamily="66" charset="0"/>
              </a:rPr>
              <a:t>Exemple du diabète auto-immun de type 1 induit par les inhibiteurs de check point</a:t>
            </a:r>
          </a:p>
          <a:p>
            <a:pPr algn="ctr"/>
            <a:endParaRPr lang="fr-FR" sz="2000" cap="all" dirty="0">
              <a:latin typeface="Comic Sans MS" panose="030F0702030302020204" pitchFamily="66" charset="0"/>
            </a:endParaRPr>
          </a:p>
          <a:p>
            <a:pPr algn="ctr"/>
            <a:endParaRPr lang="fr-FR" sz="2000" cap="all" dirty="0">
              <a:latin typeface="Comic Sans MS" panose="030F0702030302020204" pitchFamily="66" charset="0"/>
            </a:endParaRPr>
          </a:p>
          <a:p>
            <a:pPr algn="ctr"/>
            <a:endParaRPr lang="fr-FR" sz="2000" cap="all" dirty="0">
              <a:latin typeface="Comic Sans MS" panose="030F0702030302020204" pitchFamily="66" charset="0"/>
            </a:endParaRPr>
          </a:p>
          <a:p>
            <a:pPr algn="ctr"/>
            <a:endParaRPr lang="fr-FR" sz="2000" cap="al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2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B18B58-DB74-4C71-AE21-54081ECBC6E8}"/>
              </a:ext>
            </a:extLst>
          </p:cNvPr>
          <p:cNvSpPr/>
          <p:nvPr/>
        </p:nvSpPr>
        <p:spPr>
          <a:xfrm>
            <a:off x="3588742" y="233878"/>
            <a:ext cx="4892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INHIBITEUR DE CHECK POINT</a:t>
            </a:r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51B171-2BAF-4A2F-88D6-85866A706311}"/>
              </a:ext>
            </a:extLst>
          </p:cNvPr>
          <p:cNvSpPr txBox="1"/>
          <p:nvPr/>
        </p:nvSpPr>
        <p:spPr>
          <a:xfrm>
            <a:off x="150829" y="920621"/>
            <a:ext cx="1174579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-inhibiteur de points de contrôle immunitaire 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-inhibiteur de check point immunologique ICP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-immunothérapie anti-cancéreuse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-les molécules les plus connues ciblent le CTLA-4, PD-1 ou PD-L1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-</a:t>
            </a:r>
            <a:r>
              <a:rPr lang="fr-FR" sz="2000" dirty="0" err="1">
                <a:latin typeface="Comic Sans MS" panose="030F0702030302020204" pitchFamily="66" charset="0"/>
              </a:rPr>
              <a:t>ipilimumumab</a:t>
            </a:r>
            <a:r>
              <a:rPr lang="fr-FR" sz="2000" dirty="0">
                <a:latin typeface="Comic Sans MS" panose="030F0702030302020204" pitchFamily="66" charset="0"/>
              </a:rPr>
              <a:t> (anticorps thérapeutique anti-CTLA-4) 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-</a:t>
            </a:r>
            <a:r>
              <a:rPr lang="fr-FR" sz="2000" dirty="0" err="1">
                <a:latin typeface="Comic Sans MS" panose="030F0702030302020204" pitchFamily="66" charset="0"/>
              </a:rPr>
              <a:t>nivolumab</a:t>
            </a:r>
            <a:r>
              <a:rPr lang="fr-FR" sz="2000" dirty="0">
                <a:latin typeface="Comic Sans MS" panose="030F0702030302020204" pitchFamily="66" charset="0"/>
              </a:rPr>
              <a:t> ou pembrolizumab (anticorps thérapeutique anti-PD-1)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-prix Nobel de médecine 2018 </a:t>
            </a:r>
          </a:p>
          <a:p>
            <a:r>
              <a:rPr lang="fr-FR" sz="2000" dirty="0">
                <a:latin typeface="Comic Sans MS" panose="030F0702030302020204" pitchFamily="66" charset="0"/>
              </a:rPr>
              <a:t>	-américain James Allison (potentiel antitumoral en bloquant le CTLA-4) </a:t>
            </a:r>
          </a:p>
          <a:p>
            <a:r>
              <a:rPr lang="fr-FR" sz="2000" dirty="0">
                <a:latin typeface="Comic Sans MS" panose="030F0702030302020204" pitchFamily="66" charset="0"/>
              </a:rPr>
              <a:t>	-japonais </a:t>
            </a:r>
            <a:r>
              <a:rPr lang="fr-FR" sz="2000" dirty="0" err="1">
                <a:latin typeface="Comic Sans MS" panose="030F0702030302020204" pitchFamily="66" charset="0"/>
              </a:rPr>
              <a:t>Tasuku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Honjo</a:t>
            </a:r>
            <a:r>
              <a:rPr lang="fr-FR" sz="2000" dirty="0">
                <a:latin typeface="Comic Sans MS" panose="030F0702030302020204" pitchFamily="66" charset="0"/>
              </a:rPr>
              <a:t> (modèle murin PD-1/PD-L1) </a:t>
            </a:r>
          </a:p>
          <a:p>
            <a:r>
              <a:rPr lang="fr-FR" sz="2000" dirty="0">
                <a:latin typeface="Comic Sans MS" panose="030F0702030302020204" pitchFamily="66" charset="0"/>
              </a:rPr>
              <a:t>	-découverte du traitement du cancer par inhibition de la régulation immunitaire négative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-traitement révolutionnaire du mélanome (guérison de cancer métastatique) puis de nombreux cancers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4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google image inhibiteur check point&quot;">
            <a:extLst>
              <a:ext uri="{FF2B5EF4-FFF2-40B4-BE49-F238E27FC236}">
                <a16:creationId xmlns:a16="http://schemas.microsoft.com/office/drawing/2014/main" id="{C7A82432-A4E5-4625-A097-266CEE9EF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2" y="160258"/>
            <a:ext cx="9860437" cy="65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06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E689C2A-E52B-48D9-BC2A-5956CB80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067701"/>
              </p:ext>
            </p:extLst>
          </p:nvPr>
        </p:nvGraphicFramePr>
        <p:xfrm>
          <a:off x="2413306" y="593889"/>
          <a:ext cx="6193366" cy="6165130"/>
        </p:xfrm>
        <a:graphic>
          <a:graphicData uri="http://schemas.openxmlformats.org/drawingml/2006/table">
            <a:tbl>
              <a:tblPr/>
              <a:tblGrid>
                <a:gridCol w="1293670">
                  <a:extLst>
                    <a:ext uri="{9D8B030D-6E8A-4147-A177-3AD203B41FA5}">
                      <a16:colId xmlns:a16="http://schemas.microsoft.com/office/drawing/2014/main" val="1668321420"/>
                    </a:ext>
                  </a:extLst>
                </a:gridCol>
                <a:gridCol w="2449848">
                  <a:extLst>
                    <a:ext uri="{9D8B030D-6E8A-4147-A177-3AD203B41FA5}">
                      <a16:colId xmlns:a16="http://schemas.microsoft.com/office/drawing/2014/main" val="1429406112"/>
                    </a:ext>
                  </a:extLst>
                </a:gridCol>
                <a:gridCol w="2449848">
                  <a:extLst>
                    <a:ext uri="{9D8B030D-6E8A-4147-A177-3AD203B41FA5}">
                      <a16:colId xmlns:a16="http://schemas.microsoft.com/office/drawing/2014/main" val="509695107"/>
                    </a:ext>
                  </a:extLst>
                </a:gridCol>
              </a:tblGrid>
              <a:tr h="3268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>
                          <a:solidFill>
                            <a:srgbClr val="00498B"/>
                          </a:solidFill>
                          <a:effectLst/>
                        </a:rPr>
                        <a:t>Cible</a:t>
                      </a:r>
                      <a:endParaRPr lang="fr-FR" sz="700">
                        <a:solidFill>
                          <a:srgbClr val="00498B"/>
                        </a:solidFill>
                        <a:effectLst/>
                      </a:endParaRPr>
                    </a:p>
                  </a:txBody>
                  <a:tcPr marL="33174" marR="33174" marT="16587" marB="16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Médicament</a:t>
                      </a:r>
                    </a:p>
                  </a:txBody>
                  <a:tcPr marL="33174" marR="33174" marT="16587" marB="16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Indications homologuées</a:t>
                      </a:r>
                    </a:p>
                  </a:txBody>
                  <a:tcPr marL="33174" marR="33174" marT="16587" marB="165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22308"/>
                  </a:ext>
                </a:extLst>
              </a:tr>
              <a:tr h="5681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>
                          <a:solidFill>
                            <a:srgbClr val="00498B"/>
                          </a:solidFill>
                          <a:effectLst/>
                        </a:rPr>
                        <a:t>CTLA4</a:t>
                      </a:r>
                      <a:endParaRPr lang="fr-FR" sz="700">
                        <a:solidFill>
                          <a:srgbClr val="00498B"/>
                        </a:solidFill>
                        <a:effectLst/>
                      </a:endParaRPr>
                    </a:p>
                  </a:txBody>
                  <a:tcPr marL="33174" marR="33174" marT="16587" marB="16587" anchor="ctr">
                    <a:lnL>
                      <a:noFill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Ipilimumab (Yervoy™)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Mélanome cutané avancé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Rein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Colorectal MSI+:dMMR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569764"/>
                  </a:ext>
                </a:extLst>
              </a:tr>
              <a:tr h="15487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700" b="1">
                          <a:solidFill>
                            <a:srgbClr val="00498B"/>
                          </a:solidFill>
                          <a:effectLst/>
                        </a:rPr>
                        <a:t> PD1</a:t>
                      </a:r>
                      <a:endParaRPr lang="fr-FR" sz="700">
                        <a:solidFill>
                          <a:srgbClr val="00498B"/>
                        </a:solidFill>
                        <a:effectLst/>
                      </a:endParaRPr>
                    </a:p>
                  </a:txBody>
                  <a:tcPr marL="33174" marR="33174" marT="16587" marB="16587" anchor="ctr">
                    <a:lnL>
                      <a:noFill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Nivolumab (Opdivo™)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  <a:t>Mélanome cutané avancé</a:t>
                      </a:r>
                      <a:b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  <a:t>Poumon y compris petites cellules</a:t>
                      </a:r>
                      <a:b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  <a:t>ORL</a:t>
                      </a:r>
                      <a:b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  <a:t>Rein</a:t>
                      </a:r>
                      <a:b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  <a:t>Hodgkin</a:t>
                      </a:r>
                      <a:b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  <a:t>Vessie</a:t>
                      </a:r>
                      <a:b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  <a:t>Foie</a:t>
                      </a:r>
                      <a:b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  <a:t>Cancers MSI+:</a:t>
                      </a:r>
                      <a:r>
                        <a:rPr lang="fr-FR" sz="700" dirty="0" err="1">
                          <a:solidFill>
                            <a:srgbClr val="00498B"/>
                          </a:solidFill>
                          <a:effectLst/>
                        </a:rPr>
                        <a:t>dMMR</a:t>
                      </a:r>
                      <a: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  <a:t> – agnostique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492388"/>
                  </a:ext>
                </a:extLst>
              </a:tr>
              <a:tr h="224914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Pembrolizumab (Keytruda™)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Mélanome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Poumon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ORL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Hodgkin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Lymphome médiastinal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Vessie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Carcinome de Merkel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Col de l’utérus et endomètre (en association avec lenvatinib)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Cancers MSI+:dMMR – agnostique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Cancer de l’estomac et de la jonction œsophage-estomac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693572"/>
                  </a:ext>
                </a:extLst>
              </a:tr>
              <a:tr h="2879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Cemiplimab (Liptayo™)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Cancers épidermoïdes de la peau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070096"/>
                  </a:ext>
                </a:extLst>
              </a:tr>
              <a:tr h="5681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700" b="1" dirty="0">
                          <a:solidFill>
                            <a:srgbClr val="00498B"/>
                          </a:solidFill>
                          <a:effectLst/>
                        </a:rPr>
                        <a:t> PD-L1</a:t>
                      </a:r>
                      <a:endParaRPr lang="fr-FR" sz="700" dirty="0">
                        <a:solidFill>
                          <a:srgbClr val="00498B"/>
                        </a:solidFill>
                        <a:effectLst/>
                      </a:endParaRPr>
                    </a:p>
                  </a:txBody>
                  <a:tcPr marL="33174" marR="33174" marT="16587" marB="16587" anchor="ctr">
                    <a:lnL>
                      <a:noFill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Atezolizumab (Tecentriq™)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Vessie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Poumon y compris à petites cellules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Sein triple négatif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94924"/>
                  </a:ext>
                </a:extLst>
              </a:tr>
              <a:tr h="3081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Durvalumab (Imfinzi™)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Poumon</a:t>
                      </a:r>
                      <a:b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Vessie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562366"/>
                  </a:ext>
                </a:extLst>
              </a:tr>
              <a:tr h="3081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700">
                          <a:solidFill>
                            <a:srgbClr val="00498B"/>
                          </a:solidFill>
                          <a:effectLst/>
                        </a:rPr>
                        <a:t>Avelumab (Bavencio™)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  <a:t>Carcinome de Merkel</a:t>
                      </a:r>
                      <a:b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</a:br>
                      <a:r>
                        <a:rPr lang="fr-FR" sz="700" dirty="0">
                          <a:solidFill>
                            <a:srgbClr val="00498B"/>
                          </a:solidFill>
                          <a:effectLst/>
                        </a:rPr>
                        <a:t>Vessie</a:t>
                      </a:r>
                    </a:p>
                  </a:txBody>
                  <a:tcPr marL="19352" marR="19352" marT="2765" marB="2765" anchor="ctr">
                    <a:lnL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8518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4A48674-0C63-4D3B-870B-3CEBA26E919C}"/>
              </a:ext>
            </a:extLst>
          </p:cNvPr>
          <p:cNvSpPr/>
          <p:nvPr/>
        </p:nvSpPr>
        <p:spPr>
          <a:xfrm>
            <a:off x="1385740" y="98981"/>
            <a:ext cx="9521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0" cap="all" dirty="0">
                <a:effectLst/>
                <a:latin typeface="Comic Sans MS" panose="030F0702030302020204" pitchFamily="66" charset="0"/>
              </a:rPr>
              <a:t>INHIBITEURS DE CHECK POINT IMMUNOLOGIQUE (ICP) HOMOLOGUÉS </a:t>
            </a:r>
            <a:r>
              <a:rPr lang="fr-FR" sz="800" i="0" cap="all" dirty="0">
                <a:effectLst/>
                <a:latin typeface="Comic Sans MS" panose="030F0702030302020204" pitchFamily="66" charset="0"/>
              </a:rPr>
              <a:t>(janvier 2019)</a:t>
            </a:r>
          </a:p>
        </p:txBody>
      </p:sp>
    </p:spTree>
    <p:extLst>
      <p:ext uri="{BB962C8B-B14F-4D97-AF65-F5344CB8AC3E}">
        <p14:creationId xmlns:p14="http://schemas.microsoft.com/office/powerpoint/2010/main" val="239336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ésultat de recherche d'images pour &quot;molécule de costimulation lymphocyte t et cpa&quot;">
            <a:extLst>
              <a:ext uri="{FF2B5EF4-FFF2-40B4-BE49-F238E27FC236}">
                <a16:creationId xmlns:a16="http://schemas.microsoft.com/office/drawing/2014/main" id="{CEA9F98D-ACC1-4E0A-8024-055855370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83137"/>
            <a:ext cx="72009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803158-88BB-4A0F-A414-19AF32E2A624}"/>
              </a:ext>
            </a:extLst>
          </p:cNvPr>
          <p:cNvSpPr/>
          <p:nvPr/>
        </p:nvSpPr>
        <p:spPr>
          <a:xfrm>
            <a:off x="230956" y="146115"/>
            <a:ext cx="11730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0" cap="all" dirty="0">
                <a:effectLst/>
                <a:latin typeface="Comic Sans MS" panose="030F0702030302020204" pitchFamily="66" charset="0"/>
              </a:rPr>
              <a:t>De nouvelles molécules sont en développement ciblant d’autres antigènes d’intérêt</a:t>
            </a:r>
            <a:endParaRPr lang="fr-FR" sz="800" i="0" cap="all" dirty="0"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A846FD1-C7F6-48AA-A7EA-5D59FBC91DEF}"/>
              </a:ext>
            </a:extLst>
          </p:cNvPr>
          <p:cNvCxnSpPr/>
          <p:nvPr/>
        </p:nvCxnSpPr>
        <p:spPr>
          <a:xfrm>
            <a:off x="7645138" y="5674936"/>
            <a:ext cx="471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425FFC7-E57B-454B-906A-2F548C565913}"/>
              </a:ext>
            </a:extLst>
          </p:cNvPr>
          <p:cNvCxnSpPr/>
          <p:nvPr/>
        </p:nvCxnSpPr>
        <p:spPr>
          <a:xfrm>
            <a:off x="7645138" y="3791146"/>
            <a:ext cx="471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9110723-0404-4CEA-A0BA-772CCA993BDC}"/>
              </a:ext>
            </a:extLst>
          </p:cNvPr>
          <p:cNvCxnSpPr/>
          <p:nvPr/>
        </p:nvCxnSpPr>
        <p:spPr>
          <a:xfrm>
            <a:off x="7645138" y="2218441"/>
            <a:ext cx="471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42B10F1-49BF-4323-88CF-CE0D875353C5}"/>
              </a:ext>
            </a:extLst>
          </p:cNvPr>
          <p:cNvCxnSpPr/>
          <p:nvPr/>
        </p:nvCxnSpPr>
        <p:spPr>
          <a:xfrm>
            <a:off x="7645138" y="6289249"/>
            <a:ext cx="4713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238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8489FC-975A-4559-BA42-565EE5C86860}"/>
              </a:ext>
            </a:extLst>
          </p:cNvPr>
          <p:cNvSpPr/>
          <p:nvPr/>
        </p:nvSpPr>
        <p:spPr>
          <a:xfrm>
            <a:off x="1820945" y="221527"/>
            <a:ext cx="8550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cap="all" dirty="0">
                <a:latin typeface="Comic Sans MS" panose="030F0702030302020204" pitchFamily="66" charset="0"/>
              </a:rPr>
              <a:t>Complications dysimmunitaires</a:t>
            </a:r>
          </a:p>
          <a:p>
            <a:pPr algn="ctr"/>
            <a:r>
              <a:rPr lang="fr-FR" sz="2000" i="0" cap="all" dirty="0">
                <a:effectLst/>
                <a:latin typeface="Comic Sans MS" panose="030F0702030302020204" pitchFamily="66" charset="0"/>
              </a:rPr>
              <a:t>Toxicité immunologique</a:t>
            </a:r>
          </a:p>
          <a:p>
            <a:pPr algn="ctr"/>
            <a:r>
              <a:rPr lang="fr-FR" sz="2000" cap="all" dirty="0">
                <a:latin typeface="Comic Sans MS" panose="030F0702030302020204" pitchFamily="66" charset="0"/>
              </a:rPr>
              <a:t>Effets indésirables immunologiques</a:t>
            </a:r>
          </a:p>
          <a:p>
            <a:pPr algn="ctr"/>
            <a:r>
              <a:rPr lang="fr-FR" sz="2000" i="0" cap="all" dirty="0" err="1">
                <a:effectLst/>
                <a:latin typeface="Comic Sans MS" panose="030F0702030302020204" pitchFamily="66" charset="0"/>
              </a:rPr>
              <a:t>IRAE</a:t>
            </a:r>
            <a:r>
              <a:rPr lang="fr-FR" sz="2000" i="0" dirty="0" err="1">
                <a:effectLst/>
                <a:latin typeface="Comic Sans MS" panose="030F0702030302020204" pitchFamily="66" charset="0"/>
              </a:rPr>
              <a:t>s</a:t>
            </a:r>
            <a:r>
              <a:rPr lang="fr-FR" sz="2000" cap="all" dirty="0">
                <a:latin typeface="Comic Sans MS" panose="030F0702030302020204" pitchFamily="66" charset="0"/>
              </a:rPr>
              <a:t> : Immune-</a:t>
            </a:r>
            <a:r>
              <a:rPr lang="fr-FR" sz="2000" cap="all" dirty="0" err="1">
                <a:latin typeface="Comic Sans MS" panose="030F0702030302020204" pitchFamily="66" charset="0"/>
              </a:rPr>
              <a:t>related</a:t>
            </a:r>
            <a:r>
              <a:rPr lang="fr-FR" sz="2000" cap="all" dirty="0">
                <a:latin typeface="Comic Sans MS" panose="030F0702030302020204" pitchFamily="66" charset="0"/>
              </a:rPr>
              <a:t> adverse </a:t>
            </a:r>
            <a:r>
              <a:rPr lang="fr-FR" sz="2000" cap="all" dirty="0" err="1">
                <a:latin typeface="Comic Sans MS" panose="030F0702030302020204" pitchFamily="66" charset="0"/>
              </a:rPr>
              <a:t>events</a:t>
            </a:r>
            <a:endParaRPr lang="fr-FR" sz="2000" cap="all" dirty="0">
              <a:latin typeface="Comic Sans MS" panose="030F0702030302020204" pitchFamily="66" charset="0"/>
            </a:endParaRPr>
          </a:p>
        </p:txBody>
      </p:sp>
      <p:pic>
        <p:nvPicPr>
          <p:cNvPr id="6152" name="Picture 8" descr="Image associée">
            <a:extLst>
              <a:ext uri="{FF2B5EF4-FFF2-40B4-BE49-F238E27FC236}">
                <a16:creationId xmlns:a16="http://schemas.microsoft.com/office/drawing/2014/main" id="{B4D799BD-66B9-41FD-8B50-1F1BA817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51" y="1442303"/>
            <a:ext cx="6562725" cy="53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9B0317-2614-4987-931D-4891D82A919A}"/>
              </a:ext>
            </a:extLst>
          </p:cNvPr>
          <p:cNvSpPr txBox="1"/>
          <p:nvPr/>
        </p:nvSpPr>
        <p:spPr>
          <a:xfrm>
            <a:off x="272176" y="1835159"/>
            <a:ext cx="41787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-Peuvent toucher tous les organes 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-Manifestations cliniques très variées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-Très fréquentes (jusqu’à 70% des patients)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-Rarement mais potentiellement sévères (&lt;10%)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-Profil de toxicité diffère entre anti-CTLA-4 et anti-PD-1/PD-L1 et toxicité majorée si combinaison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-Retardées : ≈ 2 à 3 mois après l’introduction du traitement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5A6483-4ACE-49CC-8A5B-3E64C2453F55}"/>
              </a:ext>
            </a:extLst>
          </p:cNvPr>
          <p:cNvSpPr txBox="1"/>
          <p:nvPr/>
        </p:nvSpPr>
        <p:spPr>
          <a:xfrm>
            <a:off x="10165606" y="6008289"/>
            <a:ext cx="202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>
                <a:latin typeface="Comic Sans MS" panose="030F0702030302020204" pitchFamily="66" charset="0"/>
              </a:rPr>
              <a:t>Postow</a:t>
            </a:r>
            <a:r>
              <a:rPr lang="fr-FR" sz="800" dirty="0">
                <a:latin typeface="Comic Sans MS" panose="030F0702030302020204" pitchFamily="66" charset="0"/>
              </a:rPr>
              <a:t>. NEJM. 2018</a:t>
            </a:r>
          </a:p>
          <a:p>
            <a:r>
              <a:rPr lang="fr-FR" sz="800" dirty="0">
                <a:latin typeface="Comic Sans MS" panose="030F0702030302020204" pitchFamily="66" charset="0"/>
              </a:rPr>
              <a:t>Michot. </a:t>
            </a:r>
            <a:r>
              <a:rPr lang="fr-FR" sz="800" dirty="0" err="1">
                <a:latin typeface="Comic Sans MS" panose="030F0702030302020204" pitchFamily="66" charset="0"/>
              </a:rPr>
              <a:t>Eur</a:t>
            </a:r>
            <a:r>
              <a:rPr lang="fr-FR" sz="800" dirty="0">
                <a:latin typeface="Comic Sans MS" panose="030F0702030302020204" pitchFamily="66" charset="0"/>
              </a:rPr>
              <a:t> J Cancer. 2016</a:t>
            </a:r>
          </a:p>
          <a:p>
            <a:r>
              <a:rPr lang="fr-FR" sz="800" dirty="0">
                <a:latin typeface="Comic Sans MS" panose="030F0702030302020204" pitchFamily="66" charset="0"/>
              </a:rPr>
              <a:t>Bertrand. BMC Med. 2015</a:t>
            </a:r>
          </a:p>
          <a:p>
            <a:r>
              <a:rPr lang="fr-FR" sz="800" dirty="0">
                <a:latin typeface="Comic Sans MS" panose="030F0702030302020204" pitchFamily="66" charset="0"/>
              </a:rPr>
              <a:t>Khoja. Ann </a:t>
            </a:r>
            <a:r>
              <a:rPr lang="fr-FR" sz="800" dirty="0" err="1">
                <a:latin typeface="Comic Sans MS" panose="030F0702030302020204" pitchFamily="66" charset="0"/>
              </a:rPr>
              <a:t>Oncol</a:t>
            </a:r>
            <a:r>
              <a:rPr lang="fr-FR" sz="800" dirty="0">
                <a:latin typeface="Comic Sans MS" panose="030F0702030302020204" pitchFamily="66" charset="0"/>
              </a:rPr>
              <a:t>. 2017</a:t>
            </a:r>
          </a:p>
          <a:p>
            <a:r>
              <a:rPr lang="fr-FR" sz="800" dirty="0" err="1">
                <a:latin typeface="Comic Sans MS" panose="030F0702030302020204" pitchFamily="66" charset="0"/>
              </a:rPr>
              <a:t>Tocut</a:t>
            </a:r>
            <a:r>
              <a:rPr lang="fr-FR" sz="800" dirty="0">
                <a:latin typeface="Comic Sans MS" panose="030F0702030302020204" pitchFamily="66" charset="0"/>
              </a:rPr>
              <a:t>. </a:t>
            </a:r>
            <a:r>
              <a:rPr lang="fr-FR" sz="800" dirty="0" err="1">
                <a:latin typeface="Comic Sans MS" panose="030F0702030302020204" pitchFamily="66" charset="0"/>
              </a:rPr>
              <a:t>Autoimmun</a:t>
            </a:r>
            <a:r>
              <a:rPr lang="fr-FR" sz="800" dirty="0">
                <a:latin typeface="Comic Sans MS" panose="030F0702030302020204" pitchFamily="66" charset="0"/>
              </a:rPr>
              <a:t> </a:t>
            </a:r>
            <a:r>
              <a:rPr lang="fr-FR" sz="800" dirty="0" err="1">
                <a:latin typeface="Comic Sans MS" panose="030F0702030302020204" pitchFamily="66" charset="0"/>
              </a:rPr>
              <a:t>Rev</a:t>
            </a:r>
            <a:r>
              <a:rPr lang="fr-FR" sz="800" dirty="0">
                <a:latin typeface="Comic Sans MS" panose="030F0702030302020204" pitchFamily="66" charset="0"/>
              </a:rPr>
              <a:t>. 2018</a:t>
            </a:r>
          </a:p>
          <a:p>
            <a:r>
              <a:rPr lang="fr-FR" sz="800" dirty="0" err="1">
                <a:latin typeface="Comic Sans MS" panose="030F0702030302020204" pitchFamily="66" charset="0"/>
              </a:rPr>
              <a:t>Calabrese</a:t>
            </a:r>
            <a:r>
              <a:rPr lang="fr-FR" sz="800" dirty="0">
                <a:latin typeface="Comic Sans MS" panose="030F0702030302020204" pitchFamily="66" charset="0"/>
              </a:rPr>
              <a:t>. Nat </a:t>
            </a:r>
            <a:r>
              <a:rPr lang="fr-FR" sz="800" dirty="0" err="1">
                <a:latin typeface="Comic Sans MS" panose="030F0702030302020204" pitchFamily="66" charset="0"/>
              </a:rPr>
              <a:t>Rev</a:t>
            </a:r>
            <a:r>
              <a:rPr lang="fr-FR" sz="800" dirty="0">
                <a:latin typeface="Comic Sans MS" panose="030F0702030302020204" pitchFamily="66" charset="0"/>
              </a:rPr>
              <a:t> </a:t>
            </a:r>
            <a:r>
              <a:rPr lang="fr-FR" sz="800" dirty="0" err="1">
                <a:latin typeface="Comic Sans MS" panose="030F0702030302020204" pitchFamily="66" charset="0"/>
              </a:rPr>
              <a:t>Rheumatol</a:t>
            </a:r>
            <a:r>
              <a:rPr lang="fr-FR" sz="800" dirty="0">
                <a:latin typeface="Comic Sans MS" panose="030F0702030302020204" pitchFamily="66" charset="0"/>
              </a:rPr>
              <a:t>. 2018</a:t>
            </a:r>
          </a:p>
        </p:txBody>
      </p:sp>
    </p:spTree>
    <p:extLst>
      <p:ext uri="{BB962C8B-B14F-4D97-AF65-F5344CB8AC3E}">
        <p14:creationId xmlns:p14="http://schemas.microsoft.com/office/powerpoint/2010/main" val="381818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DBBD17-FCE1-46EB-9084-39864D274B49}"/>
              </a:ext>
            </a:extLst>
          </p:cNvPr>
          <p:cNvSpPr/>
          <p:nvPr/>
        </p:nvSpPr>
        <p:spPr>
          <a:xfrm>
            <a:off x="65988" y="118518"/>
            <a:ext cx="11978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0" cap="all" dirty="0">
                <a:effectLst/>
                <a:latin typeface="Comic Sans MS" panose="030F0702030302020204" pitchFamily="66" charset="0"/>
              </a:rPr>
              <a:t>Mécanismes de cette Toxicité immunologique des inhibiteurs de check point</a:t>
            </a:r>
          </a:p>
        </p:txBody>
      </p:sp>
      <p:pic>
        <p:nvPicPr>
          <p:cNvPr id="8194" name="Picture 2" descr="Résultat de recherche d'images pour &quot;mechanism iraes nejm 2018&quot;">
            <a:extLst>
              <a:ext uri="{FF2B5EF4-FFF2-40B4-BE49-F238E27FC236}">
                <a16:creationId xmlns:a16="http://schemas.microsoft.com/office/drawing/2014/main" id="{0086AC7D-23DD-4F8D-998A-310701671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18" y="636837"/>
            <a:ext cx="7599363" cy="599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2D6AD06-30F3-46AA-BB9A-2E25E76259AF}"/>
              </a:ext>
            </a:extLst>
          </p:cNvPr>
          <p:cNvSpPr txBox="1"/>
          <p:nvPr/>
        </p:nvSpPr>
        <p:spPr>
          <a:xfrm>
            <a:off x="9895681" y="6528750"/>
            <a:ext cx="13496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>
                <a:latin typeface="Comic Sans MS" panose="030F0702030302020204" pitchFamily="66" charset="0"/>
              </a:rPr>
              <a:t>Postow</a:t>
            </a:r>
            <a:r>
              <a:rPr lang="fr-FR" sz="800" dirty="0">
                <a:latin typeface="Comic Sans MS" panose="030F0702030302020204" pitchFamily="66" charset="0"/>
              </a:rPr>
              <a:t>. NEJM 2018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741DAEE-DA9F-41BB-8C34-44178F0E3FE3}"/>
              </a:ext>
            </a:extLst>
          </p:cNvPr>
          <p:cNvSpPr txBox="1"/>
          <p:nvPr/>
        </p:nvSpPr>
        <p:spPr>
          <a:xfrm>
            <a:off x="5605" y="1005765"/>
            <a:ext cx="22907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Cross réactivité entre antigènes présents dans la tumeur et les tissus sains.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Exemple : myocardite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EBFF85-D62F-405A-B218-4A4A68FB4CBC}"/>
              </a:ext>
            </a:extLst>
          </p:cNvPr>
          <p:cNvSpPr txBox="1"/>
          <p:nvPr/>
        </p:nvSpPr>
        <p:spPr>
          <a:xfrm>
            <a:off x="9819589" y="867266"/>
            <a:ext cx="22907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Auto-immunité sous jacente avec auto-anticorps préexistants.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Exemple : dysthyroïdie et polyarthrite rhumatoïde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EFE14E-D9C8-4E6C-A4DF-5EA6A256D7FE}"/>
              </a:ext>
            </a:extLst>
          </p:cNvPr>
          <p:cNvSpPr txBox="1"/>
          <p:nvPr/>
        </p:nvSpPr>
        <p:spPr>
          <a:xfrm>
            <a:off x="5605" y="4374907"/>
            <a:ext cx="2290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Augmentation des cytokines inflammatoires. Exemple : TNF dans les colites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09D280-5C9C-448D-B48B-F2B73D784114}"/>
              </a:ext>
            </a:extLst>
          </p:cNvPr>
          <p:cNvSpPr txBox="1"/>
          <p:nvPr/>
        </p:nvSpPr>
        <p:spPr>
          <a:xfrm>
            <a:off x="9857635" y="4167367"/>
            <a:ext cx="2290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Inflammation par l’activation du complément. Exemple : hypophysite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A32145-5C5E-44CA-99B2-FAD5D47E13FE}"/>
              </a:ext>
            </a:extLst>
          </p:cNvPr>
          <p:cNvSpPr txBox="1"/>
          <p:nvPr/>
        </p:nvSpPr>
        <p:spPr>
          <a:xfrm>
            <a:off x="4305798" y="6545794"/>
            <a:ext cx="3867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polymorphisme génétique</a:t>
            </a:r>
          </a:p>
        </p:txBody>
      </p:sp>
    </p:spTree>
    <p:extLst>
      <p:ext uri="{BB962C8B-B14F-4D97-AF65-F5344CB8AC3E}">
        <p14:creationId xmlns:p14="http://schemas.microsoft.com/office/powerpoint/2010/main" val="308589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ésultat de recherche d'images pour &quot;toxicité iraes inhibiteur checkpoint&quot;">
            <a:extLst>
              <a:ext uri="{FF2B5EF4-FFF2-40B4-BE49-F238E27FC236}">
                <a16:creationId xmlns:a16="http://schemas.microsoft.com/office/drawing/2014/main" id="{F00C7100-0AE2-4658-AC43-D31B6338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23" y="32994"/>
            <a:ext cx="5803328" cy="65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01AC93E-3C70-4A55-9913-50779390E35B}"/>
              </a:ext>
            </a:extLst>
          </p:cNvPr>
          <p:cNvSpPr txBox="1"/>
          <p:nvPr/>
        </p:nvSpPr>
        <p:spPr>
          <a:xfrm>
            <a:off x="8446416" y="6561056"/>
            <a:ext cx="3393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>
                <a:latin typeface="Comic Sans MS" panose="030F0702030302020204" pitchFamily="66" charset="0"/>
              </a:rPr>
              <a:t>Delauney</a:t>
            </a:r>
            <a:r>
              <a:rPr lang="fr-FR" sz="800" dirty="0">
                <a:latin typeface="Comic Sans MS" panose="030F0702030302020204" pitchFamily="66" charset="0"/>
              </a:rPr>
              <a:t>. Revue des maladies respiratoires. 2018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C94A65-63A7-458F-BB1F-A6A2A79B03DE}"/>
              </a:ext>
            </a:extLst>
          </p:cNvPr>
          <p:cNvSpPr txBox="1"/>
          <p:nvPr/>
        </p:nvSpPr>
        <p:spPr>
          <a:xfrm>
            <a:off x="125322" y="1126708"/>
            <a:ext cx="2844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-1</a:t>
            </a:r>
            <a:r>
              <a:rPr lang="fr-FR" baseline="30000" dirty="0">
                <a:latin typeface="Comic Sans MS" panose="030F0702030302020204" pitchFamily="66" charset="0"/>
              </a:rPr>
              <a:t>ère</a:t>
            </a:r>
            <a:r>
              <a:rPr lang="fr-FR" dirty="0">
                <a:latin typeface="Comic Sans MS" panose="030F0702030302020204" pitchFamily="66" charset="0"/>
              </a:rPr>
              <a:t> toxicité la plus fréquente : toxicité cutanée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94A85E-528A-43E0-BC6C-A6E09CD98400}"/>
              </a:ext>
            </a:extLst>
          </p:cNvPr>
          <p:cNvSpPr txBox="1"/>
          <p:nvPr/>
        </p:nvSpPr>
        <p:spPr>
          <a:xfrm>
            <a:off x="0" y="2967335"/>
            <a:ext cx="2844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-2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toxicité la plus fréquente : toxicité digestive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F56689-C367-4E0B-B015-F31E207ACD47}"/>
              </a:ext>
            </a:extLst>
          </p:cNvPr>
          <p:cNvSpPr txBox="1"/>
          <p:nvPr/>
        </p:nvSpPr>
        <p:spPr>
          <a:xfrm>
            <a:off x="8273149" y="1879654"/>
            <a:ext cx="2844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-3</a:t>
            </a:r>
            <a:r>
              <a:rPr lang="fr-FR" baseline="30000" dirty="0">
                <a:latin typeface="Comic Sans MS" panose="030F0702030302020204" pitchFamily="66" charset="0"/>
              </a:rPr>
              <a:t>ème</a:t>
            </a:r>
            <a:r>
              <a:rPr lang="fr-FR" dirty="0">
                <a:latin typeface="Comic Sans MS" panose="030F0702030302020204" pitchFamily="66" charset="0"/>
              </a:rPr>
              <a:t> toxicité la plus fréquente : toxicité endocrinienne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9CD51B-22E1-4A67-8E50-F0E60B8FA5AF}"/>
              </a:ext>
            </a:extLst>
          </p:cNvPr>
          <p:cNvSpPr txBox="1"/>
          <p:nvPr/>
        </p:nvSpPr>
        <p:spPr>
          <a:xfrm>
            <a:off x="8300116" y="4386857"/>
            <a:ext cx="284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-toxicité cardiologique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001A80-E830-4E2A-BB55-A821188FF8EF}"/>
              </a:ext>
            </a:extLst>
          </p:cNvPr>
          <p:cNvSpPr txBox="1"/>
          <p:nvPr/>
        </p:nvSpPr>
        <p:spPr>
          <a:xfrm>
            <a:off x="8452516" y="729235"/>
            <a:ext cx="284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-toxicité pulmonaire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27B59C-F05B-4C67-AD5B-1A2291F11ACA}"/>
              </a:ext>
            </a:extLst>
          </p:cNvPr>
          <p:cNvSpPr txBox="1"/>
          <p:nvPr/>
        </p:nvSpPr>
        <p:spPr>
          <a:xfrm>
            <a:off x="3251879" y="6519282"/>
            <a:ext cx="4421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-toxicité neurologique, ophtalmologique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1C229DA-F136-40C4-8EFD-4A111EA2BEC0}"/>
              </a:ext>
            </a:extLst>
          </p:cNvPr>
          <p:cNvSpPr txBox="1"/>
          <p:nvPr/>
        </p:nvSpPr>
        <p:spPr>
          <a:xfrm>
            <a:off x="0" y="5926964"/>
            <a:ext cx="284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-toxicité rénale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E31878-4EDA-4276-9EA9-EBA4AE064D3A}"/>
              </a:ext>
            </a:extLst>
          </p:cNvPr>
          <p:cNvSpPr txBox="1"/>
          <p:nvPr/>
        </p:nvSpPr>
        <p:spPr>
          <a:xfrm>
            <a:off x="8300116" y="5120589"/>
            <a:ext cx="284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-toxicité rhumatologique</a:t>
            </a:r>
          </a:p>
        </p:txBody>
      </p:sp>
    </p:spTree>
    <p:extLst>
      <p:ext uri="{BB962C8B-B14F-4D97-AF65-F5344CB8AC3E}">
        <p14:creationId xmlns:p14="http://schemas.microsoft.com/office/powerpoint/2010/main" val="402341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901929-0723-45D4-9ADA-244E5E74C9A1}"/>
              </a:ext>
            </a:extLst>
          </p:cNvPr>
          <p:cNvSpPr/>
          <p:nvPr/>
        </p:nvSpPr>
        <p:spPr>
          <a:xfrm>
            <a:off x="859410" y="306368"/>
            <a:ext cx="104731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cap="all" dirty="0" err="1">
                <a:latin typeface="Comic Sans MS" panose="030F0702030302020204" pitchFamily="66" charset="0"/>
              </a:rPr>
              <a:t>GradE</a:t>
            </a:r>
            <a:r>
              <a:rPr lang="fr-FR" sz="2000" cap="all" dirty="0">
                <a:latin typeface="Comic Sans MS" panose="030F0702030302020204" pitchFamily="66" charset="0"/>
              </a:rPr>
              <a:t> de sévérité des complications dysimmunitaires</a:t>
            </a:r>
          </a:p>
          <a:p>
            <a:pPr algn="ctr"/>
            <a:endParaRPr lang="fr-FR" sz="2000" cap="all" dirty="0">
              <a:latin typeface="Comic Sans MS" panose="030F0702030302020204" pitchFamily="66" charset="0"/>
            </a:endParaRPr>
          </a:p>
          <a:p>
            <a:pPr algn="ctr"/>
            <a:r>
              <a:rPr lang="fr-FR" sz="2000" cap="all" dirty="0" err="1">
                <a:latin typeface="Comic Sans MS" panose="030F0702030302020204" pitchFamily="66" charset="0"/>
              </a:rPr>
              <a:t>Grading</a:t>
            </a:r>
            <a:r>
              <a:rPr lang="fr-FR" sz="2000" cap="all" dirty="0">
                <a:latin typeface="Comic Sans MS" panose="030F0702030302020204" pitchFamily="66" charset="0"/>
              </a:rPr>
              <a:t> </a:t>
            </a:r>
            <a:r>
              <a:rPr lang="fr-FR" sz="2000" cap="all" dirty="0" err="1">
                <a:latin typeface="Comic Sans MS" panose="030F0702030302020204" pitchFamily="66" charset="0"/>
              </a:rPr>
              <a:t>Ctcae</a:t>
            </a:r>
            <a:r>
              <a:rPr lang="fr-FR" sz="2000" cap="all" dirty="0">
                <a:latin typeface="Comic Sans MS" panose="030F0702030302020204" pitchFamily="66" charset="0"/>
              </a:rPr>
              <a:t> (Common </a:t>
            </a:r>
            <a:r>
              <a:rPr lang="fr-FR" sz="2000" cap="all" dirty="0" err="1">
                <a:latin typeface="Comic Sans MS" panose="030F0702030302020204" pitchFamily="66" charset="0"/>
              </a:rPr>
              <a:t>terminology</a:t>
            </a:r>
            <a:r>
              <a:rPr lang="fr-FR" sz="2000" cap="all" dirty="0">
                <a:latin typeface="Comic Sans MS" panose="030F0702030302020204" pitchFamily="66" charset="0"/>
              </a:rPr>
              <a:t> </a:t>
            </a:r>
            <a:r>
              <a:rPr lang="fr-FR" sz="2000" cap="all" dirty="0" err="1">
                <a:latin typeface="Comic Sans MS" panose="030F0702030302020204" pitchFamily="66" charset="0"/>
              </a:rPr>
              <a:t>criteria</a:t>
            </a:r>
            <a:r>
              <a:rPr lang="fr-FR" sz="2000" cap="all" dirty="0">
                <a:latin typeface="Comic Sans MS" panose="030F0702030302020204" pitchFamily="66" charset="0"/>
              </a:rPr>
              <a:t> adverse </a:t>
            </a:r>
            <a:r>
              <a:rPr lang="fr-FR" sz="2000" cap="all" dirty="0" err="1">
                <a:latin typeface="Comic Sans MS" panose="030F0702030302020204" pitchFamily="66" charset="0"/>
              </a:rPr>
              <a:t>events</a:t>
            </a:r>
            <a:r>
              <a:rPr lang="fr-FR" sz="2000" cap="all" dirty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9218" name="Picture 2" descr="Résultat de recherche d'images pour &quot;ctcae grading francais&quot;">
            <a:extLst>
              <a:ext uri="{FF2B5EF4-FFF2-40B4-BE49-F238E27FC236}">
                <a16:creationId xmlns:a16="http://schemas.microsoft.com/office/drawing/2014/main" id="{820CECB3-AB42-4C4C-A1BF-E02B4B3B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7" y="1542020"/>
            <a:ext cx="732472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264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516</Words>
  <Application>Microsoft Office PowerPoint</Application>
  <PresentationFormat>Grand écran</PresentationFormat>
  <Paragraphs>106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stephanie FRANCOIS</dc:creator>
  <cp:lastModifiedBy>CHRETIEN Pascale</cp:lastModifiedBy>
  <cp:revision>77</cp:revision>
  <dcterms:created xsi:type="dcterms:W3CDTF">2020-01-14T20:37:15Z</dcterms:created>
  <dcterms:modified xsi:type="dcterms:W3CDTF">2020-01-17T15:30:25Z</dcterms:modified>
</cp:coreProperties>
</file>