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8" r:id="rId4"/>
    <p:sldId id="270" r:id="rId5"/>
    <p:sldId id="272" r:id="rId6"/>
    <p:sldId id="275" r:id="rId7"/>
    <p:sldId id="263" r:id="rId8"/>
    <p:sldId id="276" r:id="rId9"/>
    <p:sldId id="273" r:id="rId10"/>
    <p:sldId id="260" r:id="rId11"/>
    <p:sldId id="274" r:id="rId12"/>
    <p:sldId id="26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5DF"/>
    <a:srgbClr val="A51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FE5E727-E275-4C3E-9366-4A1A7D4F42CF}" type="datetimeFigureOut">
              <a:rPr lang="fr-FR" smtClean="0"/>
              <a:t>06/06/2019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337765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E5E727-E275-4C3E-9366-4A1A7D4F42CF}" type="datetimeFigureOut">
              <a:rPr lang="fr-FR" smtClean="0"/>
              <a:t>06/06/2019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239307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E5E727-E275-4C3E-9366-4A1A7D4F42CF}" type="datetimeFigureOut">
              <a:rPr lang="fr-FR" smtClean="0"/>
              <a:t>06/06/2019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282650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E5E727-E275-4C3E-9366-4A1A7D4F42CF}" type="datetimeFigureOut">
              <a:rPr lang="fr-FR" smtClean="0"/>
              <a:t>06/06/2019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339100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FE5E727-E275-4C3E-9366-4A1A7D4F42CF}" type="datetimeFigureOut">
              <a:rPr lang="fr-FR" smtClean="0"/>
              <a:t>06/06/2019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389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FE5E727-E275-4C3E-9366-4A1A7D4F42CF}" type="datetimeFigureOut">
              <a:rPr lang="fr-FR" smtClean="0"/>
              <a:t>06/06/2019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247340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FE5E727-E275-4C3E-9366-4A1A7D4F42CF}" type="datetimeFigureOut">
              <a:rPr lang="fr-FR" smtClean="0"/>
              <a:t>06/06/2019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293817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FE5E727-E275-4C3E-9366-4A1A7D4F42CF}" type="datetimeFigureOut">
              <a:rPr lang="fr-FR" smtClean="0"/>
              <a:t>06/06/2019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388226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E5E727-E275-4C3E-9366-4A1A7D4F42CF}" type="datetimeFigureOut">
              <a:rPr lang="fr-FR" smtClean="0"/>
              <a:t>06/06/2019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231054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E5E727-E275-4C3E-9366-4A1A7D4F42CF}" type="datetimeFigureOut">
              <a:rPr lang="fr-FR" smtClean="0"/>
              <a:t>06/06/2019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3548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E5E727-E275-4C3E-9366-4A1A7D4F42CF}" type="datetimeFigureOut">
              <a:rPr lang="fr-FR" smtClean="0"/>
              <a:t>06/06/2019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ABA389-56C0-4677-8E63-016E9E10835E}" type="slidenum">
              <a:rPr lang="fr-FR" smtClean="0"/>
              <a:t>‹N°›</a:t>
            </a:fld>
            <a:endParaRPr lang="fr-FR"/>
          </a:p>
        </p:txBody>
      </p:sp>
    </p:spTree>
    <p:extLst>
      <p:ext uri="{BB962C8B-B14F-4D97-AF65-F5344CB8AC3E}">
        <p14:creationId xmlns:p14="http://schemas.microsoft.com/office/powerpoint/2010/main" val="195681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5E727-E275-4C3E-9366-4A1A7D4F42CF}" type="datetimeFigureOut">
              <a:rPr lang="fr-FR" smtClean="0"/>
              <a:t>06/06/2019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BA389-56C0-4677-8E63-016E9E10835E}" type="slidenum">
              <a:rPr lang="fr-FR" smtClean="0"/>
              <a:t>‹N°›</a:t>
            </a:fld>
            <a:endParaRPr lang="fr-FR"/>
          </a:p>
        </p:txBody>
      </p:sp>
    </p:spTree>
    <p:extLst>
      <p:ext uri="{BB962C8B-B14F-4D97-AF65-F5344CB8AC3E}">
        <p14:creationId xmlns:p14="http://schemas.microsoft.com/office/powerpoint/2010/main" val="376611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916833"/>
            <a:ext cx="7772400" cy="936104"/>
          </a:xfrm>
        </p:spPr>
        <p:txBody>
          <a:bodyPr/>
          <a:lstStyle/>
          <a:p>
            <a:r>
              <a:rPr lang="fr-FR" b="1" dirty="0" smtClean="0"/>
              <a:t>Ac anti-GFAP</a:t>
            </a:r>
            <a:endParaRPr lang="fr-FR" b="1" dirty="0"/>
          </a:p>
        </p:txBody>
      </p:sp>
      <p:sp>
        <p:nvSpPr>
          <p:cNvPr id="3" name="Sous-titre 2"/>
          <p:cNvSpPr>
            <a:spLocks noGrp="1"/>
          </p:cNvSpPr>
          <p:nvPr>
            <p:ph type="subTitle" idx="1"/>
          </p:nvPr>
        </p:nvSpPr>
        <p:spPr>
          <a:xfrm>
            <a:off x="1547664" y="3501008"/>
            <a:ext cx="6400800" cy="792088"/>
          </a:xfrm>
        </p:spPr>
        <p:txBody>
          <a:bodyPr>
            <a:normAutofit fontScale="77500" lnSpcReduction="20000"/>
          </a:bodyPr>
          <a:lstStyle/>
          <a:p>
            <a:r>
              <a:rPr lang="fr-FR" dirty="0" smtClean="0">
                <a:solidFill>
                  <a:schemeClr val="tx1"/>
                </a:solidFill>
              </a:rPr>
              <a:t>P. </a:t>
            </a:r>
            <a:r>
              <a:rPr lang="fr-FR" dirty="0" smtClean="0">
                <a:solidFill>
                  <a:schemeClr val="tx1"/>
                </a:solidFill>
              </a:rPr>
              <a:t>Chretien</a:t>
            </a:r>
          </a:p>
          <a:p>
            <a:r>
              <a:rPr lang="fr-FR" dirty="0" smtClean="0">
                <a:solidFill>
                  <a:schemeClr val="tx1"/>
                </a:solidFill>
              </a:rPr>
              <a:t>Pour la réunion du 07/06/2019</a:t>
            </a:r>
            <a:endParaRPr lang="fr-FR" dirty="0">
              <a:solidFill>
                <a:schemeClr val="tx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2487168" cy="1560576"/>
          </a:xfrm>
          <a:prstGeom prst="rect">
            <a:avLst/>
          </a:prstGeom>
        </p:spPr>
      </p:pic>
      <p:pic>
        <p:nvPicPr>
          <p:cNvPr id="1030" name="Picture 6" descr="Résultat de recherche d'images pour &quot;logo de l'APH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360" y="5880784"/>
            <a:ext cx="4029472" cy="90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851920" y="3201889"/>
            <a:ext cx="1008112" cy="369332"/>
          </a:xfrm>
          <a:prstGeom prst="rect">
            <a:avLst/>
          </a:prstGeom>
          <a:noFill/>
        </p:spPr>
        <p:txBody>
          <a:bodyPr wrap="square" rtlCol="0">
            <a:spAutoFit/>
          </a:bodyPr>
          <a:lstStyle/>
          <a:p>
            <a:pPr algn="ctr"/>
            <a:r>
              <a:rPr lang="fr-FR" dirty="0" smtClean="0">
                <a:solidFill>
                  <a:schemeClr val="bg1"/>
                </a:solidFill>
              </a:rPr>
              <a:t>Sérum</a:t>
            </a:r>
            <a:endParaRPr lang="fr-FR" dirty="0">
              <a:solidFill>
                <a:schemeClr val="bg1"/>
              </a:solidFill>
            </a:endParaRPr>
          </a:p>
        </p:txBody>
      </p:sp>
      <p:sp>
        <p:nvSpPr>
          <p:cNvPr id="7" name="ZoneTexte 6"/>
          <p:cNvSpPr txBox="1"/>
          <p:nvPr/>
        </p:nvSpPr>
        <p:spPr>
          <a:xfrm>
            <a:off x="3851920" y="6475529"/>
            <a:ext cx="864096" cy="369332"/>
          </a:xfrm>
          <a:prstGeom prst="rect">
            <a:avLst/>
          </a:prstGeom>
          <a:noFill/>
        </p:spPr>
        <p:txBody>
          <a:bodyPr wrap="square" rtlCol="0">
            <a:spAutoFit/>
          </a:bodyPr>
          <a:lstStyle/>
          <a:p>
            <a:pPr algn="ctr"/>
            <a:r>
              <a:rPr lang="fr-FR" dirty="0" smtClean="0">
                <a:solidFill>
                  <a:schemeClr val="bg1"/>
                </a:solidFill>
              </a:rPr>
              <a:t>LCR</a:t>
            </a:r>
            <a:endParaRPr lang="fr-FR" dirty="0">
              <a:solidFill>
                <a:schemeClr val="bg1"/>
              </a:solidFill>
            </a:endParaRPr>
          </a:p>
        </p:txBody>
      </p:sp>
      <p:sp>
        <p:nvSpPr>
          <p:cNvPr id="11" name="ZoneTexte 10"/>
          <p:cNvSpPr txBox="1"/>
          <p:nvPr/>
        </p:nvSpPr>
        <p:spPr>
          <a:xfrm>
            <a:off x="3851920" y="3067548"/>
            <a:ext cx="1296144" cy="400110"/>
          </a:xfrm>
          <a:prstGeom prst="rect">
            <a:avLst/>
          </a:prstGeom>
          <a:noFill/>
        </p:spPr>
        <p:txBody>
          <a:bodyPr wrap="square" rtlCol="0">
            <a:spAutoFit/>
          </a:bodyPr>
          <a:lstStyle/>
          <a:p>
            <a:r>
              <a:rPr lang="fr-FR" sz="2000" dirty="0" smtClean="0">
                <a:solidFill>
                  <a:schemeClr val="bg1"/>
                </a:solidFill>
              </a:rPr>
              <a:t>Sérum</a:t>
            </a:r>
            <a:endParaRPr lang="fr-FR" sz="2000"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8"/>
            <a:ext cx="9144000" cy="6831724"/>
          </a:xfrm>
          <a:prstGeom prst="rect">
            <a:avLst/>
          </a:prstGeom>
        </p:spPr>
      </p:pic>
    </p:spTree>
    <p:extLst>
      <p:ext uri="{BB962C8B-B14F-4D97-AF65-F5344CB8AC3E}">
        <p14:creationId xmlns:p14="http://schemas.microsoft.com/office/powerpoint/2010/main" val="77736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8"/>
            <a:ext cx="9144000" cy="6831724"/>
          </a:xfrm>
          <a:prstGeom prst="rect">
            <a:avLst/>
          </a:prstGeom>
        </p:spPr>
      </p:pic>
    </p:spTree>
    <p:extLst>
      <p:ext uri="{BB962C8B-B14F-4D97-AF65-F5344CB8AC3E}">
        <p14:creationId xmlns:p14="http://schemas.microsoft.com/office/powerpoint/2010/main" val="246917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03582"/>
            <a:ext cx="8712968" cy="769441"/>
          </a:xfrm>
          <a:prstGeom prst="rect">
            <a:avLst/>
          </a:prstGeom>
          <a:solidFill>
            <a:srgbClr val="BF95DF"/>
          </a:solidFill>
        </p:spPr>
        <p:txBody>
          <a:bodyPr wrap="square" rtlCol="0">
            <a:spAutoFit/>
          </a:bodyPr>
          <a:lstStyle/>
          <a:p>
            <a:pPr algn="ctr"/>
            <a:r>
              <a:rPr lang="fr-FR" sz="4400" dirty="0" smtClean="0"/>
              <a:t>EVOLUTION</a:t>
            </a:r>
            <a:endParaRPr lang="fr-FR" sz="4400" dirty="0"/>
          </a:p>
        </p:txBody>
      </p:sp>
      <p:sp>
        <p:nvSpPr>
          <p:cNvPr id="3" name="ZoneTexte 2"/>
          <p:cNvSpPr txBox="1"/>
          <p:nvPr/>
        </p:nvSpPr>
        <p:spPr>
          <a:xfrm>
            <a:off x="695003" y="1772816"/>
            <a:ext cx="6912768" cy="4154984"/>
          </a:xfrm>
          <a:prstGeom prst="rect">
            <a:avLst/>
          </a:prstGeom>
          <a:noFill/>
        </p:spPr>
        <p:txBody>
          <a:bodyPr wrap="square" rtlCol="0">
            <a:spAutoFit/>
          </a:bodyPr>
          <a:lstStyle/>
          <a:p>
            <a:pPr marL="285750" indent="-285750">
              <a:buClr>
                <a:srgbClr val="7030A0"/>
              </a:buClr>
              <a:buFont typeface="Wingdings" panose="05000000000000000000" pitchFamily="2" charset="2"/>
              <a:buChar char="Ø"/>
            </a:pPr>
            <a:r>
              <a:rPr lang="fr-FR" sz="2400" dirty="0" smtClean="0"/>
              <a:t> </a:t>
            </a:r>
            <a:r>
              <a:rPr lang="fr-FR" sz="2400" dirty="0" smtClean="0"/>
              <a:t>envoie en réanimation pédiatrique pour trouble respiratoire majeur et coma profond pas de cause infectieuse</a:t>
            </a:r>
            <a:endParaRPr lang="fr-FR" sz="2400" dirty="0" smtClean="0"/>
          </a:p>
          <a:p>
            <a:pPr marL="285750" indent="-285750">
              <a:buClr>
                <a:srgbClr val="7030A0"/>
              </a:buClr>
              <a:buFont typeface="Wingdings" panose="05000000000000000000" pitchFamily="2" charset="2"/>
              <a:buChar char="Ø"/>
            </a:pPr>
            <a:r>
              <a:rPr lang="fr-FR" sz="2400" dirty="0" smtClean="0"/>
              <a:t>Tt de la méningoencéphalite par Ig IV et plasmaphérèse</a:t>
            </a:r>
            <a:endParaRPr lang="fr-FR" sz="2400" dirty="0" smtClean="0"/>
          </a:p>
          <a:p>
            <a:pPr marL="285750" indent="-285750">
              <a:buClr>
                <a:srgbClr val="7030A0"/>
              </a:buClr>
              <a:buFont typeface="Wingdings" panose="05000000000000000000" pitchFamily="2" charset="2"/>
              <a:buChar char="Ø"/>
            </a:pPr>
            <a:r>
              <a:rPr lang="fr-FR" sz="2400" dirty="0" smtClean="0"/>
              <a:t>Le 04/06/2019 enfant est éveillé avec contact et suivi oculaire, serre la main mais reste confuse</a:t>
            </a:r>
          </a:p>
          <a:p>
            <a:pPr marL="285750" indent="-285750">
              <a:buClr>
                <a:srgbClr val="7030A0"/>
              </a:buClr>
              <a:buFont typeface="Wingdings" panose="05000000000000000000" pitchFamily="2" charset="2"/>
              <a:buChar char="Ø"/>
            </a:pPr>
            <a:r>
              <a:rPr lang="fr-FR" sz="2400" dirty="0" smtClean="0"/>
              <a:t>Persistance d’une hémiparésie gauche</a:t>
            </a:r>
            <a:endParaRPr lang="fr-FR" sz="2400" dirty="0"/>
          </a:p>
          <a:p>
            <a:pPr marL="285750" indent="-285750">
              <a:buClr>
                <a:srgbClr val="7030A0"/>
              </a:buClr>
              <a:buFont typeface="Wingdings" panose="05000000000000000000" pitchFamily="2" charset="2"/>
              <a:buChar char="Ø"/>
            </a:pPr>
            <a:r>
              <a:rPr lang="fr-FR" sz="2400" dirty="0" smtClean="0"/>
              <a:t>Sur le plan infectieux: infection urinaire à </a:t>
            </a:r>
            <a:r>
              <a:rPr lang="fr-FR" sz="2400" dirty="0" err="1" smtClean="0"/>
              <a:t>E.Coli</a:t>
            </a:r>
            <a:r>
              <a:rPr lang="fr-FR" sz="2400" dirty="0" smtClean="0"/>
              <a:t> et traitement par antibiotique sur plusieurs ECBU</a:t>
            </a:r>
            <a:endParaRPr lang="fr-FR" sz="2400" dirty="0" smtClean="0"/>
          </a:p>
          <a:p>
            <a:pPr marL="285750" indent="-285750">
              <a:buClr>
                <a:srgbClr val="7030A0"/>
              </a:buClr>
              <a:buFont typeface="Wingdings" panose="05000000000000000000" pitchFamily="2" charset="2"/>
              <a:buChar char="Ø"/>
            </a:pPr>
            <a:endParaRPr lang="fr-FR" sz="2400" dirty="0"/>
          </a:p>
        </p:txBody>
      </p:sp>
    </p:spTree>
    <p:extLst>
      <p:ext uri="{BB962C8B-B14F-4D97-AF65-F5344CB8AC3E}">
        <p14:creationId xmlns:p14="http://schemas.microsoft.com/office/powerpoint/2010/main" val="210348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754" y="1268760"/>
            <a:ext cx="8352928" cy="4893647"/>
          </a:xfrm>
          <a:prstGeom prst="rect">
            <a:avLst/>
          </a:prstGeom>
          <a:noFill/>
        </p:spPr>
        <p:txBody>
          <a:bodyPr wrap="square" rtlCol="0">
            <a:spAutoFit/>
          </a:bodyPr>
          <a:lstStyle/>
          <a:p>
            <a:pPr marL="342900" indent="-342900">
              <a:buClr>
                <a:srgbClr val="A513BD"/>
              </a:buClr>
              <a:buFont typeface="Wingdings" panose="05000000000000000000" pitchFamily="2" charset="2"/>
              <a:buChar char="Ø"/>
            </a:pPr>
            <a:r>
              <a:rPr lang="fr-FR" sz="2400" dirty="0" smtClean="0"/>
              <a:t>19/04/2019 apparition de vomissements avec fièvre </a:t>
            </a:r>
          </a:p>
          <a:p>
            <a:pPr marL="342900" indent="-342900">
              <a:buClr>
                <a:srgbClr val="A513BD"/>
              </a:buClr>
              <a:buFont typeface="Wingdings" panose="05000000000000000000" pitchFamily="2" charset="2"/>
              <a:buChar char="Ø"/>
            </a:pPr>
            <a:r>
              <a:rPr lang="fr-FR" sz="2400" dirty="0" smtClean="0"/>
              <a:t>Le 21/04 2019 consulte au SAU de Béclère pour céphalées fièvre et vomissements sans signes neurologiques associés. Diagnostic de gastro-entérite. Retour au domicile.</a:t>
            </a:r>
          </a:p>
          <a:p>
            <a:pPr marL="342900" indent="-342900">
              <a:buClr>
                <a:srgbClr val="A513BD"/>
              </a:buClr>
              <a:buFont typeface="Wingdings" panose="05000000000000000000" pitchFamily="2" charset="2"/>
              <a:buChar char="Ø"/>
            </a:pPr>
            <a:r>
              <a:rPr lang="fr-FR" sz="2400" dirty="0" smtClean="0"/>
              <a:t>Le 28 avril retour aux urgences: disparition des vomissements mais majoration des céphalées avec cervicalgies et apparition de troubles visuels( diplopie) de tremblements et de troubles de l’équilibre. Diagnostic de méningite virale. PL 532 éléments avec 97% de </a:t>
            </a:r>
            <a:r>
              <a:rPr lang="fr-FR" sz="2400" dirty="0" smtClean="0"/>
              <a:t>lymphocytes- glycorachie </a:t>
            </a:r>
            <a:r>
              <a:rPr lang="fr-FR" sz="2400" dirty="0" smtClean="0"/>
              <a:t>2,3 mmol/l- protéinorachie 0,98g/l. contamination Acinetobacter SPP CRP négative PCR entérovirus négative.  Scanner éliminant saignement intracrânien, et thrombus cérébral. Retour au domicile.</a:t>
            </a:r>
          </a:p>
        </p:txBody>
      </p:sp>
      <p:sp>
        <p:nvSpPr>
          <p:cNvPr id="3" name="ZoneTexte 2"/>
          <p:cNvSpPr txBox="1"/>
          <p:nvPr/>
        </p:nvSpPr>
        <p:spPr>
          <a:xfrm>
            <a:off x="233754" y="188640"/>
            <a:ext cx="8712968" cy="769441"/>
          </a:xfrm>
          <a:prstGeom prst="rect">
            <a:avLst/>
          </a:prstGeom>
          <a:solidFill>
            <a:srgbClr val="BF95DF"/>
          </a:solidFill>
        </p:spPr>
        <p:txBody>
          <a:bodyPr wrap="square" rtlCol="0">
            <a:spAutoFit/>
          </a:bodyPr>
          <a:lstStyle/>
          <a:p>
            <a:pPr algn="ctr"/>
            <a:r>
              <a:rPr lang="fr-FR" sz="4400" dirty="0" smtClean="0"/>
              <a:t>N.S. âgée de 14 ans </a:t>
            </a:r>
            <a:endParaRPr lang="fr-FR" sz="4400" dirty="0"/>
          </a:p>
        </p:txBody>
      </p:sp>
    </p:spTree>
    <p:extLst>
      <p:ext uri="{BB962C8B-B14F-4D97-AF65-F5344CB8AC3E}">
        <p14:creationId xmlns:p14="http://schemas.microsoft.com/office/powerpoint/2010/main" val="3792802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754" y="188640"/>
            <a:ext cx="8712968" cy="769441"/>
          </a:xfrm>
          <a:prstGeom prst="rect">
            <a:avLst/>
          </a:prstGeom>
          <a:solidFill>
            <a:srgbClr val="BF95DF"/>
          </a:solidFill>
        </p:spPr>
        <p:txBody>
          <a:bodyPr wrap="square" rtlCol="0">
            <a:spAutoFit/>
          </a:bodyPr>
          <a:lstStyle/>
          <a:p>
            <a:pPr algn="ctr"/>
            <a:r>
              <a:rPr lang="fr-FR" sz="4400" dirty="0" smtClean="0"/>
              <a:t>N.S. âgée de 14 ans </a:t>
            </a:r>
            <a:endParaRPr lang="fr-FR" sz="4400" dirty="0"/>
          </a:p>
        </p:txBody>
      </p:sp>
      <p:sp>
        <p:nvSpPr>
          <p:cNvPr id="4" name="ZoneTexte 3"/>
          <p:cNvSpPr txBox="1"/>
          <p:nvPr/>
        </p:nvSpPr>
        <p:spPr>
          <a:xfrm>
            <a:off x="467544" y="1124744"/>
            <a:ext cx="7848872" cy="6001643"/>
          </a:xfrm>
          <a:prstGeom prst="rect">
            <a:avLst/>
          </a:prstGeom>
          <a:noFill/>
        </p:spPr>
        <p:txBody>
          <a:bodyPr wrap="square" rtlCol="0">
            <a:spAutoFit/>
          </a:bodyPr>
          <a:lstStyle/>
          <a:p>
            <a:pPr marL="285750" indent="-285750">
              <a:buClr>
                <a:srgbClr val="A513BD"/>
              </a:buClr>
              <a:buFont typeface="Wingdings" panose="05000000000000000000" pitchFamily="2" charset="2"/>
              <a:buChar char="Ø"/>
            </a:pPr>
            <a:r>
              <a:rPr lang="fr-FR" sz="2400" dirty="0" smtClean="0"/>
              <a:t> aggravation de l’état, troubles de l’élocution, perte d’autonomie, dyspraxie, désorientation spatio-temporelle, inversion du cycle nycthéméral, et polypnée.</a:t>
            </a:r>
          </a:p>
          <a:p>
            <a:pPr marL="285750" indent="-285750">
              <a:buClr>
                <a:srgbClr val="A513BD"/>
              </a:buClr>
              <a:buFont typeface="Wingdings" panose="05000000000000000000" pitchFamily="2" charset="2"/>
              <a:buChar char="Ø"/>
            </a:pPr>
            <a:r>
              <a:rPr lang="fr-FR" sz="2400" dirty="0"/>
              <a:t> </a:t>
            </a:r>
            <a:r>
              <a:rPr lang="fr-FR" sz="2400" dirty="0" smtClean="0"/>
              <a:t>Retour aux urgences et transfert en neuropédiatrie pour méningo-encéphalite</a:t>
            </a:r>
          </a:p>
          <a:p>
            <a:pPr marL="285750" indent="-285750">
              <a:buClr>
                <a:srgbClr val="A513BD"/>
              </a:buClr>
              <a:buFont typeface="Wingdings" panose="05000000000000000000" pitchFamily="2" charset="2"/>
              <a:buChar char="Ø"/>
            </a:pPr>
            <a:r>
              <a:rPr lang="fr-FR" sz="2400" dirty="0" smtClean="0"/>
              <a:t>Marche possible avec aide, pas de syndrome pyramidal</a:t>
            </a:r>
          </a:p>
          <a:p>
            <a:pPr marL="285750" indent="-285750">
              <a:buClr>
                <a:srgbClr val="A513BD"/>
              </a:buClr>
              <a:buFont typeface="Wingdings" panose="05000000000000000000" pitchFamily="2" charset="2"/>
              <a:buChar char="Ø"/>
            </a:pPr>
            <a:r>
              <a:rPr lang="fr-FR" sz="2400" dirty="0" smtClean="0"/>
              <a:t>Etat de conscience fluctuant avec réflexe nauséeux</a:t>
            </a:r>
          </a:p>
          <a:p>
            <a:pPr marL="285750" indent="-285750">
              <a:buClr>
                <a:srgbClr val="A513BD"/>
              </a:buClr>
              <a:buFont typeface="Wingdings" panose="05000000000000000000" pitchFamily="2" charset="2"/>
              <a:buChar char="Ø"/>
            </a:pPr>
            <a:r>
              <a:rPr lang="fr-FR" sz="2400" dirty="0"/>
              <a:t>apparition de mouvements anormaux des yeux, de la bouche et des </a:t>
            </a:r>
            <a:r>
              <a:rPr lang="fr-FR" sz="2400" dirty="0" smtClean="0"/>
              <a:t>membres, nuque raide</a:t>
            </a:r>
          </a:p>
          <a:p>
            <a:pPr marL="285750" indent="-285750">
              <a:buClr>
                <a:srgbClr val="A513BD"/>
              </a:buClr>
              <a:buFont typeface="Wingdings" panose="05000000000000000000" pitchFamily="2" charset="2"/>
              <a:buChar char="Ø"/>
            </a:pPr>
            <a:r>
              <a:rPr lang="fr-FR" sz="2400" dirty="0" smtClean="0"/>
              <a:t>Le 11 mai dégradation de l’état respiratoire, hypoventilation, encombrement bronchique et troubles de la conscience</a:t>
            </a:r>
          </a:p>
          <a:p>
            <a:pPr marL="285750" indent="-285750">
              <a:buClr>
                <a:srgbClr val="A513BD"/>
              </a:buClr>
              <a:buFont typeface="Wingdings" panose="05000000000000000000" pitchFamily="2" charset="2"/>
              <a:buChar char="Ø"/>
            </a:pPr>
            <a:r>
              <a:rPr lang="fr-FR" sz="2400" dirty="0"/>
              <a:t> </a:t>
            </a:r>
            <a:r>
              <a:rPr lang="fr-FR" sz="2400" dirty="0" smtClean="0"/>
              <a:t>le 15 mai envoie en réanimation pédiatrique</a:t>
            </a:r>
          </a:p>
          <a:p>
            <a:pPr marL="285750" indent="-285750">
              <a:buClr>
                <a:srgbClr val="A513BD"/>
              </a:buClr>
              <a:buFont typeface="Wingdings" panose="05000000000000000000" pitchFamily="2" charset="2"/>
              <a:buChar char="Ø"/>
            </a:pPr>
            <a:r>
              <a:rPr lang="fr-FR" sz="2400" dirty="0" smtClean="0"/>
              <a:t>En réa sédation puis arrêt de la sédation sans réflexe mais ouvre les yeux.</a:t>
            </a:r>
          </a:p>
          <a:p>
            <a:pPr marL="285750" indent="-285750">
              <a:buClr>
                <a:srgbClr val="A513BD"/>
              </a:buClr>
              <a:buFont typeface="Wingdings" panose="05000000000000000000" pitchFamily="2" charset="2"/>
              <a:buChar char="Ø"/>
            </a:pPr>
            <a:endParaRPr lang="fr-FR" sz="2400" dirty="0"/>
          </a:p>
        </p:txBody>
      </p:sp>
    </p:spTree>
    <p:extLst>
      <p:ext uri="{BB962C8B-B14F-4D97-AF65-F5344CB8AC3E}">
        <p14:creationId xmlns:p14="http://schemas.microsoft.com/office/powerpoint/2010/main" val="4941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754" y="188640"/>
            <a:ext cx="8712968" cy="769441"/>
          </a:xfrm>
          <a:prstGeom prst="rect">
            <a:avLst/>
          </a:prstGeom>
          <a:solidFill>
            <a:srgbClr val="BF95DF"/>
          </a:solidFill>
        </p:spPr>
        <p:txBody>
          <a:bodyPr wrap="square" rtlCol="0">
            <a:spAutoFit/>
          </a:bodyPr>
          <a:lstStyle/>
          <a:p>
            <a:pPr algn="ctr"/>
            <a:r>
              <a:rPr lang="fr-FR" sz="4400" dirty="0" smtClean="0"/>
              <a:t>N.S. âgée de 14 ans </a:t>
            </a:r>
            <a:endParaRPr lang="fr-FR" sz="4400" dirty="0"/>
          </a:p>
        </p:txBody>
      </p:sp>
      <p:sp>
        <p:nvSpPr>
          <p:cNvPr id="3" name="ZoneTexte 2"/>
          <p:cNvSpPr txBox="1"/>
          <p:nvPr/>
        </p:nvSpPr>
        <p:spPr>
          <a:xfrm>
            <a:off x="250700" y="2060848"/>
            <a:ext cx="8514710" cy="2308324"/>
          </a:xfrm>
          <a:prstGeom prst="rect">
            <a:avLst/>
          </a:prstGeom>
          <a:noFill/>
        </p:spPr>
        <p:txBody>
          <a:bodyPr wrap="square" rtlCol="0">
            <a:spAutoFit/>
          </a:bodyPr>
          <a:lstStyle/>
          <a:p>
            <a:pPr marL="285750" indent="-285750">
              <a:buClr>
                <a:srgbClr val="A513BD"/>
              </a:buClr>
              <a:buFont typeface="Wingdings" panose="05000000000000000000" pitchFamily="2" charset="2"/>
              <a:buChar char="Ø"/>
            </a:pPr>
            <a:r>
              <a:rPr lang="fr-FR" sz="2400" dirty="0" smtClean="0"/>
              <a:t> Imagerie: IRM cérébrale le 07 mai  Normale</a:t>
            </a:r>
          </a:p>
          <a:p>
            <a:pPr marL="285750" indent="-285750">
              <a:buClr>
                <a:srgbClr val="A513BD"/>
              </a:buClr>
              <a:buFont typeface="Wingdings" panose="05000000000000000000" pitchFamily="2" charset="2"/>
              <a:buChar char="Ø"/>
            </a:pPr>
            <a:r>
              <a:rPr lang="fr-FR" sz="2400" dirty="0" smtClean="0"/>
              <a:t>Contrôle le 20 mai toujours normale</a:t>
            </a:r>
          </a:p>
          <a:p>
            <a:pPr marL="285750" indent="-285750">
              <a:buClr>
                <a:srgbClr val="A513BD"/>
              </a:buClr>
              <a:buFont typeface="Wingdings" panose="05000000000000000000" pitchFamily="2" charset="2"/>
              <a:buChar char="Ø"/>
            </a:pPr>
            <a:r>
              <a:rPr lang="fr-FR" sz="2400" dirty="0"/>
              <a:t> </a:t>
            </a:r>
            <a:r>
              <a:rPr lang="fr-FR" sz="2400" dirty="0" smtClean="0"/>
              <a:t>radio pulmonaire au lit </a:t>
            </a:r>
          </a:p>
          <a:p>
            <a:pPr marL="285750" indent="-285750">
              <a:buClr>
                <a:srgbClr val="A513BD"/>
              </a:buClr>
              <a:buFont typeface="Wingdings" panose="05000000000000000000" pitchFamily="2" charset="2"/>
              <a:buChar char="Ø"/>
            </a:pPr>
            <a:r>
              <a:rPr lang="fr-FR" sz="2400" dirty="0" smtClean="0"/>
              <a:t>Echographie rénale normale </a:t>
            </a:r>
          </a:p>
          <a:p>
            <a:pPr marL="285750" indent="-285750">
              <a:buClr>
                <a:srgbClr val="A513BD"/>
              </a:buClr>
              <a:buFont typeface="Wingdings" panose="05000000000000000000" pitchFamily="2" charset="2"/>
              <a:buChar char="Ø"/>
            </a:pPr>
            <a:r>
              <a:rPr lang="fr-FR" sz="2400" dirty="0" smtClean="0"/>
              <a:t>EEG tracé révélant des mouvements anormaux sans épilepsie</a:t>
            </a:r>
          </a:p>
          <a:p>
            <a:pPr marL="285750" indent="-285750">
              <a:buClr>
                <a:srgbClr val="A513BD"/>
              </a:buClr>
              <a:buFont typeface="Wingdings" panose="05000000000000000000" pitchFamily="2" charset="2"/>
              <a:buChar char="Ø"/>
            </a:pPr>
            <a:endParaRPr lang="fr-FR" sz="2400" dirty="0"/>
          </a:p>
        </p:txBody>
      </p:sp>
    </p:spTree>
    <p:extLst>
      <p:ext uri="{BB962C8B-B14F-4D97-AF65-F5344CB8AC3E}">
        <p14:creationId xmlns:p14="http://schemas.microsoft.com/office/powerpoint/2010/main" val="378437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5148" y="188640"/>
            <a:ext cx="8712968" cy="769441"/>
          </a:xfrm>
          <a:prstGeom prst="rect">
            <a:avLst/>
          </a:prstGeom>
          <a:solidFill>
            <a:srgbClr val="BF95DF"/>
          </a:solidFill>
        </p:spPr>
        <p:txBody>
          <a:bodyPr wrap="square" rtlCol="0">
            <a:spAutoFit/>
          </a:bodyPr>
          <a:lstStyle/>
          <a:p>
            <a:pPr algn="ctr"/>
            <a:r>
              <a:rPr lang="fr-FR" sz="4400" dirty="0" smtClean="0"/>
              <a:t>Bilan biologique</a:t>
            </a:r>
            <a:endParaRPr lang="fr-FR" sz="4400" dirty="0"/>
          </a:p>
        </p:txBody>
      </p:sp>
      <p:sp>
        <p:nvSpPr>
          <p:cNvPr id="3" name="ZoneTexte 2"/>
          <p:cNvSpPr txBox="1"/>
          <p:nvPr/>
        </p:nvSpPr>
        <p:spPr>
          <a:xfrm>
            <a:off x="539552" y="1556792"/>
            <a:ext cx="7992888" cy="2677656"/>
          </a:xfrm>
          <a:prstGeom prst="rect">
            <a:avLst/>
          </a:prstGeom>
          <a:noFill/>
        </p:spPr>
        <p:txBody>
          <a:bodyPr wrap="square" rtlCol="0">
            <a:spAutoFit/>
          </a:bodyPr>
          <a:lstStyle/>
          <a:p>
            <a:pPr marL="285750" indent="-285750">
              <a:buClr>
                <a:srgbClr val="A513BD"/>
              </a:buClr>
              <a:buFont typeface="Wingdings" panose="05000000000000000000" pitchFamily="2" charset="2"/>
              <a:buChar char="Ø"/>
            </a:pPr>
            <a:r>
              <a:rPr lang="fr-FR" sz="2400" dirty="0" smtClean="0"/>
              <a:t> AAN au 1/160 aspect moucheté probable faux positif en Ac anti-SSB isolé faible</a:t>
            </a:r>
          </a:p>
          <a:p>
            <a:pPr marL="285750" indent="-285750">
              <a:buClr>
                <a:srgbClr val="A513BD"/>
              </a:buClr>
              <a:buFont typeface="Wingdings" panose="05000000000000000000" pitchFamily="2" charset="2"/>
              <a:buChar char="Ø"/>
            </a:pPr>
            <a:r>
              <a:rPr lang="fr-FR" sz="2400" dirty="0" smtClean="0"/>
              <a:t>Ac anti-NMDAr, AMPA1 et 2, CASPR2, LGI1 négatifs</a:t>
            </a:r>
          </a:p>
          <a:p>
            <a:pPr marL="285750" indent="-285750">
              <a:buClr>
                <a:srgbClr val="A513BD"/>
              </a:buClr>
              <a:buFont typeface="Wingdings" panose="05000000000000000000" pitchFamily="2" charset="2"/>
              <a:buChar char="Ø"/>
            </a:pPr>
            <a:r>
              <a:rPr lang="fr-FR" sz="2400" dirty="0" smtClean="0"/>
              <a:t>Ac anti-MOG et AQP4 négatifs</a:t>
            </a:r>
          </a:p>
          <a:p>
            <a:pPr marL="285750" indent="-285750">
              <a:buClr>
                <a:srgbClr val="A513BD"/>
              </a:buClr>
              <a:buFont typeface="Wingdings" panose="05000000000000000000" pitchFamily="2" charset="2"/>
              <a:buChar char="Ø"/>
            </a:pPr>
            <a:r>
              <a:rPr lang="fr-FR" sz="2400" dirty="0" smtClean="0"/>
              <a:t>Ac onconeuronaux dans le sang et le LCR Aspect évocateur d’Ac anti-GFAP sur LCR </a:t>
            </a:r>
          </a:p>
          <a:p>
            <a:pPr marL="285750" indent="-285750">
              <a:buClr>
                <a:srgbClr val="A513BD"/>
              </a:buClr>
              <a:buFont typeface="Wingdings" panose="05000000000000000000" pitchFamily="2" charset="2"/>
              <a:buChar char="Ø"/>
            </a:pPr>
            <a:r>
              <a:rPr lang="fr-FR" sz="2400" dirty="0" smtClean="0"/>
              <a:t>Envoie à Lyon Pr Honnorat</a:t>
            </a:r>
            <a:endParaRPr lang="fr-FR" sz="2400" dirty="0"/>
          </a:p>
        </p:txBody>
      </p:sp>
    </p:spTree>
    <p:extLst>
      <p:ext uri="{BB962C8B-B14F-4D97-AF65-F5344CB8AC3E}">
        <p14:creationId xmlns:p14="http://schemas.microsoft.com/office/powerpoint/2010/main" val="239968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8"/>
            <a:ext cx="9144000" cy="6831724"/>
          </a:xfrm>
          <a:prstGeom prst="rect">
            <a:avLst/>
          </a:prstGeom>
        </p:spPr>
      </p:pic>
    </p:spTree>
    <p:extLst>
      <p:ext uri="{BB962C8B-B14F-4D97-AF65-F5344CB8AC3E}">
        <p14:creationId xmlns:p14="http://schemas.microsoft.com/office/powerpoint/2010/main" val="794467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8"/>
            <a:ext cx="9144000" cy="6831724"/>
          </a:xfrm>
          <a:prstGeom prst="rect">
            <a:avLst/>
          </a:prstGeom>
        </p:spPr>
      </p:pic>
    </p:spTree>
    <p:extLst>
      <p:ext uri="{BB962C8B-B14F-4D97-AF65-F5344CB8AC3E}">
        <p14:creationId xmlns:p14="http://schemas.microsoft.com/office/powerpoint/2010/main" val="344602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392"/>
            <a:ext cx="9340257" cy="6978352"/>
          </a:xfrm>
          <a:prstGeom prst="rect">
            <a:avLst/>
          </a:prstGeom>
        </p:spPr>
      </p:pic>
    </p:spTree>
    <p:extLst>
      <p:ext uri="{BB962C8B-B14F-4D97-AF65-F5344CB8AC3E}">
        <p14:creationId xmlns:p14="http://schemas.microsoft.com/office/powerpoint/2010/main" val="57622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9" y="0"/>
            <a:ext cx="9179170" cy="6858000"/>
          </a:xfrm>
          <a:prstGeom prst="rect">
            <a:avLst/>
          </a:prstGeom>
        </p:spPr>
      </p:pic>
    </p:spTree>
    <p:extLst>
      <p:ext uri="{BB962C8B-B14F-4D97-AF65-F5344CB8AC3E}">
        <p14:creationId xmlns:p14="http://schemas.microsoft.com/office/powerpoint/2010/main" val="239968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TotalTime>
  <Words>388</Words>
  <Application>Microsoft Office PowerPoint</Application>
  <PresentationFormat>Affichage à l'écran (4:3)</PresentationFormat>
  <Paragraphs>37</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Ac anti-GFAP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 anti-GFAP</dc:title>
  <dc:creator>CHRETIEN Pascale</dc:creator>
  <cp:lastModifiedBy>CHRETIEN Pascale</cp:lastModifiedBy>
  <cp:revision>59</cp:revision>
  <dcterms:created xsi:type="dcterms:W3CDTF">2018-12-27T13:59:44Z</dcterms:created>
  <dcterms:modified xsi:type="dcterms:W3CDTF">2019-06-06T08:08:58Z</dcterms:modified>
</cp:coreProperties>
</file>