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613" r:id="rId2"/>
    <p:sldId id="514" r:id="rId3"/>
    <p:sldId id="317" r:id="rId4"/>
    <p:sldId id="610" r:id="rId5"/>
    <p:sldId id="611" r:id="rId6"/>
    <p:sldId id="612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83" d="100"/>
          <a:sy n="83" d="100"/>
        </p:scale>
        <p:origin x="106" y="1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2C02B2-F8F0-4B48-BED9-6BD77845D64C}" type="datetimeFigureOut">
              <a:rPr lang="fr-FR" smtClean="0"/>
              <a:t>19/01/2025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E1713E-AAD3-4F70-B4D6-6355075231E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89576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E91ED71F-846B-4EF8-98DA-EAB901EA14B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74700" indent="-2968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92213" indent="-2365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70050" indent="-2365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47888" indent="-2365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605088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62288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519488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76688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1CDE077-845E-4B01-B38C-D71C65A8C467}" type="slidenum">
              <a:rPr lang="fr-FR" altLang="fr-FR" sz="1300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2</a:t>
            </a:fld>
            <a:endParaRPr lang="fr-FR" altLang="fr-FR" sz="1300">
              <a:latin typeface="Times New Roman" panose="02020603050405020304" pitchFamily="18" charset="0"/>
            </a:endParaRPr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342E0AAD-33D9-4DD4-A374-0069EEFAFFB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 cap="flat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286B2305-FD1D-4567-A87C-BA68878A05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9EE5FB-DAAF-416B-AE2E-FD5226AFEA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C68404D-81EB-4308-B644-B3DF1E0463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C3E2755-3B41-464C-B92C-3FBD9A712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977B1-0C7D-4931-B53E-758FF8B03FA1}" type="datetimeFigureOut">
              <a:rPr lang="fr-FR" smtClean="0"/>
              <a:t>19/01/2025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3A31F46-C037-4AD6-96A0-94D292CC2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9550605-B7B9-4C75-8F24-4CCD38A1AD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D8FC4-A2A9-43B3-992F-C64498A753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2723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4CDD29-8B77-495E-99EB-2E5DA77687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BE7B894-1C0D-4A3D-A1A6-850ED3A693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4DFE6F7-AD16-4B69-A53E-1E29A53723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977B1-0C7D-4931-B53E-758FF8B03FA1}" type="datetimeFigureOut">
              <a:rPr lang="fr-FR" smtClean="0"/>
              <a:t>19/01/2025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E7DFDBD-0665-4156-B118-04951A38C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2BA3D41-CEEA-4DA7-9F18-F4AC921B76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D8FC4-A2A9-43B3-992F-C64498A753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9855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51DEE491-6FE2-4865-9BEE-4FFF1F5189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8E905A6-C68A-4F47-8697-08EDFBB74F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5E25A83-C0B4-409E-A9D5-A3EB792DA0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977B1-0C7D-4931-B53E-758FF8B03FA1}" type="datetimeFigureOut">
              <a:rPr lang="fr-FR" smtClean="0"/>
              <a:t>19/01/2025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68AA910-330C-4654-840E-1F16ACFCD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1E3BC20-12DF-48EA-88D8-42CC722C2B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D8FC4-A2A9-43B3-992F-C64498A753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08872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fr-FR" noProof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1487B21-8FBF-4566-83FD-F9E368D538D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244829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C3F8926-789C-46EE-8364-D84E152283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244829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69FA9FB-3B7A-4350-A565-2068AF1E55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244829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F14313-E545-4CA0-AEE4-0EED91D62326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608502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371D880-51FC-41F8-AB40-8617B8072F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4210A48-857D-460C-A9A6-9E4F830578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7F31D18-1BD7-42F7-9811-5272CB634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977B1-0C7D-4931-B53E-758FF8B03FA1}" type="datetimeFigureOut">
              <a:rPr lang="fr-FR" smtClean="0"/>
              <a:t>19/01/2025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9AC1910-0C6D-4DC8-8687-E04FDBB6AC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312A2F7-9F76-4F49-B973-2D531AE35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D8FC4-A2A9-43B3-992F-C64498A753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5240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9D028F8-227E-4CB6-B3E8-1871529463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34CA2F0-B77C-47C7-8EDA-C40AC921A2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9901CF7-A52E-4488-AED0-F2F2A57969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977B1-0C7D-4931-B53E-758FF8B03FA1}" type="datetimeFigureOut">
              <a:rPr lang="fr-FR" smtClean="0"/>
              <a:t>19/01/2025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CFD3C6B-6228-4B21-AE48-A9DD60E7E3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F1791B2-2363-450D-96EC-1F64AEDB5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D8FC4-A2A9-43B3-992F-C64498A753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7098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FC7BF7B-CE36-4CAC-B89D-8C4E4CA1E0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B91331D-9578-4CE2-868F-7D6B4F5ED4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145484E-3F3B-40DD-82BF-DD15D3038F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7A6CE5F-349D-4438-A7E0-DE094D318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977B1-0C7D-4931-B53E-758FF8B03FA1}" type="datetimeFigureOut">
              <a:rPr lang="fr-FR" smtClean="0"/>
              <a:t>19/01/2025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29364A9-E70E-40DD-A6CE-6EF21F5FF3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56B3911-F3F9-4341-B90E-C3F18C038F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D8FC4-A2A9-43B3-992F-C64498A753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0617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F637794-A323-4CC5-A69B-B0B2FB1BD8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7D305D5-9E5D-4EC1-9066-C0BBCA7ECC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7F6531D-3F45-4D44-AE12-38AEED787A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5356880-923E-4181-A05B-5C37C5FCE5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6FDDF5CB-6844-4B97-93A6-C2190F280D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AA6A5397-0810-4ADE-A529-ADE586FD50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977B1-0C7D-4931-B53E-758FF8B03FA1}" type="datetimeFigureOut">
              <a:rPr lang="fr-FR" smtClean="0"/>
              <a:t>19/01/2025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D1C4EBDD-07D8-49D8-95D2-B20ED2CA2C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4B322F77-B092-4D2D-B818-A191F13A6E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D8FC4-A2A9-43B3-992F-C64498A753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1929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96FF191-B3E0-4815-A47C-E72B345C7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1AA93987-2535-4D06-8C48-526489CD2A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977B1-0C7D-4931-B53E-758FF8B03FA1}" type="datetimeFigureOut">
              <a:rPr lang="fr-FR" smtClean="0"/>
              <a:t>19/01/2025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9B1BD38-6A01-43BD-BFA0-56D7371898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0173BC1-E8A5-48D1-8AAC-10EB98554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D8FC4-A2A9-43B3-992F-C64498A753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4872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CD5D1B3F-63F9-475E-B4DC-B68C699E1B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977B1-0C7D-4931-B53E-758FF8B03FA1}" type="datetimeFigureOut">
              <a:rPr lang="fr-FR" smtClean="0"/>
              <a:t>19/01/2025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437674DC-5F58-4ED2-95F6-527E26700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AF7CF98-8AD3-43D1-8053-0D8C0D3F8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D8FC4-A2A9-43B3-992F-C64498A753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5458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DF12432-206D-4ADF-96F5-0B71A0410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FD1E97A-225A-4BB9-B0F9-917BDA6CB2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8489F7B-9265-46BE-A176-9863E4804A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FE6F499-AA23-4612-8513-7EF0099708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977B1-0C7D-4931-B53E-758FF8B03FA1}" type="datetimeFigureOut">
              <a:rPr lang="fr-FR" smtClean="0"/>
              <a:t>19/01/2025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C273069-5015-4541-9DF3-EE56C9FDA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1434734-FFFB-456D-989D-75C7F535D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D8FC4-A2A9-43B3-992F-C64498A753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8782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3C32577-3E15-48E3-94F4-66C7299EF4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B7F75E93-6556-4172-B783-F082F331D5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2DB532B-B76E-4A1B-B5AF-C46F19EFFB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54848A4-C4D3-4C38-9934-A289DEFA81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977B1-0C7D-4931-B53E-758FF8B03FA1}" type="datetimeFigureOut">
              <a:rPr lang="fr-FR" smtClean="0"/>
              <a:t>19/01/2025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3BC59BE-4E02-4E9A-8F25-408B9E87D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1EDF1C0-EDAF-4355-9E3C-698AC37947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D8FC4-A2A9-43B3-992F-C64498A753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7616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53C19B7B-A32F-479F-871E-5DF15B638F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63B02F0-278D-46FC-BAFF-8CDB499FC2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EFA76AD-DB1A-4A6A-A954-18DAEC65E0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977B1-0C7D-4931-B53E-758FF8B03FA1}" type="datetimeFigureOut">
              <a:rPr lang="fr-FR" smtClean="0"/>
              <a:t>19/01/2025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10E79B6-F9F6-435D-B62A-9B3CEE6417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5EAD7A8-7643-4FE0-A02F-E932A343EF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3D8FC4-A2A9-43B3-992F-C64498A753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6011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>
            <a:extLst>
              <a:ext uri="{FF2B5EF4-FFF2-40B4-BE49-F238E27FC236}">
                <a16:creationId xmlns:a16="http://schemas.microsoft.com/office/drawing/2014/main" id="{CD99F261-5CB8-4C1E-99A6-5F9C74CF90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47900" y="361175"/>
            <a:ext cx="8039099" cy="255454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fr-FR" altLang="fr-FR" sz="3200" b="1" dirty="0" err="1">
                <a:solidFill>
                  <a:srgbClr val="FF0000"/>
                </a:solidFill>
                <a:latin typeface="+mn-lt"/>
                <a:cs typeface="Calibri" panose="020F0502020204030204" pitchFamily="34" charset="0"/>
              </a:rPr>
              <a:t>Ac</a:t>
            </a:r>
            <a:r>
              <a:rPr lang="fr-FR" altLang="fr-FR" sz="3200" b="1" dirty="0">
                <a:solidFill>
                  <a:srgbClr val="FF0000"/>
                </a:solidFill>
                <a:latin typeface="+mn-lt"/>
                <a:cs typeface="Calibri" panose="020F0502020204030204" pitchFamily="34" charset="0"/>
              </a:rPr>
              <a:t> Anti-SLA : anti-soluble </a:t>
            </a:r>
            <a:r>
              <a:rPr lang="fr-FR" altLang="fr-FR" sz="3200" b="1" dirty="0" err="1">
                <a:solidFill>
                  <a:srgbClr val="FF0000"/>
                </a:solidFill>
                <a:latin typeface="+mn-lt"/>
                <a:cs typeface="Calibri" panose="020F0502020204030204" pitchFamily="34" charset="0"/>
              </a:rPr>
              <a:t>liver</a:t>
            </a:r>
            <a:r>
              <a:rPr lang="fr-FR" altLang="fr-FR" sz="3200" b="1" dirty="0">
                <a:solidFill>
                  <a:srgbClr val="FF0000"/>
                </a:solidFill>
                <a:latin typeface="+mn-lt"/>
                <a:cs typeface="Calibri" panose="020F0502020204030204" pitchFamily="34" charset="0"/>
              </a:rPr>
              <a:t> </a:t>
            </a:r>
            <a:r>
              <a:rPr lang="fr-FR" altLang="fr-FR" sz="3200" b="1" dirty="0" err="1">
                <a:solidFill>
                  <a:srgbClr val="FF0000"/>
                </a:solidFill>
                <a:latin typeface="+mn-lt"/>
                <a:cs typeface="Calibri" panose="020F0502020204030204" pitchFamily="34" charset="0"/>
              </a:rPr>
              <a:t>antigen</a:t>
            </a:r>
            <a:endParaRPr lang="fr-FR" altLang="fr-FR" sz="3200" b="1" dirty="0">
              <a:solidFill>
                <a:srgbClr val="FF0000"/>
              </a:solidFill>
              <a:latin typeface="+mn-lt"/>
              <a:cs typeface="Calibri" panose="020F0502020204030204" pitchFamily="34" charset="0"/>
            </a:endParaRPr>
          </a:p>
          <a:p>
            <a:pPr>
              <a:defRPr/>
            </a:pPr>
            <a:r>
              <a:rPr lang="fr-FR" altLang="fr-FR" sz="3200" b="1" dirty="0">
                <a:solidFill>
                  <a:srgbClr val="FF0000"/>
                </a:solidFill>
                <a:latin typeface="+mn-lt"/>
                <a:cs typeface="Calibri" panose="020F0502020204030204" pitchFamily="34" charset="0"/>
              </a:rPr>
              <a:t> </a:t>
            </a:r>
            <a:br>
              <a:rPr lang="fr-FR" altLang="fr-FR" sz="3200" b="1" dirty="0">
                <a:latin typeface="+mn-lt"/>
                <a:cs typeface="Calibri" panose="020F0502020204030204" pitchFamily="34" charset="0"/>
              </a:rPr>
            </a:br>
            <a:r>
              <a:rPr lang="fr-FR" altLang="fr-FR" sz="3200" b="1" dirty="0">
                <a:latin typeface="+mn-lt"/>
                <a:cs typeface="Calibri" panose="020F0502020204030204" pitchFamily="34" charset="0"/>
              </a:rPr>
              <a:t>analyse en dot </a:t>
            </a:r>
            <a:r>
              <a:rPr lang="fr-FR" altLang="fr-FR" sz="3200" b="1" dirty="0" err="1">
                <a:latin typeface="+mn-lt"/>
                <a:cs typeface="Calibri" panose="020F0502020204030204" pitchFamily="34" charset="0"/>
              </a:rPr>
              <a:t>euroimmun</a:t>
            </a:r>
            <a:endParaRPr lang="fr-FR" altLang="fr-FR" sz="3200" b="1" dirty="0">
              <a:latin typeface="+mn-lt"/>
              <a:cs typeface="Calibri" panose="020F0502020204030204" pitchFamily="34" charset="0"/>
            </a:endParaRPr>
          </a:p>
          <a:p>
            <a:pPr>
              <a:defRPr/>
            </a:pPr>
            <a:endParaRPr lang="fr-FR" altLang="fr-FR" sz="3200" b="1" dirty="0">
              <a:latin typeface="+mn-lt"/>
              <a:cs typeface="Calibri" panose="020F0502020204030204" pitchFamily="34" charset="0"/>
            </a:endParaRPr>
          </a:p>
          <a:p>
            <a:pPr>
              <a:defRPr/>
            </a:pPr>
            <a:r>
              <a:rPr lang="fr-FR" altLang="fr-FR" sz="3200" b="1" dirty="0">
                <a:latin typeface="+mn-lt"/>
                <a:cs typeface="Calibri" panose="020F0502020204030204" pitchFamily="34" charset="0"/>
              </a:rPr>
              <a:t>spécificité ?</a:t>
            </a:r>
            <a:endParaRPr lang="fr-FR" altLang="fr-FR" sz="32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3" name="Text Box 3">
            <a:extLst>
              <a:ext uri="{FF2B5EF4-FFF2-40B4-BE49-F238E27FC236}">
                <a16:creationId xmlns:a16="http://schemas.microsoft.com/office/drawing/2014/main" id="{1B760CB1-67B4-4981-B919-E14E2AE604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2700" y="2564607"/>
            <a:ext cx="8139113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None/>
              <a:defRPr/>
            </a:pPr>
            <a:endParaRPr lang="fr-FR" altLang="fr-FR" sz="2800" b="1" dirty="0">
              <a:latin typeface="+mn-lt"/>
              <a:cs typeface="Calibri" panose="020F050202020403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fr-FR" altLang="fr-FR" sz="2800" b="1" dirty="0">
              <a:latin typeface="+mn-lt"/>
              <a:cs typeface="Calibri" panose="020F050202020403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fr-FR" altLang="fr-FR" sz="2800" b="1" dirty="0">
                <a:latin typeface="+mn-lt"/>
                <a:cs typeface="Calibri" panose="020F0502020204030204" pitchFamily="34" charset="0"/>
              </a:rPr>
              <a:t>				</a:t>
            </a:r>
            <a:endParaRPr lang="fr-FR" altLang="fr-FR" sz="2800" dirty="0">
              <a:latin typeface="+mn-lt"/>
              <a:cs typeface="Calibri" panose="020F050202020403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99B0BB7-D195-473F-8D05-917F03461C70}"/>
              </a:ext>
            </a:extLst>
          </p:cNvPr>
          <p:cNvSpPr/>
          <p:nvPr/>
        </p:nvSpPr>
        <p:spPr>
          <a:xfrm>
            <a:off x="3846714" y="4548039"/>
            <a:ext cx="3444469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b="1" dirty="0"/>
              <a:t>Nicole Fabien</a:t>
            </a:r>
          </a:p>
          <a:p>
            <a:r>
              <a:rPr lang="fr-FR" sz="2800" b="1" dirty="0"/>
              <a:t>GEAI 11 Octobre 2024</a:t>
            </a:r>
          </a:p>
          <a:p>
            <a:endParaRPr lang="fr-FR" sz="2800" dirty="0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6EF9632E-9C72-4B22-B259-F82EF9A9B4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93710" y="5389095"/>
            <a:ext cx="1147763" cy="719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73494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1075" name="Text Box 3">
            <a:extLst>
              <a:ext uri="{FF2B5EF4-FFF2-40B4-BE49-F238E27FC236}">
                <a16:creationId xmlns:a16="http://schemas.microsoft.com/office/drawing/2014/main" id="{AD24D151-CA13-4330-B90E-A616874239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400" y="1129507"/>
            <a:ext cx="8139113" cy="5459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None/>
              <a:defRPr/>
            </a:pPr>
            <a:r>
              <a:rPr lang="fr-FR" altLang="fr-FR" sz="1600" b="1" dirty="0">
                <a:solidFill>
                  <a:srgbClr val="000000"/>
                </a:solidFill>
                <a:latin typeface="+mn-lt"/>
              </a:rPr>
              <a:t>Cibles antigéniques: </a:t>
            </a:r>
          </a:p>
          <a:p>
            <a:pPr>
              <a:defRPr/>
            </a:pPr>
            <a:r>
              <a:rPr lang="fr-FR" altLang="fr-FR" sz="1600" dirty="0">
                <a:solidFill>
                  <a:srgbClr val="000000"/>
                </a:solidFill>
                <a:latin typeface="+mn-lt"/>
              </a:rPr>
              <a:t>molécules à 58,</a:t>
            </a:r>
            <a:r>
              <a:rPr lang="fr-FR" altLang="fr-FR" sz="1600" b="1" dirty="0">
                <a:solidFill>
                  <a:srgbClr val="000000"/>
                </a:solidFill>
                <a:latin typeface="+mn-lt"/>
              </a:rPr>
              <a:t> 50</a:t>
            </a:r>
            <a:r>
              <a:rPr lang="fr-FR" altLang="fr-FR" sz="1600" dirty="0">
                <a:solidFill>
                  <a:srgbClr val="000000"/>
                </a:solidFill>
                <a:latin typeface="+mn-lt"/>
              </a:rPr>
              <a:t>, 48, 35, 27, 25 kDa</a:t>
            </a:r>
          </a:p>
          <a:p>
            <a:pPr>
              <a:buNone/>
              <a:defRPr/>
            </a:pPr>
            <a:r>
              <a:rPr lang="fr-FR" altLang="fr-FR" sz="1600" b="1" dirty="0">
                <a:solidFill>
                  <a:srgbClr val="000000"/>
                </a:solidFill>
                <a:latin typeface="+mn-lt"/>
              </a:rPr>
              <a:t>antigène majeur</a:t>
            </a:r>
            <a:r>
              <a:rPr lang="fr-FR" altLang="fr-FR" sz="1600" dirty="0">
                <a:solidFill>
                  <a:srgbClr val="000000"/>
                </a:solidFill>
                <a:latin typeface="+mn-lt"/>
              </a:rPr>
              <a:t>: </a:t>
            </a:r>
            <a:r>
              <a:rPr lang="fr-FR" altLang="fr-FR" sz="1600" b="1" dirty="0">
                <a:solidFill>
                  <a:srgbClr val="000000"/>
                </a:solidFill>
                <a:latin typeface="+mn-lt"/>
              </a:rPr>
              <a:t>Prot 50 kDa de la famille des sérine </a:t>
            </a:r>
            <a:r>
              <a:rPr lang="fr-FR" altLang="fr-FR" sz="1600" b="1" dirty="0" err="1">
                <a:solidFill>
                  <a:srgbClr val="000000"/>
                </a:solidFill>
                <a:latin typeface="+mn-lt"/>
              </a:rPr>
              <a:t>tRNP</a:t>
            </a:r>
            <a:r>
              <a:rPr lang="fr-FR" altLang="fr-FR" sz="1600" b="1" dirty="0">
                <a:solidFill>
                  <a:srgbClr val="000000"/>
                </a:solidFill>
                <a:latin typeface="+mn-lt"/>
              </a:rPr>
              <a:t>(</a:t>
            </a:r>
            <a:r>
              <a:rPr lang="fr-FR" altLang="fr-FR" sz="1600" b="1" dirty="0" err="1">
                <a:solidFill>
                  <a:srgbClr val="000000"/>
                </a:solidFill>
                <a:latin typeface="+mn-lt"/>
              </a:rPr>
              <a:t>Ser</a:t>
            </a:r>
            <a:r>
              <a:rPr lang="fr-FR" altLang="fr-FR" sz="1600" b="1" dirty="0">
                <a:solidFill>
                  <a:srgbClr val="000000"/>
                </a:solidFill>
                <a:latin typeface="+mn-lt"/>
              </a:rPr>
              <a:t>)S</a:t>
            </a:r>
          </a:p>
          <a:p>
            <a:pPr>
              <a:defRPr/>
            </a:pPr>
            <a:r>
              <a:rPr lang="fr-FR" sz="1600" dirty="0">
                <a:latin typeface="+mn-lt"/>
              </a:rPr>
              <a:t>associée à un </a:t>
            </a:r>
            <a:r>
              <a:rPr lang="fr-FR" sz="1600" dirty="0" err="1">
                <a:latin typeface="+mn-lt"/>
              </a:rPr>
              <a:t>ARNt</a:t>
            </a:r>
            <a:r>
              <a:rPr lang="fr-FR" sz="1600" dirty="0">
                <a:latin typeface="+mn-lt"/>
              </a:rPr>
              <a:t> codant pour la sélénocystéine</a:t>
            </a:r>
            <a:endParaRPr lang="fr-FR" altLang="fr-FR" sz="1600" dirty="0">
              <a:solidFill>
                <a:srgbClr val="000000"/>
              </a:solidFill>
              <a:latin typeface="+mn-lt"/>
            </a:endParaRPr>
          </a:p>
          <a:p>
            <a:pPr>
              <a:defRPr/>
            </a:pPr>
            <a:r>
              <a:rPr lang="fr-FR" altLang="fr-FR" sz="1600" dirty="0">
                <a:solidFill>
                  <a:srgbClr val="000000"/>
                </a:solidFill>
                <a:latin typeface="+mn-lt"/>
              </a:rPr>
              <a:t>Glutathion S-transférase</a:t>
            </a:r>
          </a:p>
          <a:p>
            <a:pPr>
              <a:spcBef>
                <a:spcPct val="0"/>
              </a:spcBef>
              <a:buFontTx/>
              <a:buNone/>
            </a:pPr>
            <a:endParaRPr lang="fr-FR" altLang="fr-FR" sz="1600" b="1" dirty="0">
              <a:latin typeface="+mn-lt"/>
              <a:cs typeface="Calibri" panose="020F050202020403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fr-FR" altLang="fr-FR" sz="1600" b="1" dirty="0">
                <a:solidFill>
                  <a:srgbClr val="FF0000"/>
                </a:solidFill>
                <a:latin typeface="+mn-lt"/>
                <a:cs typeface="Calibri" panose="020F0502020204030204" pitchFamily="34" charset="0"/>
              </a:rPr>
              <a:t>HAI Type 1: 30-58 %</a:t>
            </a:r>
          </a:p>
          <a:p>
            <a:pPr>
              <a:spcBef>
                <a:spcPct val="0"/>
              </a:spcBef>
              <a:buFontTx/>
              <a:buNone/>
            </a:pPr>
            <a:endParaRPr lang="fr-FR" altLang="fr-FR" sz="1600" b="1" dirty="0">
              <a:latin typeface="+mn-lt"/>
              <a:cs typeface="Calibri" panose="020F050202020403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fr-FR" altLang="fr-FR" sz="1600" b="1" dirty="0">
                <a:latin typeface="+mn-lt"/>
                <a:cs typeface="Calibri" panose="020F0502020204030204" pitchFamily="34" charset="0"/>
              </a:rPr>
              <a:t>                 Marqueur de pronostic sévère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fr-FR" altLang="fr-FR" sz="1600" b="1" dirty="0">
                <a:latin typeface="+mn-lt"/>
                <a:cs typeface="Calibri" panose="020F0502020204030204" pitchFamily="34" charset="0"/>
              </a:rPr>
              <a:t>	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fr-FR" altLang="fr-FR" sz="1600" b="1" dirty="0">
                <a:latin typeface="+mn-lt"/>
                <a:cs typeface="Calibri" panose="020F0502020204030204" pitchFamily="34" charset="0"/>
              </a:rPr>
              <a:t>	Hépatites cryptogéniques : 15-20 % reclasser en HAI-1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fr-FR" altLang="fr-FR" sz="1600" b="1" dirty="0">
                <a:latin typeface="+mn-lt"/>
                <a:cs typeface="Calibri" panose="020F0502020204030204" pitchFamily="34" charset="0"/>
              </a:rPr>
              <a:t> 	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fr-FR" altLang="fr-FR" sz="1600" b="1" dirty="0">
                <a:latin typeface="+mn-lt"/>
                <a:cs typeface="Calibri" panose="020F0502020204030204" pitchFamily="34" charset="0"/>
              </a:rPr>
              <a:t>	Cholangite sclérosante primitive: 47 %</a:t>
            </a:r>
          </a:p>
          <a:p>
            <a:pPr>
              <a:spcBef>
                <a:spcPct val="0"/>
              </a:spcBef>
              <a:buFontTx/>
              <a:buNone/>
            </a:pPr>
            <a:endParaRPr lang="fr-FR" altLang="fr-FR" sz="1600" b="1" dirty="0">
              <a:latin typeface="+mn-lt"/>
              <a:cs typeface="Calibri" panose="020F050202020403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fr-FR" altLang="fr-FR" sz="1600" b="1" dirty="0">
                <a:latin typeface="+mn-lt"/>
                <a:cs typeface="Calibri" panose="020F0502020204030204" pitchFamily="34" charset="0"/>
              </a:rPr>
              <a:t>	Formes mixtes</a:t>
            </a:r>
            <a:r>
              <a:rPr lang="fr-FR" altLang="fr-FR" sz="1600" dirty="0">
                <a:latin typeface="+mn-lt"/>
                <a:cs typeface="Calibri" panose="020F0502020204030204" pitchFamily="34" charset="0"/>
              </a:rPr>
              <a:t> </a:t>
            </a:r>
            <a:r>
              <a:rPr lang="fr-FR" altLang="fr-FR" sz="1600" b="1" dirty="0">
                <a:latin typeface="+mn-lt"/>
                <a:cs typeface="Calibri" panose="020F0502020204030204" pitchFamily="34" charset="0"/>
              </a:rPr>
              <a:t> CPB/HAI:  15 %</a:t>
            </a:r>
          </a:p>
          <a:p>
            <a:pPr>
              <a:spcBef>
                <a:spcPct val="0"/>
              </a:spcBef>
              <a:buFontTx/>
              <a:buNone/>
            </a:pPr>
            <a:endParaRPr lang="fr-FR" altLang="fr-FR" sz="1600" b="1" dirty="0">
              <a:latin typeface="+mn-lt"/>
              <a:cs typeface="Calibri" panose="020F050202020403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fr-FR" altLang="fr-FR" sz="1600" b="1" dirty="0">
                <a:latin typeface="+mn-lt"/>
                <a:cs typeface="Calibri" panose="020F0502020204030204" pitchFamily="34" charset="0"/>
              </a:rPr>
              <a:t>	Cirrhose:  4 %</a:t>
            </a:r>
          </a:p>
          <a:p>
            <a:pPr>
              <a:spcBef>
                <a:spcPct val="0"/>
              </a:spcBef>
              <a:buFontTx/>
              <a:buNone/>
            </a:pPr>
            <a:endParaRPr lang="fr-FR" altLang="fr-FR" sz="1600" b="1" dirty="0">
              <a:latin typeface="+mn-lt"/>
              <a:cs typeface="Calibri" panose="020F050202020403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fr-FR" altLang="fr-FR" sz="1600" b="1" dirty="0">
                <a:latin typeface="+mn-lt"/>
                <a:cs typeface="Calibri" panose="020F0502020204030204" pitchFamily="34" charset="0"/>
              </a:rPr>
              <a:t>	Sujets sains: 2%</a:t>
            </a:r>
          </a:p>
          <a:p>
            <a:pPr>
              <a:spcBef>
                <a:spcPct val="0"/>
              </a:spcBef>
              <a:buFontTx/>
              <a:buNone/>
            </a:pPr>
            <a:endParaRPr lang="fr-FR" altLang="fr-FR" sz="1600" b="1" dirty="0">
              <a:latin typeface="+mn-lt"/>
              <a:cs typeface="Calibri" panose="020F050202020403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fr-FR" altLang="fr-FR" sz="1600" b="1" dirty="0">
                <a:latin typeface="+mn-lt"/>
                <a:cs typeface="Calibri" panose="020F0502020204030204" pitchFamily="34" charset="0"/>
              </a:rPr>
              <a:t>				</a:t>
            </a:r>
            <a:endParaRPr lang="fr-FR" altLang="fr-FR" sz="1600" dirty="0">
              <a:latin typeface="+mn-lt"/>
              <a:cs typeface="Calibri" panose="020F0502020204030204" pitchFamily="34" charset="0"/>
            </a:endParaRPr>
          </a:p>
        </p:txBody>
      </p:sp>
      <p:sp>
        <p:nvSpPr>
          <p:cNvPr id="33795" name="Titre 1">
            <a:extLst>
              <a:ext uri="{FF2B5EF4-FFF2-40B4-BE49-F238E27FC236}">
                <a16:creationId xmlns:a16="http://schemas.microsoft.com/office/drawing/2014/main" id="{47D3F4BA-0334-47C1-930C-0202069995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33775" y="119063"/>
            <a:ext cx="4629150" cy="1143000"/>
          </a:xfrm>
        </p:spPr>
        <p:txBody>
          <a:bodyPr/>
          <a:lstStyle/>
          <a:p>
            <a:r>
              <a:rPr lang="fr-FR" altLang="fr-FR" sz="1600" b="1" dirty="0" err="1">
                <a:solidFill>
                  <a:srgbClr val="FF0000"/>
                </a:solidFill>
                <a:latin typeface="+mn-lt"/>
                <a:cs typeface="Calibri" panose="020F0502020204030204" pitchFamily="34" charset="0"/>
              </a:rPr>
              <a:t>Ac</a:t>
            </a:r>
            <a:r>
              <a:rPr lang="fr-FR" altLang="fr-FR" sz="1600" b="1" dirty="0">
                <a:solidFill>
                  <a:srgbClr val="FF0000"/>
                </a:solidFill>
                <a:latin typeface="+mn-lt"/>
                <a:cs typeface="Calibri" panose="020F0502020204030204" pitchFamily="34" charset="0"/>
              </a:rPr>
              <a:t> Anti-SLA/LP ( anti-soluble </a:t>
            </a:r>
            <a:r>
              <a:rPr lang="fr-FR" altLang="fr-FR" sz="1600" b="1" dirty="0" err="1">
                <a:solidFill>
                  <a:srgbClr val="FF0000"/>
                </a:solidFill>
                <a:latin typeface="+mn-lt"/>
                <a:cs typeface="Calibri" panose="020F0502020204030204" pitchFamily="34" charset="0"/>
              </a:rPr>
              <a:t>liver</a:t>
            </a:r>
            <a:r>
              <a:rPr lang="fr-FR" altLang="fr-FR" sz="1600" b="1" dirty="0">
                <a:solidFill>
                  <a:srgbClr val="FF0000"/>
                </a:solidFill>
                <a:latin typeface="+mn-lt"/>
                <a:cs typeface="Calibri" panose="020F0502020204030204" pitchFamily="34" charset="0"/>
              </a:rPr>
              <a:t> </a:t>
            </a:r>
            <a:r>
              <a:rPr lang="fr-FR" altLang="fr-FR" sz="1600" b="1" dirty="0" err="1">
                <a:solidFill>
                  <a:srgbClr val="FF0000"/>
                </a:solidFill>
                <a:latin typeface="+mn-lt"/>
                <a:cs typeface="Calibri" panose="020F0502020204030204" pitchFamily="34" charset="0"/>
              </a:rPr>
              <a:t>antigen</a:t>
            </a:r>
            <a:r>
              <a:rPr lang="fr-FR" altLang="fr-FR" sz="1600" b="1" dirty="0">
                <a:solidFill>
                  <a:srgbClr val="FF0000"/>
                </a:solidFill>
                <a:latin typeface="+mn-lt"/>
                <a:cs typeface="Calibri" panose="020F0502020204030204" pitchFamily="34" charset="0"/>
              </a:rPr>
              <a:t> ) </a:t>
            </a:r>
            <a:br>
              <a:rPr lang="fr-FR" altLang="fr-FR" sz="1600" b="1" dirty="0">
                <a:latin typeface="+mn-lt"/>
                <a:cs typeface="Calibri" panose="020F0502020204030204" pitchFamily="34" charset="0"/>
              </a:rPr>
            </a:br>
            <a:br>
              <a:rPr lang="fr-FR" altLang="fr-FR" sz="1600" b="1" dirty="0">
                <a:latin typeface="+mn-lt"/>
                <a:cs typeface="Calibri" panose="020F0502020204030204" pitchFamily="34" charset="0"/>
              </a:rPr>
            </a:br>
            <a:r>
              <a:rPr lang="fr-FR" altLang="fr-FR" sz="1600" b="1" dirty="0">
                <a:latin typeface="+mn-lt"/>
                <a:cs typeface="Calibri" panose="020F0502020204030204" pitchFamily="34" charset="0"/>
              </a:rPr>
              <a:t>Dr. </a:t>
            </a:r>
            <a:r>
              <a:rPr lang="fr-FR" altLang="fr-FR" sz="1600" b="1" dirty="0" err="1">
                <a:latin typeface="+mn-lt"/>
                <a:cs typeface="Calibri" panose="020F0502020204030204" pitchFamily="34" charset="0"/>
              </a:rPr>
              <a:t>C.Johanet</a:t>
            </a:r>
            <a:r>
              <a:rPr lang="fr-FR" altLang="fr-FR" sz="1600" b="1" dirty="0">
                <a:latin typeface="+mn-lt"/>
                <a:cs typeface="Calibri" panose="020F0502020204030204" pitchFamily="34" charset="0"/>
              </a:rPr>
              <a:t>. </a:t>
            </a:r>
            <a:r>
              <a:rPr lang="fr-FR" altLang="fr-FR" sz="1600" b="1" dirty="0" err="1">
                <a:latin typeface="+mn-lt"/>
                <a:cs typeface="Calibri" panose="020F0502020204030204" pitchFamily="34" charset="0"/>
              </a:rPr>
              <a:t>E.Ballot</a:t>
            </a:r>
            <a:r>
              <a:rPr lang="fr-FR" altLang="fr-FR" sz="1600" b="1" dirty="0">
                <a:latin typeface="+mn-lt"/>
                <a:cs typeface="Calibri" panose="020F0502020204030204" pitchFamily="34" charset="0"/>
              </a:rPr>
              <a:t>  CHU ST Antoine . Paris</a:t>
            </a:r>
            <a:br>
              <a:rPr lang="fr-FR" altLang="fr-FR" sz="1600" b="1" dirty="0">
                <a:latin typeface="+mn-lt"/>
                <a:cs typeface="Calibri" panose="020F0502020204030204" pitchFamily="34" charset="0"/>
              </a:rPr>
            </a:br>
            <a:endParaRPr lang="fr-FR" altLang="fr-FR" sz="16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71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771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71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771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0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7710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07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77107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07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7107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07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77107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07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77107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1075" grpId="0" uiExpand="1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>
            <a:extLst>
              <a:ext uri="{FF2B5EF4-FFF2-40B4-BE49-F238E27FC236}">
                <a16:creationId xmlns:a16="http://schemas.microsoft.com/office/drawing/2014/main" id="{AD5A06EE-2B9F-4828-A783-3A4219C45A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665935" y="566738"/>
            <a:ext cx="4629150" cy="647700"/>
          </a:xfrm>
        </p:spPr>
        <p:txBody>
          <a:bodyPr/>
          <a:lstStyle/>
          <a:p>
            <a:pPr>
              <a:defRPr/>
            </a:pPr>
            <a:r>
              <a:rPr lang="fr-FR" altLang="fr-FR" sz="1800" b="1" dirty="0">
                <a:latin typeface="+mn-lt"/>
              </a:rPr>
              <a:t>Classification des Hépatites auto-immunes</a:t>
            </a:r>
          </a:p>
        </p:txBody>
      </p:sp>
      <p:graphicFrame>
        <p:nvGraphicFramePr>
          <p:cNvPr id="101422" name="Group 46">
            <a:extLst>
              <a:ext uri="{FF2B5EF4-FFF2-40B4-BE49-F238E27FC236}">
                <a16:creationId xmlns:a16="http://schemas.microsoft.com/office/drawing/2014/main" id="{89142B36-9A7F-469F-9472-A368A4E51178}"/>
              </a:ext>
            </a:extLst>
          </p:cNvPr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120266095"/>
              </p:ext>
            </p:extLst>
          </p:nvPr>
        </p:nvGraphicFramePr>
        <p:xfrm>
          <a:off x="1358900" y="1863328"/>
          <a:ext cx="7098112" cy="4253078"/>
        </p:xfrm>
        <a:graphic>
          <a:graphicData uri="http://schemas.openxmlformats.org/drawingml/2006/table">
            <a:tbl>
              <a:tblPr/>
              <a:tblGrid>
                <a:gridCol w="17745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45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745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745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25307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Anticorps classiques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4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Age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femme%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Maladie AI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associées%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IgG</a:t>
                      </a:r>
                      <a:r>
                        <a:rPr kumimoji="0" lang="fr-FR" altLang="fr-FR" sz="12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élévation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HLA Associées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Réponse au Tt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</a:p>
                  </a:txBody>
                  <a:tcPr marL="51435" marR="51435" marT="25705" marB="25705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5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TYPE 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5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Actine/</a:t>
                      </a:r>
                      <a:r>
                        <a:rPr kumimoji="0" lang="fr-FR" altLang="fr-F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ANA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SLA</a:t>
                      </a:r>
                      <a:endParaRPr kumimoji="0" lang="fr-FR" altLang="fr-FR" sz="9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10-20  / 45-70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78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marquée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B8, DR3, DR4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+++</a:t>
                      </a:r>
                    </a:p>
                  </a:txBody>
                  <a:tcPr marL="51435" marR="51435" marT="25705" marB="25705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5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TYPE 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LKM 1/LC1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2-14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faible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B14, DR3, DR7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++</a:t>
                      </a:r>
                    </a:p>
                  </a:txBody>
                  <a:tcPr marL="51435" marR="51435" marT="25705" marB="25705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5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TYPE 3?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SLA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30-50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58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modérée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???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+++</a:t>
                      </a:r>
                    </a:p>
                  </a:txBody>
                  <a:tcPr marL="51435" marR="51435" marT="25705" marB="25705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2776" name="Line 36">
            <a:extLst>
              <a:ext uri="{FF2B5EF4-FFF2-40B4-BE49-F238E27FC236}">
                <a16:creationId xmlns:a16="http://schemas.microsoft.com/office/drawing/2014/main" id="{F6348BAD-DE1D-41A3-93AB-770411191FC0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9163" y="2264569"/>
            <a:ext cx="318968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 sz="135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>
            <a:extLst>
              <a:ext uri="{FF2B5EF4-FFF2-40B4-BE49-F238E27FC236}">
                <a16:creationId xmlns:a16="http://schemas.microsoft.com/office/drawing/2014/main" id="{CD99F261-5CB8-4C1E-99A6-5F9C74CF90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9901" y="323075"/>
            <a:ext cx="6759376" cy="120032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fr-FR" altLang="fr-FR" sz="2400" b="1" dirty="0">
                <a:solidFill>
                  <a:srgbClr val="FF0000"/>
                </a:solidFill>
                <a:latin typeface="+mn-lt"/>
                <a:cs typeface="Calibri" panose="020F0502020204030204" pitchFamily="34" charset="0"/>
              </a:rPr>
              <a:t>Anticorps Anti-SLA</a:t>
            </a:r>
          </a:p>
          <a:p>
            <a:pPr algn="ctr">
              <a:defRPr/>
            </a:pPr>
            <a:r>
              <a:rPr lang="fr-FR" altLang="fr-FR" sz="2400" b="1" dirty="0">
                <a:solidFill>
                  <a:srgbClr val="FF0000"/>
                </a:solidFill>
                <a:latin typeface="+mn-lt"/>
                <a:cs typeface="Calibri" panose="020F0502020204030204" pitchFamily="34" charset="0"/>
              </a:rPr>
              <a:t>Cohorte Lyonnaise: HCL</a:t>
            </a:r>
            <a:br>
              <a:rPr lang="fr-FR" altLang="fr-FR" sz="2400" b="1" dirty="0">
                <a:latin typeface="+mn-lt"/>
                <a:cs typeface="Calibri" panose="020F0502020204030204" pitchFamily="34" charset="0"/>
              </a:rPr>
            </a:br>
            <a:endParaRPr lang="fr-FR" altLang="fr-FR" sz="2400" b="1" dirty="0">
              <a:latin typeface="+mn-lt"/>
              <a:cs typeface="Calibri" panose="020F0502020204030204" pitchFamily="34" charset="0"/>
            </a:endParaRPr>
          </a:p>
        </p:txBody>
      </p:sp>
      <p:sp>
        <p:nvSpPr>
          <p:cNvPr id="3" name="Text Box 3">
            <a:extLst>
              <a:ext uri="{FF2B5EF4-FFF2-40B4-BE49-F238E27FC236}">
                <a16:creationId xmlns:a16="http://schemas.microsoft.com/office/drawing/2014/main" id="{1B760CB1-67B4-4981-B919-E14E2AE604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726407"/>
            <a:ext cx="8139113" cy="44873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None/>
              <a:defRPr/>
            </a:pPr>
            <a:r>
              <a:rPr lang="fr-FR" altLang="fr-FR" sz="2800" b="1" dirty="0">
                <a:solidFill>
                  <a:srgbClr val="000000"/>
                </a:solidFill>
                <a:latin typeface="+mn-lt"/>
              </a:rPr>
              <a:t>2017 à 2024</a:t>
            </a:r>
          </a:p>
          <a:p>
            <a:pPr>
              <a:buNone/>
              <a:defRPr/>
            </a:pPr>
            <a:r>
              <a:rPr lang="fr-FR" altLang="fr-FR" sz="2800" b="1" dirty="0">
                <a:cs typeface="Calibri" panose="020F0502020204030204" pitchFamily="34" charset="0"/>
              </a:rPr>
              <a:t>analyse en dot </a:t>
            </a:r>
            <a:r>
              <a:rPr lang="fr-FR" altLang="fr-FR" sz="2800" b="1" dirty="0" err="1">
                <a:cs typeface="Calibri" panose="020F0502020204030204" pitchFamily="34" charset="0"/>
              </a:rPr>
              <a:t>euroimmun</a:t>
            </a:r>
            <a:endParaRPr lang="fr-FR" altLang="fr-FR" sz="2800" b="1" dirty="0">
              <a:cs typeface="Calibri" panose="020F0502020204030204" pitchFamily="34" charset="0"/>
            </a:endParaRPr>
          </a:p>
          <a:p>
            <a:pPr>
              <a:buNone/>
              <a:defRPr/>
            </a:pPr>
            <a:endParaRPr lang="fr-FR" altLang="fr-FR" sz="2800" b="1" dirty="0">
              <a:solidFill>
                <a:srgbClr val="000000"/>
              </a:solidFill>
              <a:latin typeface="+mn-lt"/>
            </a:endParaRPr>
          </a:p>
          <a:p>
            <a:pPr>
              <a:buNone/>
              <a:defRPr/>
            </a:pPr>
            <a:r>
              <a:rPr lang="fr-FR" altLang="fr-FR" sz="2800" b="1" dirty="0">
                <a:solidFill>
                  <a:srgbClr val="000000"/>
                </a:solidFill>
                <a:latin typeface="+mn-lt"/>
                <a:cs typeface="Calibri" panose="020F0502020204030204" pitchFamily="34" charset="0"/>
              </a:rPr>
              <a:t>4278 dots = 4000 patients</a:t>
            </a:r>
          </a:p>
          <a:p>
            <a:pPr>
              <a:buNone/>
              <a:defRPr/>
            </a:pPr>
            <a:r>
              <a:rPr lang="fr-FR" altLang="fr-FR" sz="2800" b="1" dirty="0">
                <a:solidFill>
                  <a:srgbClr val="000000"/>
                </a:solidFill>
                <a:latin typeface="+mn-lt"/>
                <a:cs typeface="Calibri" panose="020F0502020204030204" pitchFamily="34" charset="0"/>
              </a:rPr>
              <a:t>61 positifs (1,5%)</a:t>
            </a:r>
          </a:p>
          <a:p>
            <a:pPr>
              <a:buNone/>
              <a:defRPr/>
            </a:pPr>
            <a:r>
              <a:rPr lang="fr-FR" altLang="fr-FR" sz="2800" b="1" dirty="0">
                <a:solidFill>
                  <a:srgbClr val="000000"/>
                </a:solidFill>
                <a:latin typeface="+mn-lt"/>
                <a:cs typeface="Calibri" panose="020F0502020204030204" pitchFamily="34" charset="0"/>
              </a:rPr>
              <a:t>15 renseignements cliniques</a:t>
            </a:r>
          </a:p>
          <a:p>
            <a:pPr>
              <a:buNone/>
              <a:defRPr/>
            </a:pPr>
            <a:endParaRPr lang="fr-FR" altLang="fr-FR" sz="2800" b="1" dirty="0">
              <a:latin typeface="+mn-lt"/>
              <a:cs typeface="Calibri" panose="020F050202020403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fr-FR" altLang="fr-FR" sz="2800" b="1" dirty="0">
              <a:latin typeface="+mn-lt"/>
              <a:cs typeface="Calibri" panose="020F050202020403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fr-FR" altLang="fr-FR" sz="2800" b="1" dirty="0">
                <a:latin typeface="+mn-lt"/>
                <a:cs typeface="Calibri" panose="020F0502020204030204" pitchFamily="34" charset="0"/>
              </a:rPr>
              <a:t>				</a:t>
            </a:r>
            <a:endParaRPr lang="fr-FR" altLang="fr-FR" sz="2800" dirty="0">
              <a:latin typeface="+mn-lt"/>
              <a:cs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17329DF9-66C2-4ECA-AFFF-8C948D7961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4179717"/>
              </p:ext>
            </p:extLst>
          </p:nvPr>
        </p:nvGraphicFramePr>
        <p:xfrm>
          <a:off x="482601" y="401638"/>
          <a:ext cx="10515600" cy="51160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2567">
                  <a:extLst>
                    <a:ext uri="{9D8B030D-6E8A-4147-A177-3AD203B41FA5}">
                      <a16:colId xmlns:a16="http://schemas.microsoft.com/office/drawing/2014/main" val="1022397205"/>
                    </a:ext>
                  </a:extLst>
                </a:gridCol>
                <a:gridCol w="1147911">
                  <a:extLst>
                    <a:ext uri="{9D8B030D-6E8A-4147-A177-3AD203B41FA5}">
                      <a16:colId xmlns:a16="http://schemas.microsoft.com/office/drawing/2014/main" val="807682667"/>
                    </a:ext>
                  </a:extLst>
                </a:gridCol>
                <a:gridCol w="1106420">
                  <a:extLst>
                    <a:ext uri="{9D8B030D-6E8A-4147-A177-3AD203B41FA5}">
                      <a16:colId xmlns:a16="http://schemas.microsoft.com/office/drawing/2014/main" val="2932039626"/>
                    </a:ext>
                  </a:extLst>
                </a:gridCol>
                <a:gridCol w="7818702">
                  <a:extLst>
                    <a:ext uri="{9D8B030D-6E8A-4147-A177-3AD203B41FA5}">
                      <a16:colId xmlns:a16="http://schemas.microsoft.com/office/drawing/2014/main" val="3674427439"/>
                    </a:ext>
                  </a:extLst>
                </a:gridCol>
              </a:tblGrid>
              <a:tr h="92244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sexe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18" marR="9318" marT="93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DN 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18" marR="9318" marT="93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u="none" strike="noStrike" dirty="0">
                          <a:effectLst/>
                        </a:rPr>
                        <a:t>intensité dot </a:t>
                      </a:r>
                      <a:r>
                        <a:rPr lang="fr-FR" sz="1400" u="none" strike="noStrike" dirty="0" err="1">
                          <a:effectLst/>
                        </a:rPr>
                        <a:t>euroimmun</a:t>
                      </a:r>
                      <a:endParaRPr lang="fr-FR" sz="1400" u="none" strike="noStrike" dirty="0">
                        <a:effectLst/>
                      </a:endParaRPr>
                    </a:p>
                    <a:p>
                      <a:pPr algn="l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Seuil à 15 </a:t>
                      </a:r>
                    </a:p>
                  </a:txBody>
                  <a:tcPr marL="9318" marR="9318" marT="93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u="none" strike="noStrike" dirty="0">
                          <a:effectLst/>
                          <a:highlight>
                            <a:srgbClr val="00FF00"/>
                          </a:highlight>
                        </a:rPr>
                        <a:t>10 HAI /15 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318" marR="9318" marT="9318" marB="0" anchor="ctr"/>
                </a:tc>
                <a:extLst>
                  <a:ext uri="{0D108BD9-81ED-4DB2-BD59-A6C34878D82A}">
                    <a16:rowId xmlns:a16="http://schemas.microsoft.com/office/drawing/2014/main" val="428243595"/>
                  </a:ext>
                </a:extLst>
              </a:tr>
              <a:tr h="195670"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dirty="0">
                          <a:effectLst/>
                        </a:rPr>
                        <a:t>M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18" marR="9318" marT="9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>
                          <a:effectLst/>
                        </a:rPr>
                        <a:t>30/06/1993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18" marR="9318" marT="93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>
                          <a:effectLst/>
                        </a:rPr>
                        <a:t>138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18" marR="9318" marT="93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>
                          <a:effectLst/>
                          <a:highlight>
                            <a:srgbClr val="00FF00"/>
                          </a:highlight>
                        </a:rPr>
                        <a:t>HAI de type I ou III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318" marR="9318" marT="9318" marB="0" anchor="b"/>
                </a:tc>
                <a:extLst>
                  <a:ext uri="{0D108BD9-81ED-4DB2-BD59-A6C34878D82A}">
                    <a16:rowId xmlns:a16="http://schemas.microsoft.com/office/drawing/2014/main" val="3902522413"/>
                  </a:ext>
                </a:extLst>
              </a:tr>
              <a:tr h="167718"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dirty="0">
                          <a:effectLst/>
                        </a:rPr>
                        <a:t>F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18" marR="9318" marT="9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>
                          <a:effectLst/>
                        </a:rPr>
                        <a:t>22/03/1978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18" marR="9318" marT="93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>
                          <a:effectLst/>
                        </a:rPr>
                        <a:t>205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18" marR="9318" marT="93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>
                          <a:effectLst/>
                          <a:highlight>
                            <a:srgbClr val="00FF00"/>
                          </a:highlight>
                        </a:rPr>
                        <a:t>HAI type 1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318" marR="9318" marT="9318" marB="0" anchor="b"/>
                </a:tc>
                <a:extLst>
                  <a:ext uri="{0D108BD9-81ED-4DB2-BD59-A6C34878D82A}">
                    <a16:rowId xmlns:a16="http://schemas.microsoft.com/office/drawing/2014/main" val="536645799"/>
                  </a:ext>
                </a:extLst>
              </a:tr>
              <a:tr h="15840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F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18" marR="9318" marT="93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>
                          <a:effectLst/>
                        </a:rPr>
                        <a:t>24/06/1932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18" marR="9318" marT="931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>
                          <a:effectLst/>
                        </a:rPr>
                        <a:t>207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18" marR="9318" marT="93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>
                          <a:effectLst/>
                          <a:highlight>
                            <a:srgbClr val="00FF00"/>
                          </a:highlight>
                        </a:rPr>
                        <a:t>HAI type 1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318" marR="9318" marT="9318" marB="0" anchor="b"/>
                </a:tc>
                <a:extLst>
                  <a:ext uri="{0D108BD9-81ED-4DB2-BD59-A6C34878D82A}">
                    <a16:rowId xmlns:a16="http://schemas.microsoft.com/office/drawing/2014/main" val="246197090"/>
                  </a:ext>
                </a:extLst>
              </a:tr>
              <a:tr h="15840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F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18" marR="9318" marT="93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>
                          <a:effectLst/>
                        </a:rPr>
                        <a:t>04/02/1950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18" marR="9318" marT="93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u="none" strike="noStrike">
                          <a:effectLst/>
                        </a:rPr>
                        <a:t>203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18" marR="9318" marT="931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>
                          <a:effectLst/>
                          <a:highlight>
                            <a:srgbClr val="00FF00"/>
                          </a:highlight>
                        </a:rPr>
                        <a:t>HAI type 1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318" marR="9318" marT="9318" marB="0" anchor="b"/>
                </a:tc>
                <a:extLst>
                  <a:ext uri="{0D108BD9-81ED-4DB2-BD59-A6C34878D82A}">
                    <a16:rowId xmlns:a16="http://schemas.microsoft.com/office/drawing/2014/main" val="2899271949"/>
                  </a:ext>
                </a:extLst>
              </a:tr>
              <a:tr h="316800"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dirty="0">
                          <a:effectLst/>
                        </a:rPr>
                        <a:t>F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18" marR="9318" marT="9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>
                          <a:effectLst/>
                        </a:rPr>
                        <a:t>16/12/1958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18" marR="9318" marT="93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>
                          <a:effectLst/>
                        </a:rPr>
                        <a:t>157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18" marR="9318" marT="93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>
                          <a:effectLst/>
                          <a:highlight>
                            <a:srgbClr val="00FF00"/>
                          </a:highlight>
                        </a:rPr>
                        <a:t>Forte suspicion de HAI. Peturbations du bilan hépatique avec cytolyse à 20N et cholestase </a:t>
                      </a:r>
                      <a:br>
                        <a:rPr lang="fr-FR" sz="1400" u="none" strike="noStrike">
                          <a:effectLst/>
                          <a:highlight>
                            <a:srgbClr val="00FF00"/>
                          </a:highlight>
                        </a:rPr>
                      </a:br>
                      <a:r>
                        <a:rPr lang="fr-FR" sz="1400" u="none" strike="noStrike">
                          <a:effectLst/>
                          <a:highlight>
                            <a:srgbClr val="00FF00"/>
                          </a:highlight>
                        </a:rPr>
                        <a:t> PBH :signes d'hépatite chronique active. Sérologies infectieuses négatives.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318" marR="9318" marT="9318" marB="0" anchor="b"/>
                </a:tc>
                <a:extLst>
                  <a:ext uri="{0D108BD9-81ED-4DB2-BD59-A6C34878D82A}">
                    <a16:rowId xmlns:a16="http://schemas.microsoft.com/office/drawing/2014/main" val="4276913246"/>
                  </a:ext>
                </a:extLst>
              </a:tr>
              <a:tr h="158400"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dirty="0">
                          <a:effectLst/>
                        </a:rPr>
                        <a:t>F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18" marR="9318" marT="9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>
                          <a:effectLst/>
                        </a:rPr>
                        <a:t>07/12/1963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18" marR="9318" marT="93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>
                          <a:effectLst/>
                        </a:rPr>
                        <a:t>169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18" marR="9318" marT="93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>
                          <a:effectLst/>
                          <a:highlight>
                            <a:srgbClr val="00FF00"/>
                          </a:highlight>
                        </a:rPr>
                        <a:t>HAI type 1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318" marR="9318" marT="9318" marB="0" anchor="b"/>
                </a:tc>
                <a:extLst>
                  <a:ext uri="{0D108BD9-81ED-4DB2-BD59-A6C34878D82A}">
                    <a16:rowId xmlns:a16="http://schemas.microsoft.com/office/drawing/2014/main" val="3201606142"/>
                  </a:ext>
                </a:extLst>
              </a:tr>
              <a:tr h="177035"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dirty="0">
                          <a:effectLst/>
                        </a:rPr>
                        <a:t>F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18" marR="9318" marT="931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>
                          <a:effectLst/>
                        </a:rPr>
                        <a:t>08/09/1970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18" marR="9318" marT="931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>
                          <a:effectLst/>
                        </a:rPr>
                        <a:t>203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18" marR="9318" marT="93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>
                          <a:effectLst/>
                          <a:highlight>
                            <a:srgbClr val="00FF00"/>
                          </a:highlight>
                        </a:rPr>
                        <a:t>HAI type 1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318" marR="9318" marT="9318" marB="0" anchor="b"/>
                </a:tc>
                <a:extLst>
                  <a:ext uri="{0D108BD9-81ED-4DB2-BD59-A6C34878D82A}">
                    <a16:rowId xmlns:a16="http://schemas.microsoft.com/office/drawing/2014/main" val="1976725443"/>
                  </a:ext>
                </a:extLst>
              </a:tr>
              <a:tr h="41929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F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18" marR="9318" marT="93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>
                          <a:effectLst/>
                        </a:rPr>
                        <a:t>25/11/1995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18" marR="9318" marT="93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u="none" strike="noStrike">
                          <a:effectLst/>
                        </a:rPr>
                        <a:t>207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18" marR="9318" marT="93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u="none" strike="noStrike">
                          <a:effectLst/>
                          <a:highlight>
                            <a:srgbClr val="00FF00"/>
                          </a:highlight>
                        </a:rPr>
                        <a:t>IHC aigue  intoxication OH chronique depuis l'âge de 18 ans, cytolyse à 40N</a:t>
                      </a:r>
                      <a:br>
                        <a:rPr lang="fr-FR" sz="1400" u="none" strike="noStrike">
                          <a:effectLst/>
                          <a:highlight>
                            <a:srgbClr val="00FF00"/>
                          </a:highlight>
                        </a:rPr>
                      </a:br>
                      <a:r>
                        <a:rPr lang="fr-FR" sz="1400" u="none" strike="noStrike">
                          <a:effectLst/>
                          <a:highlight>
                            <a:srgbClr val="00FF00"/>
                          </a:highlight>
                        </a:rPr>
                        <a:t>Lésions d'hépatite aiguë nécrosante  dont l'aspect s'accorde avec une origine auto-immune 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318" marR="9318" marT="9318" marB="0" anchor="ctr"/>
                </a:tc>
                <a:extLst>
                  <a:ext uri="{0D108BD9-81ED-4DB2-BD59-A6C34878D82A}">
                    <a16:rowId xmlns:a16="http://schemas.microsoft.com/office/drawing/2014/main" val="1189938573"/>
                  </a:ext>
                </a:extLst>
              </a:tr>
              <a:tr h="15840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F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18" marR="9318" marT="931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>
                          <a:effectLst/>
                        </a:rPr>
                        <a:t>14/07/1972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18" marR="9318" marT="93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>
                          <a:effectLst/>
                        </a:rPr>
                        <a:t>209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18" marR="9318" marT="93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>
                          <a:effectLst/>
                          <a:highlight>
                            <a:srgbClr val="00FF00"/>
                          </a:highlight>
                        </a:rPr>
                        <a:t>HAI type 1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318" marR="9318" marT="9318" marB="0" anchor="b"/>
                </a:tc>
                <a:extLst>
                  <a:ext uri="{0D108BD9-81ED-4DB2-BD59-A6C34878D82A}">
                    <a16:rowId xmlns:a16="http://schemas.microsoft.com/office/drawing/2014/main" val="44725992"/>
                  </a:ext>
                </a:extLst>
              </a:tr>
              <a:tr h="21941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F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18" marR="9318" marT="931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dirty="0">
                          <a:effectLst/>
                        </a:rPr>
                        <a:t>19/01/1959</a:t>
                      </a:r>
                    </a:p>
                    <a:p>
                      <a:pPr algn="ctr" fontAlgn="b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18" marR="9318" marT="93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 dirty="0">
                          <a:effectLst/>
                        </a:rPr>
                        <a:t>210</a:t>
                      </a:r>
                    </a:p>
                    <a:p>
                      <a:pPr algn="l" fontAlgn="b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18" marR="9318" marT="93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 dirty="0">
                          <a:effectLst/>
                          <a:highlight>
                            <a:srgbClr val="00FF00"/>
                          </a:highlight>
                        </a:rPr>
                        <a:t>HAI type 1</a:t>
                      </a:r>
                    </a:p>
                    <a:p>
                      <a:pPr algn="l" fontAlgn="b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318" marR="9318" marT="9318" marB="0" anchor="b"/>
                </a:tc>
                <a:extLst>
                  <a:ext uri="{0D108BD9-81ED-4DB2-BD59-A6C34878D82A}">
                    <a16:rowId xmlns:a16="http://schemas.microsoft.com/office/drawing/2014/main" val="2134958278"/>
                  </a:ext>
                </a:extLst>
              </a:tr>
              <a:tr h="327716"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dirty="0">
                          <a:effectLst/>
                        </a:rPr>
                        <a:t>F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18" marR="9318" marT="9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dirty="0">
                          <a:effectLst/>
                        </a:rPr>
                        <a:t>11/12/1976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18" marR="9318" marT="931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u="none" strike="noStrike" dirty="0">
                          <a:effectLst/>
                        </a:rPr>
                        <a:t>134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18" marR="9318" marT="931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 dirty="0">
                          <a:effectLst/>
                        </a:rPr>
                        <a:t>Hashimoto, </a:t>
                      </a:r>
                      <a:r>
                        <a:rPr lang="fr-FR" sz="1400" u="none" strike="noStrike" dirty="0" err="1">
                          <a:effectLst/>
                        </a:rPr>
                        <a:t>télangectasies</a:t>
                      </a:r>
                      <a:r>
                        <a:rPr lang="fr-FR" sz="1400" u="none" strike="noStrike" dirty="0">
                          <a:effectLst/>
                        </a:rPr>
                        <a:t> + hépatopathie chronique avec fibrose (ASAT et ALAT augmentées, </a:t>
                      </a:r>
                      <a:r>
                        <a:rPr lang="fr-FR" sz="1400" u="none" strike="noStrike" dirty="0" err="1">
                          <a:effectLst/>
                        </a:rPr>
                        <a:t>ggt</a:t>
                      </a:r>
                      <a:r>
                        <a:rPr lang="fr-FR" sz="1400" u="none" strike="noStrike" dirty="0">
                          <a:effectLst/>
                        </a:rPr>
                        <a:t> N) : aspect IRM de CBP, anti-mitochondries négatifs -&gt; </a:t>
                      </a:r>
                      <a:r>
                        <a:rPr lang="fr-FR" sz="1400" u="none" strike="noStrike" dirty="0" err="1">
                          <a:effectLst/>
                        </a:rPr>
                        <a:t>Goujerot</a:t>
                      </a:r>
                      <a:r>
                        <a:rPr lang="fr-FR" sz="1400" u="none" strike="noStrike" dirty="0">
                          <a:effectLst/>
                        </a:rPr>
                        <a:t> 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18" marR="9318" marT="9318" marB="0" anchor="b"/>
                </a:tc>
                <a:extLst>
                  <a:ext uri="{0D108BD9-81ED-4DB2-BD59-A6C34878D82A}">
                    <a16:rowId xmlns:a16="http://schemas.microsoft.com/office/drawing/2014/main" val="777703236"/>
                  </a:ext>
                </a:extLst>
              </a:tr>
              <a:tr h="15840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F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18" marR="9318" marT="93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>
                          <a:effectLst/>
                        </a:rPr>
                        <a:t>19/09/1984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18" marR="9318" marT="93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u="none" strike="noStrike">
                          <a:effectLst/>
                        </a:rPr>
                        <a:t>204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18" marR="9318" marT="931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>
                          <a:effectLst/>
                        </a:rPr>
                        <a:t>pas HAI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18" marR="9318" marT="9318" marB="0" anchor="b"/>
                </a:tc>
                <a:extLst>
                  <a:ext uri="{0D108BD9-81ED-4DB2-BD59-A6C34878D82A}">
                    <a16:rowId xmlns:a16="http://schemas.microsoft.com/office/drawing/2014/main" val="603041427"/>
                  </a:ext>
                </a:extLst>
              </a:tr>
              <a:tr h="158400"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dirty="0">
                          <a:effectLst/>
                        </a:rPr>
                        <a:t>M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18" marR="9318" marT="9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>
                          <a:effectLst/>
                        </a:rPr>
                        <a:t>20/04/1934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18" marR="9318" marT="93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>
                          <a:effectLst/>
                        </a:rPr>
                        <a:t>43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18" marR="9318" marT="93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>
                          <a:effectLst/>
                        </a:rPr>
                        <a:t>suspicion de neuro-Gougerot.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18" marR="9318" marT="9318" marB="0" anchor="b"/>
                </a:tc>
                <a:extLst>
                  <a:ext uri="{0D108BD9-81ED-4DB2-BD59-A6C34878D82A}">
                    <a16:rowId xmlns:a16="http://schemas.microsoft.com/office/drawing/2014/main" val="651026734"/>
                  </a:ext>
                </a:extLst>
              </a:tr>
              <a:tr h="158400"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dirty="0">
                          <a:effectLst/>
                        </a:rPr>
                        <a:t>F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18" marR="9318" marT="9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>
                          <a:effectLst/>
                        </a:rPr>
                        <a:t>18/06/1977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18" marR="9318" marT="93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>
                          <a:effectLst/>
                        </a:rPr>
                        <a:t>199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18" marR="9318" marT="93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>
                          <a:effectLst/>
                        </a:rPr>
                        <a:t>Pemphigus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18" marR="9318" marT="9318" marB="0" anchor="b"/>
                </a:tc>
                <a:extLst>
                  <a:ext uri="{0D108BD9-81ED-4DB2-BD59-A6C34878D82A}">
                    <a16:rowId xmlns:a16="http://schemas.microsoft.com/office/drawing/2014/main" val="49958211"/>
                  </a:ext>
                </a:extLst>
              </a:tr>
              <a:tr h="15840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M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18" marR="9318" marT="93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>
                          <a:effectLst/>
                        </a:rPr>
                        <a:t>13/01/1971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18" marR="9318" marT="931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>
                          <a:effectLst/>
                        </a:rPr>
                        <a:t>53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18" marR="9318" marT="93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 dirty="0">
                          <a:effectLst/>
                        </a:rPr>
                        <a:t>Découverte cirrhose décompensé attribuée à l'éthylisme chronique. </a:t>
                      </a:r>
                      <a:r>
                        <a:rPr lang="fr-FR" sz="1400" u="none" strike="noStrike" dirty="0" err="1">
                          <a:effectLst/>
                        </a:rPr>
                        <a:t>Sd</a:t>
                      </a:r>
                      <a:r>
                        <a:rPr lang="fr-FR" sz="1400" u="none" strike="noStrike" dirty="0">
                          <a:effectLst/>
                        </a:rPr>
                        <a:t> cholestase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18" marR="9318" marT="9318" marB="0" anchor="b"/>
                </a:tc>
                <a:extLst>
                  <a:ext uri="{0D108BD9-81ED-4DB2-BD59-A6C34878D82A}">
                    <a16:rowId xmlns:a16="http://schemas.microsoft.com/office/drawing/2014/main" val="3797054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1860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>
            <a:extLst>
              <a:ext uri="{FF2B5EF4-FFF2-40B4-BE49-F238E27FC236}">
                <a16:creationId xmlns:a16="http://schemas.microsoft.com/office/drawing/2014/main" id="{CD99F261-5CB8-4C1E-99A6-5F9C74CF90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40275" y="678849"/>
            <a:ext cx="2028825" cy="58477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fr-FR" altLang="fr-FR" sz="3200" b="1" dirty="0">
                <a:latin typeface="+mn-lt"/>
                <a:cs typeface="Calibri" panose="020F0502020204030204" pitchFamily="34" charset="0"/>
              </a:rPr>
              <a:t>conclusion</a:t>
            </a:r>
            <a:endParaRPr lang="fr-FR" altLang="fr-FR" sz="32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3" name="Text Box 3">
            <a:extLst>
              <a:ext uri="{FF2B5EF4-FFF2-40B4-BE49-F238E27FC236}">
                <a16:creationId xmlns:a16="http://schemas.microsoft.com/office/drawing/2014/main" id="{1B760CB1-67B4-4981-B919-E14E2AE604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2700" y="2564607"/>
            <a:ext cx="813911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None/>
              <a:defRPr/>
            </a:pPr>
            <a:endParaRPr lang="fr-FR" altLang="fr-FR" sz="1600" b="1" dirty="0">
              <a:latin typeface="+mn-lt"/>
              <a:cs typeface="Calibri" panose="020F050202020403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fr-FR" altLang="fr-FR" sz="1600" b="1" dirty="0">
              <a:latin typeface="+mn-lt"/>
              <a:cs typeface="Calibri" panose="020F050202020403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fr-FR" altLang="fr-FR" sz="1600" b="1" dirty="0">
                <a:latin typeface="+mn-lt"/>
                <a:cs typeface="Calibri" panose="020F0502020204030204" pitchFamily="34" charset="0"/>
              </a:rPr>
              <a:t>				</a:t>
            </a:r>
            <a:endParaRPr lang="fr-FR" altLang="fr-FR" sz="1600" dirty="0">
              <a:latin typeface="+mn-lt"/>
              <a:cs typeface="Calibri" panose="020F0502020204030204" pitchFamily="34" charset="0"/>
            </a:endParaRPr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BF65DB6E-7EEE-4C1A-935E-FA88E62185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2700" y="2132807"/>
            <a:ext cx="8139113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None/>
              <a:defRPr/>
            </a:pPr>
            <a:endParaRPr lang="fr-FR" altLang="fr-FR" sz="2400" b="1" dirty="0">
              <a:solidFill>
                <a:srgbClr val="000000"/>
              </a:solidFill>
              <a:latin typeface="+mn-lt"/>
              <a:cs typeface="Calibri" panose="020F0502020204030204" pitchFamily="34" charset="0"/>
            </a:endParaRPr>
          </a:p>
          <a:p>
            <a:pPr>
              <a:buNone/>
              <a:defRPr/>
            </a:pPr>
            <a:r>
              <a:rPr lang="fr-FR" altLang="fr-FR" sz="2400" b="1" dirty="0">
                <a:solidFill>
                  <a:srgbClr val="000000"/>
                </a:solidFill>
                <a:latin typeface="+mn-lt"/>
                <a:cs typeface="Calibri" panose="020F0502020204030204" pitchFamily="34" charset="0"/>
              </a:rPr>
              <a:t>Spécificité : dot </a:t>
            </a:r>
            <a:r>
              <a:rPr lang="fr-FR" altLang="fr-FR" sz="2400" b="1" dirty="0" err="1">
                <a:solidFill>
                  <a:srgbClr val="000000"/>
                </a:solidFill>
                <a:latin typeface="+mn-lt"/>
                <a:cs typeface="Calibri" panose="020F0502020204030204" pitchFamily="34" charset="0"/>
              </a:rPr>
              <a:t>euroimmun</a:t>
            </a:r>
            <a:r>
              <a:rPr lang="fr-FR" altLang="fr-FR" sz="2400" b="1" dirty="0">
                <a:solidFill>
                  <a:srgbClr val="000000"/>
                </a:solidFill>
                <a:latin typeface="+mn-lt"/>
                <a:cs typeface="Calibri" panose="020F0502020204030204" pitchFamily="34" charset="0"/>
              </a:rPr>
              <a:t>: 77%</a:t>
            </a:r>
          </a:p>
          <a:p>
            <a:pPr>
              <a:buNone/>
              <a:defRPr/>
            </a:pPr>
            <a:endParaRPr lang="fr-FR" altLang="fr-FR" sz="2400" b="1" dirty="0">
              <a:solidFill>
                <a:srgbClr val="000000"/>
              </a:solidFill>
              <a:latin typeface="+mn-lt"/>
              <a:cs typeface="Calibri" panose="020F0502020204030204" pitchFamily="34" charset="0"/>
            </a:endParaRPr>
          </a:p>
          <a:p>
            <a:pPr>
              <a:buNone/>
              <a:defRPr/>
            </a:pPr>
            <a:r>
              <a:rPr lang="fr-FR" altLang="fr-FR" sz="2400" b="1" dirty="0">
                <a:solidFill>
                  <a:srgbClr val="000000"/>
                </a:solidFill>
                <a:latin typeface="+mn-lt"/>
                <a:cs typeface="Calibri" panose="020F0502020204030204" pitchFamily="34" charset="0"/>
              </a:rPr>
              <a:t>cohorte plus importante</a:t>
            </a:r>
          </a:p>
          <a:p>
            <a:pPr>
              <a:buNone/>
              <a:defRPr/>
            </a:pPr>
            <a:r>
              <a:rPr lang="fr-FR" altLang="fr-FR" sz="2400" b="1" dirty="0">
                <a:solidFill>
                  <a:srgbClr val="000000"/>
                </a:solidFill>
                <a:latin typeface="+mn-lt"/>
                <a:cs typeface="Calibri" panose="020F0502020204030204" pitchFamily="34" charset="0"/>
              </a:rPr>
              <a:t>Étude dot vs ELISA</a:t>
            </a:r>
          </a:p>
          <a:p>
            <a:pPr>
              <a:buNone/>
              <a:defRPr/>
            </a:pPr>
            <a:endParaRPr lang="fr-FR" altLang="fr-FR" sz="2400" b="1" dirty="0">
              <a:latin typeface="+mn-lt"/>
              <a:cs typeface="Calibri" panose="020F0502020204030204" pitchFamily="34" charset="0"/>
            </a:endParaRPr>
          </a:p>
          <a:p>
            <a:pPr>
              <a:spcBef>
                <a:spcPct val="0"/>
              </a:spcBef>
              <a:buNone/>
            </a:pPr>
            <a:r>
              <a:rPr lang="fr-FR" altLang="fr-FR" sz="2400" b="1" dirty="0">
                <a:solidFill>
                  <a:srgbClr val="000000"/>
                </a:solidFill>
              </a:rPr>
              <a:t>Sensibilité dot vs ELISA ?</a:t>
            </a:r>
          </a:p>
          <a:p>
            <a:pPr>
              <a:spcBef>
                <a:spcPct val="0"/>
              </a:spcBef>
              <a:buFontTx/>
              <a:buNone/>
            </a:pPr>
            <a:endParaRPr lang="fr-FR" altLang="fr-FR" sz="2400" b="1" dirty="0">
              <a:latin typeface="+mn-lt"/>
              <a:cs typeface="Calibri" panose="020F050202020403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fr-FR" altLang="fr-FR" sz="2400" b="1" dirty="0">
                <a:latin typeface="+mn-lt"/>
                <a:cs typeface="Calibri" panose="020F0502020204030204" pitchFamily="34" charset="0"/>
              </a:rPr>
              <a:t>				</a:t>
            </a:r>
            <a:endParaRPr lang="fr-FR" altLang="fr-FR" sz="2400" dirty="0">
              <a:latin typeface="+mn-lt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7124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utoUpdateAnimBg="0"/>
      <p:bldP spid="4" grpId="0" uiExpand="1" build="p" autoUpdateAnimBg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1265</TotalTime>
  <Words>454</Words>
  <Application>Microsoft Office PowerPoint</Application>
  <PresentationFormat>Grand écran</PresentationFormat>
  <Paragraphs>194</Paragraphs>
  <Slides>6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Thème Office</vt:lpstr>
      <vt:lpstr>Présentation PowerPoint</vt:lpstr>
      <vt:lpstr>Ac Anti-SLA/LP ( anti-soluble liver antigen )   Dr. C.Johanet. E.Ballot  CHU ST Antoine . Paris </vt:lpstr>
      <vt:lpstr>Classification des Hépatites auto-immunes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FABIEN, Nicole</dc:creator>
  <cp:lastModifiedBy>Sophie JEGO</cp:lastModifiedBy>
  <cp:revision>10</cp:revision>
  <dcterms:created xsi:type="dcterms:W3CDTF">2024-09-23T08:29:14Z</dcterms:created>
  <dcterms:modified xsi:type="dcterms:W3CDTF">2025-01-19T13:24:47Z</dcterms:modified>
</cp:coreProperties>
</file>