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810" r:id="rId2"/>
    <p:sldId id="835" r:id="rId3"/>
    <p:sldId id="832" r:id="rId4"/>
    <p:sldId id="830" r:id="rId5"/>
    <p:sldId id="820" r:id="rId6"/>
    <p:sldId id="804" r:id="rId7"/>
    <p:sldId id="805" r:id="rId8"/>
    <p:sldId id="806" r:id="rId9"/>
    <p:sldId id="825" r:id="rId10"/>
    <p:sldId id="797" r:id="rId11"/>
    <p:sldId id="434" r:id="rId12"/>
    <p:sldId id="822" r:id="rId13"/>
    <p:sldId id="799" r:id="rId14"/>
    <p:sldId id="422" r:id="rId15"/>
    <p:sldId id="812" r:id="rId16"/>
    <p:sldId id="813" r:id="rId17"/>
    <p:sldId id="433" r:id="rId18"/>
    <p:sldId id="818" r:id="rId19"/>
    <p:sldId id="829" r:id="rId20"/>
    <p:sldId id="257" r:id="rId21"/>
    <p:sldId id="789" r:id="rId22"/>
    <p:sldId id="262" r:id="rId23"/>
    <p:sldId id="837" r:id="rId24"/>
    <p:sldId id="827" r:id="rId25"/>
    <p:sldId id="828" r:id="rId26"/>
    <p:sldId id="807" r:id="rId27"/>
    <p:sldId id="808" r:id="rId28"/>
    <p:sldId id="80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é Louis Humbel" initials="RLH" lastIdx="2" clrIdx="0">
    <p:extLst>
      <p:ext uri="{19B8F6BF-5375-455C-9EA6-DF929625EA0E}">
        <p15:presenceInfo xmlns:p15="http://schemas.microsoft.com/office/powerpoint/2012/main" userId="4404f1a304eba3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24" autoAdjust="0"/>
  </p:normalViewPr>
  <p:slideViewPr>
    <p:cSldViewPr snapToGrid="0">
      <p:cViewPr varScale="1">
        <p:scale>
          <a:sx n="73" d="100"/>
          <a:sy n="73" d="100"/>
        </p:scale>
        <p:origin x="1104" y="6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97EA0-19A6-4117-8091-92D4F1EE36EA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LU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20F3D-3CC3-4102-8B1E-240C5CA3661E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36257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20F3D-3CC3-4102-8B1E-240C5CA3661E}" type="slidenum">
              <a:rPr lang="fr-LU" smtClean="0"/>
              <a:t>7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40822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20F3D-3CC3-4102-8B1E-240C5CA3661E}" type="slidenum">
              <a:rPr lang="fr-LU" smtClean="0"/>
              <a:t>10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86982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12632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627660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812051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54782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12942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62456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946406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01570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18586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19013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40772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7320E-9309-4305-8A92-C7ED4651EE9F}" type="datetimeFigureOut">
              <a:rPr lang="fr-LU" smtClean="0"/>
              <a:t>20/03/2022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B70EB-4B3F-44A5-AA1C-352D672CC5F3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155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microsoft.com/office/2007/relationships/hdphoto" Target="../media/hdphoto22.wdp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9.wdp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087EAC6-C9EB-43B5-99DD-061232218DBC}"/>
              </a:ext>
            </a:extLst>
          </p:cNvPr>
          <p:cNvGrpSpPr/>
          <p:nvPr/>
        </p:nvGrpSpPr>
        <p:grpSpPr>
          <a:xfrm>
            <a:off x="339045" y="126957"/>
            <a:ext cx="8280974" cy="6604087"/>
            <a:chOff x="256851" y="106331"/>
            <a:chExt cx="8280974" cy="660408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FDDBD90-8209-45DC-9630-4BD2EFC9C7AB}"/>
                </a:ext>
              </a:extLst>
            </p:cNvPr>
            <p:cNvSpPr txBox="1"/>
            <p:nvPr/>
          </p:nvSpPr>
          <p:spPr>
            <a:xfrm>
              <a:off x="256851" y="106331"/>
              <a:ext cx="828097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LU" sz="6000" b="1" dirty="0">
                  <a:latin typeface="Agency FB" panose="020B0503020202020204" pitchFamily="34" charset="0"/>
                </a:rPr>
                <a:t>  ANTIBODIES TO RODS/RINGS  </a:t>
              </a:r>
            </a:p>
            <a:p>
              <a:r>
                <a:rPr lang="fr-LU" sz="6000" b="1" dirty="0">
                  <a:latin typeface="Agency FB" panose="020B0503020202020204" pitchFamily="34" charset="0"/>
                </a:rPr>
                <a:t>         </a:t>
              </a:r>
              <a:r>
                <a:rPr lang="fr-LU" sz="6000" dirty="0">
                  <a:latin typeface="Agency FB" panose="020B0503020202020204" pitchFamily="34" charset="0"/>
                </a:rPr>
                <a:t>Bâtonnets et Anneaux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640759-C00A-497A-8878-CCEF0BFCD0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0" t="7084" r="14321" b="5441"/>
            <a:stretch/>
          </p:blipFill>
          <p:spPr bwMode="auto">
            <a:xfrm rot="5400000" flipV="1">
              <a:off x="785660" y="1516517"/>
              <a:ext cx="4665093" cy="572271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FFC0DCF-2490-482A-92CC-7B5C122D8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343" t="14384" r="18114" b="51464"/>
            <a:stretch/>
          </p:blipFill>
          <p:spPr>
            <a:xfrm>
              <a:off x="6198650" y="2337891"/>
              <a:ext cx="2063772" cy="183008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8DBC377-4922-4494-B95A-76A1DB1A4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722" t="64501" r="25358"/>
            <a:stretch/>
          </p:blipFill>
          <p:spPr>
            <a:xfrm>
              <a:off x="6198650" y="4561205"/>
              <a:ext cx="2063772" cy="185912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8A537EA-730A-4E38-AA87-E2BBFD5B287C}"/>
              </a:ext>
            </a:extLst>
          </p:cNvPr>
          <p:cNvSpPr/>
          <p:nvPr/>
        </p:nvSpPr>
        <p:spPr>
          <a:xfrm>
            <a:off x="585627" y="126956"/>
            <a:ext cx="7859730" cy="10442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641475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C48CA683-3C66-4886-9DBE-90308005E663}"/>
              </a:ext>
            </a:extLst>
          </p:cNvPr>
          <p:cNvGrpSpPr/>
          <p:nvPr/>
        </p:nvGrpSpPr>
        <p:grpSpPr>
          <a:xfrm>
            <a:off x="40108" y="234807"/>
            <a:ext cx="9057401" cy="6120864"/>
            <a:chOff x="40108" y="234807"/>
            <a:chExt cx="9057401" cy="612086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E98315B0-A5EF-4784-BB40-3266AC7E2DA0}"/>
                </a:ext>
              </a:extLst>
            </p:cNvPr>
            <p:cNvGrpSpPr/>
            <p:nvPr/>
          </p:nvGrpSpPr>
          <p:grpSpPr>
            <a:xfrm>
              <a:off x="40108" y="3165475"/>
              <a:ext cx="5751092" cy="2893906"/>
              <a:chOff x="56643" y="3165475"/>
              <a:chExt cx="5853062" cy="2893906"/>
            </a:xfrm>
          </p:grpSpPr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B007E21-8E54-4F23-BC4C-5BECD318816E}"/>
                  </a:ext>
                </a:extLst>
              </p:cNvPr>
              <p:cNvSpPr txBox="1"/>
              <p:nvPr/>
            </p:nvSpPr>
            <p:spPr>
              <a:xfrm>
                <a:off x="1890441" y="3516012"/>
                <a:ext cx="40192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LU" sz="2400" b="1" u="sng" dirty="0"/>
                  <a:t>EXPOSITION    ELIMINATION  </a:t>
                </a:r>
              </a:p>
            </p:txBody>
          </p:sp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5C2987D-38B7-47D5-BF82-7D231CAA9C2E}"/>
                  </a:ext>
                </a:extLst>
              </p:cNvPr>
              <p:cNvSpPr txBox="1"/>
              <p:nvPr/>
            </p:nvSpPr>
            <p:spPr>
              <a:xfrm>
                <a:off x="2777414" y="3165475"/>
                <a:ext cx="16919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LU" sz="2000" b="1" i="1" dirty="0"/>
                  <a:t>Cellules Hep2</a:t>
                </a:r>
              </a:p>
            </p:txBody>
          </p: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F6C4A64-AD82-44E7-A905-A9FE442C2468}"/>
                  </a:ext>
                </a:extLst>
              </p:cNvPr>
              <p:cNvSpPr txBox="1"/>
              <p:nvPr/>
            </p:nvSpPr>
            <p:spPr>
              <a:xfrm>
                <a:off x="56643" y="4428165"/>
                <a:ext cx="5600846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LU" sz="2000" b="1" i="1" dirty="0" err="1"/>
                  <a:t>Ribavirin</a:t>
                </a:r>
                <a:r>
                  <a:rPr lang="fr-LU" sz="2000" b="1" i="1" dirty="0"/>
                  <a:t>   </a:t>
                </a:r>
                <a:r>
                  <a:rPr lang="fr-LU" sz="2000" b="1" dirty="0"/>
                  <a:t>              96%       99%           99%         81%</a:t>
                </a:r>
              </a:p>
              <a:p>
                <a:r>
                  <a:rPr lang="fr-LU" sz="2000" b="1" i="1" dirty="0" err="1"/>
                  <a:t>Mycophenolate</a:t>
                </a:r>
                <a:r>
                  <a:rPr lang="fr-LU" sz="2000" b="1" dirty="0"/>
                  <a:t>    96%        99%           35%           1%</a:t>
                </a:r>
              </a:p>
              <a:p>
                <a:r>
                  <a:rPr lang="fr-LU" sz="2000" b="1" i="1" dirty="0"/>
                  <a:t>Azathioprine</a:t>
                </a:r>
                <a:r>
                  <a:rPr lang="fr-LU" sz="2000" b="1" dirty="0"/>
                  <a:t>          97%       99%           32%           2%</a:t>
                </a:r>
              </a:p>
              <a:p>
                <a:r>
                  <a:rPr lang="fr-LU" sz="2000" b="1" i="1" dirty="0"/>
                  <a:t>Méthotrexate</a:t>
                </a:r>
                <a:r>
                  <a:rPr lang="fr-LU" sz="2000" b="1" dirty="0"/>
                  <a:t>        33%       79%           0.8 %  </a:t>
                </a:r>
              </a:p>
              <a:p>
                <a:r>
                  <a:rPr lang="fr-LU" sz="2000" b="1" i="1" dirty="0"/>
                  <a:t>Acyclovir </a:t>
                </a:r>
                <a:r>
                  <a:rPr lang="fr-LU" sz="2000" b="1" dirty="0"/>
                  <a:t>                  3%       94%           0.8%        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2574ACC-5D3D-403A-8E19-970FC6E84615}"/>
                  </a:ext>
                </a:extLst>
              </p:cNvPr>
              <p:cNvSpPr txBox="1"/>
              <p:nvPr/>
            </p:nvSpPr>
            <p:spPr>
              <a:xfrm>
                <a:off x="1965929" y="3976100"/>
                <a:ext cx="36444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LU" sz="2400" b="1" u="sng" dirty="0"/>
                  <a:t>30’       24 h        1 h       24 h</a:t>
                </a:r>
              </a:p>
            </p:txBody>
          </p: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925798A3-DEF6-4134-987B-3F0273C7D891}"/>
                </a:ext>
              </a:extLst>
            </p:cNvPr>
            <p:cNvGrpSpPr/>
            <p:nvPr/>
          </p:nvGrpSpPr>
          <p:grpSpPr>
            <a:xfrm>
              <a:off x="58196" y="234807"/>
              <a:ext cx="9039313" cy="6120864"/>
              <a:chOff x="58196" y="121594"/>
              <a:chExt cx="9039313" cy="6120864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2FEA66E1-856E-4857-A599-577FA58248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t="21091" b="9664"/>
              <a:stretch/>
            </p:blipFill>
            <p:spPr>
              <a:xfrm>
                <a:off x="128561" y="502329"/>
                <a:ext cx="8953794" cy="1400152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27AB5EB4-634B-4788-9C8B-C7DB92F30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</a:blip>
              <a:stretch>
                <a:fillRect/>
              </a:stretch>
            </p:blipFill>
            <p:spPr>
              <a:xfrm>
                <a:off x="333654" y="1920821"/>
                <a:ext cx="8311569" cy="987116"/>
              </a:xfrm>
              <a:prstGeom prst="rect">
                <a:avLst/>
              </a:prstGeom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CBA6C06F-F843-4BF7-9836-1E8FE0C1D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</a:blip>
              <a:stretch>
                <a:fillRect/>
              </a:stretch>
            </p:blipFill>
            <p:spPr>
              <a:xfrm>
                <a:off x="58196" y="121594"/>
                <a:ext cx="5074327" cy="35845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A4584AB-3D38-4B52-8F8E-F4CF39E4BA68}"/>
                  </a:ext>
                </a:extLst>
              </p:cNvPr>
              <p:cNvSpPr/>
              <p:nvPr/>
            </p:nvSpPr>
            <p:spPr>
              <a:xfrm>
                <a:off x="5557757" y="2907937"/>
                <a:ext cx="3539752" cy="326644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F42EE68-7431-4A39-99D3-24AE4E2A39A9}"/>
                  </a:ext>
                </a:extLst>
              </p:cNvPr>
              <p:cNvSpPr txBox="1"/>
              <p:nvPr/>
            </p:nvSpPr>
            <p:spPr>
              <a:xfrm>
                <a:off x="5609699" y="3062050"/>
                <a:ext cx="33470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LU" sz="2800" b="1" u="sng" dirty="0"/>
                  <a:t>ANTI-RR ANTIBODIES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40E99F3-F192-4B05-A9C1-6134F49A67D7}"/>
                  </a:ext>
                </a:extLst>
              </p:cNvPr>
              <p:cNvSpPr txBox="1"/>
              <p:nvPr/>
            </p:nvSpPr>
            <p:spPr>
              <a:xfrm>
                <a:off x="5574857" y="3934134"/>
                <a:ext cx="350749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LU" sz="2400" b="1" dirty="0">
                    <a:latin typeface="Agency FB" panose="020B0503020202020204" pitchFamily="34" charset="0"/>
                  </a:rPr>
                  <a:t>SLE/  </a:t>
                </a:r>
                <a:r>
                  <a:rPr lang="fr-LU" sz="2400" b="1" dirty="0" err="1">
                    <a:latin typeface="Agency FB" panose="020B0503020202020204" pitchFamily="34" charset="0"/>
                  </a:rPr>
                  <a:t>Mycophenolate</a:t>
                </a:r>
                <a:r>
                  <a:rPr lang="fr-LU" sz="2400" b="1" dirty="0">
                    <a:latin typeface="Agency FB" panose="020B0503020202020204" pitchFamily="34" charset="0"/>
                  </a:rPr>
                  <a:t>     78  </a:t>
                </a:r>
                <a:r>
                  <a:rPr lang="fr-LU" sz="2400" b="1" dirty="0" err="1">
                    <a:latin typeface="Agency FB" panose="020B0503020202020204" pitchFamily="34" charset="0"/>
                  </a:rPr>
                  <a:t>neg</a:t>
                </a:r>
                <a:r>
                  <a:rPr lang="fr-LU" sz="2400" b="1" dirty="0">
                    <a:latin typeface="Agency FB" panose="020B0503020202020204" pitchFamily="34" charset="0"/>
                  </a:rPr>
                  <a:t>.</a:t>
                </a:r>
              </a:p>
              <a:p>
                <a:r>
                  <a:rPr lang="fr-LU" sz="2400" b="1" dirty="0">
                    <a:latin typeface="Agency FB" panose="020B0503020202020204" pitchFamily="34" charset="0"/>
                  </a:rPr>
                  <a:t>         Azathioprine          55  </a:t>
                </a:r>
                <a:r>
                  <a:rPr lang="fr-LU" sz="2400" b="1" dirty="0" err="1">
                    <a:latin typeface="Agency FB" panose="020B0503020202020204" pitchFamily="34" charset="0"/>
                  </a:rPr>
                  <a:t>neg</a:t>
                </a:r>
                <a:endParaRPr lang="fr-LU" sz="2400" b="1" dirty="0">
                  <a:latin typeface="Agency FB" panose="020B0503020202020204" pitchFamily="34" charset="0"/>
                </a:endParaRPr>
              </a:p>
              <a:p>
                <a:r>
                  <a:rPr lang="fr-LU" sz="2400" b="1" dirty="0">
                    <a:latin typeface="Agency FB" panose="020B0503020202020204" pitchFamily="34" charset="0"/>
                  </a:rPr>
                  <a:t>         </a:t>
                </a:r>
                <a:r>
                  <a:rPr lang="fr-LU" sz="2400" b="1" dirty="0" err="1">
                    <a:latin typeface="Agency FB" panose="020B0503020202020204" pitchFamily="34" charset="0"/>
                  </a:rPr>
                  <a:t>Methotrexate</a:t>
                </a:r>
                <a:r>
                  <a:rPr lang="fr-LU" sz="2400" b="1" dirty="0">
                    <a:latin typeface="Agency FB" panose="020B0503020202020204" pitchFamily="34" charset="0"/>
                  </a:rPr>
                  <a:t>         30  </a:t>
                </a:r>
                <a:r>
                  <a:rPr lang="fr-LU" sz="2400" b="1" dirty="0" err="1">
                    <a:latin typeface="Agency FB" panose="020B0503020202020204" pitchFamily="34" charset="0"/>
                  </a:rPr>
                  <a:t>neg</a:t>
                </a:r>
                <a:endParaRPr lang="fr-LU" sz="2400" b="1" dirty="0">
                  <a:latin typeface="Agency FB" panose="020B0503020202020204" pitchFamily="34" charset="0"/>
                </a:endParaRPr>
              </a:p>
              <a:p>
                <a:r>
                  <a:rPr lang="fr-LU" sz="2400" b="1" dirty="0">
                    <a:latin typeface="Agency FB" panose="020B0503020202020204" pitchFamily="34" charset="0"/>
                  </a:rPr>
                  <a:t>PR     </a:t>
                </a:r>
                <a:r>
                  <a:rPr lang="fr-LU" sz="2400" b="1" dirty="0" err="1">
                    <a:latin typeface="Agency FB" panose="020B0503020202020204" pitchFamily="34" charset="0"/>
                  </a:rPr>
                  <a:t>Methotrexate</a:t>
                </a:r>
                <a:r>
                  <a:rPr lang="fr-LU" sz="2400" b="1" dirty="0">
                    <a:latin typeface="Agency FB" panose="020B0503020202020204" pitchFamily="34" charset="0"/>
                  </a:rPr>
                  <a:t>         10   1</a:t>
                </a:r>
              </a:p>
              <a:p>
                <a:r>
                  <a:rPr lang="fr-LU" sz="2400" b="1" dirty="0">
                    <a:latin typeface="Agency FB" panose="020B0503020202020204" pitchFamily="34" charset="0"/>
                  </a:rPr>
                  <a:t>                                        (1/160)</a:t>
                </a:r>
              </a:p>
              <a:p>
                <a:pPr marL="342900" indent="-342900">
                  <a:buAutoNum type="arabicPlain" startAt="78"/>
                </a:pPr>
                <a:endParaRPr lang="fr-LU" sz="2400" b="1" dirty="0">
                  <a:latin typeface="Agency FB" panose="020B05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332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59B4A3F-35AA-4122-AFC7-DA0F5C09EF0B}"/>
              </a:ext>
            </a:extLst>
          </p:cNvPr>
          <p:cNvGrpSpPr/>
          <p:nvPr/>
        </p:nvGrpSpPr>
        <p:grpSpPr>
          <a:xfrm>
            <a:off x="217488" y="152985"/>
            <a:ext cx="8891016" cy="6419850"/>
            <a:chOff x="217488" y="152985"/>
            <a:chExt cx="8891016" cy="6419850"/>
          </a:xfrm>
        </p:grpSpPr>
        <p:pic>
          <p:nvPicPr>
            <p:cNvPr id="8194" name="Picture 2" descr="NEMATINE EUROIMMUN FO81009DA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1" t="23329" r="22598" b="6686"/>
            <a:stretch>
              <a:fillRect/>
            </a:stretch>
          </p:blipFill>
          <p:spPr bwMode="auto">
            <a:xfrm>
              <a:off x="6191250" y="164097"/>
              <a:ext cx="2844800" cy="2992438"/>
            </a:xfrm>
            <a:prstGeom prst="rect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5" name="Text Box 3"/>
            <p:cNvSpPr txBox="1">
              <a:spLocks noChangeArrowheads="1"/>
            </p:cNvSpPr>
            <p:nvPr/>
          </p:nvSpPr>
          <p:spPr bwMode="auto">
            <a:xfrm>
              <a:off x="6784975" y="2683460"/>
              <a:ext cx="11318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fr-FR" sz="2400">
                  <a:solidFill>
                    <a:srgbClr val="FFFF00"/>
                  </a:solidFill>
                </a:rPr>
                <a:t>INOVA</a:t>
              </a:r>
              <a:endParaRPr lang="fr-FR" altLang="fr-FR" sz="2400">
                <a:solidFill>
                  <a:srgbClr val="FFFF00"/>
                </a:solidFill>
              </a:endParaRPr>
            </a:p>
          </p:txBody>
        </p:sp>
        <p:pic>
          <p:nvPicPr>
            <p:cNvPr id="8196" name="Picture 4" descr="NEMATINE EUROIMMUN FO81009DA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1" t="23329" r="13130" b="6686"/>
            <a:stretch>
              <a:fillRect/>
            </a:stretch>
          </p:blipFill>
          <p:spPr bwMode="auto">
            <a:xfrm>
              <a:off x="1834505" y="3477210"/>
              <a:ext cx="3457575" cy="3057525"/>
            </a:xfrm>
            <a:prstGeom prst="rect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7" name="Text Box 5"/>
            <p:cNvSpPr txBox="1">
              <a:spLocks noChangeArrowheads="1"/>
            </p:cNvSpPr>
            <p:nvPr/>
          </p:nvSpPr>
          <p:spPr bwMode="auto">
            <a:xfrm>
              <a:off x="2803145" y="5997043"/>
              <a:ext cx="189846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fr-FR" sz="2400" dirty="0">
                  <a:solidFill>
                    <a:srgbClr val="FFFF00"/>
                  </a:solidFill>
                </a:rPr>
                <a:t>EUROIMMUN</a:t>
              </a:r>
              <a:endParaRPr lang="fr-FR" altLang="fr-FR" sz="2400" dirty="0">
                <a:solidFill>
                  <a:srgbClr val="FFFF00"/>
                </a:solidFill>
              </a:endParaRPr>
            </a:p>
          </p:txBody>
        </p:sp>
        <p:pic>
          <p:nvPicPr>
            <p:cNvPr id="8198" name="Picture 6" descr="LAME VIROIMMU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341" y="3448635"/>
              <a:ext cx="3586163" cy="3124200"/>
            </a:xfrm>
            <a:prstGeom prst="rect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/>
            <p:cNvSpPr txBox="1">
              <a:spLocks noChangeArrowheads="1"/>
            </p:cNvSpPr>
            <p:nvPr/>
          </p:nvSpPr>
          <p:spPr bwMode="auto">
            <a:xfrm>
              <a:off x="6642687" y="6049430"/>
              <a:ext cx="160172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fr-FR" sz="2400" dirty="0">
                  <a:solidFill>
                    <a:srgbClr val="FFFF00"/>
                  </a:solidFill>
                </a:rPr>
                <a:t>VIRIMMUN</a:t>
              </a:r>
              <a:endParaRPr lang="fr-FR" altLang="fr-FR" sz="2400" dirty="0">
                <a:solidFill>
                  <a:srgbClr val="FFFF00"/>
                </a:solidFill>
              </a:endParaRPr>
            </a:p>
          </p:txBody>
        </p:sp>
        <p:pic>
          <p:nvPicPr>
            <p:cNvPr id="8200" name="Picture 8" descr="NEMATIN 1 MBL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738" y="152985"/>
              <a:ext cx="2851150" cy="2998787"/>
            </a:xfrm>
            <a:prstGeom prst="rect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1" name="Text Box 9"/>
            <p:cNvSpPr txBox="1">
              <a:spLocks noChangeArrowheads="1"/>
            </p:cNvSpPr>
            <p:nvPr/>
          </p:nvSpPr>
          <p:spPr bwMode="auto">
            <a:xfrm>
              <a:off x="4768850" y="2631072"/>
              <a:ext cx="8112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fr-FR" sz="2400">
                  <a:solidFill>
                    <a:srgbClr val="FFFF00"/>
                  </a:solidFill>
                </a:rPr>
                <a:t>MBL</a:t>
              </a:r>
              <a:endParaRPr lang="fr-FR" altLang="fr-FR" sz="2400">
                <a:solidFill>
                  <a:srgbClr val="FFFF00"/>
                </a:solidFill>
              </a:endParaRPr>
            </a:p>
          </p:txBody>
        </p:sp>
        <p:pic>
          <p:nvPicPr>
            <p:cNvPr id="8202" name="Picture 10" descr="STRASBOURG  9 Hagestein  ZEUS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88" y="164097"/>
              <a:ext cx="2914650" cy="3024188"/>
            </a:xfrm>
            <a:prstGeom prst="rect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1527175" y="2659523"/>
              <a:ext cx="1200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BE" altLang="fr-FR" sz="2400" dirty="0">
                  <a:solidFill>
                    <a:srgbClr val="FFFF00"/>
                  </a:solidFill>
                </a:rPr>
                <a:t>ZEUSS</a:t>
              </a:r>
              <a:endParaRPr lang="fr-FR" altLang="fr-FR" sz="2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393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45CF0E9-19D6-4D06-9F08-A1FBCFFA3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11071" r="23246" b="10477"/>
          <a:stretch/>
        </p:blipFill>
        <p:spPr>
          <a:xfrm rot="5400000">
            <a:off x="1227134" y="-317402"/>
            <a:ext cx="6593937" cy="74928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0E27C5F-71F9-4401-9BCE-6B234BA72145}"/>
              </a:ext>
            </a:extLst>
          </p:cNvPr>
          <p:cNvSpPr txBox="1"/>
          <p:nvPr/>
        </p:nvSpPr>
        <p:spPr>
          <a:xfrm>
            <a:off x="873496" y="136618"/>
            <a:ext cx="2727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3200" b="1" dirty="0">
                <a:solidFill>
                  <a:srgbClr val="FFFF00"/>
                </a:solidFill>
              </a:rPr>
              <a:t>STRASB.   ZEUS</a:t>
            </a:r>
          </a:p>
        </p:txBody>
      </p:sp>
    </p:spTree>
    <p:extLst>
      <p:ext uri="{BB962C8B-B14F-4D97-AF65-F5344CB8AC3E}">
        <p14:creationId xmlns:p14="http://schemas.microsoft.com/office/powerpoint/2010/main" val="3961599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260" name="Picture 4">
            <a:extLst>
              <a:ext uri="{FF2B5EF4-FFF2-40B4-BE49-F238E27FC236}">
                <a16:creationId xmlns:a16="http://schemas.microsoft.com/office/drawing/2014/main" id="{08A4D2CE-EB83-4970-83D7-D51FB3707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/>
          <a:stretch>
            <a:fillRect/>
          </a:stretch>
        </p:blipFill>
        <p:spPr bwMode="auto">
          <a:xfrm>
            <a:off x="269421" y="183600"/>
            <a:ext cx="8507186" cy="648548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43ADF95-ACAB-4A6F-B3D1-EB1CE0F13FD2}"/>
              </a:ext>
            </a:extLst>
          </p:cNvPr>
          <p:cNvSpPr txBox="1"/>
          <p:nvPr/>
        </p:nvSpPr>
        <p:spPr>
          <a:xfrm>
            <a:off x="490317" y="171452"/>
            <a:ext cx="3181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3200" b="1" dirty="0">
                <a:solidFill>
                  <a:srgbClr val="FFFF00"/>
                </a:solidFill>
              </a:rPr>
              <a:t>STRASB 1   INOVA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9" name="Picture 3">
            <a:extLst>
              <a:ext uri="{FF2B5EF4-FFF2-40B4-BE49-F238E27FC236}">
                <a16:creationId xmlns:a16="http://schemas.microsoft.com/office/drawing/2014/main" id="{8AE7CB11-B9F4-486D-9114-955E24610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4" y="404261"/>
            <a:ext cx="8636677" cy="596161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7083ADF-A38F-4177-A6F2-06854AB1773D}"/>
              </a:ext>
            </a:extLst>
          </p:cNvPr>
          <p:cNvSpPr txBox="1"/>
          <p:nvPr/>
        </p:nvSpPr>
        <p:spPr>
          <a:xfrm>
            <a:off x="204107" y="473530"/>
            <a:ext cx="2509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3200" b="1" dirty="0">
                <a:solidFill>
                  <a:srgbClr val="FFFF00"/>
                </a:solidFill>
              </a:rPr>
              <a:t>HABER.  ZEUS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72D2888-2791-41F2-B8B7-55DFF09F4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7" y="273503"/>
            <a:ext cx="8735786" cy="63109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EBDBE9F-2E8E-4323-8359-B56D318C9515}"/>
              </a:ext>
            </a:extLst>
          </p:cNvPr>
          <p:cNvSpPr txBox="1"/>
          <p:nvPr/>
        </p:nvSpPr>
        <p:spPr>
          <a:xfrm>
            <a:off x="204107" y="473530"/>
            <a:ext cx="2770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3200" b="1" dirty="0">
                <a:solidFill>
                  <a:srgbClr val="FFFF00"/>
                </a:solidFill>
              </a:rPr>
              <a:t>HABER.  INOVA</a:t>
            </a:r>
          </a:p>
        </p:txBody>
      </p:sp>
    </p:spTree>
    <p:extLst>
      <p:ext uri="{BB962C8B-B14F-4D97-AF65-F5344CB8AC3E}">
        <p14:creationId xmlns:p14="http://schemas.microsoft.com/office/powerpoint/2010/main" val="2981637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82BD79-BA49-4755-BBD8-796FC73E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6142"/>
            <a:ext cx="8727621" cy="65457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18CB09-6DF2-4588-B162-084AFB81FB04}"/>
              </a:ext>
            </a:extLst>
          </p:cNvPr>
          <p:cNvSpPr txBox="1"/>
          <p:nvPr/>
        </p:nvSpPr>
        <p:spPr>
          <a:xfrm>
            <a:off x="363448" y="202548"/>
            <a:ext cx="3989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3200" b="1" dirty="0">
                <a:solidFill>
                  <a:srgbClr val="FFFF00"/>
                </a:solidFill>
              </a:rPr>
              <a:t>HABER.  EUROIMMUN</a:t>
            </a:r>
          </a:p>
        </p:txBody>
      </p:sp>
    </p:spTree>
    <p:extLst>
      <p:ext uri="{BB962C8B-B14F-4D97-AF65-F5344CB8AC3E}">
        <p14:creationId xmlns:p14="http://schemas.microsoft.com/office/powerpoint/2010/main" val="839421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32"/>
          <p:cNvGrpSpPr>
            <a:grpSpLocks/>
          </p:cNvGrpSpPr>
          <p:nvPr/>
        </p:nvGrpSpPr>
        <p:grpSpPr bwMode="auto">
          <a:xfrm>
            <a:off x="157412" y="189794"/>
            <a:ext cx="8612538" cy="6490873"/>
            <a:chOff x="68" y="149"/>
            <a:chExt cx="5538" cy="4167"/>
          </a:xfrm>
        </p:grpSpPr>
        <p:pic>
          <p:nvPicPr>
            <p:cNvPr id="3075" name="Picture 3" descr="STRASBOURG 1 MENARINI"/>
            <p:cNvPicPr>
              <a:picLocks noChangeAspect="1" noChangeArrowheads="1"/>
            </p:cNvPicPr>
            <p:nvPr/>
          </p:nvPicPr>
          <p:blipFill>
            <a:blip r:embed="rId2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022"/>
              <a:ext cx="1756" cy="1280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3" descr="STRASBOURG 1 MENARINI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3021"/>
              <a:ext cx="1785" cy="1271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NEMATINE GENERIC 2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3022"/>
              <a:ext cx="1773" cy="1281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8" name="ZoneTexte 4"/>
            <p:cNvSpPr txBox="1">
              <a:spLocks noChangeArrowheads="1"/>
            </p:cNvSpPr>
            <p:nvPr/>
          </p:nvSpPr>
          <p:spPr bwMode="auto">
            <a:xfrm>
              <a:off x="249" y="1278"/>
              <a:ext cx="9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C000"/>
                  </a:solidFill>
                  <a:latin typeface="Calibri" pitchFamily="34" charset="0"/>
                  <a:cs typeface="Arial" charset="0"/>
                </a:rPr>
                <a:t>ALPHA-DIA</a:t>
              </a:r>
            </a:p>
          </p:txBody>
        </p:sp>
        <p:sp>
          <p:nvSpPr>
            <p:cNvPr id="3079" name="ZoneTexte 6"/>
            <p:cNvSpPr txBox="1">
              <a:spLocks noChangeArrowheads="1"/>
            </p:cNvSpPr>
            <p:nvPr/>
          </p:nvSpPr>
          <p:spPr bwMode="auto">
            <a:xfrm>
              <a:off x="2063" y="1237"/>
              <a:ext cx="15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C000"/>
                  </a:solidFill>
                  <a:latin typeface="Calibri" pitchFamily="34" charset="0"/>
                  <a:cs typeface="Arial" charset="0"/>
                </a:rPr>
                <a:t>THE BINDING SITE</a:t>
              </a:r>
            </a:p>
          </p:txBody>
        </p:sp>
        <p:sp>
          <p:nvSpPr>
            <p:cNvPr id="3080" name="ZoneTexte 8"/>
            <p:cNvSpPr txBox="1">
              <a:spLocks noChangeArrowheads="1"/>
            </p:cNvSpPr>
            <p:nvPr/>
          </p:nvSpPr>
          <p:spPr bwMode="auto">
            <a:xfrm>
              <a:off x="4014" y="1231"/>
              <a:ext cx="12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C000"/>
                  </a:solidFill>
                  <a:latin typeface="Calibri" pitchFamily="34" charset="0"/>
                  <a:cs typeface="Arial" charset="0"/>
                </a:rPr>
                <a:t>BIOSYSTEM</a:t>
              </a:r>
            </a:p>
          </p:txBody>
        </p:sp>
        <p:sp>
          <p:nvSpPr>
            <p:cNvPr id="3081" name="ZoneTexte 10"/>
            <p:cNvSpPr txBox="1">
              <a:spLocks noChangeArrowheads="1"/>
            </p:cNvSpPr>
            <p:nvPr/>
          </p:nvSpPr>
          <p:spPr bwMode="auto">
            <a:xfrm>
              <a:off x="68" y="2673"/>
              <a:ext cx="95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C000"/>
                  </a:solidFill>
                  <a:latin typeface="Calibri" pitchFamily="34" charset="0"/>
                  <a:cs typeface="Arial" charset="0"/>
                </a:rPr>
                <a:t>DIASORIN</a:t>
              </a:r>
            </a:p>
          </p:txBody>
        </p:sp>
        <p:sp>
          <p:nvSpPr>
            <p:cNvPr id="3082" name="ZoneTexte 13"/>
            <p:cNvSpPr txBox="1">
              <a:spLocks noChangeArrowheads="1"/>
            </p:cNvSpPr>
            <p:nvPr/>
          </p:nvSpPr>
          <p:spPr bwMode="auto">
            <a:xfrm>
              <a:off x="2200" y="2628"/>
              <a:ext cx="11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C000"/>
                  </a:solidFill>
                  <a:latin typeface="Calibri" pitchFamily="34" charset="0"/>
                  <a:cs typeface="Arial" charset="0"/>
                </a:rPr>
                <a:t>KALLESTAD</a:t>
              </a:r>
            </a:p>
          </p:txBody>
        </p:sp>
        <p:sp>
          <p:nvSpPr>
            <p:cNvPr id="3083" name="ZoneTexte 15"/>
            <p:cNvSpPr txBox="1">
              <a:spLocks noChangeArrowheads="1"/>
            </p:cNvSpPr>
            <p:nvPr/>
          </p:nvSpPr>
          <p:spPr bwMode="auto">
            <a:xfrm>
              <a:off x="3923" y="2628"/>
              <a:ext cx="11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C000"/>
                  </a:solidFill>
                  <a:latin typeface="Calibri" pitchFamily="34" charset="0"/>
                  <a:cs typeface="Arial" charset="0"/>
                </a:rPr>
                <a:t>MEDICA</a:t>
              </a:r>
            </a:p>
          </p:txBody>
        </p:sp>
        <p:sp>
          <p:nvSpPr>
            <p:cNvPr id="3084" name="ZoneTexte 17"/>
            <p:cNvSpPr txBox="1">
              <a:spLocks noChangeArrowheads="1"/>
            </p:cNvSpPr>
            <p:nvPr/>
          </p:nvSpPr>
          <p:spPr bwMode="auto">
            <a:xfrm>
              <a:off x="476" y="4004"/>
              <a:ext cx="998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FF00"/>
                  </a:solidFill>
                  <a:latin typeface="Calibri" pitchFamily="34" charset="0"/>
                  <a:cs typeface="Arial" charset="0"/>
                </a:rPr>
                <a:t>MENARINI</a:t>
              </a:r>
            </a:p>
          </p:txBody>
        </p:sp>
        <p:sp>
          <p:nvSpPr>
            <p:cNvPr id="3085" name="ZoneTexte 19"/>
            <p:cNvSpPr txBox="1">
              <a:spLocks noChangeArrowheads="1"/>
            </p:cNvSpPr>
            <p:nvPr/>
          </p:nvSpPr>
          <p:spPr bwMode="auto">
            <a:xfrm>
              <a:off x="1972" y="4004"/>
              <a:ext cx="1724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FF00"/>
                  </a:solidFill>
                  <a:latin typeface="Calibri" pitchFamily="34" charset="0"/>
                  <a:cs typeface="Arial" charset="0"/>
                </a:rPr>
                <a:t>IMMUNOCONCEPT</a:t>
              </a:r>
            </a:p>
          </p:txBody>
        </p:sp>
        <p:pic>
          <p:nvPicPr>
            <p:cNvPr id="3086" name="Picture 3" descr="NEMATINE 1 B SITE"/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0" b="-2893"/>
            <a:stretch>
              <a:fillRect/>
            </a:stretch>
          </p:blipFill>
          <p:spPr bwMode="auto">
            <a:xfrm>
              <a:off x="1973" y="149"/>
              <a:ext cx="1785" cy="1401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Picture 3" descr="STRASBOURG 1 BIOSYSTEM"/>
            <p:cNvPicPr>
              <a:picLocks noChangeAspect="1" noChangeArrowheads="1"/>
            </p:cNvPicPr>
            <p:nvPr/>
          </p:nvPicPr>
          <p:blipFill>
            <a:blip r:embed="rId6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5" r="-2"/>
            <a:stretch>
              <a:fillRect/>
            </a:stretch>
          </p:blipFill>
          <p:spPr bwMode="auto">
            <a:xfrm>
              <a:off x="3833" y="149"/>
              <a:ext cx="1773" cy="1401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3" descr="STRASBOURG 1 DIASORIN"/>
            <p:cNvPicPr>
              <a:picLocks noChangeAspect="1" noChangeArrowheads="1"/>
            </p:cNvPicPr>
            <p:nvPr/>
          </p:nvPicPr>
          <p:blipFill>
            <a:blip r:embed="rId7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" y="1600"/>
              <a:ext cx="1756" cy="1349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9" name="Picture 3" descr="STRASBOURG 1 KALLESTAD"/>
            <p:cNvPicPr>
              <a:picLocks noChangeAspect="1" noChangeArrowheads="1"/>
            </p:cNvPicPr>
            <p:nvPr/>
          </p:nvPicPr>
          <p:blipFill>
            <a:blip r:embed="rId8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1600"/>
              <a:ext cx="1785" cy="1361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3" descr="NEMATINE 1 MEDICA"/>
            <p:cNvPicPr>
              <a:picLocks noChangeAspect="1" noChangeArrowheads="1"/>
            </p:cNvPicPr>
            <p:nvPr/>
          </p:nvPicPr>
          <p:blipFill>
            <a:blip r:embed="rId9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" y="1600"/>
              <a:ext cx="1773" cy="1361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1" name="Picture 3" descr="STRASBOURG 1 ALPHADIA"/>
            <p:cNvPicPr>
              <a:picLocks noChangeAspect="1" noChangeArrowheads="1"/>
            </p:cNvPicPr>
            <p:nvPr/>
          </p:nvPicPr>
          <p:blipFill>
            <a:blip r:embed="rId10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" y="154"/>
              <a:ext cx="1756" cy="1401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2" name="ZoneTexte 6"/>
            <p:cNvSpPr txBox="1">
              <a:spLocks noChangeArrowheads="1"/>
            </p:cNvSpPr>
            <p:nvPr/>
          </p:nvSpPr>
          <p:spPr bwMode="auto">
            <a:xfrm>
              <a:off x="249" y="1231"/>
              <a:ext cx="1225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 dirty="0">
                  <a:solidFill>
                    <a:srgbClr val="FFFF00"/>
                  </a:solidFill>
                  <a:latin typeface="Calibri" pitchFamily="34" charset="0"/>
                  <a:cs typeface="Arial" charset="0"/>
                </a:rPr>
                <a:t>ALPHADIA</a:t>
              </a:r>
            </a:p>
          </p:txBody>
        </p:sp>
        <p:sp>
          <p:nvSpPr>
            <p:cNvPr id="3093" name="ZoneTexte 13"/>
            <p:cNvSpPr txBox="1">
              <a:spLocks noChangeArrowheads="1"/>
            </p:cNvSpPr>
            <p:nvPr/>
          </p:nvSpPr>
          <p:spPr bwMode="auto">
            <a:xfrm>
              <a:off x="2336" y="2673"/>
              <a:ext cx="1179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FF00"/>
                  </a:solidFill>
                  <a:latin typeface="Calibri" pitchFamily="34" charset="0"/>
                  <a:cs typeface="Arial" charset="0"/>
                </a:rPr>
                <a:t>KALLESTAD</a:t>
              </a:r>
            </a:p>
          </p:txBody>
        </p:sp>
        <p:sp>
          <p:nvSpPr>
            <p:cNvPr id="3094" name="ZoneTexte 10"/>
            <p:cNvSpPr txBox="1">
              <a:spLocks noChangeArrowheads="1"/>
            </p:cNvSpPr>
            <p:nvPr/>
          </p:nvSpPr>
          <p:spPr bwMode="auto">
            <a:xfrm>
              <a:off x="203" y="2673"/>
              <a:ext cx="953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FF00"/>
                  </a:solidFill>
                  <a:latin typeface="Calibri" pitchFamily="34" charset="0"/>
                  <a:cs typeface="Arial" charset="0"/>
                </a:rPr>
                <a:t>DIASORIN</a:t>
              </a:r>
            </a:p>
          </p:txBody>
        </p:sp>
        <p:sp>
          <p:nvSpPr>
            <p:cNvPr id="3095" name="ZoneTexte 6"/>
            <p:cNvSpPr txBox="1">
              <a:spLocks noChangeArrowheads="1"/>
            </p:cNvSpPr>
            <p:nvPr/>
          </p:nvSpPr>
          <p:spPr bwMode="auto">
            <a:xfrm>
              <a:off x="2109" y="1222"/>
              <a:ext cx="1588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FF00"/>
                  </a:solidFill>
                  <a:latin typeface="Calibri" pitchFamily="34" charset="0"/>
                  <a:cs typeface="Arial" charset="0"/>
                </a:rPr>
                <a:t>THE BINDING SITE</a:t>
              </a:r>
            </a:p>
          </p:txBody>
        </p:sp>
        <p:sp>
          <p:nvSpPr>
            <p:cNvPr id="3096" name="ZoneTexte 8"/>
            <p:cNvSpPr txBox="1">
              <a:spLocks noChangeArrowheads="1"/>
            </p:cNvSpPr>
            <p:nvPr/>
          </p:nvSpPr>
          <p:spPr bwMode="auto">
            <a:xfrm>
              <a:off x="4150" y="1237"/>
              <a:ext cx="1225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FF00"/>
                  </a:solidFill>
                  <a:latin typeface="Calibri" pitchFamily="34" charset="0"/>
                  <a:cs typeface="Arial" charset="0"/>
                </a:rPr>
                <a:t>BIOSYSTEM</a:t>
              </a:r>
            </a:p>
          </p:txBody>
        </p:sp>
        <p:sp>
          <p:nvSpPr>
            <p:cNvPr id="3097" name="ZoneTexte 15"/>
            <p:cNvSpPr txBox="1">
              <a:spLocks noChangeArrowheads="1"/>
            </p:cNvSpPr>
            <p:nvPr/>
          </p:nvSpPr>
          <p:spPr bwMode="auto">
            <a:xfrm>
              <a:off x="4195" y="2628"/>
              <a:ext cx="1134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FF00"/>
                  </a:solidFill>
                  <a:latin typeface="Calibri" pitchFamily="34" charset="0"/>
                  <a:cs typeface="Arial" charset="0"/>
                </a:rPr>
                <a:t>MEDICA</a:t>
              </a:r>
            </a:p>
          </p:txBody>
        </p:sp>
        <p:sp>
          <p:nvSpPr>
            <p:cNvPr id="3098" name="ZoneTexte 2"/>
            <p:cNvSpPr txBox="1">
              <a:spLocks noChangeArrowheads="1"/>
            </p:cNvSpPr>
            <p:nvPr/>
          </p:nvSpPr>
          <p:spPr bwMode="auto">
            <a:xfrm>
              <a:off x="3969" y="4020"/>
              <a:ext cx="1542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FF00"/>
                  </a:solidFill>
                  <a:latin typeface="Calibri" pitchFamily="34" charset="0"/>
                  <a:cs typeface="Arial" charset="0"/>
                </a:rPr>
                <a:t>GENERIC ASSAYS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7941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20031F-DF42-43D8-B9A7-C4B010A1D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101" t="12218" r="52877" b="69758"/>
          <a:stretch/>
        </p:blipFill>
        <p:spPr>
          <a:xfrm>
            <a:off x="143839" y="30824"/>
            <a:ext cx="3893905" cy="58562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1EDF92-D942-4E0B-B63E-28FF5F0CB4C4}"/>
              </a:ext>
            </a:extLst>
          </p:cNvPr>
          <p:cNvGrpSpPr/>
          <p:nvPr/>
        </p:nvGrpSpPr>
        <p:grpSpPr>
          <a:xfrm>
            <a:off x="173306" y="600754"/>
            <a:ext cx="8797387" cy="6178525"/>
            <a:chOff x="141130" y="616451"/>
            <a:chExt cx="8797387" cy="617852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7A66CA0-5CAA-4D41-8411-EAA6E0C62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3746" t="36525" r="2717" b="27906"/>
            <a:stretch/>
          </p:blipFill>
          <p:spPr>
            <a:xfrm>
              <a:off x="200346" y="744876"/>
              <a:ext cx="8707348" cy="148461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05B02B-126D-4059-A6AC-A33EA28E3CBB}"/>
                </a:ext>
              </a:extLst>
            </p:cNvPr>
            <p:cNvSpPr/>
            <p:nvPr/>
          </p:nvSpPr>
          <p:spPr>
            <a:xfrm>
              <a:off x="210620" y="616451"/>
              <a:ext cx="8722760" cy="16130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LU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92538A-35B3-402F-BABF-A05E94345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839" y="2861068"/>
              <a:ext cx="8722760" cy="3252056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88C9052-D58F-4856-897E-B522F4928FE7}"/>
                </a:ext>
              </a:extLst>
            </p:cNvPr>
            <p:cNvSpPr txBox="1"/>
            <p:nvPr/>
          </p:nvSpPr>
          <p:spPr>
            <a:xfrm>
              <a:off x="2952201" y="6148645"/>
              <a:ext cx="3222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LU" sz="3600" b="1" dirty="0"/>
                <a:t>  ANTI-IMPDH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2D20D0C-935A-4347-8682-FF809FA4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3746" t="79197" r="2717"/>
            <a:stretch/>
          </p:blipFill>
          <p:spPr>
            <a:xfrm>
              <a:off x="141130" y="2229490"/>
              <a:ext cx="8707348" cy="8099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221A62-410A-44F6-8313-08C4C6D3AFAA}"/>
                </a:ext>
              </a:extLst>
            </p:cNvPr>
            <p:cNvSpPr/>
            <p:nvPr/>
          </p:nvSpPr>
          <p:spPr>
            <a:xfrm>
              <a:off x="200346" y="616451"/>
              <a:ext cx="8738171" cy="1674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LU"/>
            </a:p>
          </p:txBody>
        </p:sp>
      </p:grpSp>
    </p:spTree>
    <p:extLst>
      <p:ext uri="{BB962C8B-B14F-4D97-AF65-F5344CB8AC3E}">
        <p14:creationId xmlns:p14="http://schemas.microsoft.com/office/powerpoint/2010/main" val="841677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E64F63A-D7B0-4CE6-A2D4-9F663CB67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5" y="187691"/>
            <a:ext cx="8643489" cy="648261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7C43BD9-B714-4D2F-A57F-C70DF69BFFD4}"/>
              </a:ext>
            </a:extLst>
          </p:cNvPr>
          <p:cNvSpPr txBox="1"/>
          <p:nvPr/>
        </p:nvSpPr>
        <p:spPr>
          <a:xfrm>
            <a:off x="365760" y="228256"/>
            <a:ext cx="5679760" cy="646331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LU" sz="3600" b="1" dirty="0">
                <a:solidFill>
                  <a:srgbClr val="FFFF00"/>
                </a:solidFill>
              </a:rPr>
              <a:t>CDC/UIS ANA REFERENCE RR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4E75416-5F96-44EF-AAFB-5DDC56340540}"/>
              </a:ext>
            </a:extLst>
          </p:cNvPr>
          <p:cNvSpPr txBox="1"/>
          <p:nvPr/>
        </p:nvSpPr>
        <p:spPr>
          <a:xfrm>
            <a:off x="7387119" y="6113126"/>
            <a:ext cx="144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3600" b="1" dirty="0">
                <a:solidFill>
                  <a:srgbClr val="FFFF00"/>
                </a:solidFill>
              </a:rPr>
              <a:t>INOVA</a:t>
            </a:r>
          </a:p>
        </p:txBody>
      </p:sp>
    </p:spTree>
    <p:extLst>
      <p:ext uri="{BB962C8B-B14F-4D97-AF65-F5344CB8AC3E}">
        <p14:creationId xmlns:p14="http://schemas.microsoft.com/office/powerpoint/2010/main" val="4175286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5" name="Picture 3">
            <a:extLst>
              <a:ext uri="{FF2B5EF4-FFF2-40B4-BE49-F238E27FC236}">
                <a16:creationId xmlns:a16="http://schemas.microsoft.com/office/drawing/2014/main" id="{1ECE304D-B10A-4D16-A575-86FB66993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8" y="36519"/>
            <a:ext cx="8920044" cy="678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9B88BD2-5973-49E4-8595-A1ED4F730052}"/>
              </a:ext>
            </a:extLst>
          </p:cNvPr>
          <p:cNvSpPr txBox="1"/>
          <p:nvPr/>
        </p:nvSpPr>
        <p:spPr>
          <a:xfrm>
            <a:off x="121021" y="96792"/>
            <a:ext cx="3090590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LU" sz="2800" b="1" dirty="0">
                <a:solidFill>
                  <a:srgbClr val="FFFF00"/>
                </a:solidFill>
              </a:rPr>
              <a:t>ETHIDIUM BROMID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4CED06-2885-4DA6-AD66-5D54AC3265D4}"/>
              </a:ext>
            </a:extLst>
          </p:cNvPr>
          <p:cNvSpPr txBox="1"/>
          <p:nvPr/>
        </p:nvSpPr>
        <p:spPr>
          <a:xfrm>
            <a:off x="6976150" y="6236417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2800" b="1" dirty="0">
                <a:solidFill>
                  <a:srgbClr val="FFFF00"/>
                </a:solidFill>
              </a:rPr>
              <a:t>ZEUS</a:t>
            </a:r>
          </a:p>
        </p:txBody>
      </p:sp>
    </p:spTree>
    <p:extLst>
      <p:ext uri="{BB962C8B-B14F-4D97-AF65-F5344CB8AC3E}">
        <p14:creationId xmlns:p14="http://schemas.microsoft.com/office/powerpoint/2010/main" val="621538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506CC6-96F7-4EBB-B6B1-7B0BD34BD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860" t="4621" r="56822" b="85397"/>
          <a:stretch/>
        </p:blipFill>
        <p:spPr>
          <a:xfrm>
            <a:off x="221382" y="67376"/>
            <a:ext cx="3880815" cy="4523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DD8D9B-6C83-435C-ABB3-3797DE0471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" t="19844" b="22978"/>
          <a:stretch/>
        </p:blipFill>
        <p:spPr>
          <a:xfrm>
            <a:off x="38506" y="610588"/>
            <a:ext cx="9105493" cy="17957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8661DC-6F59-4818-9A87-960011E60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76" t="82486" r="17498" b="1031"/>
          <a:stretch/>
        </p:blipFill>
        <p:spPr>
          <a:xfrm>
            <a:off x="89562" y="2473693"/>
            <a:ext cx="8929309" cy="7988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2C0354-F698-43C2-BF86-E4AFB0EB3299}"/>
              </a:ext>
            </a:extLst>
          </p:cNvPr>
          <p:cNvSpPr/>
          <p:nvPr/>
        </p:nvSpPr>
        <p:spPr>
          <a:xfrm>
            <a:off x="129139" y="543213"/>
            <a:ext cx="8885722" cy="18672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5E4D4D4-61DD-43E8-8FF9-FD378B0D9F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79" t="-8710" r="12942" b="40093"/>
          <a:stretch/>
        </p:blipFill>
        <p:spPr>
          <a:xfrm>
            <a:off x="326560" y="2705659"/>
            <a:ext cx="4140486" cy="40448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CDA24F-4748-4876-86F8-517D7C616E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5" t="14220" r="44046" b="34074"/>
          <a:stretch/>
        </p:blipFill>
        <p:spPr>
          <a:xfrm>
            <a:off x="4535329" y="3198961"/>
            <a:ext cx="4479532" cy="35459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2B569B1-4274-4841-9EDD-290093418BE2}"/>
              </a:ext>
            </a:extLst>
          </p:cNvPr>
          <p:cNvSpPr txBox="1"/>
          <p:nvPr/>
        </p:nvSpPr>
        <p:spPr>
          <a:xfrm>
            <a:off x="470263" y="3300547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dirty="0"/>
              <a:t>IMPDH</a:t>
            </a:r>
          </a:p>
        </p:txBody>
      </p:sp>
    </p:spTree>
    <p:extLst>
      <p:ext uri="{BB962C8B-B14F-4D97-AF65-F5344CB8AC3E}">
        <p14:creationId xmlns:p14="http://schemas.microsoft.com/office/powerpoint/2010/main" val="231474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05E5F938-6A3D-4CEB-B20F-7345DA41AE88}"/>
              </a:ext>
            </a:extLst>
          </p:cNvPr>
          <p:cNvGrpSpPr/>
          <p:nvPr/>
        </p:nvGrpSpPr>
        <p:grpSpPr>
          <a:xfrm>
            <a:off x="250825" y="144380"/>
            <a:ext cx="8739188" cy="6459539"/>
            <a:chOff x="250825" y="144380"/>
            <a:chExt cx="8739188" cy="6459539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FA7AB47F-4577-4EE5-832D-BFFC639DF610}"/>
                </a:ext>
              </a:extLst>
            </p:cNvPr>
            <p:cNvGrpSpPr/>
            <p:nvPr/>
          </p:nvGrpSpPr>
          <p:grpSpPr>
            <a:xfrm>
              <a:off x="250825" y="144380"/>
              <a:ext cx="8739188" cy="6459539"/>
              <a:chOff x="250825" y="144380"/>
              <a:chExt cx="8739188" cy="6459539"/>
            </a:xfrm>
          </p:grpSpPr>
          <p:pic>
            <p:nvPicPr>
              <p:cNvPr id="43010" name="Picture 2" descr="imp">
                <a:extLst>
                  <a:ext uri="{FF2B5EF4-FFF2-40B4-BE49-F238E27FC236}">
                    <a16:creationId xmlns:a16="http://schemas.microsoft.com/office/drawing/2014/main" id="{176C3AA0-016C-457D-83C2-24C801B0B6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bright="-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9"/>
              <a:stretch>
                <a:fillRect/>
              </a:stretch>
            </p:blipFill>
            <p:spPr bwMode="auto">
              <a:xfrm>
                <a:off x="250825" y="144380"/>
                <a:ext cx="2439988" cy="299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3012" name="Group 4">
                <a:extLst>
                  <a:ext uri="{FF2B5EF4-FFF2-40B4-BE49-F238E27FC236}">
                    <a16:creationId xmlns:a16="http://schemas.microsoft.com/office/drawing/2014/main" id="{46868FBB-3EFA-4DE9-A126-F7065DEE48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0825" y="455530"/>
                <a:ext cx="8739188" cy="6148389"/>
                <a:chOff x="158" y="196"/>
                <a:chExt cx="5505" cy="3873"/>
              </a:xfrm>
            </p:grpSpPr>
            <p:sp>
              <p:nvSpPr>
                <p:cNvPr id="43013" name="Text Box 5">
                  <a:extLst>
                    <a:ext uri="{FF2B5EF4-FFF2-40B4-BE49-F238E27FC236}">
                      <a16:creationId xmlns:a16="http://schemas.microsoft.com/office/drawing/2014/main" id="{5CE59835-9584-4DF5-AF61-BFC7360A09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7" y="1929"/>
                  <a:ext cx="20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1800" b="1"/>
                    <a:t>INOSINE MONOPHOSPHATE</a:t>
                  </a:r>
                  <a:endParaRPr lang="fr-FR" altLang="fr-FR" sz="1800" b="1"/>
                </a:p>
              </p:txBody>
            </p:sp>
            <p:pic>
              <p:nvPicPr>
                <p:cNvPr id="43014" name="Picture 6" descr="GMP_chemical_structure">
                  <a:extLst>
                    <a:ext uri="{FF2B5EF4-FFF2-40B4-BE49-F238E27FC236}">
                      <a16:creationId xmlns:a16="http://schemas.microsoft.com/office/drawing/2014/main" id="{06964C1C-440F-4A07-9C18-E2D569B5F2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4" y="196"/>
                  <a:ext cx="2178" cy="14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015" name="Picture 7" descr="88848021155781585">
                  <a:extLst>
                    <a:ext uri="{FF2B5EF4-FFF2-40B4-BE49-F238E27FC236}">
                      <a16:creationId xmlns:a16="http://schemas.microsoft.com/office/drawing/2014/main" id="{22B6E677-92D2-4766-A587-F83AD6E74D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21" y="2296"/>
                  <a:ext cx="2226" cy="1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016" name="Text Box 8">
                  <a:extLst>
                    <a:ext uri="{FF2B5EF4-FFF2-40B4-BE49-F238E27FC236}">
                      <a16:creationId xmlns:a16="http://schemas.microsoft.com/office/drawing/2014/main" id="{DA46AC61-CDB9-4335-9A50-98D1F44F42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32" y="3834"/>
                  <a:ext cx="199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1800" b="1" dirty="0"/>
                    <a:t>CYTIDINE  TRIPHOSPHATE</a:t>
                  </a:r>
                  <a:endParaRPr lang="fr-FR" altLang="fr-FR" sz="1800" b="1" dirty="0"/>
                </a:p>
              </p:txBody>
            </p:sp>
            <p:sp>
              <p:nvSpPr>
                <p:cNvPr id="43017" name="Text Box 9">
                  <a:extLst>
                    <a:ext uri="{FF2B5EF4-FFF2-40B4-BE49-F238E27FC236}">
                      <a16:creationId xmlns:a16="http://schemas.microsoft.com/office/drawing/2014/main" id="{BD426C0B-AC6A-4AF9-8039-D115DE4FD8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91" y="1884"/>
                  <a:ext cx="237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1800" b="1"/>
                    <a:t>GUANOSINE MONOPHOSPHATE</a:t>
                  </a:r>
                  <a:endParaRPr lang="fr-FR" altLang="fr-FR" sz="1800" b="1"/>
                </a:p>
              </p:txBody>
            </p:sp>
            <p:pic>
              <p:nvPicPr>
                <p:cNvPr id="43018" name="Picture 10" descr="200px-Uridintriphosphat2">
                  <a:extLst>
                    <a:ext uri="{FF2B5EF4-FFF2-40B4-BE49-F238E27FC236}">
                      <a16:creationId xmlns:a16="http://schemas.microsoft.com/office/drawing/2014/main" id="{A4EA68B9-935F-4AAA-8EE6-D3674B211D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" y="2268"/>
                  <a:ext cx="2087" cy="12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019" name="Text Box 11">
                  <a:extLst>
                    <a:ext uri="{FF2B5EF4-FFF2-40B4-BE49-F238E27FC236}">
                      <a16:creationId xmlns:a16="http://schemas.microsoft.com/office/drawing/2014/main" id="{DB126680-6DB6-4545-9A33-218EF1710D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5" y="3838"/>
                  <a:ext cx="187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1800" b="1"/>
                    <a:t>URIDINE TRIPHOSPHATE</a:t>
                  </a:r>
                  <a:endParaRPr lang="fr-FR" altLang="fr-FR" sz="1800" b="1"/>
                </a:p>
              </p:txBody>
            </p:sp>
            <p:sp>
              <p:nvSpPr>
                <p:cNvPr id="43020" name="AutoShape 12">
                  <a:extLst>
                    <a:ext uri="{FF2B5EF4-FFF2-40B4-BE49-F238E27FC236}">
                      <a16:creationId xmlns:a16="http://schemas.microsoft.com/office/drawing/2014/main" id="{178E7F6B-4082-4A06-8485-039709FB01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9" y="935"/>
                  <a:ext cx="2131" cy="499"/>
                </a:xfrm>
                <a:prstGeom prst="rightArrow">
                  <a:avLst>
                    <a:gd name="adj1" fmla="val 50000"/>
                    <a:gd name="adj2" fmla="val 106764"/>
                  </a:avLst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LU" altLang="fr-FR" sz="1800"/>
                </a:p>
              </p:txBody>
            </p:sp>
            <p:sp>
              <p:nvSpPr>
                <p:cNvPr id="43021" name="Text Box 13">
                  <a:extLst>
                    <a:ext uri="{FF2B5EF4-FFF2-40B4-BE49-F238E27FC236}">
                      <a16:creationId xmlns:a16="http://schemas.microsoft.com/office/drawing/2014/main" id="{778648B2-56E9-420C-9563-5F3FC8EF83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74" y="1067"/>
                  <a:ext cx="197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1800" b="1" dirty="0">
                      <a:solidFill>
                        <a:srgbClr val="CC3300"/>
                      </a:solidFill>
                    </a:rPr>
                    <a:t>IMP DESHYDROGENASE 2</a:t>
                  </a:r>
                  <a:endParaRPr lang="fr-FR" altLang="fr-FR" sz="1800" b="1" dirty="0">
                    <a:solidFill>
                      <a:srgbClr val="CC3300"/>
                    </a:solidFill>
                  </a:endParaRPr>
                </a:p>
              </p:txBody>
            </p:sp>
            <p:sp>
              <p:nvSpPr>
                <p:cNvPr id="43022" name="AutoShape 14">
                  <a:extLst>
                    <a:ext uri="{FF2B5EF4-FFF2-40B4-BE49-F238E27FC236}">
                      <a16:creationId xmlns:a16="http://schemas.microsoft.com/office/drawing/2014/main" id="{8B3932F9-34CF-4FAE-B828-EC03CE5DAC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8" y="3076"/>
                  <a:ext cx="1784" cy="499"/>
                </a:xfrm>
                <a:prstGeom prst="rightArrow">
                  <a:avLst>
                    <a:gd name="adj1" fmla="val 50000"/>
                    <a:gd name="adj2" fmla="val 86373"/>
                  </a:avLst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LU" altLang="fr-FR" sz="1800"/>
                </a:p>
              </p:txBody>
            </p:sp>
            <p:sp>
              <p:nvSpPr>
                <p:cNvPr id="43023" name="Text Box 15">
                  <a:extLst>
                    <a:ext uri="{FF2B5EF4-FFF2-40B4-BE49-F238E27FC236}">
                      <a16:creationId xmlns:a16="http://schemas.microsoft.com/office/drawing/2014/main" id="{D6A7CE57-87BE-45FB-8C43-92CB87E366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18" y="3203"/>
                  <a:ext cx="157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1800" b="1" dirty="0">
                      <a:solidFill>
                        <a:srgbClr val="CC3300"/>
                      </a:solidFill>
                    </a:rPr>
                    <a:t>CTP SYNTHETASE  1</a:t>
                  </a:r>
                  <a:endParaRPr lang="fr-FR" altLang="fr-FR" sz="1800" b="1" dirty="0">
                    <a:solidFill>
                      <a:srgbClr val="CC3300"/>
                    </a:solidFill>
                  </a:endParaRPr>
                </a:p>
              </p:txBody>
            </p:sp>
            <p:sp>
              <p:nvSpPr>
                <p:cNvPr id="43025" name="AutoShape 17">
                  <a:extLst>
                    <a:ext uri="{FF2B5EF4-FFF2-40B4-BE49-F238E27FC236}">
                      <a16:creationId xmlns:a16="http://schemas.microsoft.com/office/drawing/2014/main" id="{8E548846-5AA9-4A18-ACEC-696E6E7BD0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2510" y="2723"/>
                  <a:ext cx="524" cy="306"/>
                </a:xfrm>
                <a:custGeom>
                  <a:avLst/>
                  <a:gdLst>
                    <a:gd name="T0" fmla="*/ 10 w 21600"/>
                    <a:gd name="T1" fmla="*/ 0 h 21600"/>
                    <a:gd name="T2" fmla="*/ 0 w 21600"/>
                    <a:gd name="T3" fmla="*/ 2 h 21600"/>
                    <a:gd name="T4" fmla="*/ 10 w 21600"/>
                    <a:gd name="T5" fmla="*/ 4 h 21600"/>
                    <a:gd name="T6" fmla="*/ 13 w 21600"/>
                    <a:gd name="T7" fmla="*/ 2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80 w 21600"/>
                    <a:gd name="T13" fmla="*/ 5435 h 21600"/>
                    <a:gd name="T14" fmla="*/ 18921 w 21600"/>
                    <a:gd name="T15" fmla="*/ 1623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lnTo>
                        <a:pt x="16200" y="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lnTo>
                        <a:pt x="135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lnTo>
                        <a:pt x="0" y="54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LU"/>
                </a:p>
              </p:txBody>
            </p:sp>
            <p:sp>
              <p:nvSpPr>
                <p:cNvPr id="43026" name="Text Box 18">
                  <a:extLst>
                    <a:ext uri="{FF2B5EF4-FFF2-40B4-BE49-F238E27FC236}">
                      <a16:creationId xmlns:a16="http://schemas.microsoft.com/office/drawing/2014/main" id="{2F820204-61B5-414D-B90B-3E5D3D9912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44" y="257"/>
                  <a:ext cx="1644" cy="255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1800" b="1" i="1" dirty="0" err="1">
                      <a:latin typeface="Arial Narrow" panose="020B0606020202030204" pitchFamily="34" charset="0"/>
                    </a:rPr>
                    <a:t>Interferon</a:t>
                  </a:r>
                  <a:r>
                    <a:rPr lang="fr-BE" altLang="fr-FR" sz="1800" b="1" i="1" dirty="0">
                      <a:latin typeface="Arial Narrow" panose="020B0606020202030204" pitchFamily="34" charset="0"/>
                    </a:rPr>
                    <a:t>-alpha/Ribavirine</a:t>
                  </a:r>
                  <a:endParaRPr lang="fr-FR" altLang="fr-FR" sz="1800" b="1" i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3028" name="Text Box 20">
                  <a:extLst>
                    <a:ext uri="{FF2B5EF4-FFF2-40B4-BE49-F238E27FC236}">
                      <a16:creationId xmlns:a16="http://schemas.microsoft.com/office/drawing/2014/main" id="{7C3D79E8-4D94-46B7-89CE-CC678251F0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83" y="1385"/>
                  <a:ext cx="10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1800" i="1">
                      <a:solidFill>
                        <a:srgbClr val="CC0000"/>
                      </a:solidFill>
                    </a:rPr>
                    <a:t>Mycophenolate</a:t>
                  </a:r>
                  <a:endParaRPr lang="fr-FR" altLang="fr-FR" sz="1800" i="1">
                    <a:solidFill>
                      <a:srgbClr val="CC0000"/>
                    </a:solidFill>
                  </a:endParaRPr>
                </a:p>
              </p:txBody>
            </p:sp>
          </p:grpSp>
        </p:grpSp>
        <p:sp>
          <p:nvSpPr>
            <p:cNvPr id="21" name="AutoShape 17">
              <a:extLst>
                <a:ext uri="{FF2B5EF4-FFF2-40B4-BE49-F238E27FC236}">
                  <a16:creationId xmlns:a16="http://schemas.microsoft.com/office/drawing/2014/main" id="{BAF15297-C3FB-46BD-9157-DF1946307D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376628" y="1135192"/>
              <a:ext cx="831850" cy="485775"/>
            </a:xfrm>
            <a:custGeom>
              <a:avLst/>
              <a:gdLst>
                <a:gd name="T0" fmla="*/ 10 w 21600"/>
                <a:gd name="T1" fmla="*/ 0 h 21600"/>
                <a:gd name="T2" fmla="*/ 0 w 21600"/>
                <a:gd name="T3" fmla="*/ 2 h 21600"/>
                <a:gd name="T4" fmla="*/ 10 w 21600"/>
                <a:gd name="T5" fmla="*/ 4 h 21600"/>
                <a:gd name="T6" fmla="*/ 13 w 21600"/>
                <a:gd name="T7" fmla="*/ 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0 w 21600"/>
                <a:gd name="T13" fmla="*/ 5435 h 21600"/>
                <a:gd name="T14" fmla="*/ 18921 w 21600"/>
                <a:gd name="T15" fmla="*/ 162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LU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C65EAA9-D0DE-4870-A4FF-97D2B2D8001C}"/>
              </a:ext>
            </a:extLst>
          </p:cNvPr>
          <p:cNvSpPr txBox="1"/>
          <p:nvPr/>
        </p:nvSpPr>
        <p:spPr>
          <a:xfrm>
            <a:off x="4206240" y="3611880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4400" b="1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A1A8E5-A574-4103-8E32-2E35F70C42BD}"/>
              </a:ext>
            </a:extLst>
          </p:cNvPr>
          <p:cNvSpPr/>
          <p:nvPr/>
        </p:nvSpPr>
        <p:spPr>
          <a:xfrm>
            <a:off x="144379" y="144380"/>
            <a:ext cx="8820234" cy="6569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EA8E9F5-C9DB-4A50-B0F3-6FA2876326FE}"/>
              </a:ext>
            </a:extLst>
          </p:cNvPr>
          <p:cNvSpPr txBox="1"/>
          <p:nvPr/>
        </p:nvSpPr>
        <p:spPr>
          <a:xfrm>
            <a:off x="1665171" y="2096684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3600" dirty="0">
                <a:solidFill>
                  <a:srgbClr val="FFFF00"/>
                </a:solidFill>
              </a:rPr>
              <a:t>IMPDH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803C2B-B2D8-4D7D-B30D-2CD81961F0AB}"/>
              </a:ext>
            </a:extLst>
          </p:cNvPr>
          <p:cNvSpPr txBox="1"/>
          <p:nvPr/>
        </p:nvSpPr>
        <p:spPr>
          <a:xfrm>
            <a:off x="6100822" y="295809"/>
            <a:ext cx="1150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3600" dirty="0">
                <a:solidFill>
                  <a:srgbClr val="FFFF00"/>
                </a:solidFill>
              </a:rPr>
              <a:t>RCP1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E5011E-8169-4C1B-BFE5-3CBA68678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3" b="7688"/>
          <a:stretch/>
        </p:blipFill>
        <p:spPr>
          <a:xfrm rot="16200000">
            <a:off x="81467" y="1537851"/>
            <a:ext cx="5425291" cy="42338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6A4AE8D-15B7-498E-886E-B9F14E8BB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2" b="7265"/>
          <a:stretch/>
        </p:blipFill>
        <p:spPr>
          <a:xfrm>
            <a:off x="5106256" y="942140"/>
            <a:ext cx="3873357" cy="537090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545CF34-819D-4431-B5DB-A88D7D03A5EA}"/>
              </a:ext>
            </a:extLst>
          </p:cNvPr>
          <p:cNvSpPr txBox="1"/>
          <p:nvPr/>
        </p:nvSpPr>
        <p:spPr>
          <a:xfrm>
            <a:off x="1845602" y="283824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3600" dirty="0">
                <a:solidFill>
                  <a:srgbClr val="FFFF00"/>
                </a:solidFill>
              </a:rPr>
              <a:t>IMPDH</a:t>
            </a:r>
          </a:p>
        </p:txBody>
      </p:sp>
    </p:spTree>
    <p:extLst>
      <p:ext uri="{BB962C8B-B14F-4D97-AF65-F5344CB8AC3E}">
        <p14:creationId xmlns:p14="http://schemas.microsoft.com/office/powerpoint/2010/main" val="3107703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E9CE8C7-507C-4A54-BB7F-B7618F571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9650" b="33941"/>
          <a:stretch/>
        </p:blipFill>
        <p:spPr>
          <a:xfrm>
            <a:off x="843221" y="2386237"/>
            <a:ext cx="7300048" cy="1293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08E4B2-11E9-42E0-B0C8-61571839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3736"/>
          <a:stretch/>
        </p:blipFill>
        <p:spPr>
          <a:xfrm>
            <a:off x="449952" y="3852906"/>
            <a:ext cx="7779585" cy="698321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5E07798-1124-4406-894C-FD226EAA69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47"/>
          <a:stretch/>
        </p:blipFill>
        <p:spPr>
          <a:xfrm>
            <a:off x="334063" y="4580708"/>
            <a:ext cx="8188645" cy="18779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F1A9F3-42A2-44C7-B81F-A4954625D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681" t="-377" r="55516" b="86439"/>
          <a:stretch/>
        </p:blipFill>
        <p:spPr>
          <a:xfrm>
            <a:off x="4214571" y="3281273"/>
            <a:ext cx="3650024" cy="3712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FC255E5-4EE2-4303-A987-BD3791A50628}"/>
              </a:ext>
            </a:extLst>
          </p:cNvPr>
          <p:cNvSpPr txBox="1"/>
          <p:nvPr/>
        </p:nvSpPr>
        <p:spPr>
          <a:xfrm>
            <a:off x="163200" y="1134873"/>
            <a:ext cx="8728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LU" sz="3200" b="1" dirty="0">
                <a:solidFill>
                  <a:srgbClr val="FF0000"/>
                </a:solidFill>
              </a:rPr>
              <a:t>PATIENTS HVC TRAITES RIBAVIRINE </a:t>
            </a:r>
            <a:r>
              <a:rPr lang="fr-LU" sz="2800" b="1" dirty="0">
                <a:solidFill>
                  <a:srgbClr val="FF0000"/>
                </a:solidFill>
              </a:rPr>
              <a:t>:   38% (20-47%) </a:t>
            </a:r>
          </a:p>
          <a:p>
            <a:r>
              <a:rPr lang="fr-LU" sz="2800" b="1" dirty="0">
                <a:solidFill>
                  <a:srgbClr val="FF0000"/>
                </a:solidFill>
              </a:rPr>
              <a:t>                                  Titres Très élevés ( ad 1/819,200 )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1162895-BD7F-474B-9A69-D031A8C972DF}"/>
              </a:ext>
            </a:extLst>
          </p:cNvPr>
          <p:cNvSpPr txBox="1"/>
          <p:nvPr/>
        </p:nvSpPr>
        <p:spPr>
          <a:xfrm>
            <a:off x="733001" y="72676"/>
            <a:ext cx="7496536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400" b="1" dirty="0"/>
              <a:t>ANTICORPS ANTI-RING/RODS</a:t>
            </a:r>
            <a:endParaRPr lang="fr-LU" sz="4400" b="1" dirty="0"/>
          </a:p>
        </p:txBody>
      </p:sp>
    </p:spTree>
    <p:extLst>
      <p:ext uri="{BB962C8B-B14F-4D97-AF65-F5344CB8AC3E}">
        <p14:creationId xmlns:p14="http://schemas.microsoft.com/office/powerpoint/2010/main" val="1059605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BBC6E7-94A4-4084-B4AF-B1BC3A7402D4}"/>
              </a:ext>
            </a:extLst>
          </p:cNvPr>
          <p:cNvSpPr txBox="1"/>
          <p:nvPr/>
        </p:nvSpPr>
        <p:spPr>
          <a:xfrm>
            <a:off x="820088" y="830325"/>
            <a:ext cx="7496536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400" b="1" dirty="0"/>
              <a:t>ANTICORPS ANTI-RING/RODS</a:t>
            </a:r>
            <a:endParaRPr lang="fr-LU" sz="44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381854-D14E-4B20-A371-5576C663DFA1}"/>
              </a:ext>
            </a:extLst>
          </p:cNvPr>
          <p:cNvSpPr txBox="1"/>
          <p:nvPr/>
        </p:nvSpPr>
        <p:spPr>
          <a:xfrm>
            <a:off x="217275" y="1742776"/>
            <a:ext cx="856894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2800" b="1" dirty="0"/>
              <a:t>  </a:t>
            </a:r>
          </a:p>
          <a:p>
            <a:r>
              <a:rPr lang="fr-LU" sz="3200" b="1" dirty="0"/>
              <a:t>DEPISTAGE ANA </a:t>
            </a:r>
            <a:endParaRPr lang="fr-LU" sz="2800" b="1" dirty="0"/>
          </a:p>
          <a:p>
            <a:endParaRPr lang="fr-LU" sz="2800" b="1" dirty="0"/>
          </a:p>
          <a:p>
            <a:r>
              <a:rPr lang="fr-LU" sz="2800" b="1" dirty="0"/>
              <a:t>               USA              2012 :       4 754  / 40  (0.84%)</a:t>
            </a:r>
          </a:p>
          <a:p>
            <a:r>
              <a:rPr lang="fr-LU" sz="2800" b="1" dirty="0"/>
              <a:t>               ESPAGNE     2016 :     22 915 /  87  (0.37%)</a:t>
            </a:r>
          </a:p>
          <a:p>
            <a:r>
              <a:rPr lang="fr-LU" sz="2800" b="1" dirty="0"/>
              <a:t>               CHINE          2020 :   197 227 /107  (0.05%) </a:t>
            </a:r>
          </a:p>
          <a:p>
            <a:r>
              <a:rPr lang="fr-LU" sz="2800" b="1" dirty="0"/>
              <a:t>               CHINE          2021 :     19 934 /  66  (0.33%)</a:t>
            </a:r>
          </a:p>
          <a:p>
            <a:endParaRPr lang="fr-LU" sz="2800" b="1" dirty="0"/>
          </a:p>
          <a:p>
            <a:r>
              <a:rPr lang="fr-LU" sz="2800" b="1" dirty="0"/>
              <a:t>                                                   Titres Faibles ( 1/100-1/320)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51A6B9-2A33-49A6-8EC0-1062A472DC7D}"/>
              </a:ext>
            </a:extLst>
          </p:cNvPr>
          <p:cNvSpPr/>
          <p:nvPr/>
        </p:nvSpPr>
        <p:spPr>
          <a:xfrm>
            <a:off x="240632" y="105875"/>
            <a:ext cx="8508732" cy="6602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02351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C871B17-5306-4AD7-88D0-80C9239461CB}"/>
              </a:ext>
            </a:extLst>
          </p:cNvPr>
          <p:cNvGrpSpPr/>
          <p:nvPr/>
        </p:nvGrpSpPr>
        <p:grpSpPr>
          <a:xfrm>
            <a:off x="134755" y="125128"/>
            <a:ext cx="8874490" cy="6574055"/>
            <a:chOff x="134755" y="125128"/>
            <a:chExt cx="8874490" cy="6574055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8C660D38-89F7-4605-A3A4-9D6854A92BA5}"/>
                </a:ext>
              </a:extLst>
            </p:cNvPr>
            <p:cNvSpPr txBox="1"/>
            <p:nvPr/>
          </p:nvSpPr>
          <p:spPr>
            <a:xfrm>
              <a:off x="914399" y="200182"/>
              <a:ext cx="7087197" cy="7694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4400" b="1" dirty="0"/>
                <a:t>ANTICORPS ANTI-RING/RODS</a:t>
              </a:r>
              <a:endParaRPr lang="fr-LU" sz="4400" b="1" dirty="0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1D8C79C-6990-440A-AA0E-2B0BE1264F93}"/>
                </a:ext>
              </a:extLst>
            </p:cNvPr>
            <p:cNvSpPr txBox="1"/>
            <p:nvPr/>
          </p:nvSpPr>
          <p:spPr>
            <a:xfrm>
              <a:off x="1761426" y="1111338"/>
              <a:ext cx="5779659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LU" sz="2800" b="1" dirty="0"/>
                <a:t>SUJETS NON TRAITES PAR RIBAVIRINE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DFC22D3-7101-43A3-8C07-D83959BF1C1E}"/>
                </a:ext>
              </a:extLst>
            </p:cNvPr>
            <p:cNvSpPr txBox="1"/>
            <p:nvPr/>
          </p:nvSpPr>
          <p:spPr>
            <a:xfrm>
              <a:off x="4092037" y="1628361"/>
              <a:ext cx="2286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LU" sz="2400" b="1" dirty="0"/>
                <a:t>(TITRES FAIBLES)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1EB54B2-ACC2-45D0-952D-F00680C7D0CD}"/>
                </a:ext>
              </a:extLst>
            </p:cNvPr>
            <p:cNvSpPr txBox="1"/>
            <p:nvPr/>
          </p:nvSpPr>
          <p:spPr>
            <a:xfrm>
              <a:off x="173253" y="2072788"/>
              <a:ext cx="883599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LU" sz="2400" b="1" dirty="0"/>
                <a:t>Hépatite HVC (non </a:t>
              </a:r>
              <a:r>
                <a:rPr lang="fr-LU" sz="2400" b="1" dirty="0" err="1"/>
                <a:t>tr.Ribavirine</a:t>
              </a:r>
              <a:r>
                <a:rPr lang="fr-LU" sz="2400" b="1" dirty="0"/>
                <a:t>)           RHUMATISMES INFLAM.  CTD</a:t>
              </a:r>
            </a:p>
            <a:p>
              <a:r>
                <a:rPr lang="fr-LU" sz="2400" b="1" dirty="0"/>
                <a:t>Hépatite HVB                                                 PR, SPA            </a:t>
              </a:r>
            </a:p>
            <a:p>
              <a:r>
                <a:rPr lang="fr-LU" sz="2400" b="1" dirty="0"/>
                <a:t>Hépatite </a:t>
              </a:r>
              <a:r>
                <a:rPr lang="fr-LU" sz="2400" b="1" dirty="0" err="1"/>
                <a:t>autoimmune</a:t>
              </a:r>
              <a:r>
                <a:rPr lang="fr-LU" sz="2400" b="1" dirty="0"/>
                <a:t>                                 SLE,</a:t>
              </a:r>
            </a:p>
            <a:p>
              <a:r>
                <a:rPr lang="fr-LU" sz="2400" b="1" dirty="0"/>
                <a:t>Hépatite iatrogène                                       Sclérodermie</a:t>
              </a:r>
            </a:p>
            <a:p>
              <a:r>
                <a:rPr lang="fr-LU" sz="2400" b="1" dirty="0" err="1"/>
                <a:t>Cholangéite</a:t>
              </a:r>
              <a:r>
                <a:rPr lang="fr-LU" sz="2400" b="1" dirty="0"/>
                <a:t> PBC                                           UCTD</a:t>
              </a:r>
            </a:p>
            <a:p>
              <a:endParaRPr lang="fr-LU" sz="2400" b="1" dirty="0"/>
            </a:p>
            <a:p>
              <a:r>
                <a:rPr lang="fr-LU" sz="2400" b="1" dirty="0"/>
                <a:t>Pancréatite</a:t>
              </a:r>
            </a:p>
            <a:p>
              <a:r>
                <a:rPr lang="fr-LU" sz="2400" b="1" dirty="0" err="1"/>
                <a:t>Thyroidopathie</a:t>
              </a:r>
              <a:endParaRPr lang="fr-LU" sz="2400" b="1" dirty="0"/>
            </a:p>
            <a:p>
              <a:r>
                <a:rPr lang="fr-LU" sz="2400" b="1" dirty="0" err="1"/>
                <a:t>Insuf</a:t>
              </a:r>
              <a:r>
                <a:rPr lang="fr-LU" sz="2400" b="1" dirty="0"/>
                <a:t>. Pulmonaire</a:t>
              </a:r>
            </a:p>
            <a:p>
              <a:r>
                <a:rPr lang="fr-LU" sz="2400" b="1" dirty="0" err="1"/>
                <a:t>Insuf</a:t>
              </a:r>
              <a:r>
                <a:rPr lang="fr-LU" sz="2400" b="1" dirty="0"/>
                <a:t>. Rénale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B62E4B3-1A3B-42D4-A67B-6A01492B6E90}"/>
                </a:ext>
              </a:extLst>
            </p:cNvPr>
            <p:cNvSpPr txBox="1"/>
            <p:nvPr/>
          </p:nvSpPr>
          <p:spPr>
            <a:xfrm>
              <a:off x="3013573" y="1595198"/>
              <a:ext cx="11477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LU" sz="2800" b="1" dirty="0"/>
                <a:t>RARES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D7D0FE-0784-470E-AFC6-E32A8504B009}"/>
                </a:ext>
              </a:extLst>
            </p:cNvPr>
            <p:cNvSpPr/>
            <p:nvPr/>
          </p:nvSpPr>
          <p:spPr>
            <a:xfrm>
              <a:off x="134755" y="125128"/>
              <a:ext cx="8835992" cy="657405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L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0F9A70-2AA8-4C81-A3C6-868994A99CAD}"/>
                </a:ext>
              </a:extLst>
            </p:cNvPr>
            <p:cNvSpPr/>
            <p:nvPr/>
          </p:nvSpPr>
          <p:spPr>
            <a:xfrm>
              <a:off x="4019806" y="4066077"/>
              <a:ext cx="4194127" cy="251571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LU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89DA7B9-0253-41EE-87CC-5DBD85D51A86}"/>
                </a:ext>
              </a:extLst>
            </p:cNvPr>
            <p:cNvSpPr txBox="1"/>
            <p:nvPr/>
          </p:nvSpPr>
          <p:spPr>
            <a:xfrm>
              <a:off x="4109676" y="4345293"/>
              <a:ext cx="416102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LU" sz="2500" b="1" dirty="0">
                  <a:latin typeface="Agency FB" panose="020B0503020202020204" pitchFamily="34" charset="0"/>
                </a:rPr>
                <a:t>SLE / </a:t>
              </a:r>
              <a:r>
                <a:rPr lang="fr-LU" sz="2500" b="1" dirty="0" err="1">
                  <a:latin typeface="Agency FB" panose="020B0503020202020204" pitchFamily="34" charset="0"/>
                </a:rPr>
                <a:t>Mycophenolate</a:t>
              </a:r>
              <a:r>
                <a:rPr lang="fr-LU" sz="2500" b="1" dirty="0">
                  <a:latin typeface="Agency FB" panose="020B0503020202020204" pitchFamily="34" charset="0"/>
                </a:rPr>
                <a:t>     78  </a:t>
              </a:r>
              <a:r>
                <a:rPr lang="fr-LU" sz="2500" b="1" dirty="0" err="1">
                  <a:latin typeface="Agency FB" panose="020B0503020202020204" pitchFamily="34" charset="0"/>
                </a:rPr>
                <a:t>neg</a:t>
              </a:r>
              <a:r>
                <a:rPr lang="fr-LU" sz="2500" b="1" dirty="0">
                  <a:latin typeface="Agency FB" panose="020B0503020202020204" pitchFamily="34" charset="0"/>
                </a:rPr>
                <a:t>.</a:t>
              </a:r>
            </a:p>
            <a:p>
              <a:r>
                <a:rPr lang="fr-LU" sz="2500" b="1" dirty="0">
                  <a:latin typeface="Agency FB" panose="020B0503020202020204" pitchFamily="34" charset="0"/>
                </a:rPr>
                <a:t>          Azathioprine          55  </a:t>
              </a:r>
              <a:r>
                <a:rPr lang="fr-LU" sz="2500" b="1" dirty="0" err="1">
                  <a:latin typeface="Agency FB" panose="020B0503020202020204" pitchFamily="34" charset="0"/>
                </a:rPr>
                <a:t>neg</a:t>
              </a:r>
              <a:endParaRPr lang="fr-LU" sz="2500" b="1" dirty="0">
                <a:latin typeface="Agency FB" panose="020B0503020202020204" pitchFamily="34" charset="0"/>
              </a:endParaRPr>
            </a:p>
            <a:p>
              <a:r>
                <a:rPr lang="fr-LU" sz="2500" b="1" dirty="0">
                  <a:latin typeface="Agency FB" panose="020B0503020202020204" pitchFamily="34" charset="0"/>
                </a:rPr>
                <a:t>         </a:t>
              </a:r>
              <a:r>
                <a:rPr lang="fr-LU" sz="2500" b="1" dirty="0" err="1">
                  <a:latin typeface="Agency FB" panose="020B0503020202020204" pitchFamily="34" charset="0"/>
                </a:rPr>
                <a:t>Methotrexate</a:t>
              </a:r>
              <a:r>
                <a:rPr lang="fr-LU" sz="2500" b="1" dirty="0">
                  <a:latin typeface="Agency FB" panose="020B0503020202020204" pitchFamily="34" charset="0"/>
                </a:rPr>
                <a:t>         30  </a:t>
              </a:r>
              <a:r>
                <a:rPr lang="fr-LU" sz="2500" b="1" dirty="0" err="1">
                  <a:latin typeface="Agency FB" panose="020B0503020202020204" pitchFamily="34" charset="0"/>
                </a:rPr>
                <a:t>neg</a:t>
              </a:r>
              <a:endParaRPr lang="fr-LU" sz="2500" b="1" dirty="0">
                <a:latin typeface="Agency FB" panose="020B0503020202020204" pitchFamily="34" charset="0"/>
              </a:endParaRPr>
            </a:p>
            <a:p>
              <a:r>
                <a:rPr lang="fr-LU" sz="2500" b="1" dirty="0">
                  <a:latin typeface="Agency FB" panose="020B0503020202020204" pitchFamily="34" charset="0"/>
                </a:rPr>
                <a:t>PR     </a:t>
              </a:r>
              <a:r>
                <a:rPr lang="fr-LU" sz="2500" b="1" dirty="0" err="1">
                  <a:latin typeface="Agency FB" panose="020B0503020202020204" pitchFamily="34" charset="0"/>
                </a:rPr>
                <a:t>Methotrexate</a:t>
              </a:r>
              <a:r>
                <a:rPr lang="fr-LU" sz="2500" b="1" dirty="0">
                  <a:latin typeface="Agency FB" panose="020B0503020202020204" pitchFamily="34" charset="0"/>
                </a:rPr>
                <a:t>         10   1</a:t>
              </a:r>
            </a:p>
            <a:p>
              <a:r>
                <a:rPr lang="fr-LU" sz="2500" b="1" dirty="0">
                  <a:latin typeface="Agency FB" panose="020B0503020202020204" pitchFamily="34" charset="0"/>
                </a:rPr>
                <a:t>                                        (1/160)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3583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64"/>
          <a:stretch/>
        </p:blipFill>
        <p:spPr>
          <a:xfrm>
            <a:off x="244839" y="183630"/>
            <a:ext cx="8654321" cy="64770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302091" y="305483"/>
            <a:ext cx="1479892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BE" sz="3200" b="1" dirty="0" err="1">
                <a:solidFill>
                  <a:srgbClr val="FFFF00"/>
                </a:solidFill>
              </a:rPr>
              <a:t>IgG</a:t>
            </a:r>
            <a:r>
              <a:rPr lang="fr-BE" sz="3200" b="1" dirty="0">
                <a:solidFill>
                  <a:srgbClr val="FFFF00"/>
                </a:solidFill>
              </a:rPr>
              <a:t> H+L</a:t>
            </a:r>
            <a:endParaRPr lang="fr-L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5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098"/>
          <a:stretch/>
        </p:blipFill>
        <p:spPr>
          <a:xfrm>
            <a:off x="1249498" y="207961"/>
            <a:ext cx="5356785" cy="31687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376"/>
          <a:stretch/>
        </p:blipFill>
        <p:spPr>
          <a:xfrm>
            <a:off x="1249499" y="3436628"/>
            <a:ext cx="5644462" cy="32134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5401771" y="802363"/>
            <a:ext cx="54854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err="1"/>
              <a:t>IgM</a:t>
            </a:r>
            <a:endParaRPr lang="fr-LU" dirty="0"/>
          </a:p>
        </p:txBody>
      </p:sp>
      <p:sp>
        <p:nvSpPr>
          <p:cNvPr id="8" name="ZoneTexte 7"/>
          <p:cNvSpPr txBox="1"/>
          <p:nvPr/>
        </p:nvSpPr>
        <p:spPr>
          <a:xfrm>
            <a:off x="5359299" y="4027750"/>
            <a:ext cx="76591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/>
              <a:t>Kappa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1581410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1A5F315-F895-43AD-A1E9-770A969A90C0}"/>
              </a:ext>
            </a:extLst>
          </p:cNvPr>
          <p:cNvGrpSpPr/>
          <p:nvPr/>
        </p:nvGrpSpPr>
        <p:grpSpPr>
          <a:xfrm>
            <a:off x="162919" y="182692"/>
            <a:ext cx="8818162" cy="6397053"/>
            <a:chOff x="162919" y="182692"/>
            <a:chExt cx="8818162" cy="6397053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" t="-471" r="49187" b="1943"/>
            <a:stretch/>
          </p:blipFill>
          <p:spPr>
            <a:xfrm>
              <a:off x="162919" y="182693"/>
              <a:ext cx="4235825" cy="63970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5" name="ZoneTexte 4"/>
            <p:cNvSpPr txBox="1"/>
            <p:nvPr/>
          </p:nvSpPr>
          <p:spPr>
            <a:xfrm>
              <a:off x="427220" y="584616"/>
              <a:ext cx="748923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fr-BE" sz="3200" b="1" dirty="0" err="1">
                  <a:solidFill>
                    <a:srgbClr val="FFFF00"/>
                  </a:solidFill>
                </a:rPr>
                <a:t>IgG</a:t>
              </a:r>
              <a:endParaRPr lang="fr-LU" sz="3200" b="1" dirty="0">
                <a:solidFill>
                  <a:srgbClr val="FFFF00"/>
                </a:solidFill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AA13042-E72D-4EE9-B1E7-87571B49A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307"/>
            <a:stretch/>
          </p:blipFill>
          <p:spPr>
            <a:xfrm>
              <a:off x="4572000" y="182692"/>
              <a:ext cx="4409081" cy="63970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CED0271-F020-40E9-92F5-E58B5A750FCE}"/>
                </a:ext>
              </a:extLst>
            </p:cNvPr>
            <p:cNvSpPr txBox="1"/>
            <p:nvPr/>
          </p:nvSpPr>
          <p:spPr>
            <a:xfrm>
              <a:off x="4756995" y="525260"/>
              <a:ext cx="846707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fr-BE" sz="3200" b="1" dirty="0">
                  <a:solidFill>
                    <a:srgbClr val="FFFF00"/>
                  </a:solidFill>
                </a:rPr>
                <a:t>IgM</a:t>
              </a:r>
              <a:endParaRPr lang="fr-LU" sz="32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17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9CAA1F45-C4D4-402C-8462-1426D31194BA}"/>
              </a:ext>
            </a:extLst>
          </p:cNvPr>
          <p:cNvGrpSpPr/>
          <p:nvPr/>
        </p:nvGrpSpPr>
        <p:grpSpPr>
          <a:xfrm>
            <a:off x="79220" y="50430"/>
            <a:ext cx="8985559" cy="6751682"/>
            <a:chOff x="79220" y="50430"/>
            <a:chExt cx="8985559" cy="6751682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695C258-BCBD-4849-91B2-B3285D2ED00C}"/>
                </a:ext>
              </a:extLst>
            </p:cNvPr>
            <p:cNvGrpSpPr/>
            <p:nvPr/>
          </p:nvGrpSpPr>
          <p:grpSpPr>
            <a:xfrm>
              <a:off x="79221" y="60167"/>
              <a:ext cx="8928100" cy="6741945"/>
              <a:chOff x="107950" y="60167"/>
              <a:chExt cx="8928100" cy="6741945"/>
            </a:xfrm>
          </p:grpSpPr>
          <p:pic>
            <p:nvPicPr>
              <p:cNvPr id="40965" name="Picture 5" descr="CRT433">
                <a:extLst>
                  <a:ext uri="{FF2B5EF4-FFF2-40B4-BE49-F238E27FC236}">
                    <a16:creationId xmlns:a16="http://schemas.microsoft.com/office/drawing/2014/main" id="{38805A86-A3AF-4E23-B663-5EA791C028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4" t="4959" r="15025" b="79240"/>
              <a:stretch/>
            </p:blipFill>
            <p:spPr bwMode="auto">
              <a:xfrm>
                <a:off x="121197" y="60167"/>
                <a:ext cx="3663376" cy="563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9AFD394-BB50-4491-8732-E8776A7B32FF}"/>
                  </a:ext>
                </a:extLst>
              </p:cNvPr>
              <p:cNvSpPr/>
              <p:nvPr/>
            </p:nvSpPr>
            <p:spPr>
              <a:xfrm>
                <a:off x="107950" y="823309"/>
                <a:ext cx="8928100" cy="2175333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12FB4EE4-EF60-47E4-837C-CE42100248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51173"/>
              <a:stretch/>
            </p:blipFill>
            <p:spPr bwMode="auto">
              <a:xfrm>
                <a:off x="653850" y="3063307"/>
                <a:ext cx="4427689" cy="3738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EAC36AE7-7251-4CB9-BD5A-45112489AD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563" t="6628" r="1677" b="3435"/>
              <a:stretch/>
            </p:blipFill>
            <p:spPr>
              <a:xfrm>
                <a:off x="5391510" y="3663260"/>
                <a:ext cx="3510951" cy="2286001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</p:pic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A80CF8FB-DE6B-4A1F-8AB0-56791EBD1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1539" y="3063307"/>
                <a:ext cx="0" cy="373880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796F3E8-503B-4935-AE6D-BE952712C894}"/>
                </a:ext>
              </a:extLst>
            </p:cNvPr>
            <p:cNvSpPr txBox="1"/>
            <p:nvPr/>
          </p:nvSpPr>
          <p:spPr>
            <a:xfrm>
              <a:off x="3594430" y="263945"/>
              <a:ext cx="8467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LU" b="1" dirty="0"/>
                <a:t>( 1639)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C82F9B-18F0-473E-BED5-06F1A1F9BAAB}"/>
                </a:ext>
              </a:extLst>
            </p:cNvPr>
            <p:cNvSpPr/>
            <p:nvPr/>
          </p:nvSpPr>
          <p:spPr>
            <a:xfrm>
              <a:off x="3904180" y="55888"/>
              <a:ext cx="51371" cy="2215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LU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7222D3-AFCC-423C-A0F7-19C552C91945}"/>
                </a:ext>
              </a:extLst>
            </p:cNvPr>
            <p:cNvSpPr/>
            <p:nvPr/>
          </p:nvSpPr>
          <p:spPr>
            <a:xfrm>
              <a:off x="3526737" y="50430"/>
              <a:ext cx="914400" cy="267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LU"/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DFCA6D6-5BC0-468E-A666-86F464075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81" t="2447" b="89513"/>
            <a:stretch/>
          </p:blipFill>
          <p:spPr>
            <a:xfrm>
              <a:off x="79220" y="572264"/>
              <a:ext cx="8985559" cy="1508762"/>
            </a:xfrm>
            <a:prstGeom prst="rect">
              <a:avLst/>
            </a:prstGeom>
          </p:spPr>
        </p:pic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B270952-041B-46FE-B029-35D085E49020}"/>
                </a:ext>
              </a:extLst>
            </p:cNvPr>
            <p:cNvGrpSpPr/>
            <p:nvPr/>
          </p:nvGrpSpPr>
          <p:grpSpPr>
            <a:xfrm>
              <a:off x="92468" y="2055365"/>
              <a:ext cx="8956841" cy="968938"/>
              <a:chOff x="417743" y="1414914"/>
              <a:chExt cx="8912994" cy="1245777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0F67D6B-A2D6-4A16-8964-6EF5CA892B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904" t="7980" r="1030" b="81126"/>
              <a:stretch/>
            </p:blipFill>
            <p:spPr>
              <a:xfrm>
                <a:off x="417743" y="1447907"/>
                <a:ext cx="8912994" cy="1212784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69DDFE6-9AB0-40CA-8DB3-16D15E4DF0C8}"/>
                  </a:ext>
                </a:extLst>
              </p:cNvPr>
              <p:cNvSpPr/>
              <p:nvPr/>
            </p:nvSpPr>
            <p:spPr>
              <a:xfrm>
                <a:off x="6015789" y="1982804"/>
                <a:ext cx="3128211" cy="644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66891EC-C8BC-4697-849F-214A964D569B}"/>
                  </a:ext>
                </a:extLst>
              </p:cNvPr>
              <p:cNvSpPr/>
              <p:nvPr/>
            </p:nvSpPr>
            <p:spPr>
              <a:xfrm>
                <a:off x="606392" y="2252312"/>
                <a:ext cx="5621153" cy="375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BBB1764-5C65-44BE-91EE-15F6B5615D54}"/>
                  </a:ext>
                </a:extLst>
              </p:cNvPr>
              <p:cNvSpPr/>
              <p:nvPr/>
            </p:nvSpPr>
            <p:spPr>
              <a:xfrm>
                <a:off x="529389" y="1414914"/>
                <a:ext cx="2396691" cy="2983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486275-0883-43F9-B6FA-4F507AEA8C78}"/>
                </a:ext>
              </a:extLst>
            </p:cNvPr>
            <p:cNvSpPr/>
            <p:nvPr/>
          </p:nvSpPr>
          <p:spPr>
            <a:xfrm>
              <a:off x="2585403" y="1613043"/>
              <a:ext cx="6478084" cy="442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LU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7C2226-9324-4A59-BF70-CE84879C6079}"/>
                </a:ext>
              </a:extLst>
            </p:cNvPr>
            <p:cNvSpPr/>
            <p:nvPr/>
          </p:nvSpPr>
          <p:spPr>
            <a:xfrm>
              <a:off x="136679" y="708917"/>
              <a:ext cx="8830081" cy="134644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LU"/>
            </a:p>
          </p:txBody>
        </p:sp>
      </p:grpSp>
    </p:spTree>
    <p:extLst>
      <p:ext uri="{BB962C8B-B14F-4D97-AF65-F5344CB8AC3E}">
        <p14:creationId xmlns:p14="http://schemas.microsoft.com/office/powerpoint/2010/main" val="4153946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50D7F7F-491D-4DA9-B409-3CD11B9C0BC9}"/>
              </a:ext>
            </a:extLst>
          </p:cNvPr>
          <p:cNvGrpSpPr/>
          <p:nvPr/>
        </p:nvGrpSpPr>
        <p:grpSpPr>
          <a:xfrm>
            <a:off x="1671512" y="235612"/>
            <a:ext cx="6122659" cy="6386776"/>
            <a:chOff x="1671512" y="235612"/>
            <a:chExt cx="6122659" cy="6386776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5F7799C8-E0EE-43B8-9F6E-6B211570C9F3}"/>
                </a:ext>
              </a:extLst>
            </p:cNvPr>
            <p:cNvGrpSpPr/>
            <p:nvPr/>
          </p:nvGrpSpPr>
          <p:grpSpPr>
            <a:xfrm>
              <a:off x="1671512" y="235612"/>
              <a:ext cx="6122659" cy="6386776"/>
              <a:chOff x="2293751" y="302122"/>
              <a:chExt cx="4973001" cy="6386776"/>
            </a:xfrm>
          </p:grpSpPr>
          <p:sp>
            <p:nvSpPr>
              <p:cNvPr id="31" name="Rectangle : coins arrondis 30">
                <a:extLst>
                  <a:ext uri="{FF2B5EF4-FFF2-40B4-BE49-F238E27FC236}">
                    <a16:creationId xmlns:a16="http://schemas.microsoft.com/office/drawing/2014/main" id="{A3109AAB-E3AD-447C-92A7-93AC489BCB87}"/>
                  </a:ext>
                </a:extLst>
              </p:cNvPr>
              <p:cNvSpPr/>
              <p:nvPr/>
            </p:nvSpPr>
            <p:spPr>
              <a:xfrm>
                <a:off x="2293751" y="302122"/>
                <a:ext cx="4973001" cy="638677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 dirty="0"/>
              </a:p>
            </p:txBody>
          </p:sp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F9E63175-6416-406D-A2ED-0242CEE88382}"/>
                  </a:ext>
                </a:extLst>
              </p:cNvPr>
              <p:cNvGrpSpPr/>
              <p:nvPr/>
            </p:nvGrpSpPr>
            <p:grpSpPr>
              <a:xfrm>
                <a:off x="2819109" y="384314"/>
                <a:ext cx="3903266" cy="6089371"/>
                <a:chOff x="2767737" y="202257"/>
                <a:chExt cx="3903266" cy="6089371"/>
              </a:xfrm>
            </p:grpSpPr>
            <p:grpSp>
              <p:nvGrpSpPr>
                <p:cNvPr id="6" name="Groupe 5">
                  <a:extLst>
                    <a:ext uri="{FF2B5EF4-FFF2-40B4-BE49-F238E27FC236}">
                      <a16:creationId xmlns:a16="http://schemas.microsoft.com/office/drawing/2014/main" id="{78F99520-C784-4407-9558-65CB0CE0BF09}"/>
                    </a:ext>
                  </a:extLst>
                </p:cNvPr>
                <p:cNvGrpSpPr/>
                <p:nvPr/>
              </p:nvGrpSpPr>
              <p:grpSpPr>
                <a:xfrm>
                  <a:off x="2982919" y="351159"/>
                  <a:ext cx="3688084" cy="5940469"/>
                  <a:chOff x="2291137" y="170648"/>
                  <a:chExt cx="5021105" cy="6687352"/>
                </a:xfrm>
              </p:grpSpPr>
              <p:pic>
                <p:nvPicPr>
                  <p:cNvPr id="3" name="Image 2">
                    <a:extLst>
                      <a:ext uri="{FF2B5EF4-FFF2-40B4-BE49-F238E27FC236}">
                        <a16:creationId xmlns:a16="http://schemas.microsoft.com/office/drawing/2014/main" id="{DF3E71D2-73C5-4180-8F7A-4625CE7E79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366559" y="170648"/>
                    <a:ext cx="4763705" cy="6687352"/>
                  </a:xfrm>
                  <a:prstGeom prst="rect">
                    <a:avLst/>
                  </a:prstGeom>
                </p:spPr>
              </p:pic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28CEED15-52EC-4B43-A154-7FFB968E6678}"/>
                      </a:ext>
                    </a:extLst>
                  </p:cNvPr>
                  <p:cNvSpPr/>
                  <p:nvPr/>
                </p:nvSpPr>
                <p:spPr>
                  <a:xfrm>
                    <a:off x="5830413" y="173714"/>
                    <a:ext cx="1481829" cy="40314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LU" dirty="0"/>
                  </a:p>
                </p:txBody>
              </p:sp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F3E238F0-25D1-449F-A826-1A8EFF865E95}"/>
                      </a:ext>
                    </a:extLst>
                  </p:cNvPr>
                  <p:cNvSpPr/>
                  <p:nvPr/>
                </p:nvSpPr>
                <p:spPr>
                  <a:xfrm>
                    <a:off x="2291137" y="339047"/>
                    <a:ext cx="482885" cy="3801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LU"/>
                  </a:p>
                </p:txBody>
              </p:sp>
            </p:grp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64800323-2F18-4CE9-B167-E7C7950D8EB5}"/>
                    </a:ext>
                  </a:extLst>
                </p:cNvPr>
                <p:cNvSpPr txBox="1"/>
                <p:nvPr/>
              </p:nvSpPr>
              <p:spPr>
                <a:xfrm>
                  <a:off x="2767737" y="202257"/>
                  <a:ext cx="1409030" cy="9541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LU" sz="2800" b="1" dirty="0">
                      <a:latin typeface="Agency FB" panose="020B0503020202020204" pitchFamily="34" charset="0"/>
                    </a:rPr>
                    <a:t>  Pyrimidine</a:t>
                  </a:r>
                </a:p>
                <a:p>
                  <a:r>
                    <a:rPr lang="fr-LU" sz="2800" b="1" dirty="0" err="1">
                      <a:latin typeface="Agency FB" panose="020B0503020202020204" pitchFamily="34" charset="0"/>
                    </a:rPr>
                    <a:t>Biosynthesis</a:t>
                  </a:r>
                  <a:endParaRPr lang="fr-LU" sz="2800" b="1" dirty="0">
                    <a:latin typeface="Agency FB" panose="020B0503020202020204" pitchFamily="34" charset="0"/>
                  </a:endParaRP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9D8D0184-0894-4162-B4D1-85F505918FF8}"/>
                    </a:ext>
                  </a:extLst>
                </p:cNvPr>
                <p:cNvSpPr txBox="1"/>
                <p:nvPr/>
              </p:nvSpPr>
              <p:spPr>
                <a:xfrm>
                  <a:off x="4133851" y="217819"/>
                  <a:ext cx="1409030" cy="9541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LU" sz="2800" b="1" dirty="0">
                      <a:latin typeface="Agency FB" panose="020B0503020202020204" pitchFamily="34" charset="0"/>
                    </a:rPr>
                    <a:t>    Purine</a:t>
                  </a:r>
                </a:p>
                <a:p>
                  <a:r>
                    <a:rPr lang="fr-LU" sz="2800" b="1" dirty="0" err="1">
                      <a:latin typeface="Agency FB" panose="020B0503020202020204" pitchFamily="34" charset="0"/>
                    </a:rPr>
                    <a:t>Biosynthesis</a:t>
                  </a:r>
                  <a:endParaRPr lang="fr-LU" sz="2400" b="1" dirty="0">
                    <a:latin typeface="Agency FB" panose="020B0503020202020204" pitchFamily="34" charset="0"/>
                  </a:endParaRPr>
                </a:p>
              </p:txBody>
            </p:sp>
          </p:grpSp>
        </p:grp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4E233227-4A5A-477D-A0B7-4D99249C2FAC}"/>
                </a:ext>
              </a:extLst>
            </p:cNvPr>
            <p:cNvSpPr txBox="1"/>
            <p:nvPr/>
          </p:nvSpPr>
          <p:spPr>
            <a:xfrm rot="16200000">
              <a:off x="3383747" y="2090765"/>
              <a:ext cx="70666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LU" sz="1600" b="1" dirty="0">
                  <a:solidFill>
                    <a:srgbClr val="FF0000"/>
                  </a:solidFill>
                </a:rPr>
                <a:t>CTPS1</a:t>
              </a:r>
              <a:endParaRPr lang="fr-L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33801A0-C326-45ED-96D9-FECD167F9FA3}"/>
                </a:ext>
              </a:extLst>
            </p:cNvPr>
            <p:cNvSpPr txBox="1"/>
            <p:nvPr/>
          </p:nvSpPr>
          <p:spPr>
            <a:xfrm rot="17984888">
              <a:off x="4854094" y="3323671"/>
              <a:ext cx="71365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LU" sz="1400" b="1" dirty="0">
                  <a:solidFill>
                    <a:srgbClr val="FF0000"/>
                  </a:solidFill>
                </a:rPr>
                <a:t>IMPDH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242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827584-A467-4C2D-AD14-93E0E1CF5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1" t="77550" r="14603" b="7148"/>
          <a:stretch/>
        </p:blipFill>
        <p:spPr>
          <a:xfrm>
            <a:off x="806521" y="2949553"/>
            <a:ext cx="7392257" cy="64287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902AA4D-3A9F-45E6-918A-CAB79001CBBF}"/>
              </a:ext>
            </a:extLst>
          </p:cNvPr>
          <p:cNvGrpSpPr/>
          <p:nvPr/>
        </p:nvGrpSpPr>
        <p:grpSpPr>
          <a:xfrm>
            <a:off x="129650" y="205769"/>
            <a:ext cx="8884700" cy="2556901"/>
            <a:chOff x="105188" y="535620"/>
            <a:chExt cx="8668941" cy="255690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5B7A574-BA96-42F0-AE2A-940B34E26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46" r="5626" b="49090"/>
            <a:stretch/>
          </p:blipFill>
          <p:spPr>
            <a:xfrm>
              <a:off x="105188" y="535620"/>
              <a:ext cx="8668941" cy="254730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F71C77-56AB-49E3-A88D-CF5BBB402257}"/>
                </a:ext>
              </a:extLst>
            </p:cNvPr>
            <p:cNvSpPr/>
            <p:nvPr/>
          </p:nvSpPr>
          <p:spPr>
            <a:xfrm>
              <a:off x="4869951" y="2332234"/>
              <a:ext cx="3904178" cy="760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LU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F1D7486-B428-4128-8CBE-B33089CD0C5F}"/>
              </a:ext>
            </a:extLst>
          </p:cNvPr>
          <p:cNvSpPr/>
          <p:nvPr/>
        </p:nvSpPr>
        <p:spPr>
          <a:xfrm>
            <a:off x="198389" y="582489"/>
            <a:ext cx="8747222" cy="21801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B3C020B-1417-4301-832E-A832C147EB09}"/>
              </a:ext>
            </a:extLst>
          </p:cNvPr>
          <p:cNvGrpSpPr/>
          <p:nvPr/>
        </p:nvGrpSpPr>
        <p:grpSpPr>
          <a:xfrm>
            <a:off x="2350780" y="3592429"/>
            <a:ext cx="3588465" cy="3029959"/>
            <a:chOff x="1671512" y="235612"/>
            <a:chExt cx="6122659" cy="638677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5E3827BD-0FED-4A39-9400-C9B77B6674CD}"/>
                </a:ext>
              </a:extLst>
            </p:cNvPr>
            <p:cNvGrpSpPr/>
            <p:nvPr/>
          </p:nvGrpSpPr>
          <p:grpSpPr>
            <a:xfrm>
              <a:off x="1671512" y="235612"/>
              <a:ext cx="6122659" cy="6386776"/>
              <a:chOff x="2293751" y="302122"/>
              <a:chExt cx="4973001" cy="6386776"/>
            </a:xfrm>
          </p:grpSpPr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53CB6D88-4FCC-4E8F-BD8E-7C69B9E0B087}"/>
                  </a:ext>
                </a:extLst>
              </p:cNvPr>
              <p:cNvSpPr/>
              <p:nvPr/>
            </p:nvSpPr>
            <p:spPr>
              <a:xfrm>
                <a:off x="2293751" y="302122"/>
                <a:ext cx="4973001" cy="638677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 sz="1000" dirty="0"/>
              </a:p>
            </p:txBody>
          </p:sp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D946CE85-037A-4A5A-AECB-EE88B534C933}"/>
                  </a:ext>
                </a:extLst>
              </p:cNvPr>
              <p:cNvGrpSpPr/>
              <p:nvPr/>
            </p:nvGrpSpPr>
            <p:grpSpPr>
              <a:xfrm>
                <a:off x="2819109" y="384314"/>
                <a:ext cx="3903266" cy="6089371"/>
                <a:chOff x="2767737" y="202257"/>
                <a:chExt cx="3903266" cy="6089371"/>
              </a:xfrm>
            </p:grpSpPr>
            <p:grpSp>
              <p:nvGrpSpPr>
                <p:cNvPr id="13" name="Groupe 12">
                  <a:extLst>
                    <a:ext uri="{FF2B5EF4-FFF2-40B4-BE49-F238E27FC236}">
                      <a16:creationId xmlns:a16="http://schemas.microsoft.com/office/drawing/2014/main" id="{475791A8-EE9F-4425-BE3B-CA7F27BDDCAD}"/>
                    </a:ext>
                  </a:extLst>
                </p:cNvPr>
                <p:cNvGrpSpPr/>
                <p:nvPr/>
              </p:nvGrpSpPr>
              <p:grpSpPr>
                <a:xfrm>
                  <a:off x="2982919" y="351159"/>
                  <a:ext cx="3688084" cy="5940469"/>
                  <a:chOff x="2291137" y="170648"/>
                  <a:chExt cx="5021105" cy="6687352"/>
                </a:xfrm>
              </p:grpSpPr>
              <p:pic>
                <p:nvPicPr>
                  <p:cNvPr id="16" name="Image 15">
                    <a:extLst>
                      <a:ext uri="{FF2B5EF4-FFF2-40B4-BE49-F238E27FC236}">
                        <a16:creationId xmlns:a16="http://schemas.microsoft.com/office/drawing/2014/main" id="{3E01F25C-7E9F-40EE-B85E-28165F9B26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366559" y="170648"/>
                    <a:ext cx="4763705" cy="6687352"/>
                  </a:xfrm>
                  <a:prstGeom prst="rect">
                    <a:avLst/>
                  </a:prstGeom>
                </p:spPr>
              </p:pic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115BE0CA-D9C0-4E83-97B4-C7775A6D8DD9}"/>
                      </a:ext>
                    </a:extLst>
                  </p:cNvPr>
                  <p:cNvSpPr/>
                  <p:nvPr/>
                </p:nvSpPr>
                <p:spPr>
                  <a:xfrm>
                    <a:off x="5830413" y="173714"/>
                    <a:ext cx="1481829" cy="40314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LU" sz="1000" dirty="0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1A163871-972A-4997-B730-E3761152DBA1}"/>
                      </a:ext>
                    </a:extLst>
                  </p:cNvPr>
                  <p:cNvSpPr/>
                  <p:nvPr/>
                </p:nvSpPr>
                <p:spPr>
                  <a:xfrm>
                    <a:off x="2291137" y="339047"/>
                    <a:ext cx="482885" cy="3801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LU" sz="1000"/>
                  </a:p>
                </p:txBody>
              </p:sp>
            </p:grp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4527EE57-F23B-4E9B-9796-B57F64121156}"/>
                    </a:ext>
                  </a:extLst>
                </p:cNvPr>
                <p:cNvSpPr txBox="1"/>
                <p:nvPr/>
              </p:nvSpPr>
              <p:spPr>
                <a:xfrm>
                  <a:off x="2767737" y="202257"/>
                  <a:ext cx="1218481" cy="10370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LU" sz="1200" b="1" dirty="0">
                      <a:latin typeface="Agency FB" panose="020B0503020202020204" pitchFamily="34" charset="0"/>
                    </a:rPr>
                    <a:t>  Pyrimidine</a:t>
                  </a:r>
                </a:p>
                <a:p>
                  <a:r>
                    <a:rPr lang="fr-LU" sz="1200" b="1" dirty="0" err="1">
                      <a:latin typeface="Agency FB" panose="020B0503020202020204" pitchFamily="34" charset="0"/>
                    </a:rPr>
                    <a:t>Biosynthesis</a:t>
                  </a:r>
                  <a:endParaRPr lang="fr-LU" sz="1200" b="1" dirty="0">
                    <a:latin typeface="Agency FB" panose="020B0503020202020204" pitchFamily="34" charset="0"/>
                  </a:endParaRP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C54EEBA-654E-4DFF-8A7B-D8B9531B477C}"/>
                    </a:ext>
                  </a:extLst>
                </p:cNvPr>
                <p:cNvSpPr txBox="1"/>
                <p:nvPr/>
              </p:nvSpPr>
              <p:spPr>
                <a:xfrm>
                  <a:off x="4133851" y="217818"/>
                  <a:ext cx="1218481" cy="10370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LU" sz="1200" b="1" dirty="0">
                      <a:latin typeface="Agency FB" panose="020B0503020202020204" pitchFamily="34" charset="0"/>
                    </a:rPr>
                    <a:t>    Purine</a:t>
                  </a:r>
                </a:p>
                <a:p>
                  <a:r>
                    <a:rPr lang="fr-LU" sz="1200" b="1" dirty="0" err="1">
                      <a:latin typeface="Agency FB" panose="020B0503020202020204" pitchFamily="34" charset="0"/>
                    </a:rPr>
                    <a:t>Biosynthesis</a:t>
                  </a:r>
                  <a:endParaRPr lang="fr-LU" sz="1100" b="1" dirty="0">
                    <a:latin typeface="Agency FB" panose="020B0503020202020204" pitchFamily="34" charset="0"/>
                  </a:endParaRPr>
                </a:p>
              </p:txBody>
            </p:sp>
          </p:grpSp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E0BD653-1CFA-473A-96BB-D182D6107562}"/>
                </a:ext>
              </a:extLst>
            </p:cNvPr>
            <p:cNvSpPr txBox="1"/>
            <p:nvPr/>
          </p:nvSpPr>
          <p:spPr>
            <a:xfrm rot="16200000">
              <a:off x="3237976" y="2068819"/>
              <a:ext cx="998206" cy="38244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LU" sz="800" b="1" dirty="0">
                  <a:solidFill>
                    <a:srgbClr val="FF0000"/>
                  </a:solidFill>
                </a:rPr>
                <a:t>CTPS1</a:t>
              </a:r>
              <a:endParaRPr lang="fr-LU" sz="7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0DFAF40-A7FB-4BC2-8687-850FD1661418}"/>
                </a:ext>
              </a:extLst>
            </p:cNvPr>
            <p:cNvSpPr txBox="1"/>
            <p:nvPr/>
          </p:nvSpPr>
          <p:spPr>
            <a:xfrm rot="18302973">
              <a:off x="4660292" y="3295423"/>
              <a:ext cx="1300694" cy="4507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LU" sz="1050" b="1" dirty="0">
                  <a:solidFill>
                    <a:srgbClr val="FF0000"/>
                  </a:solidFill>
                </a:rPr>
                <a:t>IMPDH</a:t>
              </a:r>
            </a:p>
          </p:txBody>
        </p:sp>
      </p:grp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534DCD0-C249-4FEC-B23A-0DA06FA5BEBE}"/>
              </a:ext>
            </a:extLst>
          </p:cNvPr>
          <p:cNvCxnSpPr>
            <a:cxnSpLocks/>
          </p:cNvCxnSpPr>
          <p:nvPr/>
        </p:nvCxnSpPr>
        <p:spPr>
          <a:xfrm flipH="1">
            <a:off x="4798421" y="4639929"/>
            <a:ext cx="704463" cy="31743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522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81030E1C-E95B-40DB-81B0-90018D6A1292}"/>
              </a:ext>
            </a:extLst>
          </p:cNvPr>
          <p:cNvGrpSpPr/>
          <p:nvPr/>
        </p:nvGrpSpPr>
        <p:grpSpPr>
          <a:xfrm>
            <a:off x="68373" y="72772"/>
            <a:ext cx="9075627" cy="6686329"/>
            <a:chOff x="68373" y="72772"/>
            <a:chExt cx="9075627" cy="6686329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E68B6B1-CACB-4833-863F-53ED74EA39FC}"/>
                </a:ext>
              </a:extLst>
            </p:cNvPr>
            <p:cNvGrpSpPr/>
            <p:nvPr/>
          </p:nvGrpSpPr>
          <p:grpSpPr>
            <a:xfrm>
              <a:off x="68373" y="72772"/>
              <a:ext cx="9075627" cy="6686329"/>
              <a:chOff x="77936" y="-10364"/>
              <a:chExt cx="9075627" cy="6686329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D2DF16AE-E3EF-43C5-81D0-D45760BD3405}"/>
                  </a:ext>
                </a:extLst>
              </p:cNvPr>
              <p:cNvGrpSpPr/>
              <p:nvPr/>
            </p:nvGrpSpPr>
            <p:grpSpPr>
              <a:xfrm>
                <a:off x="77936" y="-10364"/>
                <a:ext cx="9075627" cy="3621449"/>
                <a:chOff x="29497" y="65687"/>
                <a:chExt cx="9075627" cy="3621449"/>
              </a:xfrm>
            </p:grpSpPr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E26D72D1-1160-4DE9-B0C4-7C9D6A97ED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2679" t="11069" r="183" b="66167"/>
                <a:stretch/>
              </p:blipFill>
              <p:spPr>
                <a:xfrm>
                  <a:off x="68397" y="494084"/>
                  <a:ext cx="8961954" cy="1415611"/>
                </a:xfrm>
                <a:prstGeom prst="rect">
                  <a:avLst/>
                </a:prstGeom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4AC6445-38E9-43AC-A459-D05A84AF1C75}"/>
                    </a:ext>
                  </a:extLst>
                </p:cNvPr>
                <p:cNvSpPr/>
                <p:nvPr/>
              </p:nvSpPr>
              <p:spPr>
                <a:xfrm>
                  <a:off x="29497" y="433137"/>
                  <a:ext cx="9075627" cy="1417877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LU"/>
                </a:p>
              </p:txBody>
            </p:sp>
            <p:pic>
              <p:nvPicPr>
                <p:cNvPr id="9" name="Image 8">
                  <a:extLst>
                    <a:ext uri="{FF2B5EF4-FFF2-40B4-BE49-F238E27FC236}">
                      <a16:creationId xmlns:a16="http://schemas.microsoft.com/office/drawing/2014/main" id="{6476F262-2E7B-461E-9A53-7E2287C059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5573" t="1035" b="92983"/>
                <a:stretch/>
              </p:blipFill>
              <p:spPr>
                <a:xfrm>
                  <a:off x="68397" y="65687"/>
                  <a:ext cx="8968354" cy="394636"/>
                </a:xfrm>
                <a:prstGeom prst="rect">
                  <a:avLst/>
                </a:prstGeom>
              </p:spPr>
            </p:pic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BF5E4EF1-5574-4291-BA03-0504D53643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3708" t="37390" b="57986"/>
                <a:stretch/>
              </p:blipFill>
              <p:spPr>
                <a:xfrm>
                  <a:off x="29497" y="1944571"/>
                  <a:ext cx="8081990" cy="288283"/>
                </a:xfrm>
                <a:prstGeom prst="rect">
                  <a:avLst/>
                </a:prstGeom>
              </p:spPr>
            </p:pic>
            <p:grpSp>
              <p:nvGrpSpPr>
                <p:cNvPr id="5" name="Groupe 4">
                  <a:extLst>
                    <a:ext uri="{FF2B5EF4-FFF2-40B4-BE49-F238E27FC236}">
                      <a16:creationId xmlns:a16="http://schemas.microsoft.com/office/drawing/2014/main" id="{6285C6D4-7980-4A94-ADEA-DCD02E4D76A0}"/>
                    </a:ext>
                  </a:extLst>
                </p:cNvPr>
                <p:cNvGrpSpPr/>
                <p:nvPr/>
              </p:nvGrpSpPr>
              <p:grpSpPr>
                <a:xfrm>
                  <a:off x="217318" y="459604"/>
                  <a:ext cx="8699984" cy="3227532"/>
                  <a:chOff x="236570" y="797254"/>
                  <a:chExt cx="8699984" cy="3006363"/>
                </a:xfrm>
              </p:grpSpPr>
              <p:grpSp>
                <p:nvGrpSpPr>
                  <p:cNvPr id="15" name="Groupe 14">
                    <a:extLst>
                      <a:ext uri="{FF2B5EF4-FFF2-40B4-BE49-F238E27FC236}">
                        <a16:creationId xmlns:a16="http://schemas.microsoft.com/office/drawing/2014/main" id="{C67C27EC-43DD-4325-B430-04D85E800C9E}"/>
                      </a:ext>
                    </a:extLst>
                  </p:cNvPr>
                  <p:cNvGrpSpPr/>
                  <p:nvPr/>
                </p:nvGrpSpPr>
                <p:grpSpPr>
                  <a:xfrm>
                    <a:off x="236570" y="797254"/>
                    <a:ext cx="8699984" cy="3006363"/>
                    <a:chOff x="158472" y="1413650"/>
                    <a:chExt cx="8689046" cy="2668548"/>
                  </a:xfrm>
                </p:grpSpPr>
                <p:pic>
                  <p:nvPicPr>
                    <p:cNvPr id="12" name="Image 11">
                      <a:extLst>
                        <a:ext uri="{FF2B5EF4-FFF2-40B4-BE49-F238E27FC236}">
                          <a16:creationId xmlns:a16="http://schemas.microsoft.com/office/drawing/2014/main" id="{2D76711C-C5FD-4D42-9BDE-C1DAF7E521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sharpenSoften amount="50000"/>
                              </a14:imgEffect>
                            </a14:imgLayer>
                          </a14:imgProps>
                        </a:ext>
                      </a:extLst>
                    </a:blip>
                    <a:srcRect l="2718" t="74614" r="682" b="10719"/>
                    <a:stretch/>
                  </p:blipFill>
                  <p:spPr>
                    <a:xfrm>
                      <a:off x="158472" y="2922250"/>
                      <a:ext cx="8689046" cy="115994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EF3A8046-03CC-4C16-96DE-80FBB8C63D2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66926" y="1413650"/>
                      <a:ext cx="8613394" cy="4502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LU"/>
                    </a:p>
                  </p:txBody>
                </p:sp>
              </p:grpSp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CA28CAC0-D579-4E50-AF2D-68BDC52C0812}"/>
                      </a:ext>
                    </a:extLst>
                  </p:cNvPr>
                  <p:cNvSpPr/>
                  <p:nvPr/>
                </p:nvSpPr>
                <p:spPr>
                  <a:xfrm>
                    <a:off x="301328" y="2496828"/>
                    <a:ext cx="1237882" cy="3958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LU" dirty="0"/>
                  </a:p>
                  <a:p>
                    <a:pPr algn="ctr"/>
                    <a:endParaRPr lang="fr-LU" dirty="0"/>
                  </a:p>
                  <a:p>
                    <a:pPr algn="ctr"/>
                    <a:endParaRPr lang="fr-LU" dirty="0"/>
                  </a:p>
                  <a:p>
                    <a:pPr algn="ctr"/>
                    <a:endParaRPr lang="fr-LU" dirty="0"/>
                  </a:p>
                  <a:p>
                    <a:pPr algn="ctr"/>
                    <a:endParaRPr lang="fr-LU" dirty="0"/>
                  </a:p>
                  <a:p>
                    <a:pPr algn="ctr"/>
                    <a:endParaRPr lang="fr-LU" dirty="0"/>
                  </a:p>
                  <a:p>
                    <a:pPr algn="ctr"/>
                    <a:endParaRPr lang="fr-LU" dirty="0"/>
                  </a:p>
                  <a:p>
                    <a:pPr algn="ctr"/>
                    <a:endParaRPr lang="fr-LU" dirty="0"/>
                  </a:p>
                </p:txBody>
              </p:sp>
            </p:grpSp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09CF9C82-655D-4B67-A69D-89941EF8D2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2755" t="41963" r="82746" b="53329"/>
                <a:stretch/>
              </p:blipFill>
              <p:spPr>
                <a:xfrm>
                  <a:off x="7852475" y="1940315"/>
                  <a:ext cx="1177876" cy="284154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64BA99D-CC49-4EF1-84E8-882B1BCCF587}"/>
                    </a:ext>
                  </a:extLst>
                </p:cNvPr>
                <p:cNvSpPr/>
                <p:nvPr/>
              </p:nvSpPr>
              <p:spPr>
                <a:xfrm>
                  <a:off x="2367971" y="3232504"/>
                  <a:ext cx="1407507" cy="454632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LU" dirty="0"/>
                </a:p>
              </p:txBody>
            </p:sp>
          </p:grpSp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174A00-5B39-483A-AEDB-2CF0CA38F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</a:extLst>
              </a:blip>
              <a:srcRect l="73582" t="4852" r="3980" b="49820"/>
              <a:stretch/>
            </p:blipFill>
            <p:spPr>
              <a:xfrm rot="16200000">
                <a:off x="2719438" y="3053189"/>
                <a:ext cx="3002136" cy="4243415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</p:pic>
        </p:grp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84957CB4-B540-4729-B15D-97D63BBF9AC4}"/>
                </a:ext>
              </a:extLst>
            </p:cNvPr>
            <p:cNvCxnSpPr>
              <a:cxnSpLocks/>
            </p:cNvCxnSpPr>
            <p:nvPr/>
          </p:nvCxnSpPr>
          <p:spPr>
            <a:xfrm>
              <a:off x="68373" y="485209"/>
              <a:ext cx="88205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6858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>
            <a:extLst>
              <a:ext uri="{FF2B5EF4-FFF2-40B4-BE49-F238E27FC236}">
                <a16:creationId xmlns:a16="http://schemas.microsoft.com/office/drawing/2014/main" id="{8ED7BEBA-3EB6-4F32-BBF5-F235F12AEA2E}"/>
              </a:ext>
            </a:extLst>
          </p:cNvPr>
          <p:cNvGrpSpPr/>
          <p:nvPr/>
        </p:nvGrpSpPr>
        <p:grpSpPr>
          <a:xfrm>
            <a:off x="207208" y="154884"/>
            <a:ext cx="8729583" cy="6517055"/>
            <a:chOff x="207208" y="154884"/>
            <a:chExt cx="8729583" cy="6517055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61D1D0E-C180-4458-8D74-56E1B0918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14" t="28811" b="41364"/>
            <a:stretch/>
          </p:blipFill>
          <p:spPr>
            <a:xfrm>
              <a:off x="207208" y="648523"/>
              <a:ext cx="8729583" cy="137288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8C2D4E8-9D1B-42AA-AEAD-306F033D3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613" t="5921" r="15705" b="76391"/>
            <a:stretch/>
          </p:blipFill>
          <p:spPr>
            <a:xfrm>
              <a:off x="1352773" y="154884"/>
              <a:ext cx="6299311" cy="53813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C9B903-7D2C-4AEE-856F-C44326A87FAA}"/>
                </a:ext>
              </a:extLst>
            </p:cNvPr>
            <p:cNvSpPr/>
            <p:nvPr/>
          </p:nvSpPr>
          <p:spPr>
            <a:xfrm>
              <a:off x="207208" y="648523"/>
              <a:ext cx="8609533" cy="12957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LU"/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1DF13A30-0978-418A-A019-080CC213CA0B}"/>
                </a:ext>
              </a:extLst>
            </p:cNvPr>
            <p:cNvGrpSpPr/>
            <p:nvPr/>
          </p:nvGrpSpPr>
          <p:grpSpPr>
            <a:xfrm>
              <a:off x="356135" y="5998167"/>
              <a:ext cx="8345103" cy="673772"/>
              <a:chOff x="336885" y="5370898"/>
              <a:chExt cx="8345103" cy="673772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2741C384-4274-45C3-A48A-5F8A3E5C6F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82033" t="13527" b="47826"/>
              <a:stretch/>
            </p:blipFill>
            <p:spPr>
              <a:xfrm>
                <a:off x="336885" y="5370898"/>
                <a:ext cx="1516616" cy="655200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E724733F-D91B-448F-A517-9DA3BB5E4C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1166" t="66102" r="15541" b="2255"/>
              <a:stretch/>
            </p:blipFill>
            <p:spPr>
              <a:xfrm>
                <a:off x="1651158" y="5489650"/>
                <a:ext cx="7030830" cy="555020"/>
              </a:xfrm>
              <a:prstGeom prst="rect">
                <a:avLst/>
              </a:prstGeom>
            </p:spPr>
          </p:pic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4F02A56-9A6A-4715-9787-8CA1B92BC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957" t="7387" r="20735" b="19776"/>
            <a:stretch/>
          </p:blipFill>
          <p:spPr>
            <a:xfrm>
              <a:off x="548919" y="2650371"/>
              <a:ext cx="4596782" cy="332922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C192DA0-D727-4278-99EC-E8963118E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93" t="76006" r="1321" b="-173"/>
            <a:stretch/>
          </p:blipFill>
          <p:spPr>
            <a:xfrm>
              <a:off x="679127" y="2021406"/>
              <a:ext cx="7444876" cy="582605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56E2B29-FB48-4B4A-B5E4-06DF2A452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19505"/>
            <a:stretch/>
          </p:blipFill>
          <p:spPr>
            <a:xfrm>
              <a:off x="5462774" y="2650371"/>
              <a:ext cx="2978303" cy="3329224"/>
            </a:xfrm>
            <a:prstGeom prst="rect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55ED552-0CC1-4B20-A092-AB889F82AA4F}"/>
              </a:ext>
            </a:extLst>
          </p:cNvPr>
          <p:cNvSpPr/>
          <p:nvPr/>
        </p:nvSpPr>
        <p:spPr>
          <a:xfrm>
            <a:off x="7798085" y="5998167"/>
            <a:ext cx="1018656" cy="6737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725480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6730F8D3-0AC6-4335-81CB-4791A3D31CEB}"/>
              </a:ext>
            </a:extLst>
          </p:cNvPr>
          <p:cNvGrpSpPr/>
          <p:nvPr/>
        </p:nvGrpSpPr>
        <p:grpSpPr>
          <a:xfrm>
            <a:off x="172203" y="77003"/>
            <a:ext cx="8799594" cy="5492374"/>
            <a:chOff x="172203" y="77003"/>
            <a:chExt cx="8799594" cy="5492374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592A569A-AE5C-4846-AF2E-560A2DFCF412}"/>
                </a:ext>
              </a:extLst>
            </p:cNvPr>
            <p:cNvGrpSpPr/>
            <p:nvPr/>
          </p:nvGrpSpPr>
          <p:grpSpPr>
            <a:xfrm>
              <a:off x="172203" y="77003"/>
              <a:ext cx="8799594" cy="2358193"/>
              <a:chOff x="84525" y="163630"/>
              <a:chExt cx="8799594" cy="2160893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C9BFEA3E-D921-44A3-991D-ED859AA74F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t="30000"/>
              <a:stretch/>
            </p:blipFill>
            <p:spPr>
              <a:xfrm>
                <a:off x="84525" y="466847"/>
                <a:ext cx="8799594" cy="1857676"/>
              </a:xfrm>
              <a:prstGeom prst="rect">
                <a:avLst/>
              </a:prstGeom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CD239E7F-B30E-4DD7-A179-6162B1A6B8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4847" t="5039" r="53259" b="78874"/>
              <a:stretch/>
            </p:blipFill>
            <p:spPr>
              <a:xfrm>
                <a:off x="259881" y="163630"/>
                <a:ext cx="3609473" cy="356135"/>
              </a:xfrm>
              <a:prstGeom prst="rect">
                <a:avLst/>
              </a:prstGeom>
            </p:spPr>
          </p:pic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E7FBEF2-BBEC-4E1C-92AF-F3C1AA932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7896" y="1163494"/>
              <a:ext cx="4319280" cy="873428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88658AF-A7E5-4711-8CD6-746862842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5263" y="2127742"/>
              <a:ext cx="6459229" cy="3441635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8F58B09-B212-472D-B157-505147A104B6}"/>
              </a:ext>
            </a:extLst>
          </p:cNvPr>
          <p:cNvGrpSpPr/>
          <p:nvPr/>
        </p:nvGrpSpPr>
        <p:grpSpPr>
          <a:xfrm>
            <a:off x="172203" y="5763061"/>
            <a:ext cx="8799719" cy="904783"/>
            <a:chOff x="250347" y="2169459"/>
            <a:chExt cx="8701148" cy="89019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5C79EB7-D711-4CD1-BA47-657879F31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82074" t="4270" r="-2" b="69447"/>
            <a:stretch/>
          </p:blipFill>
          <p:spPr>
            <a:xfrm>
              <a:off x="367948" y="2176487"/>
              <a:ext cx="1521655" cy="32903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69B39F4-74FE-4BEB-86A7-EDDC8E8E2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38742" b="36078"/>
            <a:stretch/>
          </p:blipFill>
          <p:spPr>
            <a:xfrm>
              <a:off x="1097280" y="2169459"/>
              <a:ext cx="7854215" cy="43161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6381DFF-DFA2-458D-BFB2-378D1098D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66803" r="16999" b="3195"/>
            <a:stretch/>
          </p:blipFill>
          <p:spPr>
            <a:xfrm>
              <a:off x="250347" y="2549516"/>
              <a:ext cx="6519111" cy="510139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3E57C70-9520-4889-AFB0-06D50803256B}"/>
              </a:ext>
            </a:extLst>
          </p:cNvPr>
          <p:cNvSpPr txBox="1"/>
          <p:nvPr/>
        </p:nvSpPr>
        <p:spPr>
          <a:xfrm>
            <a:off x="172203" y="3205212"/>
            <a:ext cx="18036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3200" b="1" i="1" dirty="0"/>
              <a:t>OPHADIA</a:t>
            </a:r>
          </a:p>
          <a:p>
            <a:r>
              <a:rPr lang="fr-LU" sz="3200" b="1" i="1" dirty="0"/>
              <a:t> SNAKE</a:t>
            </a:r>
          </a:p>
          <a:p>
            <a:r>
              <a:rPr lang="fr-LU" sz="3200" b="1" i="1" dirty="0"/>
              <a:t> SERPENT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AEC56F-7E6B-4454-9A09-DD35CC4AFC8F}"/>
              </a:ext>
            </a:extLst>
          </p:cNvPr>
          <p:cNvSpPr/>
          <p:nvPr/>
        </p:nvSpPr>
        <p:spPr>
          <a:xfrm>
            <a:off x="172203" y="3205212"/>
            <a:ext cx="1979055" cy="15696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64966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9E1170D-E1B2-427A-90F8-77306F57C846}"/>
              </a:ext>
            </a:extLst>
          </p:cNvPr>
          <p:cNvGrpSpPr/>
          <p:nvPr/>
        </p:nvGrpSpPr>
        <p:grpSpPr>
          <a:xfrm>
            <a:off x="231004" y="398203"/>
            <a:ext cx="8643487" cy="5920402"/>
            <a:chOff x="231004" y="798897"/>
            <a:chExt cx="8643487" cy="5920402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505F0723-0EE6-4A1D-AE1A-52469D4604C4}"/>
                </a:ext>
              </a:extLst>
            </p:cNvPr>
            <p:cNvGrpSpPr/>
            <p:nvPr/>
          </p:nvGrpSpPr>
          <p:grpSpPr>
            <a:xfrm>
              <a:off x="231004" y="798897"/>
              <a:ext cx="8643487" cy="5920402"/>
              <a:chOff x="231004" y="798897"/>
              <a:chExt cx="8643487" cy="5920402"/>
            </a:xfrm>
          </p:grpSpPr>
          <p:grpSp>
            <p:nvGrpSpPr>
              <p:cNvPr id="55" name="Groupe 54">
                <a:extLst>
                  <a:ext uri="{FF2B5EF4-FFF2-40B4-BE49-F238E27FC236}">
                    <a16:creationId xmlns:a16="http://schemas.microsoft.com/office/drawing/2014/main" id="{5BF893EE-8749-40D7-96B4-B3742BA8EBF7}"/>
                  </a:ext>
                </a:extLst>
              </p:cNvPr>
              <p:cNvGrpSpPr/>
              <p:nvPr/>
            </p:nvGrpSpPr>
            <p:grpSpPr>
              <a:xfrm>
                <a:off x="307436" y="1164657"/>
                <a:ext cx="8490951" cy="5374204"/>
                <a:chOff x="163059" y="1164657"/>
                <a:chExt cx="8490951" cy="5374204"/>
              </a:xfrm>
            </p:grpSpPr>
            <p:grpSp>
              <p:nvGrpSpPr>
                <p:cNvPr id="13" name="Groupe 12">
                  <a:extLst>
                    <a:ext uri="{FF2B5EF4-FFF2-40B4-BE49-F238E27FC236}">
                      <a16:creationId xmlns:a16="http://schemas.microsoft.com/office/drawing/2014/main" id="{BDDC8D98-C06A-4B3C-99FF-3AA819348957}"/>
                    </a:ext>
                  </a:extLst>
                </p:cNvPr>
                <p:cNvGrpSpPr/>
                <p:nvPr/>
              </p:nvGrpSpPr>
              <p:grpSpPr>
                <a:xfrm>
                  <a:off x="163059" y="1720462"/>
                  <a:ext cx="8490951" cy="2206645"/>
                  <a:chOff x="317064" y="1460579"/>
                  <a:chExt cx="8490951" cy="2206645"/>
                </a:xfrm>
              </p:grpSpPr>
              <p:pic>
                <p:nvPicPr>
                  <p:cNvPr id="5" name="Image 4">
                    <a:extLst>
                      <a:ext uri="{FF2B5EF4-FFF2-40B4-BE49-F238E27FC236}">
                        <a16:creationId xmlns:a16="http://schemas.microsoft.com/office/drawing/2014/main" id="{2BC7B89D-DCA9-4548-8CC2-12A51AB75E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889"/>
                  <a:stretch/>
                </p:blipFill>
                <p:spPr>
                  <a:xfrm>
                    <a:off x="567891" y="1460579"/>
                    <a:ext cx="7652084" cy="1968421"/>
                  </a:xfrm>
                  <a:prstGeom prst="rect">
                    <a:avLst/>
                  </a:prstGeom>
                </p:spPr>
              </p:pic>
              <p:pic>
                <p:nvPicPr>
                  <p:cNvPr id="7" name="Image 6">
                    <a:extLst>
                      <a:ext uri="{FF2B5EF4-FFF2-40B4-BE49-F238E27FC236}">
                        <a16:creationId xmlns:a16="http://schemas.microsoft.com/office/drawing/2014/main" id="{7B8788BE-510C-435E-9BC6-3982739F23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17064" y="3272588"/>
                    <a:ext cx="3318129" cy="394636"/>
                  </a:xfrm>
                  <a:prstGeom prst="rect">
                    <a:avLst/>
                  </a:prstGeom>
                </p:spPr>
              </p:pic>
              <p:pic>
                <p:nvPicPr>
                  <p:cNvPr id="9" name="Image 8">
                    <a:extLst>
                      <a:ext uri="{FF2B5EF4-FFF2-40B4-BE49-F238E27FC236}">
                        <a16:creationId xmlns:a16="http://schemas.microsoft.com/office/drawing/2014/main" id="{BF705CE9-60A2-49E3-BCC8-EB2161228D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909452" y="3180308"/>
                    <a:ext cx="3898563" cy="467121"/>
                  </a:xfrm>
                  <a:prstGeom prst="rect">
                    <a:avLst/>
                  </a:prstGeom>
                </p:spPr>
              </p:pic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00CEF78E-79B1-47CB-B0E6-51BAF79804DF}"/>
                      </a:ext>
                    </a:extLst>
                  </p:cNvPr>
                  <p:cNvSpPr/>
                  <p:nvPr/>
                </p:nvSpPr>
                <p:spPr>
                  <a:xfrm>
                    <a:off x="1666765" y="2982224"/>
                    <a:ext cx="519764" cy="3216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LU"/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7C39AFE-779A-4A9B-B15B-C7AF0902FF40}"/>
                      </a:ext>
                    </a:extLst>
                  </p:cNvPr>
                  <p:cNvSpPr/>
                  <p:nvPr/>
                </p:nvSpPr>
                <p:spPr>
                  <a:xfrm>
                    <a:off x="6574056" y="3030351"/>
                    <a:ext cx="519764" cy="3104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LU"/>
                  </a:p>
                </p:txBody>
              </p:sp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id="{7D1AD695-7838-4476-8D7A-097EA15C691F}"/>
                      </a:ext>
                    </a:extLst>
                  </p:cNvPr>
                  <p:cNvSpPr txBox="1"/>
                  <p:nvPr/>
                </p:nvSpPr>
                <p:spPr>
                  <a:xfrm>
                    <a:off x="3503602" y="1857676"/>
                    <a:ext cx="1502334" cy="5232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LU" sz="2800" b="1" i="1" dirty="0">
                        <a:solidFill>
                          <a:srgbClr val="FF0000"/>
                        </a:solidFill>
                      </a:rPr>
                      <a:t>IMPDH 2</a:t>
                    </a:r>
                  </a:p>
                </p:txBody>
              </p:sp>
            </p:grp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A8533B81-A5E6-4E79-B629-70BA8AC946A5}"/>
                    </a:ext>
                  </a:extLst>
                </p:cNvPr>
                <p:cNvSpPr txBox="1"/>
                <p:nvPr/>
              </p:nvSpPr>
              <p:spPr>
                <a:xfrm>
                  <a:off x="3253341" y="1164657"/>
                  <a:ext cx="174118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LU" sz="3200" b="1" dirty="0">
                      <a:latin typeface="Agency FB" panose="020B0503020202020204" pitchFamily="34" charset="0"/>
                    </a:rPr>
                    <a:t>RIBAVIRINE</a:t>
                  </a:r>
                </a:p>
              </p:txBody>
            </p:sp>
            <p:cxnSp>
              <p:nvCxnSpPr>
                <p:cNvPr id="16" name="Connecteur droit 15">
                  <a:extLst>
                    <a:ext uri="{FF2B5EF4-FFF2-40B4-BE49-F238E27FC236}">
                      <a16:creationId xmlns:a16="http://schemas.microsoft.com/office/drawing/2014/main" id="{498E5926-2EB0-4466-BBBD-89FD8021B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5678" y="2827421"/>
                  <a:ext cx="38254" cy="123958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AA996D61-B6CD-4F3F-A846-49043FE599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25546" y="4078478"/>
                  <a:ext cx="1087653" cy="24819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507F2D1C-AF75-4A7D-90D6-B4CAB5BFCB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3932" y="4076475"/>
                  <a:ext cx="2650346" cy="33167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avec flèche 47">
                  <a:extLst>
                    <a:ext uri="{FF2B5EF4-FFF2-40B4-BE49-F238E27FC236}">
                      <a16:creationId xmlns:a16="http://schemas.microsoft.com/office/drawing/2014/main" id="{0AFE7934-B588-4A90-9BFD-9476282D967D}"/>
                    </a:ext>
                  </a:extLst>
                </p:cNvPr>
                <p:cNvCxnSpPr/>
                <p:nvPr/>
              </p:nvCxnSpPr>
              <p:spPr>
                <a:xfrm>
                  <a:off x="3022335" y="4326675"/>
                  <a:ext cx="0" cy="29528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avec flèche 48">
                  <a:extLst>
                    <a:ext uri="{FF2B5EF4-FFF2-40B4-BE49-F238E27FC236}">
                      <a16:creationId xmlns:a16="http://schemas.microsoft.com/office/drawing/2014/main" id="{A4C821FD-4CB4-4617-B109-AD6AC09B8D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85705" y="4390736"/>
                  <a:ext cx="0" cy="36707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82586246-3BBB-4603-BB18-0A7C14EF732A}"/>
                    </a:ext>
                  </a:extLst>
                </p:cNvPr>
                <p:cNvSpPr txBox="1"/>
                <p:nvPr/>
              </p:nvSpPr>
              <p:spPr>
                <a:xfrm>
                  <a:off x="5947573" y="4693142"/>
                  <a:ext cx="2260555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LU" sz="2800" b="1" dirty="0"/>
                    <a:t>ANTICORPS</a:t>
                  </a:r>
                </a:p>
                <a:p>
                  <a:r>
                    <a:rPr lang="fr-LU" sz="2800" b="1" dirty="0"/>
                    <a:t>ANTI-IMPDH2</a:t>
                  </a:r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98E212E4-ED91-4A6F-9CE3-4F86C650EB32}"/>
                    </a:ext>
                  </a:extLst>
                </p:cNvPr>
                <p:cNvSpPr txBox="1"/>
                <p:nvPr/>
              </p:nvSpPr>
              <p:spPr>
                <a:xfrm>
                  <a:off x="269713" y="4722979"/>
                  <a:ext cx="5304978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LU" sz="2800" b="1" dirty="0"/>
                    <a:t>CHANGEMENT CONFORMATIONEL</a:t>
                  </a:r>
                </a:p>
                <a:p>
                  <a:r>
                    <a:rPr lang="fr-LU" sz="2800" b="1" dirty="0"/>
                    <a:t>POLYMERISATION EN STRUCTURES</a:t>
                  </a:r>
                </a:p>
                <a:p>
                  <a:r>
                    <a:rPr lang="fr-LU" sz="2800" b="1" dirty="0"/>
                    <a:t> FILAMENTEUSES</a:t>
                  </a:r>
                </a:p>
                <a:p>
                  <a:r>
                    <a:rPr lang="fr-LU" sz="2800" b="1" dirty="0"/>
                    <a:t>FORMATION DE RODS/RINGS</a:t>
                  </a:r>
                </a:p>
              </p:txBody>
            </p:sp>
            <p:sp>
              <p:nvSpPr>
                <p:cNvPr id="52" name="Flèche : bas 51">
                  <a:extLst>
                    <a:ext uri="{FF2B5EF4-FFF2-40B4-BE49-F238E27FC236}">
                      <a16:creationId xmlns:a16="http://schemas.microsoft.com/office/drawing/2014/main" id="{DAA9F3F8-D254-41D8-8D29-66915937E2FA}"/>
                    </a:ext>
                  </a:extLst>
                </p:cNvPr>
                <p:cNvSpPr/>
                <p:nvPr/>
              </p:nvSpPr>
              <p:spPr>
                <a:xfrm>
                  <a:off x="3958490" y="1761422"/>
                  <a:ext cx="168594" cy="273304"/>
                </a:xfrm>
                <a:prstGeom prst="down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LU"/>
                </a:p>
              </p:txBody>
            </p:sp>
          </p:grp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287EDC4-116A-48E2-B7DD-858985625D54}"/>
                  </a:ext>
                </a:extLst>
              </p:cNvPr>
              <p:cNvSpPr/>
              <p:nvPr/>
            </p:nvSpPr>
            <p:spPr>
              <a:xfrm>
                <a:off x="231004" y="798897"/>
                <a:ext cx="8643487" cy="5920402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sp>
          <p:nvSpPr>
            <p:cNvPr id="2" name="Organigramme : Terminateur 1">
              <a:extLst>
                <a:ext uri="{FF2B5EF4-FFF2-40B4-BE49-F238E27FC236}">
                  <a16:creationId xmlns:a16="http://schemas.microsoft.com/office/drawing/2014/main" id="{1DE4C53C-CF58-42F3-A541-F35F7F858E48}"/>
                </a:ext>
              </a:extLst>
            </p:cNvPr>
            <p:cNvSpPr/>
            <p:nvPr/>
          </p:nvSpPr>
          <p:spPr>
            <a:xfrm>
              <a:off x="3262965" y="1152667"/>
              <a:ext cx="2040555" cy="537312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LU"/>
            </a:p>
          </p:txBody>
        </p:sp>
      </p:grpSp>
    </p:spTree>
    <p:extLst>
      <p:ext uri="{BB962C8B-B14F-4D97-AF65-F5344CB8AC3E}">
        <p14:creationId xmlns:p14="http://schemas.microsoft.com/office/powerpoint/2010/main" val="23412249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3554</TotalTime>
  <Words>363</Words>
  <Application>Microsoft Office PowerPoint</Application>
  <PresentationFormat>Affichage à l'écran (4:3)</PresentationFormat>
  <Paragraphs>128</Paragraphs>
  <Slides>28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Agency FB</vt:lpstr>
      <vt:lpstr>Arial</vt:lpstr>
      <vt:lpstr>Arial Narrow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René Louis Humbel</dc:creator>
  <cp:lastModifiedBy>René Louis Humbel</cp:lastModifiedBy>
  <cp:revision>109</cp:revision>
  <dcterms:created xsi:type="dcterms:W3CDTF">2022-03-08T10:36:30Z</dcterms:created>
  <dcterms:modified xsi:type="dcterms:W3CDTF">2022-03-20T11:58:19Z</dcterms:modified>
</cp:coreProperties>
</file>