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0770D-4D83-4C2B-AF62-DAAE19E71D0D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F82A-7052-4B55-AD6A-4B02F2EBF2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77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58CB8-68D2-4C99-900C-BBF839A3259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11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1" y="2130436"/>
            <a:ext cx="10363200" cy="14700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3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1" y="274644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1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5" y="4406908"/>
            <a:ext cx="10363200" cy="1362076"/>
          </a:xfrm>
        </p:spPr>
        <p:txBody>
          <a:bodyPr anchor="t"/>
          <a:lstStyle>
            <a:lvl1pPr algn="l">
              <a:defRPr sz="5299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8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33" indent="0">
              <a:buNone/>
              <a:defRPr sz="2699" b="1"/>
            </a:lvl2pPr>
            <a:lvl3pPr marL="1218866" indent="0">
              <a:buNone/>
              <a:defRPr sz="2400" b="1"/>
            </a:lvl3pPr>
            <a:lvl4pPr marL="1828298" indent="0">
              <a:buNone/>
              <a:defRPr sz="2100" b="1"/>
            </a:lvl4pPr>
            <a:lvl5pPr marL="2437730" indent="0">
              <a:buNone/>
              <a:defRPr sz="2100" b="1"/>
            </a:lvl5pPr>
            <a:lvl6pPr marL="3047162" indent="0">
              <a:buNone/>
              <a:defRPr sz="2100" b="1"/>
            </a:lvl6pPr>
            <a:lvl7pPr marL="3656596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60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33" indent="0">
              <a:buNone/>
              <a:defRPr sz="2699" b="1"/>
            </a:lvl2pPr>
            <a:lvl3pPr marL="1218866" indent="0">
              <a:buNone/>
              <a:defRPr sz="2400" b="1"/>
            </a:lvl3pPr>
            <a:lvl4pPr marL="1828298" indent="0">
              <a:buNone/>
              <a:defRPr sz="2100" b="1"/>
            </a:lvl4pPr>
            <a:lvl5pPr marL="2437730" indent="0">
              <a:buNone/>
              <a:defRPr sz="2100" b="1"/>
            </a:lvl5pPr>
            <a:lvl6pPr marL="3047162" indent="0">
              <a:buNone/>
              <a:defRPr sz="2100" b="1"/>
            </a:lvl6pPr>
            <a:lvl7pPr marL="3656596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60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0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4" y="273061"/>
            <a:ext cx="6815666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7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33" indent="0">
              <a:buNone/>
              <a:defRPr sz="1600"/>
            </a:lvl2pPr>
            <a:lvl3pPr marL="1218866" indent="0">
              <a:buNone/>
              <a:defRPr sz="1300"/>
            </a:lvl3pPr>
            <a:lvl4pPr marL="1828298" indent="0">
              <a:buNone/>
              <a:defRPr sz="1200"/>
            </a:lvl4pPr>
            <a:lvl5pPr marL="2437730" indent="0">
              <a:buNone/>
              <a:defRPr sz="1200"/>
            </a:lvl5pPr>
            <a:lvl6pPr marL="3047162" indent="0">
              <a:buNone/>
              <a:defRPr sz="1200"/>
            </a:lvl6pPr>
            <a:lvl7pPr marL="3656596" indent="0">
              <a:buNone/>
              <a:defRPr sz="1200"/>
            </a:lvl7pPr>
            <a:lvl8pPr marL="4266027" indent="0">
              <a:buNone/>
              <a:defRPr sz="1200"/>
            </a:lvl8pPr>
            <a:lvl9pPr marL="4875460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40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33" indent="0">
              <a:buNone/>
              <a:defRPr sz="3699"/>
            </a:lvl2pPr>
            <a:lvl3pPr marL="1218866" indent="0">
              <a:buNone/>
              <a:defRPr sz="3199"/>
            </a:lvl3pPr>
            <a:lvl4pPr marL="1828298" indent="0">
              <a:buNone/>
              <a:defRPr sz="2699"/>
            </a:lvl4pPr>
            <a:lvl5pPr marL="2437730" indent="0">
              <a:buNone/>
              <a:defRPr sz="2699"/>
            </a:lvl5pPr>
            <a:lvl6pPr marL="3047162" indent="0">
              <a:buNone/>
              <a:defRPr sz="2699"/>
            </a:lvl6pPr>
            <a:lvl7pPr marL="3656596" indent="0">
              <a:buNone/>
              <a:defRPr sz="2699"/>
            </a:lvl7pPr>
            <a:lvl8pPr marL="4266027" indent="0">
              <a:buNone/>
              <a:defRPr sz="2699"/>
            </a:lvl8pPr>
            <a:lvl9pPr marL="4875460" indent="0">
              <a:buNone/>
              <a:defRPr sz="269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33" indent="0">
              <a:buNone/>
              <a:defRPr sz="1600"/>
            </a:lvl2pPr>
            <a:lvl3pPr marL="1218866" indent="0">
              <a:buNone/>
              <a:defRPr sz="1300"/>
            </a:lvl3pPr>
            <a:lvl4pPr marL="1828298" indent="0">
              <a:buNone/>
              <a:defRPr sz="1200"/>
            </a:lvl4pPr>
            <a:lvl5pPr marL="2437730" indent="0">
              <a:buNone/>
              <a:defRPr sz="1200"/>
            </a:lvl5pPr>
            <a:lvl6pPr marL="3047162" indent="0">
              <a:buNone/>
              <a:defRPr sz="1200"/>
            </a:lvl6pPr>
            <a:lvl7pPr marL="3656596" indent="0">
              <a:buNone/>
              <a:defRPr sz="1200"/>
            </a:lvl7pPr>
            <a:lvl8pPr marL="4266027" indent="0">
              <a:buNone/>
              <a:defRPr sz="1200"/>
            </a:lvl8pPr>
            <a:lvl9pPr marL="4875460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0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1" y="6356360"/>
            <a:ext cx="284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66"/>
            <a:fld id="{CAFF2A28-583B-4F57-8453-C04F8D530D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218866"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1" y="6356360"/>
            <a:ext cx="3860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6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1" y="6356360"/>
            <a:ext cx="284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66"/>
            <a:fld id="{5099ED92-BB61-40F6-A237-6A59AC82707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21886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86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76" indent="-457076" algn="l" defTabSz="1218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28" indent="-380896" algn="l" defTabSz="1218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2" indent="-304715" algn="l" defTabSz="1218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5" algn="l" defTabSz="1218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445" indent="-304715" algn="l" defTabSz="1218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7" indent="-304715" algn="l" defTabSz="1218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2" indent="-304715" algn="l" defTabSz="1218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4" indent="-304715" algn="l" defTabSz="1218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6" indent="-304715" algn="l" defTabSz="1218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3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6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8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0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2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6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60" algn="l" defTabSz="12188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èche droite 29"/>
          <p:cNvSpPr/>
          <p:nvPr/>
        </p:nvSpPr>
        <p:spPr bwMode="auto">
          <a:xfrm>
            <a:off x="9648981" y="2539204"/>
            <a:ext cx="2397529" cy="2496265"/>
          </a:xfrm>
          <a:prstGeom prst="rightArrow">
            <a:avLst>
              <a:gd name="adj1" fmla="val 51484"/>
              <a:gd name="adj2" fmla="val 62504"/>
            </a:avLst>
          </a:prstGeom>
          <a:solidFill>
            <a:srgbClr val="2F5897">
              <a:lumMod val="75000"/>
            </a:srgbClr>
          </a:solidFill>
          <a:ln w="9525" cap="flat" cmpd="sng" algn="ctr">
            <a:solidFill>
              <a:srgbClr val="75808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884" tIns="60942" rIns="121884" bIns="60942" anchor="ctr"/>
          <a:lstStyle/>
          <a:p>
            <a:pPr algn="ctr" defTabSz="1218866">
              <a:defRPr/>
            </a:pPr>
            <a:endParaRPr lang="fr-FR" sz="1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11584" y="-27382"/>
            <a:ext cx="10968833" cy="1050926"/>
          </a:xfrm>
          <a:prstGeom prst="rect">
            <a:avLst/>
          </a:prstGeom>
        </p:spPr>
        <p:txBody>
          <a:bodyPr vert="horz" lIns="121912" tIns="0" rIns="121912" bIns="60956" rtlCol="0"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4299" b="1" dirty="0">
                <a:solidFill>
                  <a:schemeClr val="tx2"/>
                </a:solidFill>
                <a:ea typeface="+mn-ea"/>
                <a:cs typeface="+mn-cs"/>
              </a:rPr>
              <a:t>PARCOURS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-91142" y="3909054"/>
            <a:ext cx="910662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200" b="1" kern="0" dirty="0">
                <a:solidFill>
                  <a:srgbClr val="000000"/>
                </a:solidFill>
                <a:latin typeface="Century Gothic" pitchFamily="34" charset="0"/>
              </a:rPr>
              <a:t>Mai 2012</a:t>
            </a:r>
            <a:endParaRPr lang="fr-FR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-190425" y="3332989"/>
            <a:ext cx="1103724" cy="648000"/>
          </a:xfrm>
          <a:prstGeom prst="round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lIns="121884" tIns="60942" rIns="121884" bIns="60942" anchor="ctr"/>
          <a:lstStyle/>
          <a:p>
            <a:pPr algn="ctr" defTabSz="1218866">
              <a:defRPr/>
            </a:pPr>
            <a:r>
              <a:rPr lang="fr-FR" sz="1200" b="1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Concours de l’Internat</a:t>
            </a:r>
            <a:endParaRPr lang="fr-FR" sz="1200" b="1" kern="0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4241968" y="4893163"/>
            <a:ext cx="2974677" cy="6480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884" tIns="60942" rIns="121884" bIns="60942" anchor="ctr"/>
          <a:lstStyle/>
          <a:p>
            <a:pPr algn="ctr" defTabSz="1218866">
              <a:defRPr/>
            </a:pPr>
            <a:r>
              <a:rPr lang="fr-FR" sz="1300" b="1" kern="0" dirty="0">
                <a:solidFill>
                  <a:prstClr val="black"/>
                </a:solidFill>
                <a:latin typeface="Century Gothic"/>
              </a:rPr>
              <a:t>Master 2 Recherche Biologie Santé, parcours Immunologie</a:t>
            </a:r>
          </a:p>
          <a:p>
            <a:pPr algn="ctr" defTabSz="1218866">
              <a:defRPr/>
            </a:pPr>
            <a:r>
              <a:rPr lang="fr-FR" sz="1300" b="1" kern="0" dirty="0">
                <a:solidFill>
                  <a:prstClr val="black"/>
                </a:solidFill>
                <a:latin typeface="Century Gothic"/>
              </a:rPr>
              <a:t>Université Paris Saclay</a:t>
            </a:r>
            <a:endParaRPr lang="fr-FR" sz="800" b="1" kern="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2758" y="3140972"/>
            <a:ext cx="1944000" cy="1295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75808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884" tIns="60942" rIns="121884" bIns="60942" anchor="ctr"/>
          <a:lstStyle/>
          <a:p>
            <a:pPr algn="ctr" defTabSz="1218866"/>
            <a:endParaRPr lang="fr-FR" sz="2400" kern="0">
              <a:solidFill>
                <a:sysClr val="windowText" lastClr="000000"/>
              </a:solidFill>
              <a:latin typeface="Palatino Linotype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681260" y="3140972"/>
            <a:ext cx="1944000" cy="1295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75808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884" tIns="60942" rIns="121884" bIns="60942" anchor="ctr"/>
          <a:lstStyle/>
          <a:p>
            <a:pPr algn="ctr" defTabSz="1218866"/>
            <a:endParaRPr lang="fr-FR" sz="2400" kern="0">
              <a:solidFill>
                <a:sysClr val="windowText" lastClr="000000"/>
              </a:solidFill>
              <a:latin typeface="Palatino Linotype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417303" y="4383335"/>
            <a:ext cx="700820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itchFamily="34" charset="0"/>
              </a:rPr>
              <a:t>2012</a:t>
            </a:r>
            <a:endParaRPr lang="fr-FR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2341381" y="4383339"/>
            <a:ext cx="700820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itchFamily="34" charset="0"/>
              </a:rPr>
              <a:t>2014</a:t>
            </a:r>
            <a:endParaRPr lang="fr-FR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4290180" y="4383339"/>
            <a:ext cx="700820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itchFamily="34" charset="0"/>
              </a:rPr>
              <a:t>2016</a:t>
            </a:r>
            <a:endParaRPr lang="fr-FR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2471" y="3140972"/>
            <a:ext cx="3892790" cy="630906"/>
          </a:xfrm>
          <a:prstGeom prst="rect">
            <a:avLst/>
          </a:prstGeom>
        </p:spPr>
        <p:txBody>
          <a:bodyPr wrap="square" lIns="121884" tIns="60942" rIns="121884" bIns="60942">
            <a:spAutoFit/>
          </a:bodyPr>
          <a:lstStyle/>
          <a:p>
            <a:pPr algn="ctr" defTabSz="1218866">
              <a:defRPr/>
            </a:pPr>
            <a:r>
              <a:rPr lang="fr-FR" sz="1400" b="1" kern="0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Interne en Biologie Médicale</a:t>
            </a:r>
          </a:p>
          <a:p>
            <a:pPr algn="ctr" defTabSz="1218866">
              <a:defRPr/>
            </a:pPr>
            <a:endParaRPr lang="fr-FR" sz="1900" b="1" kern="0" dirty="0">
              <a:solidFill>
                <a:srgbClr val="2F5897"/>
              </a:solidFill>
              <a:latin typeface="Century Gothic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732768" y="3704646"/>
            <a:ext cx="1956604" cy="4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4" tIns="60942" rIns="121884" bIns="60942">
            <a:spAutoFit/>
          </a:bodyPr>
          <a:lstStyle/>
          <a:p>
            <a:pPr algn="ctr" defTabSz="1218866"/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Niveau 1</a:t>
            </a:r>
          </a:p>
          <a:p>
            <a:pPr algn="ctr" defTabSz="1218866"/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CHU Rouen, CHRU Lille</a:t>
            </a:r>
            <a:endParaRPr lang="fr-FR" sz="1000" b="1" dirty="0">
              <a:solidFill>
                <a:srgbClr val="2F5897"/>
              </a:solidFill>
              <a:latin typeface="Century Gothic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2558048" y="3615992"/>
            <a:ext cx="2207999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4" tIns="60942" rIns="121884" bIns="60942">
            <a:spAutoFit/>
          </a:bodyPr>
          <a:lstStyle/>
          <a:p>
            <a:pPr algn="ctr" defTabSz="1218866"/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Niveau 2</a:t>
            </a:r>
          </a:p>
          <a:p>
            <a:pPr algn="ctr" defTabSz="1218866"/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Spécialisation en immunologie</a:t>
            </a:r>
          </a:p>
          <a:p>
            <a:pPr algn="ctr" defTabSz="1218866"/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(4 semestres, CHRU Lille)</a:t>
            </a:r>
            <a:endParaRPr lang="fr-FR" sz="1000" b="1" dirty="0">
              <a:solidFill>
                <a:srgbClr val="2F5897"/>
              </a:solidFill>
              <a:latin typeface="Century Gothic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29771" y="3140972"/>
            <a:ext cx="1098000" cy="1295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75808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884" tIns="60942" rIns="121884" bIns="60942" anchor="ctr"/>
          <a:lstStyle/>
          <a:p>
            <a:pPr algn="ctr" defTabSz="1218866">
              <a:defRPr/>
            </a:pPr>
            <a:endParaRPr lang="fr-FR" sz="2400" kern="0">
              <a:solidFill>
                <a:sysClr val="windowText" lastClr="000000"/>
              </a:solidFill>
              <a:latin typeface="Palatino Linotype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727591" y="3140972"/>
            <a:ext cx="1944000" cy="1295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75808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884" tIns="60942" rIns="121884" bIns="60942" anchor="ctr"/>
          <a:lstStyle/>
          <a:p>
            <a:pPr algn="ctr" defTabSz="1218866">
              <a:defRPr/>
            </a:pPr>
            <a:endParaRPr lang="fr-FR" sz="1900" b="1" kern="0" dirty="0">
              <a:solidFill>
                <a:srgbClr val="2F5897"/>
              </a:solidFill>
              <a:latin typeface="Century Gothic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41835" y="3106434"/>
            <a:ext cx="1249720" cy="1231070"/>
          </a:xfrm>
          <a:prstGeom prst="rect">
            <a:avLst/>
          </a:prstGeom>
        </p:spPr>
        <p:txBody>
          <a:bodyPr wrap="square" lIns="121884" tIns="60942" rIns="121884" bIns="60942">
            <a:spAutoFit/>
          </a:bodyPr>
          <a:lstStyle/>
          <a:p>
            <a:pPr algn="ctr" defTabSz="1218866">
              <a:defRPr/>
            </a:pPr>
            <a:r>
              <a:rPr lang="fr-FR" sz="1400" b="1" kern="0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Lauréate du CHRU de </a:t>
            </a:r>
            <a:r>
              <a:rPr lang="fr-FR" sz="1400" b="1" kern="0" dirty="0" smtClean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Lille</a:t>
            </a:r>
            <a:endParaRPr lang="fr-FR" sz="1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1218866">
              <a:defRPr/>
            </a:pPr>
            <a:r>
              <a:rPr lang="fr-FR" sz="1000" b="1" dirty="0" smtClean="0">
                <a:solidFill>
                  <a:srgbClr val="000000"/>
                </a:solidFill>
                <a:latin typeface="Century Gothic" pitchFamily="34" charset="0"/>
              </a:rPr>
              <a:t>Institut </a:t>
            </a: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d’Immunologie, CHRU Lille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5379765" y="4383339"/>
            <a:ext cx="707631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itchFamily="34" charset="0"/>
              </a:rPr>
              <a:t>2017</a:t>
            </a:r>
            <a:endParaRPr lang="fr-FR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7327703" y="4383335"/>
            <a:ext cx="700820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600" kern="0" dirty="0">
                <a:solidFill>
                  <a:srgbClr val="000000"/>
                </a:solidFill>
                <a:latin typeface="Century Gothic" pitchFamily="34" charset="0"/>
              </a:rPr>
              <a:t>2019</a:t>
            </a:r>
            <a:endParaRPr lang="fr-FR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140964" y="858983"/>
            <a:ext cx="9812879" cy="108966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84" tIns="0" rIns="121884" bIns="0" rtlCol="0">
            <a:spAutoFit/>
          </a:bodyPr>
          <a:lstStyle/>
          <a:p>
            <a:pPr algn="ctr" defTabSz="1218866"/>
            <a:r>
              <a:rPr lang="fr-FR" sz="2100" b="1" dirty="0">
                <a:solidFill>
                  <a:prstClr val="white"/>
                </a:solidFill>
              </a:rPr>
              <a:t>Dr. Stéphanie ROGEAU</a:t>
            </a:r>
          </a:p>
          <a:p>
            <a:pPr algn="ctr" defTabSz="1218866"/>
            <a:r>
              <a:rPr lang="fr-FR" sz="2100" b="1" dirty="0">
                <a:solidFill>
                  <a:prstClr val="white"/>
                </a:solidFill>
              </a:rPr>
              <a:t>Praticien hospitalier </a:t>
            </a:r>
            <a:r>
              <a:rPr lang="fr-FR" sz="2100" b="1" dirty="0" smtClean="0">
                <a:solidFill>
                  <a:prstClr val="white"/>
                </a:solidFill>
              </a:rPr>
              <a:t>titulaire TP</a:t>
            </a:r>
            <a:endParaRPr lang="fr-FR" sz="2100" b="1" dirty="0">
              <a:solidFill>
                <a:prstClr val="white"/>
              </a:solidFill>
            </a:endParaRPr>
          </a:p>
          <a:p>
            <a:pPr algn="ctr" defTabSz="1218866"/>
            <a:r>
              <a:rPr lang="fr-FR" sz="2100" b="1" dirty="0">
                <a:solidFill>
                  <a:prstClr val="white"/>
                </a:solidFill>
              </a:rPr>
              <a:t>Institut d’Immunologie, Pôle de Biologie-Pathologie-Génétique, CHU de Lille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3141008" y="2084852"/>
            <a:ext cx="2975256" cy="8389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884" tIns="60942" rIns="121884" bIns="60942" anchor="ctr"/>
          <a:lstStyle/>
          <a:p>
            <a:pPr algn="ctr" defTabSz="1218866">
              <a:defRPr/>
            </a:pPr>
            <a:r>
              <a:rPr lang="fr-FR" sz="1300" b="1" kern="0" dirty="0">
                <a:solidFill>
                  <a:prstClr val="black"/>
                </a:solidFill>
                <a:latin typeface="Century Gothic"/>
              </a:rPr>
              <a:t>Diplôme d’Etat de</a:t>
            </a:r>
          </a:p>
          <a:p>
            <a:pPr algn="ctr" defTabSz="1218866">
              <a:defRPr/>
            </a:pPr>
            <a:r>
              <a:rPr lang="fr-FR" sz="1300" b="1" kern="0" dirty="0">
                <a:solidFill>
                  <a:prstClr val="black"/>
                </a:solidFill>
                <a:latin typeface="Century Gothic"/>
              </a:rPr>
              <a:t> Docteur en Pharmacie</a:t>
            </a:r>
          </a:p>
          <a:p>
            <a:pPr algn="ctr" defTabSz="1218866">
              <a:defRPr/>
            </a:pPr>
            <a:r>
              <a:rPr lang="fr-FR" sz="1300" b="1" kern="0" dirty="0">
                <a:solidFill>
                  <a:prstClr val="black"/>
                </a:solidFill>
                <a:latin typeface="Century Gothic"/>
              </a:rPr>
              <a:t>Diplôme d’Etudes Spécialisées de Biologie Médicale</a:t>
            </a:r>
            <a:endParaRPr lang="fr-FR" sz="800" b="1" kern="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4241964" y="5637246"/>
            <a:ext cx="2974680" cy="648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884" tIns="60942" rIns="121884" bIns="60942" anchor="ctr"/>
          <a:lstStyle/>
          <a:p>
            <a:pPr algn="ctr" defTabSz="1218866">
              <a:defRPr/>
            </a:pPr>
            <a:r>
              <a:rPr lang="fr-FR" sz="1300" b="1" kern="0" dirty="0">
                <a:solidFill>
                  <a:prstClr val="black"/>
                </a:solidFill>
                <a:latin typeface="Century Gothic"/>
              </a:rPr>
              <a:t>D.U. Thérapeutiques Immunologiques</a:t>
            </a:r>
          </a:p>
          <a:p>
            <a:pPr algn="ctr" defTabSz="1218866">
              <a:defRPr/>
            </a:pPr>
            <a:r>
              <a:rPr lang="fr-FR" sz="1300" b="1" kern="0" dirty="0">
                <a:solidFill>
                  <a:prstClr val="black"/>
                </a:solidFill>
                <a:latin typeface="Century Gothic"/>
              </a:rPr>
              <a:t>Université Paris Descartes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 flipH="1">
            <a:off x="4632486" y="2900983"/>
            <a:ext cx="0" cy="239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605820" y="3140972"/>
            <a:ext cx="2207803" cy="1046404"/>
          </a:xfrm>
          <a:prstGeom prst="rect">
            <a:avLst/>
          </a:prstGeom>
        </p:spPr>
        <p:txBody>
          <a:bodyPr wrap="square" lIns="121884" tIns="60942" rIns="121884" bIns="60942">
            <a:spAutoFit/>
          </a:bodyPr>
          <a:lstStyle/>
          <a:p>
            <a:pPr algn="ctr" defTabSz="1218866">
              <a:defRPr/>
            </a:pPr>
            <a:r>
              <a:rPr lang="fr-FR" sz="1400" b="1" kern="0" dirty="0">
                <a:solidFill>
                  <a:srgbClr val="2F5897">
                    <a:lumMod val="75000"/>
                  </a:srgbClr>
                </a:solidFill>
                <a:latin typeface="Century Gothic"/>
              </a:rPr>
              <a:t>Assistante </a:t>
            </a:r>
          </a:p>
          <a:p>
            <a:pPr algn="ctr" defTabSz="1218866">
              <a:defRPr/>
            </a:pPr>
            <a:r>
              <a:rPr lang="fr-FR" sz="1400" b="1" kern="0" dirty="0">
                <a:solidFill>
                  <a:srgbClr val="234271"/>
                </a:solidFill>
                <a:latin typeface="Century Gothic"/>
              </a:rPr>
              <a:t>Hospitalo</a:t>
            </a:r>
            <a:r>
              <a:rPr lang="fr-FR" sz="1400" b="1" kern="0" dirty="0">
                <a:solidFill>
                  <a:srgbClr val="234271"/>
                </a:solidFill>
                <a:latin typeface="Century Gothic"/>
              </a:rPr>
              <a:t>-Universitaire</a:t>
            </a:r>
            <a:endParaRPr lang="fr-FR" sz="1400" b="1" kern="0" dirty="0">
              <a:solidFill>
                <a:srgbClr val="234271"/>
              </a:solidFill>
              <a:latin typeface="Century Gothic"/>
            </a:endParaRPr>
          </a:p>
          <a:p>
            <a:pPr algn="ctr" defTabSz="1218866">
              <a:defRPr/>
            </a:pPr>
            <a:endParaRPr lang="fr-FR" sz="12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1218866">
              <a:defRPr/>
            </a:pP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Institut d’Immunologie, </a:t>
            </a:r>
          </a:p>
          <a:p>
            <a:pPr algn="ctr" defTabSz="1218866">
              <a:defRPr/>
            </a:pPr>
            <a:r>
              <a:rPr lang="fr-FR" sz="1000" b="1" dirty="0">
                <a:solidFill>
                  <a:srgbClr val="000000"/>
                </a:solidFill>
                <a:latin typeface="Century Gothic" pitchFamily="34" charset="0"/>
              </a:rPr>
              <a:t>CHU Lille</a:t>
            </a:r>
          </a:p>
        </p:txBody>
      </p:sp>
      <p:cxnSp>
        <p:nvCxnSpPr>
          <p:cNvPr id="72" name="Connecteur droit avec flèche 71"/>
          <p:cNvCxnSpPr/>
          <p:nvPr/>
        </p:nvCxnSpPr>
        <p:spPr>
          <a:xfrm flipV="1">
            <a:off x="5715233" y="4689160"/>
            <a:ext cx="0" cy="1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0" y="68765"/>
            <a:ext cx="863649" cy="86396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7688286" y="3138439"/>
            <a:ext cx="1944000" cy="1295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75808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21884" tIns="60942" rIns="121884" bIns="60942" anchor="ctr"/>
          <a:lstStyle/>
          <a:p>
            <a:pPr algn="ctr" defTabSz="1218866">
              <a:defRPr/>
            </a:pPr>
            <a:endParaRPr lang="fr-FR" sz="1900" b="1" kern="0" dirty="0">
              <a:solidFill>
                <a:srgbClr val="2F5897"/>
              </a:solidFill>
              <a:latin typeface="Century Gothic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9360376" y="4380021"/>
            <a:ext cx="701401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Century Gothic" pitchFamily="34" charset="0"/>
              </a:rPr>
              <a:t>2021</a:t>
            </a:r>
            <a:endParaRPr lang="fr-FR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26338" y="3165294"/>
            <a:ext cx="19059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66">
              <a:defRPr/>
            </a:pPr>
            <a:r>
              <a:rPr lang="fr-FR" sz="1400" b="1" kern="0" dirty="0">
                <a:solidFill>
                  <a:schemeClr val="tx2"/>
                </a:solidFill>
                <a:latin typeface="Century Gothic"/>
              </a:rPr>
              <a:t>Praticien hospitalier </a:t>
            </a:r>
            <a:r>
              <a:rPr lang="fr-FR" sz="1400" b="1" kern="0" dirty="0" smtClean="0">
                <a:solidFill>
                  <a:schemeClr val="tx2"/>
                </a:solidFill>
                <a:latin typeface="Century Gothic"/>
              </a:rPr>
              <a:t>contractuel</a:t>
            </a:r>
          </a:p>
          <a:p>
            <a:pPr algn="ctr" defTabSz="1218866">
              <a:defRPr/>
            </a:pPr>
            <a:endParaRPr lang="fr-FR" sz="1400" b="1" kern="0" dirty="0">
              <a:solidFill>
                <a:schemeClr val="tx2"/>
              </a:solidFill>
              <a:latin typeface="Century Gothic"/>
            </a:endParaRPr>
          </a:p>
          <a:p>
            <a:pPr algn="ctr" defTabSz="1218866">
              <a:defRPr/>
            </a:pPr>
            <a:r>
              <a:rPr lang="fr-FR" sz="1000" b="1" kern="0" dirty="0">
                <a:latin typeface="Century Gothic"/>
              </a:rPr>
              <a:t>Institut d’Immunologie, </a:t>
            </a:r>
            <a:endParaRPr lang="fr-FR" sz="1000" b="1" kern="0" dirty="0" smtClean="0">
              <a:latin typeface="Century Gothic"/>
            </a:endParaRPr>
          </a:p>
          <a:p>
            <a:pPr algn="ctr" defTabSz="1218866">
              <a:defRPr/>
            </a:pPr>
            <a:r>
              <a:rPr lang="fr-FR" sz="1000" b="1" kern="0" dirty="0" smtClean="0">
                <a:latin typeface="Century Gothic"/>
              </a:rPr>
              <a:t>CHU </a:t>
            </a:r>
            <a:r>
              <a:rPr lang="fr-FR" sz="1000" b="1" kern="0" dirty="0">
                <a:latin typeface="Century Gothic"/>
              </a:rPr>
              <a:t>Lille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622317" y="3181426"/>
            <a:ext cx="19566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66">
              <a:defRPr/>
            </a:pPr>
            <a:r>
              <a:rPr lang="fr-FR" sz="1400" b="1" kern="0" dirty="0">
                <a:solidFill>
                  <a:prstClr val="white"/>
                </a:solidFill>
                <a:latin typeface="Century Gothic"/>
              </a:rPr>
              <a:t>Praticien hospitalier </a:t>
            </a:r>
            <a:r>
              <a:rPr lang="fr-FR" sz="1400" b="1" kern="0" dirty="0" smtClean="0">
                <a:solidFill>
                  <a:prstClr val="white"/>
                </a:solidFill>
                <a:latin typeface="Century Gothic"/>
              </a:rPr>
              <a:t>titulaire TP</a:t>
            </a:r>
          </a:p>
          <a:p>
            <a:pPr algn="ctr" defTabSz="1218866">
              <a:defRPr/>
            </a:pPr>
            <a:endParaRPr lang="fr-FR" sz="1400" b="1" kern="0" dirty="0">
              <a:solidFill>
                <a:prstClr val="white"/>
              </a:solidFill>
              <a:latin typeface="Century Gothic"/>
            </a:endParaRPr>
          </a:p>
          <a:p>
            <a:pPr algn="ctr" defTabSz="1218866">
              <a:defRPr/>
            </a:pPr>
            <a:r>
              <a:rPr lang="fr-FR" sz="1000" b="1" kern="0" dirty="0">
                <a:solidFill>
                  <a:prstClr val="white">
                    <a:lumMod val="75000"/>
                  </a:prstClr>
                </a:solidFill>
                <a:latin typeface="Century Gothic"/>
              </a:rPr>
              <a:t>Institut d’Immunologie, </a:t>
            </a:r>
            <a:endParaRPr lang="fr-FR" sz="1000" b="1" kern="0" dirty="0" smtClean="0">
              <a:solidFill>
                <a:prstClr val="white">
                  <a:lumMod val="75000"/>
                </a:prstClr>
              </a:solidFill>
              <a:latin typeface="Century Gothic"/>
            </a:endParaRPr>
          </a:p>
          <a:p>
            <a:pPr algn="ctr" defTabSz="1218866">
              <a:defRPr/>
            </a:pPr>
            <a:r>
              <a:rPr lang="fr-FR" sz="1000" b="1" kern="0" dirty="0" smtClean="0">
                <a:solidFill>
                  <a:prstClr val="white">
                    <a:lumMod val="75000"/>
                  </a:prstClr>
                </a:solidFill>
                <a:latin typeface="Century Gothic"/>
              </a:rPr>
              <a:t>CHU </a:t>
            </a:r>
            <a:r>
              <a:rPr lang="fr-FR" sz="1000" b="1" kern="0" dirty="0">
                <a:solidFill>
                  <a:prstClr val="white">
                    <a:lumMod val="75000"/>
                  </a:prstClr>
                </a:solidFill>
                <a:latin typeface="Century Gothic"/>
              </a:rPr>
              <a:t>Lille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8305700" y="4389268"/>
            <a:ext cx="701401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4" tIns="60942" rIns="121884" bIns="60942">
            <a:spAutoFit/>
          </a:bodyPr>
          <a:lstStyle/>
          <a:p>
            <a:pPr defTabSz="1218866"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Century Gothic" pitchFamily="34" charset="0"/>
              </a:rPr>
              <a:t>2020</a:t>
            </a:r>
            <a:endParaRPr lang="fr-FR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7358867" y="4874803"/>
            <a:ext cx="2640890" cy="6480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884" tIns="60942" rIns="121884" bIns="60942" anchor="ctr"/>
          <a:lstStyle/>
          <a:p>
            <a:pPr algn="ctr" defTabSz="1218866">
              <a:defRPr/>
            </a:pPr>
            <a:r>
              <a:rPr lang="fr-FR" sz="1300" b="1" kern="0" dirty="0" smtClean="0">
                <a:solidFill>
                  <a:prstClr val="black"/>
                </a:solidFill>
                <a:latin typeface="Century Gothic"/>
              </a:rPr>
              <a:t>Concours National de Praticien des Etablissements Publics de Santé</a:t>
            </a:r>
            <a:endParaRPr lang="fr-FR" sz="800" b="1" kern="0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V="1">
            <a:off x="8656400" y="4668564"/>
            <a:ext cx="0" cy="1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88" y="1646120"/>
            <a:ext cx="4868033" cy="433455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482085" y="1646120"/>
            <a:ext cx="4515429" cy="4334550"/>
            <a:chOff x="6997787" y="2035344"/>
            <a:chExt cx="3658111" cy="342768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7787" y="2035344"/>
              <a:ext cx="3658111" cy="272453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1929" y="4710446"/>
              <a:ext cx="3391373" cy="752580"/>
            </a:xfrm>
            <a:prstGeom prst="rect">
              <a:avLst/>
            </a:prstGeom>
          </p:spPr>
        </p:pic>
      </p:grp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1584" y="-27382"/>
            <a:ext cx="10968833" cy="1050926"/>
          </a:xfrm>
          <a:prstGeom prst="rect">
            <a:avLst/>
          </a:prstGeom>
        </p:spPr>
        <p:txBody>
          <a:bodyPr vert="horz" lIns="121912" tIns="0" rIns="121912" bIns="60956" rtlCol="0"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4299" b="1" dirty="0" smtClean="0">
                <a:solidFill>
                  <a:schemeClr val="tx2"/>
                </a:solidFill>
                <a:ea typeface="+mn-ea"/>
                <a:cs typeface="+mn-cs"/>
              </a:rPr>
              <a:t>Mme B., 75 ans</a:t>
            </a:r>
            <a:endParaRPr lang="fr-FR" sz="4299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951471" y="3027405"/>
            <a:ext cx="4572000" cy="44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51471" y="3590973"/>
            <a:ext cx="4572000" cy="44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51471" y="5127917"/>
            <a:ext cx="4572000" cy="44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538656" y="3076558"/>
            <a:ext cx="4572000" cy="44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538656" y="3594978"/>
            <a:ext cx="4572000" cy="444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82085" y="5198579"/>
            <a:ext cx="4572000" cy="4448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54" y="2339519"/>
            <a:ext cx="11154491" cy="2553757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1582" y="0"/>
            <a:ext cx="10968833" cy="1050926"/>
          </a:xfrm>
          <a:prstGeom prst="rect">
            <a:avLst/>
          </a:prstGeom>
        </p:spPr>
        <p:txBody>
          <a:bodyPr vert="horz" lIns="121912" tIns="0" rIns="121912" bIns="60956" rtlCol="0"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4299" b="1" dirty="0" smtClean="0">
                <a:solidFill>
                  <a:schemeClr val="tx2"/>
                </a:solidFill>
                <a:ea typeface="+mn-ea"/>
                <a:cs typeface="+mn-cs"/>
              </a:rPr>
              <a:t>LCR adressé au CNR</a:t>
            </a:r>
            <a:endParaRPr lang="fr-FR" sz="4299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3976" y="0"/>
            <a:ext cx="10968833" cy="1050926"/>
          </a:xfrm>
          <a:prstGeom prst="rect">
            <a:avLst/>
          </a:prstGeom>
        </p:spPr>
        <p:txBody>
          <a:bodyPr vert="horz" lIns="121912" tIns="0" rIns="121912" bIns="60956" rtlCol="0" anchor="ctr">
            <a:normAutofit/>
          </a:bodyPr>
          <a:lstStyle>
            <a:lvl1pPr algn="ctr" defTabSz="121886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fr-FR" sz="4299" b="1" dirty="0" smtClean="0">
                <a:solidFill>
                  <a:schemeClr val="tx2"/>
                </a:solidFill>
                <a:ea typeface="+mn-ea"/>
                <a:cs typeface="+mn-cs"/>
              </a:rPr>
              <a:t>Echange téléphonique avec le neurologue</a:t>
            </a:r>
            <a:endParaRPr lang="fr-FR" sz="4299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78084" y="1524841"/>
            <a:ext cx="10340621" cy="108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Hospitalisée pour alerte thrombolyse devant une hémiparésie gauche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Etat de mal épileptique partiel avec lésion temporale mal caractérisée en FLAIR</a:t>
            </a: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1078084" y="2956007"/>
            <a:ext cx="10340621" cy="108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PCR VZV + sur LCR → </a:t>
            </a:r>
            <a:r>
              <a:rPr lang="fr-FR" dirty="0" err="1" smtClean="0"/>
              <a:t>Diag</a:t>
            </a:r>
            <a:r>
              <a:rPr lang="fr-FR" dirty="0" smtClean="0"/>
              <a:t>. de </a:t>
            </a:r>
            <a:r>
              <a:rPr lang="fr-FR" sz="2000" b="1" dirty="0" smtClean="0">
                <a:solidFill>
                  <a:schemeClr val="bg1"/>
                </a:solidFill>
              </a:rPr>
              <a:t>méningoencéphalite virale </a:t>
            </a:r>
            <a:r>
              <a:rPr lang="fr-FR" dirty="0" smtClean="0"/>
              <a:t>traitée par </a:t>
            </a:r>
            <a:r>
              <a:rPr lang="fr-FR" dirty="0" err="1" smtClean="0"/>
              <a:t>anti-viral</a:t>
            </a:r>
            <a:r>
              <a:rPr lang="fr-FR" dirty="0" smtClean="0"/>
              <a:t> → amélioration et sortie</a:t>
            </a:r>
            <a:endParaRPr lang="fr-FR" dirty="0" smtClean="0"/>
          </a:p>
        </p:txBody>
      </p:sp>
      <p:sp>
        <p:nvSpPr>
          <p:cNvPr id="11" name="Rectangle à coins arrondis 10"/>
          <p:cNvSpPr/>
          <p:nvPr/>
        </p:nvSpPr>
        <p:spPr>
          <a:xfrm>
            <a:off x="1078084" y="4337747"/>
            <a:ext cx="10340621" cy="108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Scan-TAP : </a:t>
            </a:r>
            <a:r>
              <a:rPr lang="fr-FR" sz="2000" b="1" dirty="0" smtClean="0">
                <a:solidFill>
                  <a:schemeClr val="bg1"/>
                </a:solidFill>
              </a:rPr>
              <a:t>pas d’argument pour une étiologie néoplasique </a:t>
            </a:r>
            <a:r>
              <a:rPr lang="fr-FR" dirty="0" smtClean="0"/>
              <a:t>sous-jacente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028217" y="5993028"/>
            <a:ext cx="6440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→ Question du neurologue : </a:t>
            </a:r>
            <a:r>
              <a:rPr lang="fr-FR" sz="2400" b="1" dirty="0" err="1" smtClean="0">
                <a:solidFill>
                  <a:schemeClr val="accent2"/>
                </a:solidFill>
              </a:rPr>
              <a:t>Ac</a:t>
            </a:r>
            <a:r>
              <a:rPr lang="fr-FR" sz="2400" b="1" dirty="0" smtClean="0">
                <a:solidFill>
                  <a:schemeClr val="accent2"/>
                </a:solidFill>
              </a:rPr>
              <a:t> non spécifiques ?</a:t>
            </a:r>
            <a:endParaRPr lang="fr-F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63976" y="0"/>
            <a:ext cx="10968833" cy="1050926"/>
          </a:xfrm>
          <a:prstGeom prst="rect">
            <a:avLst/>
          </a:prstGeom>
        </p:spPr>
        <p:txBody>
          <a:bodyPr vert="horz" lIns="121912" tIns="0" rIns="121912" bIns="60956" rtlCol="0" anchor="ctr">
            <a:normAutofit/>
          </a:bodyPr>
          <a:lstStyle>
            <a:lvl1pPr algn="ctr" defTabSz="121886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fr-FR" sz="4299" b="1" dirty="0" smtClean="0">
                <a:solidFill>
                  <a:schemeClr val="tx2"/>
                </a:solidFill>
                <a:ea typeface="+mn-ea"/>
                <a:cs typeface="+mn-cs"/>
              </a:rPr>
              <a:t>Discussion</a:t>
            </a:r>
            <a:endParaRPr lang="fr-FR" sz="4299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1270" y="1927311"/>
            <a:ext cx="105741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234271"/>
                </a:solidFill>
              </a:rPr>
              <a:t>Production intra-</a:t>
            </a:r>
            <a:r>
              <a:rPr lang="fr-FR" b="1" dirty="0" err="1" smtClean="0">
                <a:solidFill>
                  <a:srgbClr val="234271"/>
                </a:solidFill>
              </a:rPr>
              <a:t>thécale</a:t>
            </a:r>
            <a:r>
              <a:rPr lang="fr-FR" b="1" dirty="0" smtClean="0">
                <a:solidFill>
                  <a:srgbClr val="234271"/>
                </a:solidFill>
              </a:rPr>
              <a:t> </a:t>
            </a:r>
            <a:r>
              <a:rPr lang="fr-FR" dirty="0" smtClean="0"/>
              <a:t>: 3 spécificités dans le LCR/2 dans le sérum → ≠ production périph. </a:t>
            </a:r>
            <a:r>
              <a:rPr lang="fr-FR" dirty="0" err="1" smtClean="0"/>
              <a:t>onconeuronaux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234271"/>
                </a:solidFill>
              </a:rPr>
              <a:t>Réactivité croisée avec le VZV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Encéphalite à anti-NMDAR post-HSV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HSV et VZV : même famille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234271"/>
                </a:solidFill>
              </a:rPr>
              <a:t>Onconeuronaux</a:t>
            </a:r>
            <a:r>
              <a:rPr lang="fr-FR" b="1" dirty="0" smtClean="0">
                <a:solidFill>
                  <a:srgbClr val="234271"/>
                </a:solidFill>
              </a:rPr>
              <a:t> post-infection ? Mais pourquoi amélioration sous </a:t>
            </a:r>
            <a:r>
              <a:rPr lang="fr-FR" b="1" dirty="0" err="1" smtClean="0">
                <a:solidFill>
                  <a:srgbClr val="234271"/>
                </a:solidFill>
              </a:rPr>
              <a:t>anti-viral</a:t>
            </a:r>
            <a:r>
              <a:rPr lang="fr-FR" b="1" dirty="0" smtClean="0">
                <a:solidFill>
                  <a:srgbClr val="234271"/>
                </a:solidFill>
              </a:rPr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>
                <a:solidFill>
                  <a:srgbClr val="234271"/>
                </a:solidFill>
              </a:rPr>
              <a:t>Ac</a:t>
            </a:r>
            <a:r>
              <a:rPr lang="fr-FR" b="1" dirty="0" smtClean="0">
                <a:solidFill>
                  <a:srgbClr val="234271"/>
                </a:solidFill>
              </a:rPr>
              <a:t> apparus avant que le cancer ne soit détectable ?</a:t>
            </a:r>
            <a:r>
              <a:rPr lang="fr-FR" b="1" dirty="0">
                <a:solidFill>
                  <a:srgbClr val="234271"/>
                </a:solidFill>
              </a:rPr>
              <a:t>	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0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529739" y="1270338"/>
            <a:ext cx="11132535" cy="2792767"/>
            <a:chOff x="346477" y="1304320"/>
            <a:chExt cx="8601999" cy="2388032"/>
          </a:xfrm>
        </p:grpSpPr>
        <p:sp>
          <p:nvSpPr>
            <p:cNvPr id="2" name="Rectangle à coins arrondis 1"/>
            <p:cNvSpPr/>
            <p:nvPr>
              <p:custDataLst>
                <p:tags r:id="rId2"/>
              </p:custDataLst>
            </p:nvPr>
          </p:nvSpPr>
          <p:spPr>
            <a:xfrm>
              <a:off x="346478" y="1304320"/>
              <a:ext cx="8601998" cy="664974"/>
            </a:xfrm>
            <a:prstGeom prst="round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3199" b="1" dirty="0">
                  <a:solidFill>
                    <a:schemeClr val="bg1"/>
                  </a:solidFill>
                </a:rPr>
                <a:t>Institut d’Immunologie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Pr M. Labalette</a:t>
              </a:r>
            </a:p>
          </p:txBody>
        </p:sp>
        <p:sp>
          <p:nvSpPr>
            <p:cNvPr id="3" name="Rectangle à coins arrondis 2"/>
            <p:cNvSpPr/>
            <p:nvPr>
              <p:custDataLst>
                <p:tags r:id="rId3"/>
              </p:custDataLst>
            </p:nvPr>
          </p:nvSpPr>
          <p:spPr>
            <a:xfrm>
              <a:off x="346477" y="2060847"/>
              <a:ext cx="2780678" cy="162093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1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UF 8825 : Pathologies auto-immunes &amp; allergies</a:t>
              </a:r>
            </a:p>
            <a:p>
              <a:pPr algn="ctr"/>
              <a:endParaRPr lang="fr-FR" sz="6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dirty="0">
                  <a:solidFill>
                    <a:schemeClr val="bg1"/>
                  </a:solidFill>
                </a:rPr>
                <a:t>Pr </a:t>
              </a:r>
              <a:r>
                <a:rPr lang="fr-FR" sz="1900" dirty="0">
                  <a:solidFill>
                    <a:schemeClr val="bg1"/>
                  </a:solidFill>
                </a:rPr>
                <a:t>S. </a:t>
              </a:r>
              <a:r>
                <a:rPr lang="fr-FR" sz="1900" dirty="0" err="1" smtClean="0">
                  <a:solidFill>
                    <a:schemeClr val="bg1"/>
                  </a:solidFill>
                </a:rPr>
                <a:t>Dubucquoi</a:t>
              </a:r>
              <a:r>
                <a:rPr lang="fr-FR" sz="1900" dirty="0" smtClean="0">
                  <a:solidFill>
                    <a:schemeClr val="bg1"/>
                  </a:solidFill>
                </a:rPr>
                <a:t> (PU-PH)</a:t>
              </a:r>
              <a:endParaRPr lang="fr-FR" sz="1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dirty="0">
                  <a:solidFill>
                    <a:schemeClr val="bg1"/>
                  </a:solidFill>
                </a:rPr>
                <a:t>AS. </a:t>
              </a:r>
              <a:r>
                <a:rPr lang="fr-FR" sz="1900" dirty="0" err="1">
                  <a:solidFill>
                    <a:schemeClr val="bg1"/>
                  </a:solidFill>
                </a:rPr>
                <a:t>Deleplancque</a:t>
              </a:r>
              <a:r>
                <a:rPr lang="fr-FR" sz="1900" dirty="0">
                  <a:solidFill>
                    <a:schemeClr val="bg1"/>
                  </a:solidFill>
                </a:rPr>
                <a:t> </a:t>
              </a:r>
              <a:r>
                <a:rPr lang="fr-FR" sz="1900" dirty="0" smtClean="0">
                  <a:solidFill>
                    <a:schemeClr val="bg1"/>
                  </a:solidFill>
                </a:rPr>
                <a:t>(PH 0,5)</a:t>
              </a:r>
              <a:endParaRPr lang="fr-FR" sz="1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dirty="0" smtClean="0">
                  <a:solidFill>
                    <a:schemeClr val="bg1"/>
                  </a:solidFill>
                </a:rPr>
                <a:t>M. Tronchon (AHU)</a:t>
              </a:r>
              <a:endParaRPr lang="fr-FR" sz="1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S. </a:t>
              </a:r>
              <a:r>
                <a:rPr lang="fr-FR" sz="1900" b="1" dirty="0" err="1" smtClean="0">
                  <a:solidFill>
                    <a:schemeClr val="bg1"/>
                  </a:solidFill>
                </a:rPr>
                <a:t>Rogeau</a:t>
              </a:r>
              <a:r>
                <a:rPr lang="fr-FR" sz="1900" b="1" dirty="0" smtClean="0">
                  <a:solidFill>
                    <a:schemeClr val="bg1"/>
                  </a:solidFill>
                </a:rPr>
                <a:t> (PH)</a:t>
              </a:r>
              <a:endParaRPr lang="fr-FR" sz="1900" b="1" dirty="0">
                <a:solidFill>
                  <a:schemeClr val="bg1"/>
                </a:solidFill>
              </a:endParaRPr>
            </a:p>
            <a:p>
              <a:pPr algn="ctr"/>
              <a:endParaRPr lang="fr-FR" sz="700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à coins arrondis 3"/>
            <p:cNvSpPr/>
            <p:nvPr>
              <p:custDataLst>
                <p:tags r:id="rId4"/>
              </p:custDataLst>
            </p:nvPr>
          </p:nvSpPr>
          <p:spPr>
            <a:xfrm>
              <a:off x="3238443" y="2071413"/>
              <a:ext cx="2780678" cy="162093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UF 9879 : Déficits immunitaires et immunothérapies</a:t>
              </a:r>
            </a:p>
            <a:p>
              <a:pPr algn="ctr"/>
              <a:r>
                <a:rPr lang="fr-FR" sz="1900" dirty="0" smtClean="0">
                  <a:solidFill>
                    <a:schemeClr val="bg1"/>
                  </a:solidFill>
                </a:rPr>
                <a:t>G</a:t>
              </a:r>
              <a:r>
                <a:rPr lang="fr-FR" sz="1900" dirty="0">
                  <a:solidFill>
                    <a:schemeClr val="bg1"/>
                  </a:solidFill>
                </a:rPr>
                <a:t>. </a:t>
              </a:r>
              <a:r>
                <a:rPr lang="fr-FR" sz="1900" dirty="0" smtClean="0">
                  <a:solidFill>
                    <a:schemeClr val="bg1"/>
                  </a:solidFill>
                </a:rPr>
                <a:t>Lefèvre (MCU-PH)</a:t>
              </a:r>
              <a:endParaRPr lang="fr-FR" sz="1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dirty="0">
                  <a:solidFill>
                    <a:schemeClr val="bg1"/>
                  </a:solidFill>
                </a:rPr>
                <a:t>J. </a:t>
              </a:r>
              <a:r>
                <a:rPr lang="fr-FR" sz="1900" dirty="0" err="1" smtClean="0">
                  <a:solidFill>
                    <a:schemeClr val="bg1"/>
                  </a:solidFill>
                </a:rPr>
                <a:t>Demaret</a:t>
              </a:r>
              <a:r>
                <a:rPr lang="fr-FR" sz="1900" dirty="0" smtClean="0">
                  <a:solidFill>
                    <a:schemeClr val="bg1"/>
                  </a:solidFill>
                </a:rPr>
                <a:t> (MCU-PH)</a:t>
              </a:r>
            </a:p>
            <a:p>
              <a:pPr algn="ctr"/>
              <a:r>
                <a:rPr lang="fr-FR" sz="1900" dirty="0" smtClean="0">
                  <a:solidFill>
                    <a:schemeClr val="bg1"/>
                  </a:solidFill>
                </a:rPr>
                <a:t>M. Tronchon (AHU)</a:t>
              </a:r>
              <a:endParaRPr lang="fr-FR" sz="1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S.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Rogeau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(PH)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à coins arrondis 4"/>
            <p:cNvSpPr/>
            <p:nvPr>
              <p:custDataLst>
                <p:tags r:id="rId5"/>
              </p:custDataLst>
            </p:nvPr>
          </p:nvSpPr>
          <p:spPr>
            <a:xfrm>
              <a:off x="6156176" y="2060847"/>
              <a:ext cx="2780678" cy="162093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UF 9874 : Histocompatibilité et HLA-transplantation</a:t>
              </a:r>
            </a:p>
            <a:p>
              <a:pPr algn="ctr"/>
              <a:endParaRPr lang="fr-FR" sz="11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dirty="0">
                  <a:solidFill>
                    <a:schemeClr val="bg1"/>
                  </a:solidFill>
                </a:rPr>
                <a:t>I. </a:t>
              </a:r>
              <a:r>
                <a:rPr lang="fr-FR" sz="1900" dirty="0" smtClean="0">
                  <a:solidFill>
                    <a:schemeClr val="bg1"/>
                  </a:solidFill>
                </a:rPr>
                <a:t>Top (PH 0,8)</a:t>
              </a:r>
              <a:endParaRPr lang="fr-FR" sz="1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1900" dirty="0">
                  <a:solidFill>
                    <a:schemeClr val="bg1"/>
                  </a:solidFill>
                </a:rPr>
                <a:t>V. </a:t>
              </a:r>
              <a:r>
                <a:rPr lang="fr-FR" sz="1900" dirty="0" err="1">
                  <a:solidFill>
                    <a:schemeClr val="bg1"/>
                  </a:solidFill>
                </a:rPr>
                <a:t>Elsermans</a:t>
              </a:r>
              <a:r>
                <a:rPr lang="fr-FR" sz="1900" dirty="0">
                  <a:solidFill>
                    <a:schemeClr val="bg1"/>
                  </a:solidFill>
                </a:rPr>
                <a:t> </a:t>
              </a:r>
              <a:r>
                <a:rPr lang="fr-FR" sz="1900" dirty="0" smtClean="0">
                  <a:solidFill>
                    <a:schemeClr val="bg1"/>
                  </a:solidFill>
                </a:rPr>
                <a:t>(PH 0,8)</a:t>
              </a:r>
              <a:endParaRPr lang="fr-FR" sz="1900" dirty="0">
                <a:solidFill>
                  <a:schemeClr val="bg1"/>
                </a:solidFill>
              </a:endParaRPr>
            </a:p>
            <a:p>
              <a:pPr algn="ctr"/>
              <a:endParaRPr lang="fr-FR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048536" y="4204629"/>
            <a:ext cx="3613738" cy="1600060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Typages HLA par sérologie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biologie moléculaire</a:t>
            </a:r>
          </a:p>
          <a:p>
            <a:pPr algn="ctr"/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Allo-anticorps (dépistage et identification)</a:t>
            </a:r>
          </a:p>
          <a:p>
            <a:pPr algn="ctr"/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Crossmatchs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Suivi du </a:t>
            </a:r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chimérisme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72465" y="4204629"/>
            <a:ext cx="3598698" cy="1492363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tx2"/>
                </a:solidFill>
              </a:rPr>
              <a:t>Suivi des biothérapies</a:t>
            </a:r>
          </a:p>
          <a:p>
            <a:pPr algn="ctr"/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Immunophénotypages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 lymphocytaires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Tests IGRA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Dosage des immunosuppresseurs</a:t>
            </a:r>
          </a:p>
          <a:p>
            <a:pPr algn="ctr"/>
            <a:endParaRPr lang="fr-FR" sz="2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29740" y="4206367"/>
            <a:ext cx="3598697" cy="1369569"/>
          </a:xfrm>
          <a:prstGeom prst="rect">
            <a:avLst/>
          </a:prstGeom>
          <a:noFill/>
        </p:spPr>
        <p:txBody>
          <a:bodyPr wrap="square" lIns="121884" tIns="60942" rIns="121884" bIns="60942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tx2"/>
                </a:solidFill>
              </a:rPr>
              <a:t>Diagnostic et suivi des pathologies </a:t>
            </a:r>
            <a:r>
              <a:rPr lang="fr-FR" sz="2000" b="1" i="1" dirty="0" smtClean="0">
                <a:solidFill>
                  <a:schemeClr val="tx2"/>
                </a:solidFill>
              </a:rPr>
              <a:t>auto-immunes</a:t>
            </a:r>
            <a:endParaRPr lang="fr-FR" sz="2000" b="1" i="1" dirty="0">
              <a:solidFill>
                <a:schemeClr val="tx2"/>
              </a:solidFill>
            </a:endParaRPr>
          </a:p>
          <a:p>
            <a:pPr algn="ctr"/>
            <a:r>
              <a:rPr lang="fr-FR" sz="2000" b="1" i="1" dirty="0">
                <a:solidFill>
                  <a:schemeClr val="tx2"/>
                </a:solidFill>
              </a:rPr>
              <a:t>Tests </a:t>
            </a:r>
            <a:r>
              <a:rPr lang="fr-FR" sz="2000" b="1" i="1" dirty="0" err="1">
                <a:solidFill>
                  <a:schemeClr val="tx2"/>
                </a:solidFill>
              </a:rPr>
              <a:t>allergologiques</a:t>
            </a:r>
            <a:r>
              <a:rPr lang="fr-FR" sz="2000" b="1" i="1" dirty="0">
                <a:solidFill>
                  <a:schemeClr val="tx2"/>
                </a:solidFill>
              </a:rPr>
              <a:t> in </a:t>
            </a:r>
            <a:r>
              <a:rPr lang="fr-FR" sz="2000" b="1" i="1" dirty="0" smtClean="0">
                <a:solidFill>
                  <a:schemeClr val="tx2"/>
                </a:solidFill>
              </a:rPr>
              <a:t>vitro</a:t>
            </a:r>
            <a:endParaRPr lang="fr-FR" sz="2000" b="1" i="1" dirty="0">
              <a:solidFill>
                <a:schemeClr val="tx2"/>
              </a:solidFill>
            </a:endParaRPr>
          </a:p>
          <a:p>
            <a:pPr algn="ctr"/>
            <a:endParaRPr lang="fr-FR" sz="2100" dirty="0"/>
          </a:p>
        </p:txBody>
      </p:sp>
      <p:pic>
        <p:nvPicPr>
          <p:cNvPr id="2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1343" y="0"/>
            <a:ext cx="6729320" cy="108012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2" name="ZoneTexte 21"/>
          <p:cNvSpPr txBox="1"/>
          <p:nvPr/>
        </p:nvSpPr>
        <p:spPr>
          <a:xfrm>
            <a:off x="5236784" y="457509"/>
            <a:ext cx="1872592" cy="697627"/>
          </a:xfrm>
          <a:prstGeom prst="rect">
            <a:avLst/>
          </a:prstGeom>
          <a:noFill/>
        </p:spPr>
        <p:txBody>
          <a:bodyPr wrap="none" lIns="121884" tIns="60942" rIns="121884" bIns="60942" rtlCol="0">
            <a:spAutoFit/>
          </a:bodyPr>
          <a:lstStyle/>
          <a:p>
            <a:r>
              <a:rPr lang="fr-FR" sz="3699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693" y="2097572"/>
            <a:ext cx="7631082" cy="370714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I:\peau splittee mb basale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5" t="7958" r="18625" b="18336"/>
          <a:stretch/>
        </p:blipFill>
        <p:spPr bwMode="auto">
          <a:xfrm>
            <a:off x="357797" y="5270536"/>
            <a:ext cx="1215441" cy="1224000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2" t="22377" r="5169" b="13709"/>
          <a:stretch/>
        </p:blipFill>
        <p:spPr bwMode="auto">
          <a:xfrm>
            <a:off x="2988096" y="5270524"/>
            <a:ext cx="1284368" cy="1224000"/>
          </a:xfrm>
          <a:prstGeom prst="ellipse">
            <a:avLst/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2" t="14039" r="10244" b="20455"/>
          <a:stretch/>
        </p:blipFill>
        <p:spPr bwMode="auto">
          <a:xfrm>
            <a:off x="1653999" y="5270536"/>
            <a:ext cx="1251795" cy="1224000"/>
          </a:xfrm>
          <a:prstGeom prst="ellipse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630" y="68765"/>
            <a:ext cx="863649" cy="8639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7017" y="6356360"/>
            <a:ext cx="7389810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orale « Dosage des anticorps anti-AQP4 », Réunion NMO, 7/04/2022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Atelier « Les Puces : laquelle ? pour quoi ? pour qui ? », Journée Régionale d’Actualités en Allergologie, 18/03/2022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077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7470" y="2619633"/>
            <a:ext cx="5572897" cy="98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Titrage des </a:t>
            </a:r>
            <a:r>
              <a:rPr lang="fr-FR" sz="2400" b="1" dirty="0" err="1" smtClean="0"/>
              <a:t>Ac</a:t>
            </a:r>
            <a:r>
              <a:rPr lang="fr-FR" sz="2400" b="1" dirty="0" smtClean="0"/>
              <a:t> anti-MAG</a:t>
            </a:r>
            <a:endParaRPr lang="fr-FR" sz="2400" b="1" dirty="0"/>
          </a:p>
        </p:txBody>
      </p:sp>
      <p:sp>
        <p:nvSpPr>
          <p:cNvPr id="6" name="Multiplier 5"/>
          <p:cNvSpPr/>
          <p:nvPr/>
        </p:nvSpPr>
        <p:spPr>
          <a:xfrm>
            <a:off x="5486401" y="957649"/>
            <a:ext cx="1346886" cy="4312508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7470" y="2619633"/>
            <a:ext cx="5572897" cy="98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Un cas d’</a:t>
            </a:r>
            <a:r>
              <a:rPr lang="fr-FR" sz="2400" b="1" dirty="0" err="1" smtClean="0"/>
              <a:t>onconeuronaux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22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4529" y="2297392"/>
            <a:ext cx="89116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Hospitalisée en neurologie au CH de Troyes en 08/2022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Prélèvements de LCR et sérum envoyés à Lille pour recherche d’</a:t>
            </a:r>
            <a:r>
              <a:rPr lang="fr-FR" dirty="0" err="1" smtClean="0"/>
              <a:t>onconeuronaux</a:t>
            </a:r>
            <a:r>
              <a:rPr lang="fr-FR" dirty="0" smtClean="0"/>
              <a:t> et </a:t>
            </a:r>
            <a:r>
              <a:rPr lang="fr-FR" dirty="0" err="1" smtClean="0"/>
              <a:t>neuropiles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RC sur bon de demande : EL avec troubles conscience, crises épilepsie et </a:t>
            </a:r>
            <a:r>
              <a:rPr lang="fr-FR" dirty="0" err="1" smtClean="0"/>
              <a:t>mvts</a:t>
            </a:r>
            <a:r>
              <a:rPr lang="fr-FR" dirty="0" smtClean="0"/>
              <a:t> anormaux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11584" y="-27382"/>
            <a:ext cx="10968833" cy="1050926"/>
          </a:xfrm>
          <a:prstGeom prst="rect">
            <a:avLst/>
          </a:prstGeom>
        </p:spPr>
        <p:txBody>
          <a:bodyPr vert="horz" lIns="121912" tIns="0" rIns="121912" bIns="60956" rtlCol="0"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4299" b="1" dirty="0" smtClean="0">
                <a:solidFill>
                  <a:schemeClr val="tx2"/>
                </a:solidFill>
                <a:ea typeface="+mn-ea"/>
                <a:cs typeface="+mn-cs"/>
              </a:rPr>
              <a:t>Mme B., 75 ans</a:t>
            </a:r>
            <a:endParaRPr lang="fr-FR" sz="4299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3" y="-4667"/>
            <a:ext cx="9650626" cy="68626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8281" y="135924"/>
            <a:ext cx="25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LCR sur cervelet de singe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8281" y="135924"/>
            <a:ext cx="1204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LCR sur cervelet et hippocampe de rat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860"/>
            <a:ext cx="6772631" cy="54122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1" y="1068860"/>
            <a:ext cx="6791998" cy="54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8" y="0"/>
            <a:ext cx="9644063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8281" y="135924"/>
            <a:ext cx="277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Sérum sur cervelet de singe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9173"/>
            <a:ext cx="6231764" cy="49303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63" y="1149173"/>
            <a:ext cx="6238479" cy="49303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" y="135924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Sérum sur cervelet et hippocampe de rat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aFobXCnxpepYxZfI499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aFeYaUi1LnPiFNP90pQ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vaSOEhH1I2Sc0V1Iomg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pLTSyqddlJfKa36lg1k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ptNT8h0uJnvKL6UMIhNu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457</Words>
  <Application>Microsoft Office PowerPoint</Application>
  <PresentationFormat>Grand écran</PresentationFormat>
  <Paragraphs>111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Palatino Linotype</vt:lpstr>
      <vt:lpstr>Times New Roman</vt:lpstr>
      <vt:lpstr>Wingdings</vt:lpstr>
      <vt:lpstr>1_Thème Office</vt:lpstr>
      <vt:lpstr>PARCOURS</vt:lpstr>
      <vt:lpstr>Présentation PowerPoint</vt:lpstr>
      <vt:lpstr>Présentation PowerPoint</vt:lpstr>
      <vt:lpstr>Présentation PowerPoint</vt:lpstr>
      <vt:lpstr>Mme B., 75 ans</vt:lpstr>
      <vt:lpstr>Présentation PowerPoint</vt:lpstr>
      <vt:lpstr>Présentation PowerPoint</vt:lpstr>
      <vt:lpstr>Présentation PowerPoint</vt:lpstr>
      <vt:lpstr>Présentation PowerPoint</vt:lpstr>
      <vt:lpstr>Mme B., 75 ans</vt:lpstr>
      <vt:lpstr>LCR adressé au CNR</vt:lpstr>
      <vt:lpstr>Présentation PowerPoint</vt:lpstr>
      <vt:lpstr>Présentation PowerPoint</vt:lpstr>
    </vt:vector>
  </TitlesOfParts>
  <Company>CHU de Lille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ROGEAU Stephanie</dc:creator>
  <cp:lastModifiedBy>ROGEAU Stephanie</cp:lastModifiedBy>
  <cp:revision>12</cp:revision>
  <dcterms:created xsi:type="dcterms:W3CDTF">2022-09-26T16:38:05Z</dcterms:created>
  <dcterms:modified xsi:type="dcterms:W3CDTF">2022-09-26T18:28:56Z</dcterms:modified>
</cp:coreProperties>
</file>