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62" r:id="rId5"/>
    <p:sldId id="260" r:id="rId6"/>
  </p:sldIdLst>
  <p:sldSz cx="12192000" cy="68580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48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3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DAA5A-9EDE-4F8C-B736-E490AB7D1EE1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71D3-BA2F-41C4-8852-4355BBC4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92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15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3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8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62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67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31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96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1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1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DCE3-53E8-46A8-ABB4-8BB27A43FBA2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AF68-0E4E-4EC7-93E9-E6DE751AF0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5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78520" y="2180492"/>
            <a:ext cx="5780841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Immunodot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D-Tek AD MPGDBD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</a:p>
          <a:p>
            <a:pPr algn="ctr"/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Bioflash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MPO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 PR3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(MBG)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15112" y="5161084"/>
            <a:ext cx="15076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T.VINCENT</a:t>
            </a:r>
          </a:p>
          <a:p>
            <a:pPr algn="ctr"/>
            <a:r>
              <a:rPr lang="fr-FR" dirty="0" smtClean="0"/>
              <a:t>2022.03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4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06272" y="246186"/>
            <a:ext cx="616188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Comparaison de méthode Toulouse 2013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94291"/>
              </p:ext>
            </p:extLst>
          </p:nvPr>
        </p:nvGraphicFramePr>
        <p:xfrm>
          <a:off x="167058" y="1588536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Anti-MBG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Bioplex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9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7142" y="3842240"/>
            <a:ext cx="2204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Concordance 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</a:rPr>
              <a:t>#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100% </a:t>
            </a:r>
            <a:endParaRPr lang="fr-FR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64820"/>
              </p:ext>
            </p:extLst>
          </p:nvPr>
        </p:nvGraphicFramePr>
        <p:xfrm>
          <a:off x="4385903" y="1588538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MPO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Bioplex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fr-FR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42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385903" y="3842240"/>
            <a:ext cx="324436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3 </a:t>
            </a:r>
            <a:r>
              <a:rPr lang="fr-FR" sz="1200" b="1" dirty="0"/>
              <a:t>sérums </a:t>
            </a:r>
            <a:r>
              <a:rPr lang="fr-FR" sz="1200" b="1" dirty="0" smtClean="0"/>
              <a:t>discordants</a:t>
            </a:r>
            <a:r>
              <a:rPr lang="fr-FR" sz="1200" b="1" dirty="0"/>
              <a:t> </a:t>
            </a:r>
            <a:r>
              <a:rPr lang="fr-FR" sz="1200" b="1" dirty="0" err="1" smtClean="0"/>
              <a:t>Bioplex</a:t>
            </a:r>
            <a:r>
              <a:rPr lang="fr-FR" sz="1200" b="1" dirty="0" smtClean="0"/>
              <a:t>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Maladie </a:t>
            </a:r>
            <a:r>
              <a:rPr lang="fr-FR" sz="1200" dirty="0"/>
              <a:t>de Wegener à ANCA de spécificité anti-MPO (anti-MPO = 1.3</a:t>
            </a:r>
            <a:r>
              <a:rPr lang="fr-FR" sz="12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Vascularite </a:t>
            </a:r>
            <a:r>
              <a:rPr lang="fr-FR" sz="1200" dirty="0"/>
              <a:t>à ANCA anti-MPO (anti-MPO = 1.6</a:t>
            </a:r>
            <a:r>
              <a:rPr lang="fr-FR" sz="1200" dirty="0" smtClean="0"/>
              <a:t>)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Maladie </a:t>
            </a:r>
            <a:r>
              <a:rPr lang="fr-FR" sz="1200" dirty="0"/>
              <a:t>de </a:t>
            </a:r>
            <a:r>
              <a:rPr lang="fr-FR" sz="1200" dirty="0" err="1"/>
              <a:t>Goodpasture</a:t>
            </a:r>
            <a:r>
              <a:rPr lang="fr-FR" sz="1200" dirty="0"/>
              <a:t> avec anti-MPO (les anticorps anti-MBG sont également positifs) (anti-MPO = 1.2</a:t>
            </a:r>
            <a:r>
              <a:rPr lang="fr-FR" sz="1200" dirty="0" smtClean="0"/>
              <a:t>)</a:t>
            </a:r>
          </a:p>
          <a:p>
            <a:endParaRPr lang="fr-FR" sz="1200" dirty="0"/>
          </a:p>
          <a:p>
            <a:r>
              <a:rPr lang="fr-FR" sz="1200" dirty="0"/>
              <a:t>Dans les 3 cas, le prélèvement était effectué dans le cadre du suivi d’une pathologie connue</a:t>
            </a:r>
          </a:p>
          <a:p>
            <a:endParaRPr lang="fr-FR" sz="12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6794"/>
              </p:ext>
            </p:extLst>
          </p:nvPr>
        </p:nvGraphicFramePr>
        <p:xfrm>
          <a:off x="8763004" y="1588537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PR3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Bioplex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fr-FR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39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8763005" y="3842240"/>
            <a:ext cx="324436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8</a:t>
            </a:r>
            <a:r>
              <a:rPr lang="fr-FR" sz="1200" b="1" dirty="0" smtClean="0"/>
              <a:t> </a:t>
            </a:r>
            <a:r>
              <a:rPr lang="fr-FR" sz="1200" b="1" dirty="0"/>
              <a:t>sérums </a:t>
            </a:r>
            <a:r>
              <a:rPr lang="fr-FR" sz="1200" b="1" dirty="0" smtClean="0"/>
              <a:t>discordants</a:t>
            </a:r>
            <a:r>
              <a:rPr lang="fr-FR" sz="1200" b="1" dirty="0"/>
              <a:t> </a:t>
            </a:r>
            <a:r>
              <a:rPr lang="fr-FR" sz="1200" b="1" dirty="0" err="1" smtClean="0"/>
              <a:t>Bioplex</a:t>
            </a:r>
            <a:r>
              <a:rPr lang="fr-FR" sz="1200" b="1" dirty="0" smtClean="0"/>
              <a:t>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Tous sont des positifs faibles </a:t>
            </a:r>
            <a:r>
              <a:rPr lang="fr-FR" sz="1200" dirty="0" err="1" smtClean="0"/>
              <a:t>Bioplex</a:t>
            </a:r>
            <a:r>
              <a:rPr lang="fr-FR" sz="1200" dirty="0" smtClean="0"/>
              <a:t> &lt; 2,5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Tous sont des suivis de vascularites à ANCA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8763004" y="5360895"/>
            <a:ext cx="287649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Sensibilité Dot </a:t>
            </a:r>
            <a:r>
              <a:rPr lang="fr-FR" dirty="0" smtClean="0"/>
              <a:t>:  MPO = 70%</a:t>
            </a:r>
          </a:p>
          <a:p>
            <a:r>
              <a:rPr lang="fr-FR" dirty="0"/>
              <a:t> </a:t>
            </a:r>
            <a:r>
              <a:rPr lang="fr-FR" dirty="0" smtClean="0"/>
              <a:t>      	             PR3 = 60%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10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32649" y="597878"/>
            <a:ext cx="538160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NEQAS 2021 (données Eurobio)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208445"/>
              </p:ext>
            </p:extLst>
          </p:nvPr>
        </p:nvGraphicFramePr>
        <p:xfrm>
          <a:off x="4705347" y="2377723"/>
          <a:ext cx="2477965" cy="125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980">
                  <a:extLst>
                    <a:ext uri="{9D8B030D-6E8A-4147-A177-3AD203B41FA5}">
                      <a16:colId xmlns:a16="http://schemas.microsoft.com/office/drawing/2014/main" val="2649769491"/>
                    </a:ext>
                  </a:extLst>
                </a:gridCol>
                <a:gridCol w="1299985">
                  <a:extLst>
                    <a:ext uri="{9D8B030D-6E8A-4147-A177-3AD203B41FA5}">
                      <a16:colId xmlns:a16="http://schemas.microsoft.com/office/drawing/2014/main" val="1821702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</a:rPr>
                        <a:t>False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236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41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848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</a:rPr>
                        <a:t>False Negative</a:t>
                      </a:r>
                      <a:endParaRPr lang="fr-FR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</a:t>
                      </a:r>
                      <a:r>
                        <a:rPr lang="fr-FR" sz="1400" b="1" u="sng" strike="noStrike" dirty="0" err="1">
                          <a:effectLst/>
                        </a:rPr>
                        <a:t>Negative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1136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133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434247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430504" y="1916057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43844" y="3723546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 = 91,1%</a:t>
            </a:r>
            <a:endParaRPr lang="fr-FR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93207"/>
              </p:ext>
            </p:extLst>
          </p:nvPr>
        </p:nvGraphicFramePr>
        <p:xfrm>
          <a:off x="8277955" y="2377723"/>
          <a:ext cx="2477965" cy="125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980">
                  <a:extLst>
                    <a:ext uri="{9D8B030D-6E8A-4147-A177-3AD203B41FA5}">
                      <a16:colId xmlns:a16="http://schemas.microsoft.com/office/drawing/2014/main" val="2649769491"/>
                    </a:ext>
                  </a:extLst>
                </a:gridCol>
                <a:gridCol w="1299985">
                  <a:extLst>
                    <a:ext uri="{9D8B030D-6E8A-4147-A177-3AD203B41FA5}">
                      <a16:colId xmlns:a16="http://schemas.microsoft.com/office/drawing/2014/main" val="1821702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</a:rPr>
                        <a:t>False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236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52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848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</a:rPr>
                        <a:t>False Negative</a:t>
                      </a:r>
                      <a:endParaRPr lang="fr-FR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</a:t>
                      </a:r>
                      <a:r>
                        <a:rPr lang="fr-FR" sz="1400" b="1" u="sng" strike="noStrike" dirty="0" err="1">
                          <a:effectLst/>
                        </a:rPr>
                        <a:t>Negative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1136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123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434247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184154" y="1916058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PR3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16452" y="3723546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 = 96,3%</a:t>
            </a:r>
            <a:endParaRPr lang="fr-FR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31011"/>
              </p:ext>
            </p:extLst>
          </p:nvPr>
        </p:nvGraphicFramePr>
        <p:xfrm>
          <a:off x="773861" y="2377723"/>
          <a:ext cx="2477965" cy="125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980">
                  <a:extLst>
                    <a:ext uri="{9D8B030D-6E8A-4147-A177-3AD203B41FA5}">
                      <a16:colId xmlns:a16="http://schemas.microsoft.com/office/drawing/2014/main" val="2649769491"/>
                    </a:ext>
                  </a:extLst>
                </a:gridCol>
                <a:gridCol w="1299985">
                  <a:extLst>
                    <a:ext uri="{9D8B030D-6E8A-4147-A177-3AD203B41FA5}">
                      <a16:colId xmlns:a16="http://schemas.microsoft.com/office/drawing/2014/main" val="18217022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</a:rPr>
                        <a:t>False Positive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236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57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848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</a:rPr>
                        <a:t>False Negative</a:t>
                      </a:r>
                      <a:endParaRPr lang="fr-FR" sz="14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 err="1">
                          <a:effectLst/>
                        </a:rPr>
                        <a:t>True</a:t>
                      </a:r>
                      <a:r>
                        <a:rPr lang="fr-FR" sz="1400" b="1" u="sng" strike="noStrike" dirty="0">
                          <a:effectLst/>
                        </a:rPr>
                        <a:t> </a:t>
                      </a:r>
                      <a:r>
                        <a:rPr lang="fr-FR" sz="1400" b="1" u="sng" strike="noStrike" dirty="0" err="1">
                          <a:effectLst/>
                        </a:rPr>
                        <a:t>Negative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61136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116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434247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521799" y="1916056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MBG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12358" y="3723546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Se = 100%</a:t>
            </a:r>
          </a:p>
          <a:p>
            <a:r>
              <a:rPr lang="fr-FR" b="1" dirty="0" err="1" smtClean="0"/>
              <a:t>Sp</a:t>
            </a:r>
            <a:r>
              <a:rPr lang="fr-FR" b="1" dirty="0" smtClean="0"/>
              <a:t> = 93,4%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443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07550" y="110291"/>
            <a:ext cx="654377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Comparaison de méthode Montpellier 2022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30239"/>
              </p:ext>
            </p:extLst>
          </p:nvPr>
        </p:nvGraphicFramePr>
        <p:xfrm>
          <a:off x="1883826" y="2054700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MPO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Bioflash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fr-FR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106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61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106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167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883826" y="4308402"/>
            <a:ext cx="324436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15 </a:t>
            </a:r>
            <a:r>
              <a:rPr lang="fr-FR" sz="1200" b="1" dirty="0">
                <a:solidFill>
                  <a:srgbClr val="FF0000"/>
                </a:solidFill>
              </a:rPr>
              <a:t>sérums </a:t>
            </a:r>
            <a:r>
              <a:rPr lang="fr-FR" sz="1200" b="1" dirty="0" smtClean="0">
                <a:solidFill>
                  <a:srgbClr val="FF0000"/>
                </a:solidFill>
              </a:rPr>
              <a:t>discordants</a:t>
            </a:r>
            <a:r>
              <a:rPr lang="fr-FR" sz="1200" b="1" dirty="0">
                <a:solidFill>
                  <a:srgbClr val="FF0000"/>
                </a:solidFill>
              </a:rPr>
              <a:t> </a:t>
            </a:r>
            <a:r>
              <a:rPr lang="fr-FR" sz="1200" b="1" dirty="0" err="1" smtClean="0">
                <a:solidFill>
                  <a:srgbClr val="FF0000"/>
                </a:solidFill>
              </a:rPr>
              <a:t>Bioflash</a:t>
            </a:r>
            <a:r>
              <a:rPr lang="fr-FR" sz="1200" b="1" dirty="0" smtClean="0">
                <a:solidFill>
                  <a:srgbClr val="FF0000"/>
                </a:solidFill>
              </a:rPr>
              <a:t> MPO+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b="1" dirty="0"/>
              <a:t>Valeurs BF: </a:t>
            </a:r>
            <a:r>
              <a:rPr lang="fr-FR" sz="1200" b="1" dirty="0" smtClean="0"/>
              <a:t>21-169 (N &lt; 20)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5 </a:t>
            </a:r>
            <a:r>
              <a:rPr lang="fr-FR" sz="1200" dirty="0" err="1" smtClean="0"/>
              <a:t>pANCA</a:t>
            </a:r>
            <a:r>
              <a:rPr lang="fr-FR" sz="1200" dirty="0" smtClean="0"/>
              <a:t> faibles (1/50 -1/100): 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2 GPA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1 </a:t>
            </a:r>
            <a:r>
              <a:rPr lang="fr-FR" sz="1200" dirty="0" err="1" smtClean="0"/>
              <a:t>cANCA</a:t>
            </a:r>
            <a:r>
              <a:rPr lang="fr-FR" sz="1200" dirty="0" smtClean="0"/>
              <a:t> (1/100-BF=24): BPCO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7 ND 1/50: 0 vascularite à ANCA</a:t>
            </a: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2 AAN: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1 GPA</a:t>
            </a:r>
          </a:p>
          <a:p>
            <a:pPr marL="171450" indent="-171450">
              <a:buFontTx/>
              <a:buChar char="-"/>
            </a:pP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3 </a:t>
            </a:r>
            <a:r>
              <a:rPr lang="fr-F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FN </a:t>
            </a: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dot </a:t>
            </a:r>
            <a:r>
              <a:rPr lang="fr-FR" sz="1200" b="1" dirty="0" smtClean="0">
                <a:sym typeface="Wingdings" panose="05000000000000000000" pitchFamily="2" charset="2"/>
              </a:rPr>
              <a:t>: </a:t>
            </a:r>
            <a:r>
              <a:rPr lang="fr-FR" sz="12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Se = 46/49 = 94%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12 </a:t>
            </a:r>
            <a:r>
              <a:rPr lang="fr-F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FP </a:t>
            </a:r>
            <a:r>
              <a:rPr lang="fr-FR" sz="12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Bioflash</a:t>
            </a:r>
            <a:r>
              <a:rPr lang="fr-F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FR" sz="1200" b="1" dirty="0" smtClean="0">
                <a:sym typeface="Wingdings" panose="05000000000000000000" pitchFamily="2" charset="2"/>
              </a:rPr>
              <a:t>: </a:t>
            </a:r>
            <a:r>
              <a:rPr lang="fr-FR" sz="1200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Sp</a:t>
            </a:r>
            <a:r>
              <a:rPr lang="fr-FR" sz="12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= 106/118 = 90%</a:t>
            </a:r>
            <a:endParaRPr lang="fr-FR" sz="1200" dirty="0">
              <a:solidFill>
                <a:srgbClr val="0000FF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622318"/>
              </p:ext>
            </p:extLst>
          </p:nvPr>
        </p:nvGraphicFramePr>
        <p:xfrm>
          <a:off x="6007767" y="2054699"/>
          <a:ext cx="3244362" cy="183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259">
                  <a:extLst>
                    <a:ext uri="{9D8B030D-6E8A-4147-A177-3AD203B41FA5}">
                      <a16:colId xmlns:a16="http://schemas.microsoft.com/office/drawing/2014/main" val="2679323700"/>
                    </a:ext>
                  </a:extLst>
                </a:gridCol>
                <a:gridCol w="675909">
                  <a:extLst>
                    <a:ext uri="{9D8B030D-6E8A-4147-A177-3AD203B41FA5}">
                      <a16:colId xmlns:a16="http://schemas.microsoft.com/office/drawing/2014/main" val="949678624"/>
                    </a:ext>
                  </a:extLst>
                </a:gridCol>
                <a:gridCol w="753155">
                  <a:extLst>
                    <a:ext uri="{9D8B030D-6E8A-4147-A177-3AD203B41FA5}">
                      <a16:colId xmlns:a16="http://schemas.microsoft.com/office/drawing/2014/main" val="2008954893"/>
                    </a:ext>
                  </a:extLst>
                </a:gridCol>
                <a:gridCol w="560039">
                  <a:extLst>
                    <a:ext uri="{9D8B030D-6E8A-4147-A177-3AD203B41FA5}">
                      <a16:colId xmlns:a16="http://schemas.microsoft.com/office/drawing/2014/main" val="3104537617"/>
                    </a:ext>
                  </a:extLst>
                </a:gridCol>
              </a:tblGrid>
              <a:tr h="433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PR3</a:t>
                      </a:r>
                      <a:endParaRPr lang="fr-FR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Bioflash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0663"/>
                  </a:ext>
                </a:extLst>
              </a:tr>
              <a:tr h="558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Dot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Positif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Négatif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Total</a:t>
                      </a:r>
                      <a:endParaRPr lang="fr-F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15592090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Positif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fr-FR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060179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Négatif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</a:t>
                      </a:r>
                      <a:endParaRPr lang="fr-F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2043636"/>
                  </a:ext>
                </a:extLst>
              </a:tr>
              <a:tr h="28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+mn-ea"/>
                        </a:rPr>
                        <a:t>67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167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6703272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007767" y="4308402"/>
            <a:ext cx="3244362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40 </a:t>
            </a:r>
            <a:r>
              <a:rPr lang="fr-FR" sz="1200" b="1" dirty="0">
                <a:solidFill>
                  <a:srgbClr val="FF0000"/>
                </a:solidFill>
              </a:rPr>
              <a:t>sérums </a:t>
            </a:r>
            <a:r>
              <a:rPr lang="fr-FR" sz="1200" b="1" dirty="0" smtClean="0">
                <a:solidFill>
                  <a:srgbClr val="FF0000"/>
                </a:solidFill>
              </a:rPr>
              <a:t>discordants</a:t>
            </a:r>
            <a:r>
              <a:rPr lang="fr-FR" sz="1200" b="1" dirty="0">
                <a:solidFill>
                  <a:srgbClr val="FF0000"/>
                </a:solidFill>
              </a:rPr>
              <a:t> </a:t>
            </a:r>
            <a:r>
              <a:rPr lang="fr-FR" sz="1200" b="1" dirty="0" err="1" smtClean="0">
                <a:solidFill>
                  <a:srgbClr val="FF0000"/>
                </a:solidFill>
              </a:rPr>
              <a:t>Bioflash</a:t>
            </a:r>
            <a:r>
              <a:rPr lang="fr-FR" sz="1200" b="1" dirty="0" smtClean="0">
                <a:solidFill>
                  <a:srgbClr val="FF0000"/>
                </a:solidFill>
              </a:rPr>
              <a:t> PR3+ / dot- : </a:t>
            </a:r>
          </a:p>
          <a:p>
            <a:endParaRPr lang="fr-FR" sz="1200" b="1" dirty="0"/>
          </a:p>
          <a:p>
            <a:pPr marL="171450" indent="-171450">
              <a:buFontTx/>
              <a:buChar char="-"/>
            </a:pPr>
            <a:r>
              <a:rPr lang="fr-FR" sz="1200" b="1" dirty="0" smtClean="0"/>
              <a:t>Valeurs BF: 26-796 </a:t>
            </a:r>
            <a:r>
              <a:rPr lang="fr-FR" sz="1200" dirty="0" smtClean="0"/>
              <a:t>(</a:t>
            </a:r>
            <a:r>
              <a:rPr lang="fr-FR" sz="1200" dirty="0" err="1" smtClean="0"/>
              <a:t>cANCA</a:t>
            </a:r>
            <a:r>
              <a:rPr lang="fr-FR" sz="1200" dirty="0" smtClean="0"/>
              <a:t> 1/50 endocardite)</a:t>
            </a:r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16 </a:t>
            </a:r>
            <a:r>
              <a:rPr lang="fr-FR" sz="1200" dirty="0" err="1" smtClean="0"/>
              <a:t>cANCA</a:t>
            </a:r>
            <a:r>
              <a:rPr lang="fr-FR" sz="1200" dirty="0" smtClean="0"/>
              <a:t> (1/50-1/800):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7 GPA + 1 EGPA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11 </a:t>
            </a:r>
            <a:r>
              <a:rPr lang="fr-FR" sz="1200" dirty="0" err="1" smtClean="0"/>
              <a:t>pANCA</a:t>
            </a:r>
            <a:r>
              <a:rPr lang="fr-FR" sz="1200" dirty="0"/>
              <a:t> </a:t>
            </a:r>
            <a:r>
              <a:rPr lang="fr-FR" sz="1200" dirty="0" smtClean="0"/>
              <a:t>(1/50-1/800): 0 vascularite à ANCA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1 péri/</a:t>
            </a:r>
            <a:r>
              <a:rPr lang="fr-FR" sz="1200" dirty="0" err="1" smtClean="0"/>
              <a:t>cyto</a:t>
            </a:r>
            <a:r>
              <a:rPr lang="fr-FR" sz="1200" dirty="0"/>
              <a:t> </a:t>
            </a:r>
            <a:r>
              <a:rPr lang="fr-FR" sz="1200" dirty="0" smtClean="0"/>
              <a:t>(1/400): HAI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4 ND 1/50: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2 GPA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5 AAN: 0 vascularites 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3</a:t>
            </a:r>
            <a:r>
              <a:rPr lang="fr-FR" sz="1200" dirty="0" smtClean="0"/>
              <a:t> ANCA </a:t>
            </a:r>
            <a:r>
              <a:rPr lang="fr-FR" sz="1200" dirty="0" err="1" smtClean="0"/>
              <a:t>neg</a:t>
            </a:r>
            <a:r>
              <a:rPr lang="fr-FR" sz="1200" dirty="0" smtClean="0"/>
              <a:t>: 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1 GPA</a:t>
            </a:r>
          </a:p>
          <a:p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11 </a:t>
            </a:r>
            <a:r>
              <a:rPr lang="fr-F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FN </a:t>
            </a: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dot : </a:t>
            </a:r>
            <a:r>
              <a:rPr lang="fr-FR" sz="12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Se = 27/38 = 71%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29 FP </a:t>
            </a:r>
            <a:r>
              <a:rPr lang="fr-FR" sz="12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Bioflash</a:t>
            </a:r>
            <a:r>
              <a:rPr lang="fr-FR" sz="1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: </a:t>
            </a:r>
            <a:r>
              <a:rPr lang="fr-FR" sz="1200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Sp</a:t>
            </a:r>
            <a:r>
              <a:rPr lang="fr-FR" sz="12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= 100/129 = 78%</a:t>
            </a:r>
            <a:endParaRPr lang="fr-FR" sz="1200" dirty="0" smtClean="0">
              <a:solidFill>
                <a:srgbClr val="0000FF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87691" y="832185"/>
            <a:ext cx="11080005" cy="1044132"/>
            <a:chOff x="387691" y="939765"/>
            <a:chExt cx="11080005" cy="1044132"/>
          </a:xfrm>
        </p:grpSpPr>
        <p:sp>
          <p:nvSpPr>
            <p:cNvPr id="5" name="Rectangle 4"/>
            <p:cNvSpPr/>
            <p:nvPr/>
          </p:nvSpPr>
          <p:spPr>
            <a:xfrm>
              <a:off x="387691" y="939765"/>
              <a:ext cx="11080005" cy="1044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5" name="Groupe 14"/>
            <p:cNvGrpSpPr/>
            <p:nvPr/>
          </p:nvGrpSpPr>
          <p:grpSpPr>
            <a:xfrm>
              <a:off x="965010" y="1038249"/>
              <a:ext cx="9925366" cy="847165"/>
              <a:chOff x="581437" y="1062087"/>
              <a:chExt cx="9925366" cy="847165"/>
            </a:xfrm>
          </p:grpSpPr>
          <p:sp>
            <p:nvSpPr>
              <p:cNvPr id="3" name="ZoneTexte 2"/>
              <p:cNvSpPr txBox="1"/>
              <p:nvPr/>
            </p:nvSpPr>
            <p:spPr>
              <a:xfrm>
                <a:off x="581437" y="1193282"/>
                <a:ext cx="33425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6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Analyse sur 167 sérums de 2022</a:t>
                </a:r>
              </a:p>
              <a:p>
                <a:pPr algn="ctr"/>
                <a:r>
                  <a:rPr lang="fr-FR" sz="16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 ANCA + BF + DOT</a:t>
                </a:r>
                <a:r>
                  <a:rPr lang="fr-FR" sz="1600" b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fr-FR" sz="16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4264388" y="1070171"/>
                <a:ext cx="624241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113 ANCA+: </a:t>
                </a:r>
                <a:r>
                  <a:rPr lang="fr-FR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42 </a:t>
                </a:r>
                <a:r>
                  <a:rPr lang="fr-FR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cANCA</a:t>
                </a:r>
                <a:r>
                  <a:rPr lang="fr-FR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/ 56 </a:t>
                </a:r>
                <a:r>
                  <a:rPr lang="fr-FR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pANCA</a:t>
                </a:r>
                <a:r>
                  <a:rPr lang="fr-FR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/ 2 péri-</a:t>
                </a:r>
                <a:r>
                  <a:rPr lang="fr-FR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cyto</a:t>
                </a:r>
                <a:r>
                  <a:rPr lang="fr-FR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/ 13 ND (1/50)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11 AAN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43 ANCA </a:t>
                </a:r>
                <a:r>
                  <a:rPr lang="fr-FR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négatifs</a:t>
                </a:r>
                <a:endParaRPr lang="fr-FR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Accolade ouvrante 3"/>
              <p:cNvSpPr/>
              <p:nvPr/>
            </p:nvSpPr>
            <p:spPr>
              <a:xfrm>
                <a:off x="4150659" y="1062087"/>
                <a:ext cx="154823" cy="847165"/>
              </a:xfrm>
              <a:prstGeom prst="leftBrace">
                <a:avLst/>
              </a:prstGeom>
              <a:ln w="190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4" name="ZoneTexte 13"/>
          <p:cNvSpPr txBox="1"/>
          <p:nvPr/>
        </p:nvSpPr>
        <p:spPr>
          <a:xfrm>
            <a:off x="2747626" y="3891284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Concordance 91%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10787" y="3885598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Concordance 76%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9337661" y="2937107"/>
            <a:ext cx="2473533" cy="523220"/>
            <a:chOff x="9690847" y="3044116"/>
            <a:chExt cx="2473533" cy="523220"/>
          </a:xfrm>
        </p:grpSpPr>
        <p:sp>
          <p:nvSpPr>
            <p:cNvPr id="6" name="ZoneTexte 5"/>
            <p:cNvSpPr txBox="1"/>
            <p:nvPr/>
          </p:nvSpPr>
          <p:spPr>
            <a:xfrm>
              <a:off x="10131708" y="3044116"/>
              <a:ext cx="2032672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Très bonne Se du BF</a:t>
              </a:r>
            </a:p>
            <a:p>
              <a:r>
                <a:rPr lang="fr-FR" sz="14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Très bonne</a:t>
              </a:r>
              <a:r>
                <a:rPr lang="fr-FR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400" b="1" dirty="0" err="1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</a:t>
              </a:r>
              <a:r>
                <a:rPr lang="fr-FR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 Dot</a:t>
              </a:r>
              <a:endParaRPr lang="fr-FR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lèche droite 10"/>
            <p:cNvSpPr/>
            <p:nvPr/>
          </p:nvSpPr>
          <p:spPr>
            <a:xfrm>
              <a:off x="9690847" y="3171256"/>
              <a:ext cx="322729" cy="268941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9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165" y="3733282"/>
            <a:ext cx="10804288" cy="123110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Toulouse: </a:t>
            </a:r>
            <a:r>
              <a:rPr lang="fr-F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dots uniquement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 le </a:t>
            </a:r>
            <a:r>
              <a:rPr lang="fr-FR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bioplex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 en panne et avec le commentaire </a:t>
            </a:r>
            <a:r>
              <a:rPr lang="fr-F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suivant:</a:t>
            </a:r>
          </a:p>
          <a:p>
            <a:pPr>
              <a:spcAft>
                <a:spcPts val="0"/>
              </a:spcAft>
            </a:pPr>
            <a:endParaRPr lang="fr-FR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Le résultat sera contrôlé par dosage sur </a:t>
            </a:r>
            <a:r>
              <a:rPr lang="fr-FR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Bioplex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2200. L'</a:t>
            </a:r>
            <a:r>
              <a:rPr lang="fr-FR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immunodot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peut donner un résultat faussement négatif pour des taux faibles d'anticorps anti-PR3 ou d'anti-MPO (&lt; 3 AI sur </a:t>
            </a:r>
            <a:r>
              <a:rPr lang="fr-FR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Bioplex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2200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»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59225" y="404447"/>
            <a:ext cx="225414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8235" y="1564934"/>
            <a:ext cx="11315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Défaut de sensibilité des dot D-tek pour MPO et surtout PR3 :</a:t>
            </a:r>
            <a:r>
              <a:rPr lang="fr-F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94% et 71%</a:t>
            </a:r>
            <a:endParaRPr lang="fr-F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8235" y="2190746"/>
            <a:ext cx="11041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Défaut de spécificité du </a:t>
            </a:r>
            <a:r>
              <a:rPr lang="fr-F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Bioflash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pour MPO et surtout PR3 : </a:t>
            </a:r>
            <a:r>
              <a:rPr lang="fr-F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90% et 78%</a:t>
            </a:r>
            <a:endParaRPr lang="fr-F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165" y="5257282"/>
            <a:ext cx="1080428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Montpellier :</a:t>
            </a: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immunodot</a:t>
            </a:r>
            <a:r>
              <a:rPr lang="fr-F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systématique pour vérifier tout nouveau positif en </a:t>
            </a:r>
            <a:r>
              <a:rPr lang="fr-F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Bioflash</a:t>
            </a:r>
            <a:endPara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311</Words>
  <Application>Microsoft Office PowerPoint</Application>
  <PresentationFormat>Grand écran</PresentationFormat>
  <Paragraphs>185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CHRU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THIERRY</dc:creator>
  <cp:lastModifiedBy>VINCENT THIERRY</cp:lastModifiedBy>
  <cp:revision>55</cp:revision>
  <cp:lastPrinted>2022-03-28T14:49:28Z</cp:lastPrinted>
  <dcterms:created xsi:type="dcterms:W3CDTF">2022-03-23T13:51:47Z</dcterms:created>
  <dcterms:modified xsi:type="dcterms:W3CDTF">2023-01-11T09:19:55Z</dcterms:modified>
</cp:coreProperties>
</file>