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32"/>
  </p:notesMasterIdLst>
  <p:sldIdLst>
    <p:sldId id="256" r:id="rId2"/>
    <p:sldId id="301" r:id="rId3"/>
    <p:sldId id="287" r:id="rId4"/>
    <p:sldId id="268" r:id="rId5"/>
    <p:sldId id="351" r:id="rId6"/>
    <p:sldId id="368" r:id="rId7"/>
    <p:sldId id="369" r:id="rId8"/>
    <p:sldId id="371" r:id="rId9"/>
    <p:sldId id="375" r:id="rId10"/>
    <p:sldId id="377" r:id="rId11"/>
    <p:sldId id="378" r:id="rId12"/>
    <p:sldId id="379" r:id="rId13"/>
    <p:sldId id="385" r:id="rId14"/>
    <p:sldId id="386" r:id="rId15"/>
    <p:sldId id="277" r:id="rId16"/>
    <p:sldId id="341" r:id="rId17"/>
    <p:sldId id="305" r:id="rId18"/>
    <p:sldId id="306" r:id="rId19"/>
    <p:sldId id="363" r:id="rId20"/>
    <p:sldId id="364" r:id="rId21"/>
    <p:sldId id="307" r:id="rId22"/>
    <p:sldId id="365" r:id="rId23"/>
    <p:sldId id="366" r:id="rId24"/>
    <p:sldId id="304" r:id="rId25"/>
    <p:sldId id="318" r:id="rId26"/>
    <p:sldId id="314" r:id="rId27"/>
    <p:sldId id="313" r:id="rId28"/>
    <p:sldId id="327" r:id="rId29"/>
    <p:sldId id="343" r:id="rId30"/>
    <p:sldId id="331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E8B7B778-C6F6-4A65-B319-A7FB72AD3731}">
          <p14:sldIdLst>
            <p14:sldId id="256"/>
            <p14:sldId id="301"/>
            <p14:sldId id="287"/>
            <p14:sldId id="268"/>
            <p14:sldId id="351"/>
            <p14:sldId id="368"/>
            <p14:sldId id="369"/>
            <p14:sldId id="371"/>
            <p14:sldId id="375"/>
            <p14:sldId id="377"/>
            <p14:sldId id="378"/>
            <p14:sldId id="379"/>
            <p14:sldId id="385"/>
            <p14:sldId id="386"/>
            <p14:sldId id="277"/>
            <p14:sldId id="341"/>
            <p14:sldId id="305"/>
            <p14:sldId id="306"/>
            <p14:sldId id="363"/>
            <p14:sldId id="364"/>
            <p14:sldId id="307"/>
            <p14:sldId id="365"/>
            <p14:sldId id="366"/>
            <p14:sldId id="304"/>
            <p14:sldId id="318"/>
            <p14:sldId id="314"/>
            <p14:sldId id="313"/>
            <p14:sldId id="327"/>
            <p14:sldId id="343"/>
            <p14:sldId id="3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GHETTI, Morgane" initials="RM" lastIdx="1" clrIdx="0"/>
  <p:cmAuthor id="1" name="Morgane" initials="M" lastIdx="16" clrIdx="1"/>
  <p:cmAuthor id="2" name="morgane millant" initials="mm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9532B4"/>
    <a:srgbClr val="F024D8"/>
    <a:srgbClr val="D6930C"/>
    <a:srgbClr val="DFC503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71647" autoAdjust="0"/>
  </p:normalViewPr>
  <p:slideViewPr>
    <p:cSldViewPr>
      <p:cViewPr varScale="1">
        <p:scale>
          <a:sx n="76" d="100"/>
          <a:sy n="76" d="100"/>
        </p:scale>
        <p:origin x="181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2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Classeur1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Feuil1!$A$2:$A$307</cx:f>
        <cx:lvl ptCount="306">
          <cx:pt idx="0">RP</cx:pt>
          <cx:pt idx="1">RP</cx:pt>
          <cx:pt idx="2">RP</cx:pt>
          <cx:pt idx="3">RP</cx:pt>
          <cx:pt idx="4">RP</cx:pt>
          <cx:pt idx="5">RP</cx:pt>
          <cx:pt idx="6">RP</cx:pt>
          <cx:pt idx="7">RP</cx:pt>
          <cx:pt idx="8">RP</cx:pt>
          <cx:pt idx="9">RP</cx:pt>
          <cx:pt idx="10">RP</cx:pt>
          <cx:pt idx="11">RP</cx:pt>
          <cx:pt idx="12">RP</cx:pt>
          <cx:pt idx="13">RP</cx:pt>
          <cx:pt idx="14">RP</cx:pt>
          <cx:pt idx="15">RP</cx:pt>
          <cx:pt idx="16">RP</cx:pt>
          <cx:pt idx="17">RP</cx:pt>
          <cx:pt idx="18">RP</cx:pt>
          <cx:pt idx="19">RP</cx:pt>
          <cx:pt idx="20">RP</cx:pt>
          <cx:pt idx="21">RP</cx:pt>
          <cx:pt idx="22">RP</cx:pt>
          <cx:pt idx="23">RP</cx:pt>
          <cx:pt idx="24">RP</cx:pt>
          <cx:pt idx="25">RP</cx:pt>
          <cx:pt idx="26">RP</cx:pt>
          <cx:pt idx="27">RP</cx:pt>
          <cx:pt idx="28">RP</cx:pt>
          <cx:pt idx="29">RP</cx:pt>
          <cx:pt idx="30">RP</cx:pt>
          <cx:pt idx="31">RP</cx:pt>
          <cx:pt idx="32">RP</cx:pt>
          <cx:pt idx="33">RP</cx:pt>
          <cx:pt idx="34">RP</cx:pt>
          <cx:pt idx="35">RP</cx:pt>
          <cx:pt idx="36">RP</cx:pt>
          <cx:pt idx="37">RP</cx:pt>
          <cx:pt idx="38">RP</cx:pt>
          <cx:pt idx="39">RP</cx:pt>
          <cx:pt idx="40">RP</cx:pt>
          <cx:pt idx="41">RP</cx:pt>
          <cx:pt idx="42">RP</cx:pt>
          <cx:pt idx="43">RP</cx:pt>
          <cx:pt idx="44">RP</cx:pt>
          <cx:pt idx="45">RP</cx:pt>
          <cx:pt idx="46">RP</cx:pt>
          <cx:pt idx="47">RP</cx:pt>
          <cx:pt idx="48">RP</cx:pt>
          <cx:pt idx="49">RP</cx:pt>
          <cx:pt idx="50">RP</cx:pt>
          <cx:pt idx="51">RP</cx:pt>
          <cx:pt idx="52">RP</cx:pt>
          <cx:pt idx="53">RP</cx:pt>
          <cx:pt idx="54">RP</cx:pt>
          <cx:pt idx="55">RP</cx:pt>
          <cx:pt idx="56">RP</cx:pt>
          <cx:pt idx="57">RP</cx:pt>
          <cx:pt idx="58">RP</cx:pt>
          <cx:pt idx="59">RP</cx:pt>
          <cx:pt idx="60">RP</cx:pt>
          <cx:pt idx="61">RP</cx:pt>
          <cx:pt idx="62">RP</cx:pt>
          <cx:pt idx="63">RP</cx:pt>
          <cx:pt idx="64">RP</cx:pt>
          <cx:pt idx="65">RP</cx:pt>
          <cx:pt idx="66">RP</cx:pt>
          <cx:pt idx="67">RP</cx:pt>
          <cx:pt idx="68">RP</cx:pt>
          <cx:pt idx="69">RP</cx:pt>
          <cx:pt idx="70">RP</cx:pt>
          <cx:pt idx="71">RP</cx:pt>
          <cx:pt idx="72">RP</cx:pt>
          <cx:pt idx="73">RP</cx:pt>
          <cx:pt idx="74">RP</cx:pt>
          <cx:pt idx="75">RP</cx:pt>
          <cx:pt idx="76">RP</cx:pt>
          <cx:pt idx="77">RP</cx:pt>
          <cx:pt idx="78">RP</cx:pt>
          <cx:pt idx="79">RP</cx:pt>
          <cx:pt idx="80">RP</cx:pt>
          <cx:pt idx="81">RP</cx:pt>
          <cx:pt idx="82">RP</cx:pt>
          <cx:pt idx="83">RP</cx:pt>
          <cx:pt idx="84">RP</cx:pt>
          <cx:pt idx="85">RP</cx:pt>
          <cx:pt idx="86">RP</cx:pt>
          <cx:pt idx="87">RP</cx:pt>
          <cx:pt idx="88">RP</cx:pt>
          <cx:pt idx="89">RP</cx:pt>
          <cx:pt idx="90">RP</cx:pt>
          <cx:pt idx="91">RP</cx:pt>
          <cx:pt idx="92">RP</cx:pt>
          <cx:pt idx="93">RP</cx:pt>
          <cx:pt idx="94">RP</cx:pt>
          <cx:pt idx="95">RP</cx:pt>
          <cx:pt idx="96">RP</cx:pt>
          <cx:pt idx="97">RP</cx:pt>
          <cx:pt idx="98">RP</cx:pt>
          <cx:pt idx="99">RP</cx:pt>
          <cx:pt idx="100">RP</cx:pt>
          <cx:pt idx="101">RP</cx:pt>
          <cx:pt idx="102">RP</cx:pt>
          <cx:pt idx="103">RP</cx:pt>
          <cx:pt idx="104">RP</cx:pt>
          <cx:pt idx="105">RP</cx:pt>
          <cx:pt idx="106">RP</cx:pt>
          <cx:pt idx="107">RP</cx:pt>
          <cx:pt idx="108">RP</cx:pt>
          <cx:pt idx="109">RP</cx:pt>
          <cx:pt idx="110">RP</cx:pt>
          <cx:pt idx="111">RP</cx:pt>
          <cx:pt idx="112">RP</cx:pt>
          <cx:pt idx="113">RP</cx:pt>
          <cx:pt idx="114">RP</cx:pt>
          <cx:pt idx="115">RP</cx:pt>
          <cx:pt idx="116">RP</cx:pt>
          <cx:pt idx="117">RP</cx:pt>
          <cx:pt idx="118">RP</cx:pt>
          <cx:pt idx="119">RP</cx:pt>
          <cx:pt idx="120">RP</cx:pt>
          <cx:pt idx="121">RP</cx:pt>
          <cx:pt idx="122">RP</cx:pt>
          <cx:pt idx="123">RP</cx:pt>
          <cx:pt idx="124">RP</cx:pt>
          <cx:pt idx="125">RP</cx:pt>
          <cx:pt idx="126">RP</cx:pt>
          <cx:pt idx="127">RP</cx:pt>
          <cx:pt idx="128">RP</cx:pt>
          <cx:pt idx="129">RP</cx:pt>
          <cx:pt idx="130">RP</cx:pt>
          <cx:pt idx="131">RP</cx:pt>
          <cx:pt idx="132">RP</cx:pt>
          <cx:pt idx="133">RP</cx:pt>
          <cx:pt idx="134">RP</cx:pt>
          <cx:pt idx="135">RP</cx:pt>
          <cx:pt idx="136">RP</cx:pt>
          <cx:pt idx="137">RP</cx:pt>
          <cx:pt idx="138">RP</cx:pt>
          <cx:pt idx="139">RP</cx:pt>
          <cx:pt idx="140">RP</cx:pt>
          <cx:pt idx="141">RP</cx:pt>
          <cx:pt idx="142">RP</cx:pt>
          <cx:pt idx="143">RP</cx:pt>
          <cx:pt idx="144">RP</cx:pt>
          <cx:pt idx="145">RP</cx:pt>
          <cx:pt idx="146">RP</cx:pt>
          <cx:pt idx="147">RP</cx:pt>
          <cx:pt idx="148">RP</cx:pt>
          <cx:pt idx="149">RP</cx:pt>
          <cx:pt idx="150">psoriasis</cx:pt>
          <cx:pt idx="151">psoriasis</cx:pt>
          <cx:pt idx="152">psoriasis</cx:pt>
          <cx:pt idx="153">psoriasis</cx:pt>
          <cx:pt idx="154">psoriasis</cx:pt>
          <cx:pt idx="155">psoriasis</cx:pt>
          <cx:pt idx="156">psoriasis</cx:pt>
          <cx:pt idx="157">psoriasis</cx:pt>
          <cx:pt idx="158">psoriasis</cx:pt>
          <cx:pt idx="159">psoriasis</cx:pt>
          <cx:pt idx="160">psoriasis</cx:pt>
          <cx:pt idx="161">psoriasis</cx:pt>
          <cx:pt idx="162">psoriasis</cx:pt>
          <cx:pt idx="163">psoriasis</cx:pt>
          <cx:pt idx="164">psoriasis</cx:pt>
          <cx:pt idx="165">psoriasis</cx:pt>
          <cx:pt idx="166">psoriasis</cx:pt>
          <cx:pt idx="167">psoriasis</cx:pt>
          <cx:pt idx="168">psoriasis</cx:pt>
          <cx:pt idx="169">psoriasis</cx:pt>
          <cx:pt idx="170">psoriasis</cx:pt>
          <cx:pt idx="171">psoriasis</cx:pt>
          <cx:pt idx="172">psoriasis</cx:pt>
          <cx:pt idx="173">psoriasis</cx:pt>
          <cx:pt idx="174">psoriasis</cx:pt>
          <cx:pt idx="175">psoriasis</cx:pt>
          <cx:pt idx="176">psoriasis</cx:pt>
          <cx:pt idx="177">psoriasis</cx:pt>
          <cx:pt idx="178">psoriasis</cx:pt>
          <cx:pt idx="179">psoriasis</cx:pt>
          <cx:pt idx="180">psoriasis</cx:pt>
          <cx:pt idx="181">psoriasis</cx:pt>
          <cx:pt idx="182">psoriasis</cx:pt>
          <cx:pt idx="183">psoriasis</cx:pt>
          <cx:pt idx="184">psoriasis</cx:pt>
          <cx:pt idx="185">psoriasis</cx:pt>
          <cx:pt idx="186">psoriasis</cx:pt>
          <cx:pt idx="187">psoriasis</cx:pt>
          <cx:pt idx="188">psoriasis</cx:pt>
          <cx:pt idx="189">psoriasis</cx:pt>
          <cx:pt idx="190">psoriasis</cx:pt>
          <cx:pt idx="191">psoriasis</cx:pt>
          <cx:pt idx="192">psoriasis</cx:pt>
          <cx:pt idx="193">psoriasis</cx:pt>
          <cx:pt idx="194">psoriasis</cx:pt>
          <cx:pt idx="195">psoriasis</cx:pt>
          <cx:pt idx="196">psoriasis</cx:pt>
          <cx:pt idx="197">psoriasis</cx:pt>
          <cx:pt idx="198">psoriasis</cx:pt>
          <cx:pt idx="199">psoriasis</cx:pt>
          <cx:pt idx="200">psoriasis</cx:pt>
          <cx:pt idx="201">psoriasis</cx:pt>
          <cx:pt idx="202">psoriasis</cx:pt>
          <cx:pt idx="203">psoriasis</cx:pt>
          <cx:pt idx="204">psoriasis</cx:pt>
          <cx:pt idx="205">psoriasis</cx:pt>
          <cx:pt idx="206">psoriasis</cx:pt>
          <cx:pt idx="207">psoriasis</cx:pt>
          <cx:pt idx="208">psoriasis</cx:pt>
          <cx:pt idx="209">psoriasis</cx:pt>
          <cx:pt idx="210">psoriasis</cx:pt>
          <cx:pt idx="211">psoriasis</cx:pt>
          <cx:pt idx="212">psoriasis</cx:pt>
          <cx:pt idx="213">psoriasis</cx:pt>
          <cx:pt idx="214">psoriasis</cx:pt>
          <cx:pt idx="215">psoriasis</cx:pt>
          <cx:pt idx="216">psoriasis</cx:pt>
          <cx:pt idx="217">psoriasis</cx:pt>
          <cx:pt idx="218">psoriasis</cx:pt>
          <cx:pt idx="219">psoriasis</cx:pt>
          <cx:pt idx="220">psoriasis</cx:pt>
          <cx:pt idx="221">psoriasis</cx:pt>
          <cx:pt idx="222">psoriasis</cx:pt>
          <cx:pt idx="223">psoriasis</cx:pt>
          <cx:pt idx="224">psoriasis</cx:pt>
          <cx:pt idx="225">psoriasis</cx:pt>
          <cx:pt idx="226">psoriasis</cx:pt>
          <cx:pt idx="227">psoriasis</cx:pt>
          <cx:pt idx="228">psoriasis</cx:pt>
          <cx:pt idx="229">psoriasis</cx:pt>
          <cx:pt idx="230">psoriasis</cx:pt>
          <cx:pt idx="231">psoriasis</cx:pt>
          <cx:pt idx="232">psoriasis</cx:pt>
          <cx:pt idx="233">psoriasis</cx:pt>
          <cx:pt idx="234">psoriasis</cx:pt>
          <cx:pt idx="235">psoriasis</cx:pt>
          <cx:pt idx="236">psoriasis</cx:pt>
          <cx:pt idx="237">psoriasis</cx:pt>
          <cx:pt idx="238">psoriasis</cx:pt>
          <cx:pt idx="239">psoriasis</cx:pt>
          <cx:pt idx="240">psoriasis</cx:pt>
          <cx:pt idx="241">psoriasis</cx:pt>
          <cx:pt idx="242">psoriasis</cx:pt>
          <cx:pt idx="243">psoriasis</cx:pt>
          <cx:pt idx="244">psoriasis</cx:pt>
          <cx:pt idx="245">psoriasis</cx:pt>
          <cx:pt idx="246">psoriasis</cx:pt>
          <cx:pt idx="247">psoriasis</cx:pt>
          <cx:pt idx="248">psoriasis</cx:pt>
          <cx:pt idx="249">psoriasis</cx:pt>
          <cx:pt idx="250">psoriasis</cx:pt>
          <cx:pt idx="251">psoriasis</cx:pt>
          <cx:pt idx="252">psoriasis</cx:pt>
          <cx:pt idx="253">psoriasis</cx:pt>
          <cx:pt idx="254">psoriasis</cx:pt>
          <cx:pt idx="255">psoriasis</cx:pt>
          <cx:pt idx="256">psoriasis</cx:pt>
          <cx:pt idx="257">psoriasis</cx:pt>
          <cx:pt idx="258">psoriasis</cx:pt>
          <cx:pt idx="259">psoriasis</cx:pt>
          <cx:pt idx="260">psoriasis</cx:pt>
          <cx:pt idx="261">psoriasis</cx:pt>
          <cx:pt idx="262">psoriasis</cx:pt>
          <cx:pt idx="263">psoriasis</cx:pt>
          <cx:pt idx="264">psoriasis</cx:pt>
          <cx:pt idx="265">psoriasis</cx:pt>
          <cx:pt idx="266">psoriasis</cx:pt>
          <cx:pt idx="267">psoriasis</cx:pt>
          <cx:pt idx="268">psoriasis</cx:pt>
          <cx:pt idx="269">psoriasis</cx:pt>
          <cx:pt idx="270">psoriasis</cx:pt>
          <cx:pt idx="271">psoriasis</cx:pt>
          <cx:pt idx="272">psoriasis</cx:pt>
          <cx:pt idx="273">psoriasis</cx:pt>
          <cx:pt idx="274">psoriasis</cx:pt>
          <cx:pt idx="275">psoriasis</cx:pt>
          <cx:pt idx="276">psoriasis</cx:pt>
          <cx:pt idx="277">psoriasis</cx:pt>
          <cx:pt idx="278">psoriasis</cx:pt>
          <cx:pt idx="279">psoriasis</cx:pt>
          <cx:pt idx="280">psoriasis</cx:pt>
          <cx:pt idx="281">psoriasis</cx:pt>
          <cx:pt idx="282">psoriasis</cx:pt>
          <cx:pt idx="283">psoriasis</cx:pt>
          <cx:pt idx="284">psoriasis</cx:pt>
          <cx:pt idx="285">psoriasis</cx:pt>
          <cx:pt idx="286">psoriasis</cx:pt>
          <cx:pt idx="287">psoriasis</cx:pt>
          <cx:pt idx="288">psoriasis</cx:pt>
          <cx:pt idx="289">psoriasis</cx:pt>
          <cx:pt idx="290">psoriasis</cx:pt>
          <cx:pt idx="291">psoriasis</cx:pt>
          <cx:pt idx="292">psoriasis</cx:pt>
          <cx:pt idx="293">psoriasis</cx:pt>
          <cx:pt idx="294">psoriasis</cx:pt>
          <cx:pt idx="295">psoriasis</cx:pt>
          <cx:pt idx="296">psoriasis</cx:pt>
          <cx:pt idx="297">psoriasis</cx:pt>
          <cx:pt idx="298">psoriasis</cx:pt>
          <cx:pt idx="299">psoriasis</cx:pt>
          <cx:pt idx="300">psoriasis</cx:pt>
          <cx:pt idx="301">psoriasis</cx:pt>
          <cx:pt idx="302">psoriasis</cx:pt>
          <cx:pt idx="303">psoriasis</cx:pt>
          <cx:pt idx="304">psoriasis</cx:pt>
          <cx:pt idx="305">psoriasis</cx:pt>
        </cx:lvl>
      </cx:strDim>
      <cx:numDim type="val">
        <cx:f>Feuil1!$B$2:$B$307</cx:f>
        <cx:lvl ptCount="306" formatCode="Standard">
          <cx:pt idx="0">8.6400000000000006</cx:pt>
          <cx:pt idx="1">50.57</cx:pt>
          <cx:pt idx="2">9.0299999999999994</cx:pt>
          <cx:pt idx="3">8.4700000000000006</cx:pt>
          <cx:pt idx="4">21.989999999999998</cx:pt>
          <cx:pt idx="5">15.23</cx:pt>
          <cx:pt idx="6">10</cx:pt>
          <cx:pt idx="7">16.420000000000002</cx:pt>
          <cx:pt idx="8">33.859999999999999</cx:pt>
          <cx:pt idx="9">13.859999999999999</cx:pt>
          <cx:pt idx="10">8.0700000000000003</cx:pt>
          <cx:pt idx="11">32.439999999999998</cx:pt>
          <cx:pt idx="12">21.989999999999998</cx:pt>
          <cx:pt idx="13">17.780000000000001</cx:pt>
          <cx:pt idx="14">12.73</cx:pt>
          <cx:pt idx="15">22.609999999999999</cx:pt>
          <cx:pt idx="16">85</cx:pt>
          <cx:pt idx="17">15.17</cx:pt>
          <cx:pt idx="18">80</cx:pt>
          <cx:pt idx="19">22.100000000000001</cx:pt>
          <cx:pt idx="20">22.899999999999999</cx:pt>
          <cx:pt idx="21">8.75</cx:pt>
          <cx:pt idx="22">10.4</cx:pt>
          <cx:pt idx="23">6.9299999999999997</cx:pt>
          <cx:pt idx="24">13.24</cx:pt>
          <cx:pt idx="25">12.16</cx:pt>
          <cx:pt idx="26">13.07</cx:pt>
          <cx:pt idx="27">13.81</cx:pt>
          <cx:pt idx="28">10.91</cx:pt>
          <cx:pt idx="29">15.68</cx:pt>
          <cx:pt idx="30">14.140000000000001</cx:pt>
          <cx:pt idx="31">26.93</cx:pt>
          <cx:pt idx="32">8.2400000000000002</cx:pt>
          <cx:pt idx="33">24.550000000000001</cx:pt>
          <cx:pt idx="34">11.31</cx:pt>
          <cx:pt idx="35">8.75</cx:pt>
          <cx:pt idx="36">8.4399999999999995</cx:pt>
          <cx:pt idx="37">5.6699999999999999</cx:pt>
          <cx:pt idx="38">11.98</cx:pt>
          <cx:pt idx="39">10.82</cx:pt>
          <cx:pt idx="40">15.98</cx:pt>
          <cx:pt idx="41">0.57999999999999996</cx:pt>
          <cx:pt idx="42">6.1200000000000001</cx:pt>
          <cx:pt idx="43">11.98</cx:pt>
          <cx:pt idx="44">16.620000000000001</cx:pt>
          <cx:pt idx="45">16.75</cx:pt>
          <cx:pt idx="46">6.1900000000000004</cx:pt>
          <cx:pt idx="47">13.92</cx:pt>
          <cx:pt idx="48">9.2100000000000009</cx:pt>
          <cx:pt idx="49">7.1500000000000004</cx:pt>
          <cx:pt idx="50">8.4399999999999995</cx:pt>
          <cx:pt idx="51">8.7599999999999998</cx:pt>
          <cx:pt idx="52">10.890000000000001</cx:pt>
          <cx:pt idx="53">7.3499999999999996</cx:pt>
          <cx:pt idx="54">5.2800000000000002</cx:pt>
          <cx:pt idx="55">4.6399999999999997</cx:pt>
          <cx:pt idx="56">12.24</cx:pt>
          <cx:pt idx="57">13.720000000000001</cx:pt>
          <cx:pt idx="58">10.44</cx:pt>
          <cx:pt idx="59">6.1900000000000004</cx:pt>
          <cx:pt idx="60">6.8300000000000001</cx:pt>
          <cx:pt idx="61">10.369999999999999</cx:pt>
          <cx:pt idx="62">13.92</cx:pt>
          <cx:pt idx="63">14.56</cx:pt>
          <cx:pt idx="64">93.489999999999995</cx:pt>
          <cx:pt idx="65">10.699999999999999</cx:pt>
          <cx:pt idx="66">24.420000000000002</cx:pt>
          <cx:pt idx="67">7.9299999999999997</cx:pt>
          <cx:pt idx="68">26.16</cx:pt>
          <cx:pt idx="69">69.900000000000006</cx:pt>
          <cx:pt idx="70">21.390000000000001</cx:pt>
          <cx:pt idx="71">10.050000000000001</cx:pt>
          <cx:pt idx="72">15.01</cx:pt>
          <cx:pt idx="73">14.5</cx:pt>
          <cx:pt idx="74">12.890000000000001</cx:pt>
          <cx:pt idx="75">4.5700000000000003</cx:pt>
          <cx:pt idx="76">7.0199999999999996</cx:pt>
          <cx:pt idx="77">9.9199999999999999</cx:pt>
          <cx:pt idx="78">9.9199999999999999</cx:pt>
          <cx:pt idx="79">8.7599999999999998</cx:pt>
          <cx:pt idx="80">33.829999999999998</cx:pt>
          <cx:pt idx="81">12.56</cx:pt>
          <cx:pt idx="82">15.720000000000001</cx:pt>
          <cx:pt idx="83">10.369999999999999</cx:pt>
          <cx:pt idx="84">9.0199999999999996</cx:pt>
          <cx:pt idx="85">9.9199999999999999</cx:pt>
          <cx:pt idx="86">8.25</cx:pt>
          <cx:pt idx="87">7.5999999999999996</cx:pt>
          <cx:pt idx="88">21.329999999999998</cx:pt>
          <cx:pt idx="89">5.5999999999999996</cx:pt>
          <cx:pt idx="90">9.6600000000000001</cx:pt>
          <cx:pt idx="91">14.050000000000001</cx:pt>
          <cx:pt idx="92">8.3800000000000008</cx:pt>
          <cx:pt idx="93">51.289999999999999</cx:pt>
          <cx:pt idx="94">8.8300000000000001</cx:pt>
          <cx:pt idx="95">8.1199999999999992</cx:pt>
          <cx:pt idx="96">21.780000000000001</cx:pt>
          <cx:pt idx="97">14.880000000000001</cx:pt>
          <cx:pt idx="98">9.5999999999999996</cx:pt>
          <cx:pt idx="99">16.170000000000002</cx:pt>
          <cx:pt idx="100">33.890000000000001</cx:pt>
          <cx:pt idx="101">13.720000000000001</cx:pt>
          <cx:pt idx="102">7.6699999999999999</cx:pt>
          <cx:pt idx="103">13.4</cx:pt>
          <cx:pt idx="104">17.649999999999999</cx:pt>
          <cx:pt idx="105">21.649999999999999</cx:pt>
          <cx:pt idx="106">12.369999999999999</cx:pt>
          <cx:pt idx="107">22.489999999999998</cx:pt>
          <cx:pt idx="108">89</cx:pt>
          <cx:pt idx="109">14.949999999999999</cx:pt>
          <cx:pt idx="110">95</cx:pt>
          <cx:pt idx="111">22.039999999999999</cx:pt>
          <cx:pt idx="112">22.68</cx:pt>
          <cx:pt idx="113">8.25</cx:pt>
          <cx:pt idx="114">10.050000000000001</cx:pt>
          <cx:pt idx="115">6.4400000000000004</cx:pt>
          <cx:pt idx="116">12.890000000000001</cx:pt>
          <cx:pt idx="117">11.6</cx:pt>
          <cx:pt idx="118">12.890000000000001</cx:pt>
          <cx:pt idx="119">13.27</cx:pt>
          <cx:pt idx="120">27.899999999999999</cx:pt>
          <cx:pt idx="121">15.210000000000001</cx:pt>
          <cx:pt idx="122">13.789999999999999</cx:pt>
          <cx:pt idx="123">26.800000000000001</cx:pt>
          <cx:pt idx="124">7.8600000000000003</cx:pt>
          <cx:pt idx="125">24.420000000000002</cx:pt>
          <cx:pt idx="126">10.82</cx:pt>
          <cx:pt idx="127">8.5700000000000003</cx:pt>
          <cx:pt idx="128">13.44</cx:pt>
          <cx:pt idx="129">4.3600000000000003</cx:pt>
          <cx:pt idx="130">37.189999999999998</cx:pt>
          <cx:pt idx="131">9.0299999999999994</cx:pt>
          <cx:pt idx="132">14.82</cx:pt>
          <cx:pt idx="133">15.199999999999999</cx:pt>
          <cx:pt idx="134">11.960000000000001</cx:pt>
          <cx:pt idx="135">39.899999999999999</cx:pt>
          <cx:pt idx="136">9.6699999999999999</cx:pt>
          <cx:pt idx="137">17.32</cx:pt>
          <cx:pt idx="138">18.010000000000002</cx:pt>
          <cx:pt idx="139">45.479999999999997</cx:pt>
          <cx:pt idx="140">20.780000000000001</cx:pt>
          <cx:pt idx="141">16.370000000000001</cx:pt>
          <cx:pt idx="142">8.1799999999999997</cx:pt>
          <cx:pt idx="143">16.149999999999999</cx:pt>
          <cx:pt idx="144">13.92</cx:pt>
          <cx:pt idx="145">4.46</cx:pt>
          <cx:pt idx="146">7.5499999999999998</cx:pt>
          <cx:pt idx="147">17.16</cx:pt>
          <cx:pt idx="148">9.1400000000000006</cx:pt>
          <cx:pt idx="149">10.1</cx:pt>
          <cx:pt idx="150">5.6500000000000004</cx:pt>
          <cx:pt idx="151">15.470000000000001</cx:pt>
          <cx:pt idx="152">11.35</cx:pt>
          <cx:pt idx="153">10.34</cx:pt>
          <cx:pt idx="154">5.75</cx:pt>
          <cx:pt idx="155">3.4500000000000002</cx:pt>
          <cx:pt idx="156">4.3099999999999996</cx:pt>
          <cx:pt idx="157">10.49</cx:pt>
          <cx:pt idx="158">10.73</cx:pt>
          <cx:pt idx="159">7.5700000000000003</cx:pt>
          <cx:pt idx="160">10.869999999999999</cx:pt>
          <cx:pt idx="161">2.9700000000000002</cx:pt>
          <cx:pt idx="162">4.6500000000000004</cx:pt>
          <cx:pt idx="163">7.7599999999999998</cx:pt>
          <cx:pt idx="164">10.01</cx:pt>
          <cx:pt idx="165">7.9699999999999998</cx:pt>
          <cx:pt idx="166">13.77</cx:pt>
          <cx:pt idx="167">15.81</cx:pt>
          <cx:pt idx="169">11.66</cx:pt>
          <cx:pt idx="170">11.18</cx:pt>
          <cx:pt idx="171">16.73</cx:pt>
          <cx:pt idx="172">6.8499999999999996</cx:pt>
          <cx:pt idx="173">14.49</cx:pt>
          <cx:pt idx="174">9.75</cx:pt>
          <cx:pt idx="175">5.5300000000000002</cx:pt>
          <cx:pt idx="176">7.0499999999999998</cx:pt>
          <cx:pt idx="177">11.59</cx:pt>
          <cx:pt idx="178">13.83</cx:pt>
          <cx:pt idx="179">5.3399999999999999</cx:pt>
          <cx:pt idx="180">7.8399999999999999</cx:pt>
          <cx:pt idx="181">16.07</cx:pt>
          <cx:pt idx="182">18.91</cx:pt>
          <cx:pt idx="183">8.7599999999999998</cx:pt>
          <cx:pt idx="184">12.52</cx:pt>
          <cx:pt idx="185">13.970000000000001</cx:pt>
          <cx:pt idx="186">13.83</cx:pt>
          <cx:pt idx="187">8.8300000000000001</cx:pt>
          <cx:pt idx="188">5.7300000000000004</cx:pt>
          <cx:pt idx="189">6.1900000000000004</cx:pt>
          <cx:pt idx="190">10.08</cx:pt>
          <cx:pt idx="191">13.369999999999999</cx:pt>
          <cx:pt idx="192">10.470000000000001</cx:pt>
          <cx:pt idx="193">20.82</cx:pt>
          <cx:pt idx="194">12.119999999999999</cx:pt>
          <cx:pt idx="195">21.280000000000001</cx:pt>
          <cx:pt idx="197">9.4199999999999999</cx:pt>
          <cx:pt idx="198">14.23</cx:pt>
          <cx:pt idx="199">7.0499999999999998</cx:pt>
          <cx:pt idx="201">6.6500000000000004</cx:pt>
          <cx:pt idx="202">21.48</cx:pt>
          <cx:pt idx="203">10.210000000000001</cx:pt>
          <cx:pt idx="205">14.619999999999999</cx:pt>
          <cx:pt idx="206">6.8499999999999996</cx:pt>
          <cx:pt idx="207">16.469999999999999</cx:pt>
          <cx:pt idx="208">20.82</cx:pt>
          <cx:pt idx="209">10.08</cx:pt>
          <cx:pt idx="210">17.460000000000001</cx:pt>
          <cx:pt idx="211">28.850000000000001</cx:pt>
          <cx:pt idx="212">10.470000000000001</cx:pt>
          <cx:pt idx="213">18.18</cx:pt>
          <cx:pt idx="214">7.71</cx:pt>
          <cx:pt idx="215">10.869999999999999</cx:pt>
          <cx:pt idx="216">23.059999999999999</cx:pt>
          <cx:pt idx="217">24.370000000000001</cx:pt>
          <cx:pt idx="218">13.31</cx:pt>
          <cx:pt idx="219">11.33</cx:pt>
          <cx:pt idx="220">19.890000000000001</cx:pt>
          <cx:pt idx="221">25.690000000000001</cx:pt>
          <cx:pt idx="222">9.2899999999999991</cx:pt>
          <cx:pt idx="223">7.3099999999999996</cx:pt>
          <cx:pt idx="224">14.43</cx:pt>
          <cx:pt idx="225">9.8200000000000003</cx:pt>
          <cx:pt idx="226">9.9499999999999993</cx:pt>
          <cx:pt idx="227">7.7699999999999996</cx:pt>
          <cx:pt idx="228">15.68</cx:pt>
          <cx:pt idx="229">23.32</cx:pt>
          <cx:pt idx="230">11.130000000000001</cx:pt>
          <cx:pt idx="231">25.760000000000002</cx:pt>
          <cx:pt idx="232">9.4199999999999999</cx:pt>
          <cx:pt idx="233">9.2899999999999991</cx:pt>
          <cx:pt idx="234">9.5500000000000007</cx:pt>
          <cx:pt idx="235">8.8300000000000001</cx:pt>
          <cx:pt idx="236">7.7699999999999996</cx:pt>
          <cx:pt idx="237">8.4299999999999997</cx:pt>
          <cx:pt idx="238">16.530000000000001</cx:pt>
          <cx:pt idx="239">7.9100000000000001</cx:pt>
          <cx:pt idx="240">11.4</cx:pt>
          <cx:pt idx="241">8.0999999999999996</cx:pt>
          <cx:pt idx="242">20.02</cx:pt>
          <cx:pt idx="243">9.6199999999999992</cx:pt>
          <cx:pt idx="244">11.4</cx:pt>
          <cx:pt idx="245">10.800000000000001</cx:pt>
          <cx:pt idx="246">9.5500000000000007</cx:pt>
          <cx:pt idx="247">6.5199999999999996</cx:pt>
          <cx:pt idx="248">15.220000000000001</cx:pt>
          <cx:pt idx="249">13.77</cx:pt>
          <cx:pt idx="250">7.4400000000000004</cx:pt>
          <cx:pt idx="251">8.8300000000000001</cx:pt>
          <cx:pt idx="252">8.5800000000000001</cx:pt>
          <cx:pt idx="253">5.9100000000000001</cx:pt>
          <cx:pt idx="254">12.220000000000001</cx:pt>
          <cx:pt idx="255">11.25</cx:pt>
          <cx:pt idx="256">16.079999999999998</cx:pt>
          <cx:pt idx="257">0.56999999999999995</cx:pt>
          <cx:pt idx="258">6.3600000000000003</cx:pt>
          <cx:pt idx="259">12.16</cx:pt>
          <cx:pt idx="260">16.879999999999999</cx:pt>
          <cx:pt idx="261">16.93</cx:pt>
          <cx:pt idx="262">6.4199999999999999</cx:pt>
          <cx:pt idx="263">14.15</cx:pt>
          <cx:pt idx="264">9.4900000000000002</cx:pt>
          <cx:pt idx="265">7.3300000000000001</cx:pt>
          <cx:pt idx="266">8.8100000000000005</cx:pt>
          <cx:pt idx="267">8.9800000000000004</cx:pt>
          <cx:pt idx="268">11.140000000000001</cx:pt>
          <cx:pt idx="269">7.6699999999999999</cx:pt>
          <cx:pt idx="270">5.5099999999999998</cx:pt>
          <cx:pt idx="271">4.8899999999999997</cx:pt>
          <cx:pt idx="272">12.56</cx:pt>
          <cx:pt idx="273">13.859999999999999</cx:pt>
          <cx:pt idx="274">10.68</cx:pt>
          <cx:pt idx="275">6.4800000000000004</cx:pt>
          <cx:pt idx="276">7.0999999999999996</cx:pt>
          <cx:pt idx="277">10.57</cx:pt>
          <cx:pt idx="278">14.09</cx:pt>
          <cx:pt idx="279">14.77</cx:pt>
          <cx:pt idx="280">10.91</cx:pt>
          <cx:pt idx="281">24.379999999999999</cx:pt>
          <cx:pt idx="282">8.1799999999999997</cx:pt>
          <cx:pt idx="283">26.190000000000001</cx:pt>
          <cx:pt idx="284">21.530000000000001</cx:pt>
          <cx:pt idx="285">10.34</cx:pt>
          <cx:pt idx="286">15.17</cx:pt>
          <cx:pt idx="287">14.720000000000001</cx:pt>
          <cx:pt idx="288">13.18</cx:pt>
          <cx:pt idx="289">29</cx:pt>
          <cx:pt idx="290">7.3300000000000001</cx:pt>
          <cx:pt idx="291">10.17</cx:pt>
          <cx:pt idx="292">10.23</cx:pt>
          <cx:pt idx="293">8.9800000000000004</cx:pt>
          <cx:pt idx="294">4.7199999999999998</cx:pt>
          <cx:pt idx="295">12.9</cx:pt>
          <cx:pt idx="296">16.02</cx:pt>
          <cx:pt idx="297">10.74</cx:pt>
          <cx:pt idx="298">9.375</cx:pt>
          <cx:pt idx="299">10.34</cx:pt>
          <cx:pt idx="300">8.6400000000000006</cx:pt>
          <cx:pt idx="301">7.8399999999999999</cx:pt>
          <cx:pt idx="302">17.780000000000001</cx:pt>
          <cx:pt idx="303">5.8499999999999996</cx:pt>
          <cx:pt idx="304">9.9399999999999995</cx:pt>
          <cx:pt idx="305">14.380000000000001</cx:pt>
        </cx:lvl>
      </cx:numDim>
    </cx:data>
  </cx:chartData>
  <cx:chart>
    <cx:plotArea>
      <cx:plotAreaRegion>
        <cx:series layoutId="boxWhisker" uniqueId="{476EB1C5-A5DD-4F1C-A311-ADDC6D4D8A66}">
          <cx:tx>
            <cx:txData>
              <cx:f>Feuil1!$B$1</cx:f>
              <cx:v>Série 1</cx:v>
            </cx:txData>
          </cx:tx>
          <cx:spPr>
            <a:solidFill>
              <a:schemeClr val="tx2">
                <a:lumMod val="40000"/>
                <a:lumOff val="60000"/>
              </a:schemeClr>
            </a:solidFill>
            <a:ln w="9525"/>
          </cx:spPr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ckLabels/>
        <cx:txPr>
          <a:bodyPr vertOverflow="overflow" horzOverflow="overflow" wrap="square" lIns="0" tIns="0" rIns="0" bIns="0"/>
          <a:lstStyle/>
          <a:p>
            <a:pPr algn="ctr" rtl="0">
              <a:defRPr sz="1600" b="0" i="0" baseline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fr-FR" sz="1600" baseline="0">
              <a:solidFill>
                <a:sysClr val="windowText" lastClr="000000"/>
              </a:solidFill>
            </a:endParaRPr>
          </a:p>
        </cx:txPr>
      </cx:axis>
      <cx:axis id="1">
        <cx:valScaling/>
        <cx:title>
          <cx:tx>
            <cx:rich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>
                    <a:solidFill>
                      <a:sysClr val="windowText" lastClr="000000"/>
                    </a:solidFill>
                  </a:defRPr>
                </a:pPr>
                <a:r>
                  <a:rPr lang="fr-FR" sz="1700" b="0" i="0" u="none" strike="noStrike" baseline="0" dirty="0">
                    <a:solidFill>
                      <a:sysClr val="windowText" lastClr="000000"/>
                    </a:solidFill>
                    <a:latin typeface="Calibri" panose="020F0502020204030204"/>
                  </a:rPr>
                  <a:t>Anticorps anti-CarP (UA/</a:t>
                </a:r>
                <a:r>
                  <a:rPr lang="fr-FR" sz="1700" b="0" i="0" u="none" strike="noStrike" baseline="0" dirty="0" err="1">
                    <a:solidFill>
                      <a:sysClr val="windowText" lastClr="000000"/>
                    </a:solidFill>
                    <a:latin typeface="Calibri" panose="020F0502020204030204"/>
                  </a:rPr>
                  <a:t>mL</a:t>
                </a:r>
                <a:r>
                  <a:rPr lang="fr-FR" sz="1700" b="0" i="0" u="none" strike="noStrike" baseline="0" dirty="0">
                    <a:solidFill>
                      <a:sysClr val="windowText" lastClr="000000"/>
                    </a:solidFill>
                    <a:latin typeface="Calibri" panose="020F0502020204030204"/>
                  </a:rPr>
                  <a:t>)</a:t>
                </a:r>
              </a:p>
            </cx:rich>
          </cx:tx>
        </cx:title>
        <cx:majorGridlines/>
        <cx:tickLabels/>
        <cx:txPr>
          <a:bodyPr vertOverflow="overflow" horzOverflow="overflow" wrap="square" lIns="0" tIns="0" rIns="0" bIns="0"/>
          <a:lstStyle/>
          <a:p>
            <a:pPr algn="ctr" rtl="0">
              <a:defRPr sz="1200" b="0" i="0" baseline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fr-FR" sz="1200" baseline="0">
              <a:solidFill>
                <a:sysClr val="windowText" lastClr="000000"/>
              </a:solidFill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15462-FABA-405A-8854-10F2321CF8CB}" type="datetimeFigureOut">
              <a:rPr lang="fr-FR" smtClean="0"/>
              <a:t>16/01/2020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6010A-FA46-43F8-A36D-82D629104F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79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Monsieur le président du jury, mesdames et messieurs les membres du jury, je tenais à vous remercier d’avoir accepté de juger mon travail. </a:t>
            </a:r>
          </a:p>
          <a:p>
            <a:r>
              <a:rPr lang="fr-FR" dirty="0"/>
              <a:t>Chère famille, chers amis et collègues, merci de votre présence ce soir. </a:t>
            </a:r>
          </a:p>
          <a:p>
            <a:r>
              <a:rPr lang="fr-FR" dirty="0"/>
              <a:t>Je vais vous présenter aujourd’hui mon travail de thèse intitulé …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6010A-FA46-43F8-A36D-82D629104F9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031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6010A-FA46-43F8-A36D-82D629104F9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539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6010A-FA46-43F8-A36D-82D629104F9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9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6010A-FA46-43F8-A36D-82D629104F97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75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Puis nous calculions le PASI, score de sévérité du psoriasis, et le NAPSI,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6010A-FA46-43F8-A36D-82D629104F97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2760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/>
              <a:t>Nous récupérions les traitements du </a:t>
            </a:r>
            <a:r>
              <a:rPr lang="fr-FR" dirty="0" err="1"/>
              <a:t>pso</a:t>
            </a:r>
            <a:r>
              <a:rPr lang="fr-FR" dirty="0"/>
              <a:t> et/ou du RP ainsi que les principaux ATCD </a:t>
            </a:r>
          </a:p>
          <a:p>
            <a:pPr marL="171450" indent="-171450">
              <a:buFontTx/>
              <a:buChar char="-"/>
            </a:pPr>
            <a:r>
              <a:rPr lang="fr-FR" dirty="0"/>
              <a:t>Puis nous réalisions des </a:t>
            </a:r>
            <a:r>
              <a:rPr lang="fr-FR" dirty="0" err="1"/>
              <a:t>Rx</a:t>
            </a:r>
            <a:r>
              <a:rPr lang="fr-FR" dirty="0"/>
              <a:t> des mains et des pieds </a:t>
            </a:r>
            <a:r>
              <a:rPr lang="fr-FR" b="1" dirty="0"/>
              <a:t>pour les patients du groupe RP </a:t>
            </a:r>
            <a:r>
              <a:rPr lang="fr-FR" dirty="0"/>
              <a:t>afin de calculer le score….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6010A-FA46-43F8-A36D-82D629104F97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295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baseline="0" dirty="0"/>
              <a:t>Et nous avons dosé </a:t>
            </a:r>
            <a:r>
              <a:rPr lang="fr-FR" baseline="0" dirty="0"/>
              <a:t>manuellement les anti-CarP grâce à des kits ELISA fourni par Innova </a:t>
            </a:r>
            <a:r>
              <a:rPr lang="fr-FR" baseline="0" dirty="0" err="1"/>
              <a:t>diag</a:t>
            </a:r>
            <a:r>
              <a:rPr lang="fr-FR" baseline="0" dirty="0"/>
              <a:t>. </a:t>
            </a: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6010A-FA46-43F8-A36D-82D629104F97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742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6010A-FA46-43F8-A36D-82D629104F97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9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6010A-FA46-43F8-A36D-82D629104F97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498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6010A-FA46-43F8-A36D-82D629104F97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301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6010A-FA46-43F8-A36D-82D629104F97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475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6010A-FA46-43F8-A36D-82D629104F9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7440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- Dans notre étude, nous avons vu que pour le seuil de positivité de 12 UA/</a:t>
            </a:r>
            <a:r>
              <a:rPr lang="fr-FR" dirty="0" err="1"/>
              <a:t>mL</a:t>
            </a:r>
            <a:r>
              <a:rPr lang="fr-FR" dirty="0"/>
              <a:t>, la Se était de 55%. </a:t>
            </a:r>
          </a:p>
          <a:p>
            <a:r>
              <a:rPr lang="fr-FR" dirty="0"/>
              <a:t>- Ceci est un résultat prometteur. </a:t>
            </a:r>
          </a:p>
          <a:p>
            <a:r>
              <a:rPr lang="fr-FR" dirty="0"/>
              <a:t>- En effet, la sensibilité des ACPA de première génération, </a:t>
            </a:r>
            <a:r>
              <a:rPr lang="fr-FR" b="1" dirty="0"/>
              <a:t>biomarqueur désormais reconnu dans le cadre du diagnostic de la PR</a:t>
            </a:r>
            <a:r>
              <a:rPr lang="fr-FR" dirty="0"/>
              <a:t>, était similaire à 53%. Ce n’est qu’avec les tests de 2</a:t>
            </a:r>
            <a:r>
              <a:rPr lang="fr-FR" baseline="30000" dirty="0"/>
              <a:t>nde</a:t>
            </a:r>
            <a:r>
              <a:rPr lang="fr-FR" dirty="0"/>
              <a:t> et 3</a:t>
            </a:r>
            <a:r>
              <a:rPr lang="fr-FR" baseline="30000" dirty="0"/>
              <a:t>ème</a:t>
            </a:r>
            <a:r>
              <a:rPr lang="fr-FR" dirty="0"/>
              <a:t> génération ainsi qu’avec leur </a:t>
            </a:r>
            <a:r>
              <a:rPr lang="fr-FR" b="1" dirty="0"/>
              <a:t>intégration</a:t>
            </a:r>
            <a:r>
              <a:rPr lang="fr-FR" dirty="0"/>
              <a:t> dans des scores </a:t>
            </a:r>
            <a:r>
              <a:rPr lang="fr-FR" dirty="0" err="1"/>
              <a:t>clinico</a:t>
            </a:r>
            <a:r>
              <a:rPr lang="fr-FR" dirty="0"/>
              <a:t>-biologiques que la sensibilité a augmentée.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6010A-FA46-43F8-A36D-82D629104F97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1288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6010A-FA46-43F8-A36D-82D629104F97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9285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6010A-FA46-43F8-A36D-82D629104F9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853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anticorps anti-protéines carbamylées ont récemment été décrits et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6010A-FA46-43F8-A36D-82D629104F9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805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 certains cross réactivité ++: Reed E, </a:t>
            </a:r>
            <a:r>
              <a:rPr lang="fr-FR" dirty="0" err="1" smtClean="0"/>
              <a:t>Arthritis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Ther</a:t>
            </a:r>
            <a:r>
              <a:rPr lang="fr-FR" baseline="0" dirty="0" smtClean="0"/>
              <a:t> 2016; 18(1):96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10FF-31AD-4A84-A3A3-CB7A0D579B3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775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OA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Inflammatory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osteoarthritis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PsA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Psoriatic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arthritis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Ps-Gout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Pseudogout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RA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Rheumatoid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arthritis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Reactive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arthritis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bacterial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viral), RS3PE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Remitting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seronegative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symmetrical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synovitis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pitting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edema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Sarc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Sarcoidosis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Spondylarthropathy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peripheral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arthritis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UA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Undifferentiated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arthritis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10FF-31AD-4A84-A3A3-CB7A0D579B3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655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err="1" smtClean="0"/>
              <a:t>Verheul</a:t>
            </a:r>
            <a:r>
              <a:rPr lang="fr-FR" baseline="0" dirty="0" smtClean="0"/>
              <a:t> MK, </a:t>
            </a:r>
            <a:r>
              <a:rPr lang="fr-FR" dirty="0" err="1" smtClean="0"/>
              <a:t>Artritis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Rheum</a:t>
            </a:r>
            <a:r>
              <a:rPr lang="fr-FR" baseline="0" dirty="0" smtClean="0"/>
              <a:t>, 2018: triple positivité FR + ACPA + CarP: </a:t>
            </a:r>
            <a:r>
              <a:rPr lang="fr-FR" baseline="0" dirty="0" err="1" smtClean="0"/>
              <a:t>Sp</a:t>
            </a:r>
            <a:r>
              <a:rPr lang="fr-FR" baseline="0" dirty="0" smtClean="0"/>
              <a:t> 98-100% et Se 11-39% : intérêt pour un diagnostic très précoce des individus à risque ??</a:t>
            </a:r>
          </a:p>
          <a:p>
            <a:endParaRPr lang="fr-FR" baseline="0" dirty="0" smtClean="0"/>
          </a:p>
          <a:p>
            <a:r>
              <a:rPr lang="fr-FR" baseline="0" dirty="0" smtClean="0"/>
              <a:t>10% de 30% </a:t>
            </a:r>
            <a:r>
              <a:rPr lang="fr-FR" baseline="0" dirty="0" smtClean="0">
                <a:sym typeface="Wingdings" panose="05000000000000000000" pitchFamily="2" charset="2"/>
              </a:rPr>
              <a:t> seuls 3% des patients PR sont CCP et FR- / CarP+</a:t>
            </a:r>
          </a:p>
          <a:p>
            <a:endParaRPr lang="fr-FR" baseline="0" dirty="0" smtClean="0">
              <a:sym typeface="Wingdings" panose="05000000000000000000" pitchFamily="2" charset="2"/>
            </a:endParaRPr>
          </a:p>
          <a:p>
            <a:r>
              <a:rPr lang="fr-FR" baseline="0" dirty="0" err="1" smtClean="0">
                <a:sym typeface="Wingdings" panose="05000000000000000000" pitchFamily="2" charset="2"/>
              </a:rPr>
              <a:t>Nakabo</a:t>
            </a:r>
            <a:r>
              <a:rPr lang="fr-FR" baseline="0" dirty="0" smtClean="0">
                <a:sym typeface="Wingdings" panose="05000000000000000000" pitchFamily="2" charset="2"/>
              </a:rPr>
              <a:t> S; J </a:t>
            </a:r>
            <a:r>
              <a:rPr lang="fr-FR" baseline="0" dirty="0" err="1" smtClean="0">
                <a:sym typeface="Wingdings" panose="05000000000000000000" pitchFamily="2" charset="2"/>
              </a:rPr>
              <a:t>Rheumatol</a:t>
            </a:r>
            <a:r>
              <a:rPr lang="fr-FR" baseline="0" dirty="0" smtClean="0">
                <a:sym typeface="Wingdings" panose="05000000000000000000" pitchFamily="2" charset="2"/>
              </a:rPr>
              <a:t> 2017;44(9):1384 : prévalence des anti-CarP dans les PR CCP- comparable à celle retrouvée dans certaines connectivites  ne permet pas de différencier PR </a:t>
            </a:r>
            <a:r>
              <a:rPr lang="fr-FR" baseline="0" dirty="0" err="1" smtClean="0">
                <a:sym typeface="Wingdings" panose="05000000000000000000" pitchFamily="2" charset="2"/>
              </a:rPr>
              <a:t>sero</a:t>
            </a:r>
            <a:r>
              <a:rPr lang="fr-FR" baseline="0" dirty="0" smtClean="0">
                <a:sym typeface="Wingdings" panose="05000000000000000000" pitchFamily="2" charset="2"/>
              </a:rPr>
              <a:t>- et CTD.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10FF-31AD-4A84-A3A3-CB7A0D579B3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850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6010A-FA46-43F8-A36D-82D629104F9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157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dirty="0"/>
              <a:t>En effet ce rhumatisme est surtout connu comme un rhumatisme inflammatoire, mais pour autant </a:t>
            </a:r>
            <a:r>
              <a:rPr lang="fr-FR" b="1" dirty="0"/>
              <a:t>il présenterait aussi </a:t>
            </a:r>
            <a:r>
              <a:rPr lang="fr-FR" dirty="0"/>
              <a:t>des mécanismes auto-immuns. </a:t>
            </a:r>
          </a:p>
          <a:p>
            <a:pPr algn="l"/>
            <a:r>
              <a:rPr lang="fr-FR" dirty="0"/>
              <a:t>Cette hypothèse est supportée par la présence de cellules auto-réactives dans le RP, comme les plasmocytes, les lymphocytes T CD8 et Th17. </a:t>
            </a:r>
          </a:p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6010A-FA46-43F8-A36D-82D629104F9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579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2CB6-A730-4D8D-9225-BC0FBC179717}" type="datetimeFigureOut">
              <a:rPr lang="fr-FR" smtClean="0"/>
              <a:t>16/01/2020</a:t>
            </a:fld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4EBE-E040-4B9B-9197-186BA2AF1D74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2CB6-A730-4D8D-9225-BC0FBC179717}" type="datetimeFigureOut">
              <a:rPr lang="fr-FR" smtClean="0"/>
              <a:t>16/01/2020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4EBE-E040-4B9B-9197-186BA2AF1D7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2CB6-A730-4D8D-9225-BC0FBC179717}" type="datetimeFigureOut">
              <a:rPr lang="fr-FR" smtClean="0"/>
              <a:t>16/01/2020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4EBE-E040-4B9B-9197-186BA2AF1D7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2CB6-A730-4D8D-9225-BC0FBC179717}" type="datetimeFigureOut">
              <a:rPr lang="fr-FR" smtClean="0"/>
              <a:t>16/01/2020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4EBE-E040-4B9B-9197-186BA2AF1D7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2CB6-A730-4D8D-9225-BC0FBC179717}" type="datetimeFigureOut">
              <a:rPr lang="fr-FR" smtClean="0"/>
              <a:t>16/01/2020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4EBE-E040-4B9B-9197-186BA2AF1D74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2CB6-A730-4D8D-9225-BC0FBC179717}" type="datetimeFigureOut">
              <a:rPr lang="fr-FR" smtClean="0"/>
              <a:t>16/01/2020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4EBE-E040-4B9B-9197-186BA2AF1D7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2CB6-A730-4D8D-9225-BC0FBC179717}" type="datetimeFigureOut">
              <a:rPr lang="fr-FR" smtClean="0"/>
              <a:t>16/01/2020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4EBE-E040-4B9B-9197-186BA2AF1D7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2CB6-A730-4D8D-9225-BC0FBC179717}" type="datetimeFigureOut">
              <a:rPr lang="fr-FR" smtClean="0"/>
              <a:t>16/01/2020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4EBE-E040-4B9B-9197-186BA2AF1D7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2CB6-A730-4D8D-9225-BC0FBC179717}" type="datetimeFigureOut">
              <a:rPr lang="fr-FR" smtClean="0"/>
              <a:t>16/01/2020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4EBE-E040-4B9B-9197-186BA2AF1D7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2CB6-A730-4D8D-9225-BC0FBC179717}" type="datetimeFigureOut">
              <a:rPr lang="fr-FR" smtClean="0"/>
              <a:t>16/01/2020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4EBE-E040-4B9B-9197-186BA2AF1D7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2CB6-A730-4D8D-9225-BC0FBC179717}" type="datetimeFigureOut">
              <a:rPr lang="fr-FR" smtClean="0"/>
              <a:t>16/01/2020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3ED4EBE-E040-4B9B-9197-186BA2AF1D74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542CB6-A730-4D8D-9225-BC0FBC179717}" type="datetimeFigureOut">
              <a:rPr lang="fr-FR" smtClean="0"/>
              <a:t>16/01/2020</a:t>
            </a:fld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ED4EBE-E040-4B9B-9197-186BA2AF1D74}" type="slidenum">
              <a:rPr lang="fr-FR" smtClean="0"/>
              <a:t>‹N°›</a:t>
            </a:fld>
            <a:endParaRPr lang="fr-F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6254734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496944" cy="3456384"/>
          </a:xfrm>
        </p:spPr>
        <p:txBody>
          <a:bodyPr>
            <a:normAutofit/>
          </a:bodyPr>
          <a:lstStyle/>
          <a:p>
            <a:pPr algn="ctr"/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ANTICORPS ANTI-PROTEINES CARBAMYLEES DANS LE CADRE DU DIAGNOSTIC </a:t>
            </a:r>
            <a:r>
              <a:rPr lang="fr-F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</a:t>
            </a:r>
            <a:r>
              <a:rPr lang="fr-F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RHUMATISME </a:t>
            </a:r>
            <a:r>
              <a:rPr lang="fr-F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PSORIASIQUE</a:t>
            </a:r>
            <a:endParaRPr lang="fr-F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5516" y="4208724"/>
            <a:ext cx="8712968" cy="2028587"/>
          </a:xfrm>
        </p:spPr>
        <p:txBody>
          <a:bodyPr>
            <a:normAutofit/>
          </a:bodyPr>
          <a:lstStyle/>
          <a:p>
            <a:pPr algn="ctr"/>
            <a:r>
              <a:rPr lang="fr-FR" sz="2000" dirty="0"/>
              <a:t>Morgane </a:t>
            </a:r>
            <a:r>
              <a:rPr lang="fr-FR" sz="2000" dirty="0" smtClean="0"/>
              <a:t>RIGHETTI, Fabienne COURY, Nicole FABIEN</a:t>
            </a:r>
            <a:endParaRPr lang="fr-FR" sz="2000" dirty="0"/>
          </a:p>
          <a:p>
            <a:pPr algn="ctr"/>
            <a:r>
              <a:rPr lang="fr-FR" sz="2000" dirty="0"/>
              <a:t/>
            </a:r>
            <a:br>
              <a:rPr lang="fr-FR" sz="2000" dirty="0"/>
            </a:br>
            <a:r>
              <a:rPr lang="fr-FR" sz="1800" dirty="0"/>
              <a:t>Service de rhumatologie </a:t>
            </a:r>
            <a:r>
              <a:rPr lang="fr-FR" sz="1800" dirty="0" smtClean="0"/>
              <a:t>, service d’immunologie</a:t>
            </a:r>
          </a:p>
          <a:p>
            <a:pPr algn="ctr"/>
            <a:r>
              <a:rPr lang="fr-FR" sz="1800" dirty="0" smtClean="0"/>
              <a:t> </a:t>
            </a:r>
            <a:r>
              <a:rPr lang="fr-FR" sz="1800" dirty="0"/>
              <a:t>Centre Hospitalier Lyon </a:t>
            </a:r>
            <a:r>
              <a:rPr lang="fr-FR" sz="1800" dirty="0" smtClean="0"/>
              <a:t>Sud</a:t>
            </a:r>
            <a:endParaRPr lang="fr-FR" sz="2000" dirty="0"/>
          </a:p>
          <a:p>
            <a:pPr algn="l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63641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53403" y="324951"/>
            <a:ext cx="303159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Carbamylation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5827102" y="2696552"/>
            <a:ext cx="2516931" cy="2163797"/>
            <a:chOff x="1610717" y="3021498"/>
            <a:chExt cx="3355908" cy="2163797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0717" y="3021498"/>
              <a:ext cx="3355908" cy="121576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770740" y="4723630"/>
              <a:ext cx="213776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/>
                <a:t>Citrulline</a:t>
              </a:r>
              <a:endParaRPr lang="fr-FR" sz="2400" b="1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903591" y="2296798"/>
            <a:ext cx="3206322" cy="2563551"/>
            <a:chOff x="6933235" y="2621744"/>
            <a:chExt cx="4275097" cy="2563551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33235" y="2621744"/>
              <a:ext cx="3588151" cy="214765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936068" y="4723630"/>
              <a:ext cx="32722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/>
                <a:t>Homocitrulline</a:t>
              </a:r>
              <a:endParaRPr lang="fr-FR" sz="2400" b="1" dirty="0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370107" y="1396095"/>
            <a:ext cx="8478891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odification post-traductionnelle des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protéines induisant la transformation de 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résidus lysine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en homocitrulline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30268" y="5197267"/>
            <a:ext cx="7166067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 par l’inflammation / le tabagisme 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50807" y="5838450"/>
            <a:ext cx="839819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plusieurs protéines carbamylées 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retrouvées dans l’articulation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des patients atteints de PR: albumine,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anti-trypsine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, fibrinogène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603258" y="932704"/>
            <a:ext cx="246384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T. Vincent 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49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73965" y="615407"/>
            <a:ext cx="5428858" cy="584775"/>
          </a:xfrm>
          <a:prstGeom prst="rect">
            <a:avLst/>
          </a:prstGeom>
          <a:solidFill>
            <a:srgbClr val="CCEC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Détection des </a:t>
            </a:r>
            <a:r>
              <a:rPr lang="fr-FR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anti-CarP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30794" y="2226836"/>
            <a:ext cx="167225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 ELISA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904100" y="2239386"/>
            <a:ext cx="6340308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è"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sérum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de veau 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fœtal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carbamylé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Car-SVF</a:t>
            </a:r>
          </a:p>
          <a:p>
            <a:pPr marL="342900" indent="-342900">
              <a:buFont typeface="Wingdings" pitchFamily="2" charset="2"/>
              <a:buChar char="è"/>
            </a:pP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619672" y="3255049"/>
            <a:ext cx="6930618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Protéines carbamylées :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Car-fibrinogène, Car-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vimentine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, Car-albumine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30792" y="4257319"/>
            <a:ext cx="856168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éactions croisées anti-ACPA / anti-CarP possibles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mais 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rares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30793" y="5183110"/>
            <a:ext cx="755357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ucun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kit commercial 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disponible: </a:t>
            </a:r>
          </a:p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kit de recherche: INOVA/ </a:t>
            </a:r>
            <a:r>
              <a:rPr lang="fr-F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Werfen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70873" y="6237312"/>
            <a:ext cx="246384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T. Vincent 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11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607" y="-11458"/>
            <a:ext cx="5393531" cy="16954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b="14898"/>
          <a:stretch/>
        </p:blipFill>
        <p:spPr>
          <a:xfrm>
            <a:off x="3990372" y="1369000"/>
            <a:ext cx="2701100" cy="26303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259" y="2477322"/>
            <a:ext cx="5781418" cy="406242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940152" y="2286328"/>
            <a:ext cx="317266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2086 </a:t>
            </a:r>
            <a:r>
              <a:rPr lang="fr-FR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</a:t>
            </a:r>
            <a:r>
              <a:rPr lang="fr-FR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arthritis</a:t>
            </a:r>
            <a:r>
              <a:rPr lang="fr-FR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patients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940152" y="3019642"/>
            <a:ext cx="305083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Anti-CarP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:	Se = 44%</a:t>
            </a: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89%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940152" y="4099746"/>
            <a:ext cx="305083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Anti-CCP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:	Se = 54%</a:t>
            </a: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96%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940152" y="5179850"/>
            <a:ext cx="305083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 </a:t>
            </a:r>
            <a:r>
              <a:rPr lang="fr-FR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IgM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:		Se = 59%</a:t>
            </a: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91%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370873" y="6237312"/>
            <a:ext cx="246384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T. Vincent 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12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997387" y="1413388"/>
            <a:ext cx="5972974" cy="461665"/>
            <a:chOff x="2004607" y="1592408"/>
            <a:chExt cx="7963964" cy="461665"/>
          </a:xfrm>
        </p:grpSpPr>
        <p:sp>
          <p:nvSpPr>
            <p:cNvPr id="24" name="ZoneTexte 23"/>
            <p:cNvSpPr txBox="1"/>
            <p:nvPr/>
          </p:nvSpPr>
          <p:spPr>
            <a:xfrm>
              <a:off x="2004607" y="1592408"/>
              <a:ext cx="3779240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Bonne spécificité:</a:t>
              </a:r>
              <a:endParaRPr lang="fr-F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7753862" y="1592408"/>
              <a:ext cx="2214709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 89-</a:t>
              </a:r>
              <a:r>
                <a:rPr lang="fr-F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96%</a:t>
              </a:r>
              <a:endParaRPr lang="fr-FR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357074" y="5590838"/>
            <a:ext cx="8810778" cy="873845"/>
            <a:chOff x="2042740" y="4854027"/>
            <a:chExt cx="11747703" cy="873845"/>
          </a:xfrm>
        </p:grpSpPr>
        <p:sp>
          <p:nvSpPr>
            <p:cNvPr id="27" name="ZoneTexte 26"/>
            <p:cNvSpPr txBox="1"/>
            <p:nvPr/>
          </p:nvSpPr>
          <p:spPr>
            <a:xfrm>
              <a:off x="2042740" y="4854027"/>
              <a:ext cx="4119076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Intérêt pronostique</a:t>
              </a:r>
              <a:r>
                <a:rPr lang="fr-FR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fr-F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5251354" y="5327762"/>
              <a:ext cx="8539089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 </a:t>
              </a:r>
              <a:r>
                <a:rPr lang="fr-FR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 </a:t>
              </a:r>
              <a:r>
                <a:rPr lang="fr-FR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agressives et </a:t>
              </a:r>
              <a:r>
                <a:rPr lang="fr-FR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érosives </a:t>
              </a:r>
              <a:r>
                <a:rPr lang="fr-F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fr-FR" b="1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avec ou sans anti-CCP</a:t>
              </a:r>
              <a:r>
                <a:rPr lang="fr-F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fr-FR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-3060848" y="2471192"/>
            <a:ext cx="10237926" cy="3012343"/>
            <a:chOff x="661529" y="2444803"/>
            <a:chExt cx="13650567" cy="3012343"/>
          </a:xfrm>
        </p:grpSpPr>
        <p:sp>
          <p:nvSpPr>
            <p:cNvPr id="22" name="ZoneTexte 21"/>
            <p:cNvSpPr txBox="1"/>
            <p:nvPr/>
          </p:nvSpPr>
          <p:spPr>
            <a:xfrm>
              <a:off x="6072509" y="2444803"/>
              <a:ext cx="4300750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Intérêt diagnostique:</a:t>
              </a:r>
              <a:endParaRPr lang="fr-F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lèche droite 22"/>
            <p:cNvSpPr/>
            <p:nvPr/>
          </p:nvSpPr>
          <p:spPr>
            <a:xfrm>
              <a:off x="661529" y="3066827"/>
              <a:ext cx="632741" cy="43508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834715" y="3053537"/>
              <a:ext cx="8524129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 </a:t>
              </a:r>
              <a:r>
                <a:rPr lang="fr-F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limité </a:t>
              </a:r>
              <a:r>
                <a:rPr lang="fr-F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car manque de sensibilité </a:t>
              </a:r>
              <a:r>
                <a:rPr lang="fr-F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# </a:t>
              </a:r>
              <a:r>
                <a:rPr lang="fr-F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r>
                <a:rPr lang="fr-F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fr-FR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4834715" y="4142982"/>
              <a:ext cx="9477381" cy="7694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è"/>
              </a:pPr>
              <a:r>
                <a:rPr lang="fr-FR" sz="24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 CCP- FR- : # 10%</a:t>
              </a:r>
              <a:r>
                <a:rPr lang="fr-FR" sz="24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fr-FR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fr-FR" sz="2000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 </a:t>
              </a:r>
              <a:r>
                <a:rPr lang="fr-FR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3% des patients PR)</a:t>
              </a:r>
            </a:p>
            <a:p>
              <a:r>
                <a:rPr lang="fr-FR" sz="2000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fr-FR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		(</a:t>
              </a:r>
              <a:r>
                <a:rPr lang="fr-FR" sz="20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 </a:t>
              </a:r>
              <a:r>
                <a:rPr lang="fr-FR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prévalence autres CTD ! )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834715" y="3598259"/>
              <a:ext cx="8701014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 </a:t>
              </a:r>
              <a:r>
                <a:rPr lang="fr-F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Le plus souvent associés aux anti-ACPA</a:t>
              </a:r>
              <a:endParaRPr lang="fr-FR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834715" y="4995481"/>
              <a:ext cx="7450159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</a:t>
              </a:r>
              <a:r>
                <a:rPr lang="fr-FR" sz="24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fr-F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Pas de valeur ajoutée / ACPA + FR</a:t>
              </a:r>
              <a:endParaRPr lang="fr-FR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7407064" y="775112"/>
            <a:ext cx="1482941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T. Vincent 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25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9"/>
            <a:ext cx="8892480" cy="606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47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1146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chemeClr val="tx1"/>
                </a:solidFill>
              </a:rPr>
              <a:t>Objectifs de </a:t>
            </a:r>
            <a:r>
              <a:rPr lang="fr-FR" sz="4000" dirty="0" smtClean="0">
                <a:solidFill>
                  <a:schemeClr val="tx1"/>
                </a:solidFill>
              </a:rPr>
              <a:t>l’ étude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2322" y="2132856"/>
            <a:ext cx="8147248" cy="3600400"/>
          </a:xfrm>
        </p:spPr>
        <p:txBody>
          <a:bodyPr>
            <a:normAutofit/>
          </a:bodyPr>
          <a:lstStyle/>
          <a:p>
            <a:r>
              <a:rPr lang="fr-FR" dirty="0">
                <a:latin typeface="+mj-lt"/>
              </a:rPr>
              <a:t>Déterminer les </a:t>
            </a:r>
            <a:r>
              <a:rPr lang="fr-FR" dirty="0" smtClean="0">
                <a:solidFill>
                  <a:schemeClr val="accent2"/>
                </a:solidFill>
                <a:latin typeface="+mj-lt"/>
              </a:rPr>
              <a:t>performances diagnostiques </a:t>
            </a:r>
            <a:r>
              <a:rPr lang="fr-FR" dirty="0">
                <a:latin typeface="+mj-lt"/>
              </a:rPr>
              <a:t>des anticorps anti-CarP pour le diagnostic de </a:t>
            </a:r>
            <a:r>
              <a:rPr lang="fr-FR" dirty="0" smtClean="0">
                <a:solidFill>
                  <a:srgbClr val="FF0000"/>
                </a:solidFill>
                <a:latin typeface="+mj-lt"/>
              </a:rPr>
              <a:t>Rhumatisme psoriasique  </a:t>
            </a:r>
            <a:r>
              <a:rPr lang="fr-FR" dirty="0">
                <a:latin typeface="+mj-lt"/>
              </a:rPr>
              <a:t>dans la population </a:t>
            </a:r>
            <a:r>
              <a:rPr lang="fr-FR" dirty="0" smtClean="0">
                <a:latin typeface="+mj-lt"/>
              </a:rPr>
              <a:t>« psoriasique »</a:t>
            </a:r>
            <a:r>
              <a:rPr lang="fr-FR" dirty="0">
                <a:latin typeface="+mj-lt"/>
              </a:rPr>
              <a:t/>
            </a:r>
            <a:br>
              <a:rPr lang="fr-FR" dirty="0">
                <a:latin typeface="+mj-lt"/>
              </a:rPr>
            </a:br>
            <a:endParaRPr lang="fr-FR" dirty="0">
              <a:latin typeface="+mj-lt"/>
            </a:endParaRPr>
          </a:p>
          <a:p>
            <a:r>
              <a:rPr lang="fr-FR" sz="2200" dirty="0">
                <a:latin typeface="+mj-lt"/>
              </a:rPr>
              <a:t>Déterminer le </a:t>
            </a:r>
            <a:r>
              <a:rPr lang="fr-FR" sz="2200" dirty="0">
                <a:solidFill>
                  <a:schemeClr val="accent2"/>
                </a:solidFill>
                <a:latin typeface="+mj-lt"/>
              </a:rPr>
              <a:t>seuil de positivité optimal</a:t>
            </a:r>
          </a:p>
          <a:p>
            <a:endParaRPr lang="fr-FR" sz="2200" dirty="0">
              <a:latin typeface="+mj-lt"/>
            </a:endParaRPr>
          </a:p>
          <a:p>
            <a:r>
              <a:rPr lang="fr-FR" sz="2200" dirty="0">
                <a:latin typeface="+mj-lt"/>
              </a:rPr>
              <a:t>Déterminer la </a:t>
            </a:r>
            <a:r>
              <a:rPr lang="fr-FR" sz="2200" dirty="0">
                <a:solidFill>
                  <a:schemeClr val="accent2"/>
                </a:solidFill>
                <a:latin typeface="+mj-lt"/>
              </a:rPr>
              <a:t>positivité</a:t>
            </a:r>
            <a:r>
              <a:rPr lang="fr-FR" sz="2200" dirty="0">
                <a:latin typeface="+mj-lt"/>
              </a:rPr>
              <a:t> et le </a:t>
            </a:r>
            <a:r>
              <a:rPr lang="fr-FR" sz="2200" dirty="0">
                <a:solidFill>
                  <a:schemeClr val="accent2"/>
                </a:solidFill>
                <a:latin typeface="+mj-lt"/>
              </a:rPr>
              <a:t>taux d’anticorps </a:t>
            </a:r>
            <a:r>
              <a:rPr lang="fr-FR" sz="2200" dirty="0">
                <a:latin typeface="+mj-lt"/>
              </a:rPr>
              <a:t>en fonction de l’activité des maladies articulaire et cutanée, de la dégradation structurale, des comorbidités</a:t>
            </a:r>
          </a:p>
        </p:txBody>
      </p:sp>
    </p:spTree>
    <p:extLst>
      <p:ext uri="{BB962C8B-B14F-4D97-AF65-F5344CB8AC3E}">
        <p14:creationId xmlns:p14="http://schemas.microsoft.com/office/powerpoint/2010/main" val="417678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99F85B-C30F-45C0-ACB5-2638C09B7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Intérêt de la recherche des </a:t>
            </a:r>
            <a:r>
              <a:rPr lang="fr-FR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anticorps </a:t>
            </a:r>
            <a:br>
              <a:rPr lang="fr-FR" sz="32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fr-FR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anti-CarP dans le RP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28C374-B4DB-499C-A605-122BC2CDE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9" y="2775235"/>
            <a:ext cx="8273220" cy="2378522"/>
          </a:xfrm>
        </p:spPr>
        <p:txBody>
          <a:bodyPr>
            <a:normAutofit/>
          </a:bodyPr>
          <a:lstStyle/>
          <a:p>
            <a:r>
              <a:rPr lang="fr-FR" dirty="0">
                <a:latin typeface="Calibri" panose="020F0502020204030204" pitchFamily="34" charset="0"/>
              </a:rPr>
              <a:t>Mécanismes auto-immuns dans le RP : </a:t>
            </a:r>
          </a:p>
          <a:p>
            <a:pPr lvl="1"/>
            <a:r>
              <a:rPr lang="fr-FR" dirty="0">
                <a:latin typeface="Calibri" panose="020F0502020204030204" pitchFamily="34" charset="0"/>
              </a:rPr>
              <a:t>Cellules </a:t>
            </a:r>
            <a:r>
              <a:rPr lang="fr-FR" dirty="0" smtClean="0">
                <a:latin typeface="Calibri" panose="020F0502020204030204" pitchFamily="34" charset="0"/>
              </a:rPr>
              <a:t> auto-réactives </a:t>
            </a:r>
            <a:r>
              <a:rPr lang="fr-FR" dirty="0">
                <a:latin typeface="Calibri" panose="020F0502020204030204" pitchFamily="34" charset="0"/>
              </a:rPr>
              <a:t>: plasmocytes, LT CD8+, Th17 </a:t>
            </a:r>
            <a:r>
              <a:rPr lang="fr-FR" sz="1000" dirty="0">
                <a:latin typeface="Calibri" panose="020F0502020204030204" pitchFamily="34" charset="0"/>
              </a:rPr>
              <a:t>(1,2)</a:t>
            </a:r>
          </a:p>
          <a:p>
            <a:pPr lvl="1"/>
            <a:r>
              <a:rPr lang="fr-FR" dirty="0">
                <a:latin typeface="Calibri" panose="020F0502020204030204" pitchFamily="34" charset="0"/>
              </a:rPr>
              <a:t>Présence d’anticorps anti-nucléaires </a:t>
            </a:r>
            <a:r>
              <a:rPr lang="fr-FR" sz="1000" dirty="0">
                <a:latin typeface="Calibri" panose="020F0502020204030204" pitchFamily="34" charset="0"/>
              </a:rPr>
              <a:t>(3)</a:t>
            </a:r>
          </a:p>
          <a:p>
            <a:pPr lvl="1"/>
            <a:r>
              <a:rPr lang="fr-FR" dirty="0">
                <a:latin typeface="Calibri" panose="020F0502020204030204" pitchFamily="34" charset="0"/>
              </a:rPr>
              <a:t>Présence de FR (15%) et d’ACPA (9%) </a:t>
            </a:r>
            <a:r>
              <a:rPr lang="fr-FR" sz="1000" dirty="0">
                <a:latin typeface="Calibri" panose="020F0502020204030204" pitchFamily="34" charset="0"/>
              </a:rPr>
              <a:t>(4)</a:t>
            </a:r>
          </a:p>
          <a:p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97BEAD0-8DFB-4A35-8BC0-D0C761EF8B45}"/>
              </a:ext>
            </a:extLst>
          </p:cNvPr>
          <p:cNvSpPr txBox="1"/>
          <p:nvPr/>
        </p:nvSpPr>
        <p:spPr>
          <a:xfrm>
            <a:off x="107504" y="6021288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(1) </a:t>
            </a:r>
            <a:r>
              <a:rPr lang="en-US" sz="1000" dirty="0" err="1"/>
              <a:t>Kagami</a:t>
            </a:r>
            <a:r>
              <a:rPr lang="en-US" sz="1000" dirty="0"/>
              <a:t> et al. J Invest Dermatol. 2010</a:t>
            </a:r>
          </a:p>
          <a:p>
            <a:r>
              <a:rPr lang="en-US" sz="1000" dirty="0"/>
              <a:t>(2) Diani et al. </a:t>
            </a:r>
            <a:r>
              <a:rPr lang="en-US" sz="1000" dirty="0" err="1"/>
              <a:t>Autoimmun</a:t>
            </a:r>
            <a:r>
              <a:rPr lang="en-US" sz="1000" dirty="0"/>
              <a:t> Rev. 2015</a:t>
            </a:r>
          </a:p>
          <a:p>
            <a:r>
              <a:rPr lang="en-US" sz="1000" dirty="0"/>
              <a:t>(3) </a:t>
            </a:r>
            <a:r>
              <a:rPr lang="en-US" sz="1000" dirty="0" err="1"/>
              <a:t>Silvy</a:t>
            </a:r>
            <a:r>
              <a:rPr lang="en-US" sz="1000" dirty="0"/>
              <a:t> et al. </a:t>
            </a:r>
            <a:r>
              <a:rPr lang="en-US" sz="1000" dirty="0" err="1"/>
              <a:t>PLoS</a:t>
            </a:r>
            <a:r>
              <a:rPr lang="en-US" sz="1000" dirty="0"/>
              <a:t> One. 2015</a:t>
            </a:r>
          </a:p>
          <a:p>
            <a:r>
              <a:rPr lang="en-US" sz="1000" dirty="0"/>
              <a:t>(4) </a:t>
            </a:r>
            <a:r>
              <a:rPr lang="fr-FR" sz="1000" dirty="0"/>
              <a:t>Ribeiro et al. Congrès de la SFR 2008</a:t>
            </a:r>
          </a:p>
        </p:txBody>
      </p:sp>
    </p:spTree>
    <p:extLst>
      <p:ext uri="{BB962C8B-B14F-4D97-AF65-F5344CB8AC3E}">
        <p14:creationId xmlns:p14="http://schemas.microsoft.com/office/powerpoint/2010/main" val="139497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2132856"/>
            <a:ext cx="8496944" cy="2376264"/>
          </a:xfrm>
        </p:spPr>
        <p:txBody>
          <a:bodyPr>
            <a:normAutofit/>
          </a:bodyPr>
          <a:lstStyle/>
          <a:p>
            <a:pPr algn="ctr"/>
            <a:r>
              <a:rPr lang="fr-FR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 ET METHODES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23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B4FD80-AFFE-420C-8A0E-AC89B2723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chemeClr val="tx1"/>
                </a:solidFill>
              </a:rPr>
              <a:t>Type d’étude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06CA53-05C0-4023-AA00-0AB9162BF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1862030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Calibri" panose="020F0502020204030204" pitchFamily="34" charset="0"/>
              </a:rPr>
              <a:t>Etude prospective multisite de type cas-témoins : </a:t>
            </a:r>
          </a:p>
          <a:p>
            <a:pPr lvl="1"/>
            <a:r>
              <a:rPr lang="fr-FR" dirty="0">
                <a:latin typeface="Calibri" panose="020F0502020204030204" pitchFamily="34" charset="0"/>
              </a:rPr>
              <a:t>Témoins : psoriasis cutané </a:t>
            </a:r>
            <a:r>
              <a:rPr lang="fr-FR" dirty="0">
                <a:solidFill>
                  <a:schemeClr val="accent2"/>
                </a:solidFill>
                <a:latin typeface="Calibri" panose="020F0502020204030204" pitchFamily="34" charset="0"/>
              </a:rPr>
              <a:t>isolé </a:t>
            </a:r>
          </a:p>
          <a:p>
            <a:pPr lvl="1"/>
            <a:r>
              <a:rPr lang="fr-FR" dirty="0" smtClean="0">
                <a:latin typeface="Calibri" panose="020F0502020204030204" pitchFamily="34" charset="0"/>
              </a:rPr>
              <a:t>RP </a:t>
            </a:r>
            <a:r>
              <a:rPr lang="fr-FR" dirty="0">
                <a:latin typeface="Calibri" panose="020F0502020204030204" pitchFamily="34" charset="0"/>
              </a:rPr>
              <a:t>à la </a:t>
            </a:r>
            <a:r>
              <a:rPr lang="fr-FR" dirty="0">
                <a:solidFill>
                  <a:schemeClr val="accent2"/>
                </a:solidFill>
                <a:latin typeface="Calibri" panose="020F0502020204030204" pitchFamily="34" charset="0"/>
              </a:rPr>
              <a:t>phase d’état </a:t>
            </a:r>
            <a:r>
              <a:rPr lang="fr-FR" dirty="0">
                <a:latin typeface="Calibri" panose="020F0502020204030204" pitchFamily="34" charset="0"/>
              </a:rPr>
              <a:t>répondant aux </a:t>
            </a:r>
            <a:r>
              <a:rPr lang="fr-FR" dirty="0">
                <a:solidFill>
                  <a:schemeClr val="accent2"/>
                </a:solidFill>
                <a:latin typeface="Calibri" panose="020F0502020204030204" pitchFamily="34" charset="0"/>
              </a:rPr>
              <a:t>critères CASPAR</a:t>
            </a:r>
          </a:p>
          <a:p>
            <a:pPr lvl="1"/>
            <a:endParaRPr lang="fr-FR" dirty="0">
              <a:solidFill>
                <a:srgbClr val="00B0F0"/>
              </a:solidFill>
            </a:endParaRP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07DF725-D2BF-48BA-8BD1-39279D2BB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340" y="3212976"/>
            <a:ext cx="5317320" cy="340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8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4E9AFE-B4B7-4BEB-BEF6-BDBC2439B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632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chemeClr val="tx1"/>
                </a:solidFill>
              </a:rPr>
              <a:t>Visite d’inclusion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15ACE1-D7CA-4C3F-AF90-951A11DB8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4784"/>
            <a:ext cx="8542784" cy="5184576"/>
          </a:xfrm>
        </p:spPr>
        <p:txBody>
          <a:bodyPr>
            <a:normAutofit/>
          </a:bodyPr>
          <a:lstStyle/>
          <a:p>
            <a:r>
              <a:rPr lang="fr-FR" dirty="0">
                <a:latin typeface="Calibri" panose="020F0502020204030204" pitchFamily="34" charset="0"/>
              </a:rPr>
              <a:t>Evaluation rhumatologique : </a:t>
            </a:r>
          </a:p>
          <a:p>
            <a:pPr lvl="1"/>
            <a:r>
              <a:rPr lang="fr-FR" dirty="0">
                <a:latin typeface="Calibri" panose="020F0502020204030204" pitchFamily="34" charset="0"/>
              </a:rPr>
              <a:t>Témoins : </a:t>
            </a:r>
          </a:p>
          <a:p>
            <a:pPr marL="667512" lvl="2" indent="0">
              <a:buNone/>
            </a:pPr>
            <a:r>
              <a:rPr lang="fr-FR" dirty="0">
                <a:latin typeface="Calibri" panose="020F0502020204030204" pitchFamily="34" charset="0"/>
              </a:rPr>
              <a:t>Orientée par l’interrogatoire </a:t>
            </a:r>
          </a:p>
          <a:p>
            <a:pPr marL="667512" lvl="2" indent="0">
              <a:buNone/>
            </a:pPr>
            <a:r>
              <a:rPr lang="fr-FR" dirty="0">
                <a:latin typeface="Calibri" panose="020F0502020204030204" pitchFamily="34" charset="0"/>
              </a:rPr>
              <a:t>En cas de douleurs articulaires : </a:t>
            </a:r>
            <a:endParaRPr lang="fr-FR" dirty="0" smtClean="0">
              <a:latin typeface="Calibri" panose="020F0502020204030204" pitchFamily="34" charset="0"/>
            </a:endParaRPr>
          </a:p>
          <a:p>
            <a:pPr marL="667512" lvl="2" indent="0">
              <a:buNone/>
            </a:pPr>
            <a:r>
              <a:rPr lang="fr-FR" dirty="0" smtClean="0">
                <a:latin typeface="Calibri" panose="020F0502020204030204" pitchFamily="34" charset="0"/>
              </a:rPr>
              <a:t>permettant </a:t>
            </a:r>
            <a:r>
              <a:rPr lang="fr-FR" dirty="0">
                <a:latin typeface="Calibri" panose="020F0502020204030204" pitchFamily="34" charset="0"/>
              </a:rPr>
              <a:t>de confirmer </a:t>
            </a:r>
            <a:r>
              <a:rPr lang="fr-FR" dirty="0" smtClean="0">
                <a:latin typeface="Calibri" panose="020F0502020204030204" pitchFamily="34" charset="0"/>
              </a:rPr>
              <a:t>le caractère </a:t>
            </a:r>
            <a:r>
              <a:rPr lang="fr-FR" dirty="0">
                <a:latin typeface="Calibri" panose="020F0502020204030204" pitchFamily="34" charset="0"/>
              </a:rPr>
              <a:t>mécanique </a:t>
            </a:r>
          </a:p>
          <a:p>
            <a:pPr marL="667512" lvl="2" indent="0">
              <a:buNone/>
            </a:pPr>
            <a:endParaRPr lang="fr-FR" dirty="0">
              <a:latin typeface="Calibri" panose="020F0502020204030204" pitchFamily="34" charset="0"/>
            </a:endParaRPr>
          </a:p>
          <a:p>
            <a:pPr lvl="1"/>
            <a:r>
              <a:rPr lang="fr-FR" dirty="0" smtClean="0">
                <a:latin typeface="Calibri" panose="020F0502020204030204" pitchFamily="34" charset="0"/>
              </a:rPr>
              <a:t>RP:  </a:t>
            </a:r>
          </a:p>
          <a:p>
            <a:pPr marL="393192" lvl="1" indent="0">
              <a:buNone/>
            </a:pPr>
            <a:r>
              <a:rPr lang="fr-FR" dirty="0" smtClean="0">
                <a:latin typeface="Calibri" panose="020F0502020204030204" pitchFamily="34" charset="0"/>
              </a:rPr>
              <a:t>nombre </a:t>
            </a:r>
            <a:r>
              <a:rPr lang="fr-FR" dirty="0">
                <a:latin typeface="Calibri" panose="020F0502020204030204" pitchFamily="34" charset="0"/>
              </a:rPr>
              <a:t>d’articulations </a:t>
            </a:r>
            <a:r>
              <a:rPr lang="fr-FR" dirty="0" smtClean="0">
                <a:latin typeface="Calibri" panose="020F0502020204030204" pitchFamily="34" charset="0"/>
              </a:rPr>
              <a:t>douloureuses (NAD) /68</a:t>
            </a:r>
          </a:p>
          <a:p>
            <a:pPr marL="393192" lvl="1" indent="0">
              <a:buNone/>
            </a:pPr>
            <a:r>
              <a:rPr lang="fr-FR" dirty="0" smtClean="0">
                <a:latin typeface="Calibri" panose="020F0502020204030204" pitchFamily="34" charset="0"/>
              </a:rPr>
              <a:t>nombre </a:t>
            </a:r>
            <a:r>
              <a:rPr lang="fr-FR" dirty="0">
                <a:latin typeface="Calibri" panose="020F0502020204030204" pitchFamily="34" charset="0"/>
              </a:rPr>
              <a:t>d’articulations gonflées </a:t>
            </a:r>
            <a:r>
              <a:rPr lang="fr-FR" dirty="0" smtClean="0">
                <a:latin typeface="Calibri" panose="020F0502020204030204" pitchFamily="34" charset="0"/>
              </a:rPr>
              <a:t>(NAG) /66</a:t>
            </a:r>
          </a:p>
          <a:p>
            <a:pPr marL="393192" lvl="1" indent="0">
              <a:buNone/>
            </a:pPr>
            <a:r>
              <a:rPr lang="fr-FR" dirty="0">
                <a:latin typeface="Calibri" panose="020F0502020204030204" pitchFamily="34" charset="0"/>
              </a:rPr>
              <a:t>Examen des </a:t>
            </a:r>
            <a:r>
              <a:rPr lang="fr-FR" dirty="0" err="1">
                <a:latin typeface="Calibri" panose="020F0502020204030204" pitchFamily="34" charset="0"/>
              </a:rPr>
              <a:t>enthèses</a:t>
            </a:r>
            <a:r>
              <a:rPr lang="fr-FR" dirty="0">
                <a:latin typeface="Calibri" panose="020F0502020204030204" pitchFamily="34" charset="0"/>
              </a:rPr>
              <a:t> : calcul du MASES </a:t>
            </a:r>
          </a:p>
          <a:p>
            <a:pPr marL="393192" lvl="1" indent="0">
              <a:buNone/>
            </a:pPr>
            <a:endParaRPr lang="fr-FR" dirty="0"/>
          </a:p>
          <a:p>
            <a:pPr marL="393192" lvl="1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6674588-7CB8-41F6-A2EF-75BD9C067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690" y="1484784"/>
            <a:ext cx="280585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9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6E40D2-877A-4471-AE5F-9C8D75D7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Rhumatisme psoriasique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F96400-E4F8-4555-ADD3-14D819E32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Rhumatisme inflammatoire chronique de la famille des spondyloarthrites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Prévalence 0,19/100</a:t>
            </a:r>
          </a:p>
          <a:p>
            <a:r>
              <a:rPr lang="fr-FR" dirty="0"/>
              <a:t>15% des patients ayant un psoriasis développent un RP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95D02D8-27B6-4941-BB5B-9E145D7DD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2564904"/>
            <a:ext cx="4704354" cy="264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9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4E9AFE-B4B7-4BEB-BEF6-BDBC2439B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632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chemeClr val="tx1"/>
                </a:solidFill>
              </a:rPr>
              <a:t>Visite d’inclusion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15ACE1-D7CA-4C3F-AF90-951A11DB8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936" y="1484784"/>
            <a:ext cx="7632848" cy="5184576"/>
          </a:xfrm>
        </p:spPr>
        <p:txBody>
          <a:bodyPr>
            <a:normAutofit/>
          </a:bodyPr>
          <a:lstStyle/>
          <a:p>
            <a:pPr marL="667512" lvl="2" indent="0">
              <a:buNone/>
            </a:pPr>
            <a:endParaRPr lang="fr-FR" dirty="0">
              <a:latin typeface="Calibri" panose="020F0502020204030204" pitchFamily="34" charset="0"/>
            </a:endParaRPr>
          </a:p>
          <a:p>
            <a:pPr lvl="2"/>
            <a:r>
              <a:rPr lang="fr-FR" dirty="0" smtClean="0">
                <a:latin typeface="Calibri" panose="020F0502020204030204" pitchFamily="34" charset="0"/>
              </a:rPr>
              <a:t>Evaluation </a:t>
            </a:r>
            <a:r>
              <a:rPr lang="fr-FR" dirty="0">
                <a:latin typeface="Calibri" panose="020F0502020204030204" pitchFamily="34" charset="0"/>
              </a:rPr>
              <a:t>de la </a:t>
            </a:r>
            <a:r>
              <a:rPr lang="fr-FR" dirty="0">
                <a:solidFill>
                  <a:schemeClr val="accent2"/>
                </a:solidFill>
                <a:latin typeface="Calibri" panose="020F0502020204030204" pitchFamily="34" charset="0"/>
              </a:rPr>
              <a:t>raideur rachidienne </a:t>
            </a:r>
            <a:r>
              <a:rPr lang="fr-FR" dirty="0">
                <a:latin typeface="Calibri" panose="020F0502020204030204" pitchFamily="34" charset="0"/>
              </a:rPr>
              <a:t>: </a:t>
            </a:r>
            <a:r>
              <a:rPr lang="fr-FR" dirty="0" smtClean="0">
                <a:latin typeface="Calibri" panose="020F0502020204030204" pitchFamily="34" charset="0"/>
              </a:rPr>
              <a:t>BASMI</a:t>
            </a:r>
          </a:p>
          <a:p>
            <a:pPr marL="667512" lvl="2" indent="0">
              <a:buNone/>
            </a:pPr>
            <a:r>
              <a:rPr lang="fr-FR" dirty="0" smtClean="0">
                <a:latin typeface="Calibri" panose="020F0502020204030204" pitchFamily="34" charset="0"/>
              </a:rPr>
              <a:t> </a:t>
            </a:r>
            <a:endParaRPr lang="fr-FR" dirty="0">
              <a:latin typeface="Calibri" panose="020F0502020204030204" pitchFamily="34" charset="0"/>
            </a:endParaRPr>
          </a:p>
          <a:p>
            <a:pPr lvl="2"/>
            <a:r>
              <a:rPr lang="fr-FR" dirty="0">
                <a:latin typeface="Calibri" panose="020F0502020204030204" pitchFamily="34" charset="0"/>
              </a:rPr>
              <a:t>activité de la maladie médecin et malade </a:t>
            </a:r>
            <a:r>
              <a:rPr lang="fr-FR" dirty="0" smtClean="0">
                <a:latin typeface="Calibri" panose="020F0502020204030204" pitchFamily="34" charset="0"/>
              </a:rPr>
              <a:t>: EVA</a:t>
            </a:r>
          </a:p>
          <a:p>
            <a:pPr lvl="2"/>
            <a:endParaRPr lang="fr-FR" dirty="0">
              <a:latin typeface="Calibri" panose="020F0502020204030204" pitchFamily="34" charset="0"/>
            </a:endParaRPr>
          </a:p>
          <a:p>
            <a:pPr lvl="2"/>
            <a:r>
              <a:rPr lang="fr-FR" dirty="0">
                <a:latin typeface="Calibri" panose="020F0502020204030204" pitchFamily="34" charset="0"/>
              </a:rPr>
              <a:t>Auto-questionnaires : </a:t>
            </a:r>
            <a:endParaRPr lang="fr-FR" dirty="0" smtClean="0">
              <a:latin typeface="Calibri" panose="020F0502020204030204" pitchFamily="34" charset="0"/>
            </a:endParaRPr>
          </a:p>
          <a:p>
            <a:pPr marL="667512" lvl="2" indent="0">
              <a:buNone/>
            </a:pPr>
            <a:r>
              <a:rPr lang="fr-FR" dirty="0">
                <a:latin typeface="Calibri" panose="020F0502020204030204" pitchFamily="34" charset="0"/>
              </a:rPr>
              <a:t>*</a:t>
            </a:r>
            <a:r>
              <a:rPr lang="fr-FR" dirty="0" smtClean="0">
                <a:latin typeface="Calibri" panose="020F0502020204030204" pitchFamily="34" charset="0"/>
              </a:rPr>
              <a:t>2 de </a:t>
            </a:r>
            <a:r>
              <a:rPr lang="fr-FR" dirty="0">
                <a:latin typeface="Calibri" panose="020F0502020204030204" pitchFamily="34" charset="0"/>
              </a:rPr>
              <a:t>capacités fonctionnelles lors des tâches de la vie </a:t>
            </a:r>
            <a:r>
              <a:rPr lang="fr-FR" dirty="0" smtClean="0">
                <a:latin typeface="Calibri" panose="020F0502020204030204" pitchFamily="34" charset="0"/>
              </a:rPr>
              <a:t>quotidienne = BASFI </a:t>
            </a:r>
            <a:r>
              <a:rPr lang="fr-FR" dirty="0">
                <a:latin typeface="Calibri" panose="020F0502020204030204" pitchFamily="34" charset="0"/>
              </a:rPr>
              <a:t>et </a:t>
            </a:r>
            <a:r>
              <a:rPr lang="fr-FR" dirty="0" smtClean="0">
                <a:latin typeface="Calibri" panose="020F0502020204030204" pitchFamily="34" charset="0"/>
              </a:rPr>
              <a:t>HAQ</a:t>
            </a:r>
          </a:p>
          <a:p>
            <a:pPr marL="667512" lvl="2" indent="0">
              <a:buNone/>
            </a:pPr>
            <a:r>
              <a:rPr lang="fr-FR" dirty="0" smtClean="0">
                <a:latin typeface="Calibri" panose="020F0502020204030204" pitchFamily="34" charset="0"/>
              </a:rPr>
              <a:t>*1 d’activité </a:t>
            </a:r>
            <a:r>
              <a:rPr lang="fr-FR" dirty="0">
                <a:latin typeface="Calibri" panose="020F0502020204030204" pitchFamily="34" charset="0"/>
              </a:rPr>
              <a:t>du </a:t>
            </a:r>
            <a:r>
              <a:rPr lang="fr-FR" dirty="0" smtClean="0">
                <a:latin typeface="Calibri" panose="020F0502020204030204" pitchFamily="34" charset="0"/>
              </a:rPr>
              <a:t>rhumatisme = BASDAI</a:t>
            </a:r>
          </a:p>
          <a:p>
            <a:pPr marL="667512" lvl="2" indent="0">
              <a:buNone/>
            </a:pPr>
            <a:r>
              <a:rPr lang="fr-FR" dirty="0" smtClean="0">
                <a:latin typeface="Calibri" panose="020F0502020204030204" pitchFamily="34" charset="0"/>
              </a:rPr>
              <a:t> </a:t>
            </a:r>
            <a:endParaRPr lang="fr-FR" dirty="0">
              <a:latin typeface="Calibri" panose="020F0502020204030204" pitchFamily="34" charset="0"/>
            </a:endParaRPr>
          </a:p>
          <a:p>
            <a:pPr lvl="2"/>
            <a:r>
              <a:rPr lang="fr-FR" dirty="0">
                <a:latin typeface="Calibri" panose="020F0502020204030204" pitchFamily="34" charset="0"/>
              </a:rPr>
              <a:t>4 scores </a:t>
            </a:r>
            <a:r>
              <a:rPr lang="fr-FR" dirty="0" err="1">
                <a:latin typeface="Calibri" panose="020F0502020204030204" pitchFamily="34" charset="0"/>
              </a:rPr>
              <a:t>clinico</a:t>
            </a:r>
            <a:r>
              <a:rPr lang="fr-FR" dirty="0">
                <a:latin typeface="Calibri" panose="020F0502020204030204" pitchFamily="34" charset="0"/>
              </a:rPr>
              <a:t>-biologiques d’activité du rhumatisme DAS28, </a:t>
            </a:r>
            <a:r>
              <a:rPr lang="fr-FR" dirty="0">
                <a:solidFill>
                  <a:schemeClr val="accent2"/>
                </a:solidFill>
                <a:latin typeface="Calibri" panose="020F0502020204030204" pitchFamily="34" charset="0"/>
              </a:rPr>
              <a:t>ASDAS</a:t>
            </a:r>
            <a:r>
              <a:rPr lang="fr-FR" dirty="0">
                <a:latin typeface="Calibri" panose="020F0502020204030204" pitchFamily="34" charset="0"/>
              </a:rPr>
              <a:t>-CRP et VS </a:t>
            </a:r>
          </a:p>
          <a:p>
            <a:pPr lvl="1"/>
            <a:endParaRPr lang="fr-FR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r-FR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r-F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57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4E9AFE-B4B7-4BEB-BEF6-BDBC2439B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632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Visite d’inclusion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15ACE1-D7CA-4C3F-AF90-951A11DB8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746" y="1659489"/>
            <a:ext cx="7350507" cy="2789664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Evaluation rhumatologique  </a:t>
            </a:r>
          </a:p>
          <a:p>
            <a:r>
              <a:rPr lang="fr-FR" sz="2400" dirty="0"/>
              <a:t>Evaluation dermatologique : </a:t>
            </a:r>
          </a:p>
          <a:p>
            <a:pPr lvl="1"/>
            <a:r>
              <a:rPr lang="fr-FR" sz="2000" dirty="0">
                <a:solidFill>
                  <a:schemeClr val="accent2"/>
                </a:solidFill>
              </a:rPr>
              <a:t>Localisations à risque</a:t>
            </a:r>
          </a:p>
          <a:p>
            <a:pPr lvl="1"/>
            <a:r>
              <a:rPr lang="fr-FR" sz="2000" dirty="0"/>
              <a:t>score de sévérité du </a:t>
            </a:r>
            <a:r>
              <a:rPr lang="fr-FR" sz="2000" dirty="0" smtClean="0"/>
              <a:t>psoriasis (PASI), </a:t>
            </a:r>
          </a:p>
          <a:p>
            <a:pPr lvl="1"/>
            <a:r>
              <a:rPr lang="fr-FR" sz="2000" dirty="0"/>
              <a:t>score de sévérité de l’atteinte unguéale </a:t>
            </a:r>
            <a:r>
              <a:rPr lang="fr-FR" sz="2000" dirty="0" smtClean="0"/>
              <a:t> (NAPSI) </a:t>
            </a:r>
            <a:endParaRPr lang="fr-FR" sz="20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378C962-B7DA-4162-B6F8-16E9517DB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645024"/>
            <a:ext cx="3188484" cy="195698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11B061C-33DB-4BB4-A77C-B2B72FAAB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972" y="3617615"/>
            <a:ext cx="2419163" cy="201318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2B8001F-4B50-42EF-9EE8-D659A6F42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2057" y="3588822"/>
            <a:ext cx="2753412" cy="201318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4984E27-5033-40F1-871B-CA004EAB4501}"/>
              </a:ext>
            </a:extLst>
          </p:cNvPr>
          <p:cNvSpPr txBox="1"/>
          <p:nvPr/>
        </p:nvSpPr>
        <p:spPr>
          <a:xfrm>
            <a:off x="179512" y="6165304"/>
            <a:ext cx="3465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Collège National des Enseignants de Dermatologie</a:t>
            </a:r>
          </a:p>
          <a:p>
            <a:r>
              <a:rPr lang="da-DK" sz="1000" dirty="0"/>
              <a:t>Wilson et al. Arthritis Rheum 2009 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51879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4E9AFE-B4B7-4BEB-BEF6-BDBC2439B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80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sz="2400" dirty="0"/>
              <a:t>Visite d’inclusion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15ACE1-D7CA-4C3F-AF90-951A11DB8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836712"/>
            <a:ext cx="7350507" cy="2789664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chemeClr val="bg1">
                    <a:lumMod val="65000"/>
                  </a:schemeClr>
                </a:solidFill>
              </a:rPr>
              <a:t>Evaluation rhumatologique  </a:t>
            </a:r>
          </a:p>
          <a:p>
            <a:r>
              <a:rPr lang="fr-FR" sz="2000" dirty="0">
                <a:solidFill>
                  <a:schemeClr val="bg1">
                    <a:lumMod val="65000"/>
                  </a:schemeClr>
                </a:solidFill>
              </a:rPr>
              <a:t>Evaluation dermatologique </a:t>
            </a:r>
          </a:p>
          <a:p>
            <a:r>
              <a:rPr lang="fr-FR" sz="2000" dirty="0"/>
              <a:t>Recueil des traitements </a:t>
            </a:r>
          </a:p>
          <a:p>
            <a:r>
              <a:rPr lang="fr-FR" sz="2000" dirty="0"/>
              <a:t>Recueil des ATCD </a:t>
            </a:r>
          </a:p>
          <a:p>
            <a:r>
              <a:rPr lang="fr-FR" sz="2000" dirty="0"/>
              <a:t>Radiographies mains-pieds pour les cas : </a:t>
            </a:r>
            <a:r>
              <a:rPr lang="fr-FR" sz="2000" dirty="0">
                <a:solidFill>
                  <a:schemeClr val="accent2"/>
                </a:solidFill>
              </a:rPr>
              <a:t>score de Sharp Van der </a:t>
            </a:r>
            <a:r>
              <a:rPr lang="fr-FR" sz="2000" dirty="0" err="1">
                <a:solidFill>
                  <a:schemeClr val="accent2"/>
                </a:solidFill>
              </a:rPr>
              <a:t>Heijde</a:t>
            </a:r>
            <a:r>
              <a:rPr lang="fr-FR" sz="2000" dirty="0">
                <a:solidFill>
                  <a:schemeClr val="accent2"/>
                </a:solidFill>
              </a:rPr>
              <a:t> modifié pour le RP </a:t>
            </a:r>
          </a:p>
          <a:p>
            <a:pPr marL="0" indent="0">
              <a:buNone/>
            </a:pPr>
            <a:endParaRPr lang="fr-FR" sz="2000" dirty="0"/>
          </a:p>
          <a:p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86FA117-E5AF-4AC5-8A44-CE9F57C728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00" t="12201" r="18500" b="8000"/>
          <a:stretch/>
        </p:blipFill>
        <p:spPr>
          <a:xfrm>
            <a:off x="582772" y="3407614"/>
            <a:ext cx="4133244" cy="294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0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4E9AFE-B4B7-4BEB-BEF6-BDBC2439B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Visite d’inclusion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15ACE1-D7CA-4C3F-AF90-951A11DB8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916832"/>
            <a:ext cx="6912768" cy="3456384"/>
          </a:xfrm>
        </p:spPr>
        <p:txBody>
          <a:bodyPr>
            <a:normAutofit lnSpcReduction="10000"/>
          </a:bodyPr>
          <a:lstStyle/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Evaluation rhumatologique 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Evaluation dermatologique </a:t>
            </a:r>
            <a:endParaRPr lang="fr-FR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Recueil ATCD et traitements 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Radiographies mains-pieds</a:t>
            </a:r>
          </a:p>
          <a:p>
            <a:r>
              <a:rPr lang="fr-FR" dirty="0"/>
              <a:t>Prise de sang : </a:t>
            </a:r>
          </a:p>
          <a:p>
            <a:pPr lvl="1"/>
            <a:r>
              <a:rPr lang="fr-FR" dirty="0" smtClean="0"/>
              <a:t>ACPA = CCP sur </a:t>
            </a:r>
            <a:r>
              <a:rPr lang="fr-FR" dirty="0" err="1" smtClean="0"/>
              <a:t>bioplex</a:t>
            </a:r>
            <a:endParaRPr lang="fr-FR" dirty="0"/>
          </a:p>
          <a:p>
            <a:pPr lvl="1"/>
            <a:r>
              <a:rPr lang="fr-FR" dirty="0">
                <a:solidFill>
                  <a:schemeClr val="accent2"/>
                </a:solidFill>
              </a:rPr>
              <a:t>anticorps anti-CarP </a:t>
            </a:r>
            <a:r>
              <a:rPr lang="fr-FR" dirty="0"/>
              <a:t>(ELISA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INOVA/ </a:t>
            </a:r>
            <a:r>
              <a:rPr lang="fr-FR" dirty="0" err="1" smtClean="0"/>
              <a:t>Werfen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5754C73-B7F2-42BB-AFCE-8D9E0B89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572" y="4731528"/>
            <a:ext cx="3187078" cy="181481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03266B3-DC5F-4D9D-BDDD-36CD2D13FA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2" y="2436313"/>
            <a:ext cx="3187078" cy="212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1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2132856"/>
            <a:ext cx="8496944" cy="2376264"/>
          </a:xfrm>
        </p:spPr>
        <p:txBody>
          <a:bodyPr>
            <a:normAutofit/>
          </a:bodyPr>
          <a:lstStyle/>
          <a:p>
            <a:pPr algn="ctr"/>
            <a:r>
              <a:rPr lang="fr-FR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RESULTATS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559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34C492-6B40-48E0-BA1D-1348E4FBF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989856"/>
            <a:ext cx="8229600" cy="1143000"/>
          </a:xfrm>
        </p:spPr>
        <p:txBody>
          <a:bodyPr>
            <a:noAutofit/>
          </a:bodyPr>
          <a:lstStyle/>
          <a:p>
            <a:r>
              <a:rPr lang="fr-FR" sz="2400" dirty="0">
                <a:solidFill>
                  <a:srgbClr val="000066"/>
                </a:solidFill>
              </a:rPr>
              <a:t>Inclusions de septembre 2018 à mai 2019</a:t>
            </a:r>
            <a:br>
              <a:rPr lang="fr-FR" sz="2400" dirty="0">
                <a:solidFill>
                  <a:srgbClr val="000066"/>
                </a:solidFill>
              </a:rPr>
            </a:br>
            <a:r>
              <a:rPr lang="fr-FR" sz="2400" dirty="0" smtClean="0">
                <a:solidFill>
                  <a:srgbClr val="000066"/>
                </a:solidFill>
              </a:rPr>
              <a:t>                                        </a:t>
            </a:r>
            <a:r>
              <a:rPr lang="fr-FR" sz="2400" dirty="0" smtClean="0">
                <a:solidFill>
                  <a:srgbClr val="FF0000"/>
                </a:solidFill>
              </a:rPr>
              <a:t>305 </a:t>
            </a:r>
            <a:r>
              <a:rPr lang="fr-FR" sz="2400" dirty="0">
                <a:solidFill>
                  <a:srgbClr val="FF0000"/>
                </a:solidFill>
              </a:rPr>
              <a:t>patients </a:t>
            </a:r>
            <a:r>
              <a:rPr lang="fr-FR" sz="2400" dirty="0">
                <a:solidFill>
                  <a:srgbClr val="000066"/>
                </a:solidFill>
              </a:rPr>
              <a:t>: </a:t>
            </a:r>
            <a:br>
              <a:rPr lang="fr-FR" sz="2400" dirty="0">
                <a:solidFill>
                  <a:srgbClr val="000066"/>
                </a:solidFill>
              </a:rPr>
            </a:br>
            <a:r>
              <a:rPr lang="fr-FR" sz="2400" dirty="0">
                <a:solidFill>
                  <a:srgbClr val="000066"/>
                </a:solidFill>
              </a:rPr>
              <a:t>150 patients atteints de rhumatisme psoriasique </a:t>
            </a:r>
            <a:br>
              <a:rPr lang="fr-FR" sz="2400" dirty="0">
                <a:solidFill>
                  <a:srgbClr val="000066"/>
                </a:solidFill>
              </a:rPr>
            </a:br>
            <a:r>
              <a:rPr lang="fr-FR" sz="2400" dirty="0">
                <a:solidFill>
                  <a:srgbClr val="000066"/>
                </a:solidFill>
              </a:rPr>
              <a:t>155 patients atteints de psoriasis </a:t>
            </a:r>
            <a:br>
              <a:rPr lang="fr-FR" sz="2400" dirty="0">
                <a:solidFill>
                  <a:srgbClr val="000066"/>
                </a:solidFill>
              </a:rPr>
            </a:br>
            <a:r>
              <a:rPr lang="fr-FR" sz="2000" dirty="0">
                <a:solidFill>
                  <a:srgbClr val="000066"/>
                </a:solidFill>
              </a:rPr>
              <a:t>Comparaison des taux d’anticorps dans les deux groupes</a:t>
            </a:r>
            <a:endParaRPr lang="fr-FR" sz="2400" dirty="0">
              <a:solidFill>
                <a:srgbClr val="000066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629AC6-D30E-446A-B538-B29EC66D6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032" y="2276872"/>
            <a:ext cx="4104456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Groupe RP : 12,9 [8,8-17,6]</a:t>
            </a:r>
          </a:p>
          <a:p>
            <a:pPr marL="0" indent="0">
              <a:buNone/>
            </a:pPr>
            <a:r>
              <a:rPr lang="fr-FR" sz="2000" dirty="0"/>
              <a:t>Groupe psoriasis : 10,6 [7,9-14,5] 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accent2"/>
                </a:solidFill>
              </a:rPr>
              <a:t>p=0.005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4" name="Graphique 33">
                <a:extLst>
                  <a:ext uri="{FF2B5EF4-FFF2-40B4-BE49-F238E27FC236}">
                    <a16:creationId xmlns:a16="http://schemas.microsoft.com/office/drawing/2014/main" id="{24C128F4-8AA3-45D7-86EB-919F82E1773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36277170"/>
                  </p:ext>
                </p:extLst>
              </p:nvPr>
            </p:nvGraphicFramePr>
            <p:xfrm>
              <a:off x="254716" y="2132856"/>
              <a:ext cx="4530111" cy="410445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34" name="Graphique 33">
                <a:extLst>
                  <a:ext uri="{FF2B5EF4-FFF2-40B4-BE49-F238E27FC236}">
                    <a16:creationId xmlns="" xmlns:a16="http://schemas.microsoft.com/office/drawing/2014/main" xmlns:cx1="http://schemas.microsoft.com/office/drawing/2015/9/8/chartex" id="{24C128F4-8AA3-45D7-86EB-919F82E1773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4716" y="2132856"/>
                <a:ext cx="4530111" cy="4104456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ZoneTexte 12">
            <a:extLst>
              <a:ext uri="{FF2B5EF4-FFF2-40B4-BE49-F238E27FC236}">
                <a16:creationId xmlns:a16="http://schemas.microsoft.com/office/drawing/2014/main" id="{865B3F4D-0154-4875-8A90-666027B41787}"/>
              </a:ext>
            </a:extLst>
          </p:cNvPr>
          <p:cNvSpPr txBox="1"/>
          <p:nvPr/>
        </p:nvSpPr>
        <p:spPr>
          <a:xfrm>
            <a:off x="2555776" y="2276872"/>
            <a:ext cx="5040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/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11534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426C73-63C4-4AFB-9B92-821B685BA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260648"/>
            <a:ext cx="8435280" cy="1143000"/>
          </a:xfrm>
        </p:spPr>
        <p:txBody>
          <a:bodyPr>
            <a:noAutofit/>
          </a:bodyPr>
          <a:lstStyle/>
          <a:p>
            <a:pPr algn="ctr"/>
            <a:r>
              <a:rPr lang="fr-FR" sz="3200" dirty="0">
                <a:solidFill>
                  <a:schemeClr val="tx1"/>
                </a:solidFill>
              </a:rPr>
              <a:t>Sensibilité/Spécificité anticorps anti-CarP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58F41807-15EC-4809-907B-7805BFA490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874780"/>
              </p:ext>
            </p:extLst>
          </p:nvPr>
        </p:nvGraphicFramePr>
        <p:xfrm>
          <a:off x="251520" y="1844824"/>
          <a:ext cx="8712969" cy="4056323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991535">
                  <a:extLst>
                    <a:ext uri="{9D8B030D-6E8A-4147-A177-3AD203B41FA5}">
                      <a16:colId xmlns:a16="http://schemas.microsoft.com/office/drawing/2014/main" val="1564908387"/>
                    </a:ext>
                  </a:extLst>
                </a:gridCol>
                <a:gridCol w="1493652">
                  <a:extLst>
                    <a:ext uri="{9D8B030D-6E8A-4147-A177-3AD203B41FA5}">
                      <a16:colId xmlns:a16="http://schemas.microsoft.com/office/drawing/2014/main" val="2800257274"/>
                    </a:ext>
                  </a:extLst>
                </a:gridCol>
                <a:gridCol w="1742594">
                  <a:extLst>
                    <a:ext uri="{9D8B030D-6E8A-4147-A177-3AD203B41FA5}">
                      <a16:colId xmlns:a16="http://schemas.microsoft.com/office/drawing/2014/main" val="2693302814"/>
                    </a:ext>
                  </a:extLst>
                </a:gridCol>
                <a:gridCol w="1742594">
                  <a:extLst>
                    <a:ext uri="{9D8B030D-6E8A-4147-A177-3AD203B41FA5}">
                      <a16:colId xmlns:a16="http://schemas.microsoft.com/office/drawing/2014/main" val="928139334"/>
                    </a:ext>
                  </a:extLst>
                </a:gridCol>
                <a:gridCol w="1742594">
                  <a:extLst>
                    <a:ext uri="{9D8B030D-6E8A-4147-A177-3AD203B41FA5}">
                      <a16:colId xmlns:a16="http://schemas.microsoft.com/office/drawing/2014/main" val="413534331"/>
                    </a:ext>
                  </a:extLst>
                </a:gridCol>
              </a:tblGrid>
              <a:tr h="6891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Valeur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seuil</a:t>
                      </a:r>
                      <a:r>
                        <a:rPr lang="en-US" sz="1600" dirty="0">
                          <a:effectLst/>
                        </a:rPr>
                        <a:t> (UA/mL)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Se, % [IC 95%]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Sp</a:t>
                      </a:r>
                      <a:r>
                        <a:rPr lang="en-US" sz="1600" dirty="0">
                          <a:effectLst/>
                        </a:rPr>
                        <a:t>, % [IC 95%]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VPP, % [IC 95%]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VPN, % [IC 95%]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extLst>
                  <a:ext uri="{0D108BD9-81ED-4DB2-BD59-A6C34878D82A}">
                    <a16:rowId xmlns:a16="http://schemas.microsoft.com/office/drawing/2014/main" val="1355159470"/>
                  </a:ext>
                </a:extLst>
              </a:tr>
              <a:tr h="336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97 [92-99]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 [2-9]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49 [44-55]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58 [28-85]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extLst>
                  <a:ext uri="{0D108BD9-81ED-4DB2-BD59-A6C34878D82A}">
                    <a16:rowId xmlns:a16="http://schemas.microsoft.com/office/drawing/2014/main" val="2845141438"/>
                  </a:ext>
                </a:extLst>
              </a:tr>
              <a:tr h="336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85 [79-91]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26 [19-33]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53 [46-59]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65 [51-76]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extLst>
                  <a:ext uri="{0D108BD9-81ED-4DB2-BD59-A6C34878D82A}">
                    <a16:rowId xmlns:a16="http://schemas.microsoft.com/office/drawing/2014/main" val="4243992136"/>
                  </a:ext>
                </a:extLst>
              </a:tr>
              <a:tr h="336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74 [66-81]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34 [26-42]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52 [45-59]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57 [46-67]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extLst>
                  <a:ext uri="{0D108BD9-81ED-4DB2-BD59-A6C34878D82A}">
                    <a16:rowId xmlns:a16="http://schemas.microsoft.com/office/drawing/2014/main" val="1726051187"/>
                  </a:ext>
                </a:extLst>
              </a:tr>
              <a:tr h="336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66 [58-74]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42 [34-50]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52 [45-60]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56 [47-65]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extLst>
                  <a:ext uri="{0D108BD9-81ED-4DB2-BD59-A6C34878D82A}">
                    <a16:rowId xmlns:a16="http://schemas.microsoft.com/office/drawing/2014/main" val="987862844"/>
                  </a:ext>
                </a:extLst>
              </a:tr>
              <a:tr h="336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55 [46-63]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61 [53-69]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58 [49-66]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58 [50-66]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extLst>
                  <a:ext uri="{0D108BD9-81ED-4DB2-BD59-A6C34878D82A}">
                    <a16:rowId xmlns:a16="http://schemas.microsoft.com/office/drawing/2014/main" val="3041568329"/>
                  </a:ext>
                </a:extLst>
              </a:tr>
              <a:tr h="336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36 [28-44]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77 [69-83]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60 [49-70]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55 [48-62]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extLst>
                  <a:ext uri="{0D108BD9-81ED-4DB2-BD59-A6C34878D82A}">
                    <a16:rowId xmlns:a16="http://schemas.microsoft.com/office/drawing/2014/main" val="1322620915"/>
                  </a:ext>
                </a:extLst>
              </a:tr>
              <a:tr h="336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23 [17-31]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88 [82-93]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66 [52-78]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54 [48-61]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extLst>
                  <a:ext uri="{0D108BD9-81ED-4DB2-BD59-A6C34878D82A}">
                    <a16:rowId xmlns:a16="http://schemas.microsoft.com/office/drawing/2014/main" val="4057267269"/>
                  </a:ext>
                </a:extLst>
              </a:tr>
              <a:tr h="336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 [8-19]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95 [90-98]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70 [50-86]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53 [47-59]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extLst>
                  <a:ext uri="{0D108BD9-81ED-4DB2-BD59-A6C34878D82A}">
                    <a16:rowId xmlns:a16="http://schemas.microsoft.com/office/drawing/2014/main" val="4034111851"/>
                  </a:ext>
                </a:extLst>
              </a:tr>
              <a:tr h="336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32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 [6-16]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97 [94-99]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79 [54-94]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53 [47-59]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extLst>
                  <a:ext uri="{0D108BD9-81ED-4DB2-BD59-A6C34878D82A}">
                    <a16:rowId xmlns:a16="http://schemas.microsoft.com/office/drawing/2014/main" val="183040172"/>
                  </a:ext>
                </a:extLst>
              </a:tr>
              <a:tr h="336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37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 [4-13]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99 [96-100]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92 [62-100]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53 [47-58]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 anchor="ctr"/>
                </a:tc>
                <a:extLst>
                  <a:ext uri="{0D108BD9-81ED-4DB2-BD59-A6C34878D82A}">
                    <a16:rowId xmlns:a16="http://schemas.microsoft.com/office/drawing/2014/main" val="25618080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CDC9B5A5-E294-4CD7-B3C2-F920A59743B4}"/>
              </a:ext>
            </a:extLst>
          </p:cNvPr>
          <p:cNvSpPr/>
          <p:nvPr/>
        </p:nvSpPr>
        <p:spPr>
          <a:xfrm>
            <a:off x="179512" y="3872985"/>
            <a:ext cx="8856984" cy="348103"/>
          </a:xfrm>
          <a:prstGeom prst="rect">
            <a:avLst/>
          </a:prstGeom>
          <a:noFill/>
          <a:ln>
            <a:solidFill>
              <a:srgbClr val="953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069BDF-08B5-4F9E-936E-36B80FC5E5E2}"/>
              </a:ext>
            </a:extLst>
          </p:cNvPr>
          <p:cNvSpPr/>
          <p:nvPr/>
        </p:nvSpPr>
        <p:spPr>
          <a:xfrm>
            <a:off x="179512" y="5571142"/>
            <a:ext cx="8856984" cy="348103"/>
          </a:xfrm>
          <a:prstGeom prst="rect">
            <a:avLst/>
          </a:prstGeom>
          <a:noFill/>
          <a:ln>
            <a:solidFill>
              <a:srgbClr val="953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C9B5A5-E294-4CD7-B3C2-F920A59743B4}"/>
              </a:ext>
            </a:extLst>
          </p:cNvPr>
          <p:cNvSpPr/>
          <p:nvPr/>
        </p:nvSpPr>
        <p:spPr>
          <a:xfrm>
            <a:off x="179512" y="4581128"/>
            <a:ext cx="8856984" cy="348103"/>
          </a:xfrm>
          <a:prstGeom prst="rect">
            <a:avLst/>
          </a:prstGeom>
          <a:noFill/>
          <a:ln>
            <a:solidFill>
              <a:srgbClr val="953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1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2E8AC7-243D-4F7F-98E8-53A236763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sz="3200" dirty="0" err="1" smtClean="0">
                <a:solidFill>
                  <a:schemeClr val="tx1"/>
                </a:solidFill>
              </a:rPr>
              <a:t>Ac</a:t>
            </a:r>
            <a:r>
              <a:rPr lang="fr-FR" sz="3200" dirty="0" smtClean="0">
                <a:solidFill>
                  <a:schemeClr val="tx1"/>
                </a:solidFill>
              </a:rPr>
              <a:t> anti-CCP et FR </a:t>
            </a:r>
            <a:endParaRPr lang="fr-FR" sz="3200" dirty="0">
              <a:solidFill>
                <a:schemeClr val="tx1"/>
              </a:solidFill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0E3EF70D-3D32-4E4B-8ADF-24337D7AF7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543627"/>
              </p:ext>
            </p:extLst>
          </p:nvPr>
        </p:nvGraphicFramePr>
        <p:xfrm>
          <a:off x="899592" y="1455797"/>
          <a:ext cx="7344816" cy="2189227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584046">
                  <a:extLst>
                    <a:ext uri="{9D8B030D-6E8A-4147-A177-3AD203B41FA5}">
                      <a16:colId xmlns:a16="http://schemas.microsoft.com/office/drawing/2014/main" val="3273601228"/>
                    </a:ext>
                  </a:extLst>
                </a:gridCol>
                <a:gridCol w="1161241">
                  <a:extLst>
                    <a:ext uri="{9D8B030D-6E8A-4147-A177-3AD203B41FA5}">
                      <a16:colId xmlns:a16="http://schemas.microsoft.com/office/drawing/2014/main" val="581202393"/>
                    </a:ext>
                  </a:extLst>
                </a:gridCol>
                <a:gridCol w="1236553">
                  <a:extLst>
                    <a:ext uri="{9D8B030D-6E8A-4147-A177-3AD203B41FA5}">
                      <a16:colId xmlns:a16="http://schemas.microsoft.com/office/drawing/2014/main" val="949175690"/>
                    </a:ext>
                  </a:extLst>
                </a:gridCol>
                <a:gridCol w="1106177">
                  <a:extLst>
                    <a:ext uri="{9D8B030D-6E8A-4147-A177-3AD203B41FA5}">
                      <a16:colId xmlns:a16="http://schemas.microsoft.com/office/drawing/2014/main" val="3031988930"/>
                    </a:ext>
                  </a:extLst>
                </a:gridCol>
                <a:gridCol w="1256799">
                  <a:extLst>
                    <a:ext uri="{9D8B030D-6E8A-4147-A177-3AD203B41FA5}">
                      <a16:colId xmlns:a16="http://schemas.microsoft.com/office/drawing/2014/main" val="3884066007"/>
                    </a:ext>
                  </a:extLst>
                </a:gridCol>
              </a:tblGrid>
              <a:tr h="10731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Anticorps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2" marR="35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N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2" marR="35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Population totale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2" marR="35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Groupe RP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2" marR="35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Groupe psoriasis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2" marR="35382" marT="0" marB="0" anchor="ctr"/>
                </a:tc>
                <a:extLst>
                  <a:ext uri="{0D108BD9-81ED-4DB2-BD59-A6C34878D82A}">
                    <a16:rowId xmlns:a16="http://schemas.microsoft.com/office/drawing/2014/main" val="1198783217"/>
                  </a:ext>
                </a:extLst>
              </a:tr>
              <a:tr h="558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ACPA (UI/</a:t>
                      </a:r>
                      <a:r>
                        <a:rPr lang="fr-FR" sz="1400" dirty="0" err="1">
                          <a:effectLst/>
                        </a:rPr>
                        <a:t>mL</a:t>
                      </a:r>
                      <a:r>
                        <a:rPr lang="fr-FR" sz="1400" dirty="0">
                          <a:effectLst/>
                        </a:rPr>
                        <a:t>), médiane [IQR]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2" marR="35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150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2" marR="35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0,5 [0,5-0,6]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2" marR="35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0,5 [0,5-0,7]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2" marR="35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0,5 [0,5-0,5]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2" marR="35382" marT="0" marB="0" anchor="ctr"/>
                </a:tc>
                <a:extLst>
                  <a:ext uri="{0D108BD9-81ED-4DB2-BD59-A6C34878D82A}">
                    <a16:rowId xmlns:a16="http://schemas.microsoft.com/office/drawing/2014/main" val="2174877067"/>
                  </a:ext>
                </a:extLst>
              </a:tr>
              <a:tr h="558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FR (UI/</a:t>
                      </a:r>
                      <a:r>
                        <a:rPr lang="fr-FR" sz="1400" dirty="0" err="1">
                          <a:effectLst/>
                        </a:rPr>
                        <a:t>mL</a:t>
                      </a:r>
                      <a:r>
                        <a:rPr lang="fr-FR" sz="1400" dirty="0">
                          <a:effectLst/>
                        </a:rPr>
                        <a:t>), médiane [IQR]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2" marR="35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107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2" marR="35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&lt; 20 </a:t>
                      </a:r>
                      <a:r>
                        <a:rPr lang="fr-FR" sz="1400" dirty="0">
                          <a:effectLst/>
                        </a:rPr>
                        <a:t>[20-20]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2" marR="35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&lt; 20 </a:t>
                      </a:r>
                      <a:r>
                        <a:rPr lang="fr-FR" sz="1400" dirty="0">
                          <a:effectLst/>
                        </a:rPr>
                        <a:t>[20-20]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2" marR="35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&lt; 20 </a:t>
                      </a:r>
                      <a:r>
                        <a:rPr lang="fr-FR" sz="1400" dirty="0">
                          <a:effectLst/>
                        </a:rPr>
                        <a:t>[20-20]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2" marR="35382" marT="0" marB="0" anchor="ctr"/>
                </a:tc>
                <a:extLst>
                  <a:ext uri="{0D108BD9-81ED-4DB2-BD59-A6C34878D82A}">
                    <a16:rowId xmlns:a16="http://schemas.microsoft.com/office/drawing/2014/main" val="1405219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01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E1D812-EDE8-47CB-A349-619BAE570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404664"/>
            <a:ext cx="7488832" cy="1143000"/>
          </a:xfrm>
        </p:spPr>
        <p:txBody>
          <a:bodyPr>
            <a:noAutofit/>
          </a:bodyPr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Comparaison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anticorps </a:t>
            </a:r>
            <a:r>
              <a:rPr lang="fr-FR" sz="2400" dirty="0">
                <a:solidFill>
                  <a:schemeClr val="tx1"/>
                </a:solidFill>
              </a:rPr>
              <a:t>anti-CarP dans le RP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644C429A-A86C-4746-AA13-AB8EB51396FA}"/>
              </a:ext>
            </a:extLst>
          </p:cNvPr>
          <p:cNvSpPr txBox="1">
            <a:spLocks/>
          </p:cNvSpPr>
          <p:nvPr/>
        </p:nvSpPr>
        <p:spPr>
          <a:xfrm>
            <a:off x="4695800" y="1916832"/>
            <a:ext cx="4474840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192" lvl="1" indent="0">
              <a:buNone/>
            </a:pPr>
            <a:endParaRPr lang="fr-FR" sz="20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1926918"/>
            <a:ext cx="77048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r-FR" b="1" dirty="0">
                <a:latin typeface="Calibri" panose="020F0502020204030204" pitchFamily="34" charset="0"/>
              </a:rPr>
              <a:t>Seuil à </a:t>
            </a:r>
            <a:r>
              <a:rPr lang="fr-FR" b="1" dirty="0" smtClean="0">
                <a:latin typeface="Calibri" panose="020F0502020204030204" pitchFamily="34" charset="0"/>
              </a:rPr>
              <a:t>32 AU/</a:t>
            </a:r>
            <a:r>
              <a:rPr lang="fr-FR" b="1" dirty="0" err="1" smtClean="0">
                <a:latin typeface="Calibri" panose="020F0502020204030204" pitchFamily="34" charset="0"/>
              </a:rPr>
              <a:t>mL</a:t>
            </a:r>
            <a:r>
              <a:rPr lang="fr-FR" b="1" dirty="0" smtClean="0">
                <a:latin typeface="Calibri" panose="020F0502020204030204" pitchFamily="34" charset="0"/>
              </a:rPr>
              <a:t>:</a:t>
            </a:r>
            <a:endParaRPr lang="fr-FR" b="1" dirty="0">
              <a:latin typeface="Calibri" panose="020F0502020204030204" pitchFamily="34" charset="0"/>
            </a:endParaRPr>
          </a:p>
          <a:p>
            <a:endParaRPr lang="fr-FR" b="1" dirty="0" smtClean="0">
              <a:latin typeface="Calibri" panose="020F0502020204030204" pitchFamily="34" charset="0"/>
            </a:endParaRPr>
          </a:p>
          <a:p>
            <a:r>
              <a:rPr lang="fr-FR" b="1" u="sng" dirty="0">
                <a:latin typeface="Calibri" panose="020F0502020204030204" pitchFamily="34" charset="0"/>
              </a:rPr>
              <a:t>Etude de </a:t>
            </a:r>
            <a:r>
              <a:rPr lang="fr-FR" b="1" u="sng" dirty="0" err="1">
                <a:latin typeface="Calibri" panose="020F0502020204030204" pitchFamily="34" charset="0"/>
              </a:rPr>
              <a:t>Chimenti</a:t>
            </a:r>
            <a:r>
              <a:rPr lang="fr-FR" b="1" u="sng" dirty="0">
                <a:latin typeface="Calibri" panose="020F0502020204030204" pitchFamily="34" charset="0"/>
              </a:rPr>
              <a:t> et al. </a:t>
            </a:r>
            <a:r>
              <a:rPr lang="fr-FR" b="1" u="sng" dirty="0" smtClean="0">
                <a:latin typeface="Calibri" panose="020F0502020204030204" pitchFamily="34" charset="0"/>
              </a:rPr>
              <a:t>2015</a:t>
            </a:r>
          </a:p>
          <a:p>
            <a:r>
              <a:rPr lang="fr-FR" sz="1100" b="1" dirty="0">
                <a:latin typeface="+mj-lt"/>
                <a:hlinkClick r:id="rId3"/>
              </a:rPr>
              <a:t>Auto-</a:t>
            </a:r>
            <a:r>
              <a:rPr lang="fr-FR" sz="1100" b="1" dirty="0" err="1">
                <a:latin typeface="+mj-lt"/>
                <a:hlinkClick r:id="rId3"/>
              </a:rPr>
              <a:t>reactions</a:t>
            </a:r>
            <a:r>
              <a:rPr lang="fr-FR" sz="1100" b="1" dirty="0">
                <a:latin typeface="+mj-lt"/>
                <a:hlinkClick r:id="rId3"/>
              </a:rPr>
              <a:t>, </a:t>
            </a:r>
            <a:r>
              <a:rPr lang="fr-FR" sz="1100" b="1" dirty="0" err="1">
                <a:latin typeface="+mj-lt"/>
                <a:hlinkClick r:id="rId3"/>
              </a:rPr>
              <a:t>autoimmunity</a:t>
            </a:r>
            <a:r>
              <a:rPr lang="fr-FR" sz="1100" b="1" dirty="0">
                <a:latin typeface="+mj-lt"/>
                <a:hlinkClick r:id="rId3"/>
              </a:rPr>
              <a:t> and </a:t>
            </a:r>
            <a:r>
              <a:rPr lang="fr-FR" sz="1100" b="1" dirty="0" err="1">
                <a:latin typeface="+mj-lt"/>
                <a:hlinkClick r:id="rId3"/>
              </a:rPr>
              <a:t>psoriatic</a:t>
            </a:r>
            <a:r>
              <a:rPr lang="fr-FR" sz="1100" b="1" dirty="0">
                <a:latin typeface="+mj-lt"/>
                <a:hlinkClick r:id="rId3"/>
              </a:rPr>
              <a:t> </a:t>
            </a:r>
            <a:r>
              <a:rPr lang="fr-FR" sz="1100" b="1" dirty="0" err="1" smtClean="0">
                <a:latin typeface="+mj-lt"/>
                <a:hlinkClick r:id="rId3"/>
              </a:rPr>
              <a:t>arthritis</a:t>
            </a:r>
            <a:r>
              <a:rPr lang="fr-FR" sz="1100" b="1" dirty="0" smtClean="0">
                <a:latin typeface="+mj-lt"/>
                <a:hlinkClick r:id="rId3"/>
              </a:rPr>
              <a:t>.</a:t>
            </a:r>
            <a:r>
              <a:rPr lang="fr-FR" sz="1100" b="1" dirty="0" smtClean="0">
                <a:latin typeface="+mj-lt"/>
              </a:rPr>
              <a:t> </a:t>
            </a:r>
            <a:r>
              <a:rPr lang="fr-FR" sz="1100" b="1" dirty="0" err="1" smtClean="0">
                <a:latin typeface="+mj-lt"/>
              </a:rPr>
              <a:t>Chimenti</a:t>
            </a:r>
            <a:r>
              <a:rPr lang="fr-FR" sz="1100" b="1" dirty="0" smtClean="0">
                <a:latin typeface="+mj-lt"/>
              </a:rPr>
              <a:t> </a:t>
            </a:r>
            <a:r>
              <a:rPr lang="fr-FR" sz="1100" b="1" dirty="0">
                <a:latin typeface="+mj-lt"/>
              </a:rPr>
              <a:t>MS, </a:t>
            </a:r>
            <a:r>
              <a:rPr lang="fr-FR" sz="1100" b="1" dirty="0" err="1">
                <a:latin typeface="+mj-lt"/>
              </a:rPr>
              <a:t>Triggianese</a:t>
            </a:r>
            <a:r>
              <a:rPr lang="fr-FR" sz="1100" b="1" dirty="0">
                <a:latin typeface="+mj-lt"/>
              </a:rPr>
              <a:t> P, </a:t>
            </a:r>
            <a:r>
              <a:rPr lang="fr-FR" sz="1100" b="1" dirty="0" err="1">
                <a:latin typeface="+mj-lt"/>
              </a:rPr>
              <a:t>Nuccetelli</a:t>
            </a:r>
            <a:r>
              <a:rPr lang="fr-FR" sz="1100" b="1" dirty="0">
                <a:latin typeface="+mj-lt"/>
              </a:rPr>
              <a:t> M, </a:t>
            </a:r>
            <a:r>
              <a:rPr lang="fr-FR" sz="1100" b="1" dirty="0" err="1">
                <a:latin typeface="+mj-lt"/>
              </a:rPr>
              <a:t>Terracciano</a:t>
            </a:r>
            <a:r>
              <a:rPr lang="fr-FR" sz="1100" b="1" dirty="0">
                <a:latin typeface="+mj-lt"/>
              </a:rPr>
              <a:t> C, </a:t>
            </a:r>
            <a:r>
              <a:rPr lang="fr-FR" sz="1100" b="1" dirty="0" err="1">
                <a:latin typeface="+mj-lt"/>
              </a:rPr>
              <a:t>Crisanti</a:t>
            </a:r>
            <a:r>
              <a:rPr lang="fr-FR" sz="1100" b="1" dirty="0">
                <a:latin typeface="+mj-lt"/>
              </a:rPr>
              <a:t> A, </a:t>
            </a:r>
            <a:r>
              <a:rPr lang="fr-FR" sz="1100" b="1" dirty="0" err="1">
                <a:latin typeface="+mj-lt"/>
              </a:rPr>
              <a:t>Guarino</a:t>
            </a:r>
            <a:r>
              <a:rPr lang="fr-FR" sz="1100" b="1" dirty="0">
                <a:latin typeface="+mj-lt"/>
              </a:rPr>
              <a:t> MD, </a:t>
            </a:r>
            <a:r>
              <a:rPr lang="fr-FR" sz="1100" b="1" dirty="0" err="1">
                <a:latin typeface="+mj-lt"/>
              </a:rPr>
              <a:t>Bernardini</a:t>
            </a:r>
            <a:r>
              <a:rPr lang="fr-FR" sz="1100" b="1" dirty="0">
                <a:latin typeface="+mj-lt"/>
              </a:rPr>
              <a:t> S, </a:t>
            </a:r>
            <a:r>
              <a:rPr lang="fr-FR" sz="1100" b="1" dirty="0" err="1">
                <a:latin typeface="+mj-lt"/>
              </a:rPr>
              <a:t>Perricone</a:t>
            </a:r>
            <a:r>
              <a:rPr lang="fr-FR" sz="1100" b="1" dirty="0">
                <a:latin typeface="+mj-lt"/>
              </a:rPr>
              <a:t> </a:t>
            </a:r>
            <a:r>
              <a:rPr lang="fr-FR" sz="1100" b="1" dirty="0" smtClean="0">
                <a:latin typeface="+mj-lt"/>
              </a:rPr>
              <a:t>R. </a:t>
            </a:r>
            <a:r>
              <a:rPr lang="fr-FR" sz="1100" b="1" dirty="0" err="1" smtClean="0">
                <a:latin typeface="+mj-lt"/>
              </a:rPr>
              <a:t>Autoimmun</a:t>
            </a:r>
            <a:r>
              <a:rPr lang="fr-FR" sz="1100" b="1" dirty="0" smtClean="0">
                <a:latin typeface="+mj-lt"/>
              </a:rPr>
              <a:t> </a:t>
            </a:r>
            <a:r>
              <a:rPr lang="fr-FR" sz="1100" b="1" dirty="0" err="1">
                <a:latin typeface="+mj-lt"/>
              </a:rPr>
              <a:t>Rev</a:t>
            </a:r>
            <a:r>
              <a:rPr lang="fr-FR" sz="1100" b="1" dirty="0">
                <a:latin typeface="+mj-lt"/>
              </a:rPr>
              <a:t>. 2015 Dec;14(12):1142-6.</a:t>
            </a:r>
          </a:p>
          <a:p>
            <a:r>
              <a:rPr lang="fr-FR" b="1" u="sng" dirty="0" smtClean="0">
                <a:latin typeface="Calibri" panose="020F0502020204030204" pitchFamily="34" charset="0"/>
              </a:rPr>
              <a:t>  </a:t>
            </a:r>
            <a:endParaRPr lang="fr-FR" b="1" u="sng" dirty="0">
              <a:latin typeface="Calibri" panose="020F0502020204030204" pitchFamily="34" charset="0"/>
            </a:endParaRPr>
          </a:p>
          <a:p>
            <a:r>
              <a:rPr lang="fr-FR" b="1" dirty="0" smtClean="0">
                <a:latin typeface="Calibri" panose="020F0502020204030204" pitchFamily="34" charset="0"/>
              </a:rPr>
              <a:t>30 </a:t>
            </a:r>
            <a:r>
              <a:rPr lang="fr-FR" b="1" dirty="0">
                <a:latin typeface="Calibri" panose="020F0502020204030204" pitchFamily="34" charset="0"/>
              </a:rPr>
              <a:t>RP = 92% sensibilité </a:t>
            </a:r>
            <a:r>
              <a:rPr lang="fr-FR" b="1" dirty="0" smtClean="0">
                <a:latin typeface="Calibri" panose="020F0502020204030204" pitchFamily="34" charset="0"/>
              </a:rPr>
              <a:t>-  </a:t>
            </a:r>
            <a:r>
              <a:rPr lang="fr-FR" b="1" dirty="0">
                <a:latin typeface="Calibri" panose="020F0502020204030204" pitchFamily="34" charset="0"/>
              </a:rPr>
              <a:t>100% spécificité / 40 témoins </a:t>
            </a:r>
            <a:r>
              <a:rPr lang="fr-FR" b="1" dirty="0" smtClean="0">
                <a:latin typeface="Calibri" panose="020F0502020204030204" pitchFamily="34" charset="0"/>
              </a:rPr>
              <a:t>sains</a:t>
            </a:r>
          </a:p>
          <a:p>
            <a:pPr lvl="1"/>
            <a:endParaRPr lang="fr-FR" b="1" dirty="0">
              <a:latin typeface="Calibri" panose="020F0502020204030204" pitchFamily="34" charset="0"/>
            </a:endParaRPr>
          </a:p>
          <a:p>
            <a:r>
              <a:rPr lang="fr-FR" b="1" u="sng" dirty="0" smtClean="0">
                <a:latin typeface="Calibri" panose="020F0502020204030204" pitchFamily="34" charset="0"/>
              </a:rPr>
              <a:t>Notre étude</a:t>
            </a:r>
          </a:p>
          <a:p>
            <a:endParaRPr lang="fr-FR" b="1" dirty="0" smtClean="0">
              <a:latin typeface="Calibri" panose="020F0502020204030204" pitchFamily="34" charset="0"/>
            </a:endParaRPr>
          </a:p>
          <a:p>
            <a:r>
              <a:rPr lang="fr-FR" b="1" dirty="0" smtClean="0">
                <a:latin typeface="Calibri" panose="020F0502020204030204" pitchFamily="34" charset="0"/>
              </a:rPr>
              <a:t>155 RP </a:t>
            </a:r>
            <a:r>
              <a:rPr lang="fr-FR" b="1" dirty="0">
                <a:latin typeface="Calibri" panose="020F0502020204030204" pitchFamily="34" charset="0"/>
              </a:rPr>
              <a:t>: </a:t>
            </a:r>
            <a:r>
              <a:rPr lang="fr-FR" b="1" dirty="0" smtClean="0">
                <a:latin typeface="Calibri" panose="020F0502020204030204" pitchFamily="34" charset="0"/>
              </a:rPr>
              <a:t>10% sensibilité avec 97 % spécificité</a:t>
            </a:r>
            <a:r>
              <a:rPr lang="fr-FR" b="1" dirty="0">
                <a:latin typeface="Calibri" panose="020F0502020204030204" pitchFamily="34" charset="0"/>
              </a:rPr>
              <a:t> </a:t>
            </a:r>
            <a:r>
              <a:rPr lang="fr-FR" b="1" dirty="0" smtClean="0">
                <a:latin typeface="Calibri" panose="020F0502020204030204" pitchFamily="34" charset="0"/>
              </a:rPr>
              <a:t>/ 150 psoriasis</a:t>
            </a:r>
          </a:p>
          <a:p>
            <a:endParaRPr lang="fr-FR" b="1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0" lvl="1"/>
            <a:r>
              <a:rPr lang="fr-FR" b="1" dirty="0" smtClean="0">
                <a:latin typeface="Calibri" panose="020F0502020204030204" pitchFamily="34" charset="0"/>
              </a:rPr>
              <a:t>Différence: RP </a:t>
            </a:r>
            <a:r>
              <a:rPr lang="fr-FR" b="1" dirty="0">
                <a:latin typeface="Calibri" panose="020F0502020204030204" pitchFamily="34" charset="0"/>
              </a:rPr>
              <a:t>plus </a:t>
            </a:r>
            <a:r>
              <a:rPr lang="fr-FR" b="1" dirty="0" smtClean="0">
                <a:latin typeface="Calibri" panose="020F0502020204030204" pitchFamily="34" charset="0"/>
              </a:rPr>
              <a:t>sévères étude </a:t>
            </a:r>
            <a:r>
              <a:rPr lang="fr-FR" b="1" dirty="0" err="1" smtClean="0">
                <a:latin typeface="Calibri" panose="020F0502020204030204" pitchFamily="34" charset="0"/>
              </a:rPr>
              <a:t>Chimenti</a:t>
            </a:r>
            <a:r>
              <a:rPr lang="fr-FR" b="1" dirty="0" smtClean="0">
                <a:latin typeface="Calibri" panose="020F0502020204030204" pitchFamily="34" charset="0"/>
              </a:rPr>
              <a:t> : </a:t>
            </a:r>
          </a:p>
          <a:p>
            <a:pPr marL="0" lvl="1"/>
            <a:r>
              <a:rPr lang="fr-FR" b="1" dirty="0" smtClean="0">
                <a:latin typeface="Calibri" panose="020F0502020204030204" pitchFamily="34" charset="0"/>
              </a:rPr>
              <a:t>NAG 9 </a:t>
            </a:r>
            <a:r>
              <a:rPr lang="fr-FR" b="1" dirty="0">
                <a:latin typeface="Calibri" panose="020F0502020204030204" pitchFamily="34" charset="0"/>
              </a:rPr>
              <a:t>vs </a:t>
            </a:r>
            <a:r>
              <a:rPr lang="fr-FR" b="1" dirty="0" smtClean="0">
                <a:latin typeface="Calibri" panose="020F0502020204030204" pitchFamily="34" charset="0"/>
              </a:rPr>
              <a:t>0.8 ; EVA 4 vs 0.2 ;DAS : 59 vs 33</a:t>
            </a:r>
            <a:endParaRPr lang="fr-FR" b="1" dirty="0">
              <a:latin typeface="Calibri" panose="020F0502020204030204" pitchFamily="34" charset="0"/>
            </a:endParaRPr>
          </a:p>
          <a:p>
            <a:endParaRPr lang="fr-FR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53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8EE5D3-DA3A-447B-AF19-E82F9C549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04" y="188640"/>
            <a:ext cx="7128792" cy="1143000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Valeur diagnostique des anti-CarP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6E72C0-9EF5-41F3-8F61-D1D257146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2060848"/>
            <a:ext cx="6923112" cy="2520280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seuil </a:t>
            </a:r>
            <a:r>
              <a:rPr lang="fr-FR" dirty="0"/>
              <a:t>de positivité de 12 UA/</a:t>
            </a:r>
            <a:r>
              <a:rPr lang="fr-FR" dirty="0" err="1"/>
              <a:t>mL</a:t>
            </a:r>
            <a:r>
              <a:rPr lang="fr-FR" dirty="0"/>
              <a:t> : </a:t>
            </a:r>
          </a:p>
          <a:p>
            <a:pPr lvl="1"/>
            <a:r>
              <a:rPr lang="fr-FR" dirty="0">
                <a:solidFill>
                  <a:schemeClr val="accent2"/>
                </a:solidFill>
              </a:rPr>
              <a:t>Sensibilité 55% </a:t>
            </a:r>
          </a:p>
          <a:p>
            <a:pPr lvl="1"/>
            <a:r>
              <a:rPr lang="fr-FR" dirty="0"/>
              <a:t>Spécificité 61</a:t>
            </a:r>
            <a:r>
              <a:rPr lang="fr-FR" dirty="0" smtClean="0"/>
              <a:t>%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seuil </a:t>
            </a:r>
            <a:r>
              <a:rPr lang="fr-FR" dirty="0"/>
              <a:t>de positivité de </a:t>
            </a:r>
            <a:r>
              <a:rPr lang="fr-FR" dirty="0" smtClean="0"/>
              <a:t>20  </a:t>
            </a:r>
            <a:r>
              <a:rPr lang="fr-FR" dirty="0"/>
              <a:t>UA/</a:t>
            </a:r>
            <a:r>
              <a:rPr lang="fr-FR" dirty="0" err="1"/>
              <a:t>mL</a:t>
            </a:r>
            <a:r>
              <a:rPr lang="fr-FR" dirty="0"/>
              <a:t> : </a:t>
            </a:r>
          </a:p>
          <a:p>
            <a:pPr lvl="1"/>
            <a:r>
              <a:rPr lang="fr-FR" dirty="0">
                <a:solidFill>
                  <a:schemeClr val="accent2"/>
                </a:solidFill>
              </a:rPr>
              <a:t>Sensibilité </a:t>
            </a:r>
            <a:r>
              <a:rPr lang="fr-FR" dirty="0" smtClean="0">
                <a:solidFill>
                  <a:schemeClr val="accent2"/>
                </a:solidFill>
              </a:rPr>
              <a:t>23% </a:t>
            </a:r>
            <a:endParaRPr lang="fr-FR" dirty="0">
              <a:solidFill>
                <a:schemeClr val="accent2"/>
              </a:solidFill>
            </a:endParaRPr>
          </a:p>
          <a:p>
            <a:pPr lvl="1"/>
            <a:r>
              <a:rPr lang="fr-FR" dirty="0" smtClean="0"/>
              <a:t>Spécificité 88%</a:t>
            </a:r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805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350298"/>
            <a:ext cx="8229600" cy="832902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rgbClr val="000066"/>
                </a:solidFill>
              </a:rPr>
              <a:t>Rhumatisme </a:t>
            </a:r>
            <a:r>
              <a:rPr lang="fr-FR" sz="4000" dirty="0" smtClean="0">
                <a:solidFill>
                  <a:srgbClr val="000066"/>
                </a:solidFill>
              </a:rPr>
              <a:t>psoriasique</a:t>
            </a:r>
            <a:endParaRPr lang="fr-FR" sz="4000" dirty="0">
              <a:solidFill>
                <a:srgbClr val="00006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938591"/>
            <a:ext cx="9330789" cy="4248472"/>
          </a:xfrm>
        </p:spPr>
        <p:txBody>
          <a:bodyPr>
            <a:noAutofit/>
          </a:bodyPr>
          <a:lstStyle/>
          <a:p>
            <a:r>
              <a:rPr lang="fr-FR" sz="18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Lésions </a:t>
            </a:r>
            <a:r>
              <a:rPr lang="fr-FR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structurales </a:t>
            </a:r>
            <a:r>
              <a:rPr lang="fr-FR" sz="18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 </a:t>
            </a:r>
            <a:r>
              <a:rPr lang="fr-FR" sz="1800" b="1" dirty="0" err="1" smtClean="0">
                <a:solidFill>
                  <a:srgbClr val="000066"/>
                </a:solidFill>
                <a:latin typeface="Calibri" panose="020F0502020204030204" pitchFamily="34" charset="0"/>
              </a:rPr>
              <a:t>ostéoarticulaires</a:t>
            </a:r>
            <a:r>
              <a:rPr lang="fr-FR" sz="18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  </a:t>
            </a:r>
          </a:p>
          <a:p>
            <a:pPr marL="0" indent="0">
              <a:buNone/>
            </a:pPr>
            <a:r>
              <a:rPr lang="fr-FR" sz="18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irréversibles parfois précoces </a:t>
            </a:r>
            <a:r>
              <a:rPr lang="fr-FR" sz="1800" b="1" dirty="0" smtClean="0">
                <a:latin typeface="Calibri" panose="020F0502020204030204" pitchFamily="34" charset="0"/>
              </a:rPr>
              <a:t>(1</a:t>
            </a:r>
            <a:r>
              <a:rPr lang="fr-FR" sz="1800" b="1" dirty="0">
                <a:latin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endParaRPr lang="fr-FR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1600" dirty="0" smtClean="0">
                <a:latin typeface="Calibri" panose="020F0502020204030204" pitchFamily="34" charset="0"/>
              </a:rPr>
              <a:t>47</a:t>
            </a:r>
            <a:r>
              <a:rPr lang="fr-FR" sz="1600" dirty="0">
                <a:latin typeface="Calibri" panose="020F0502020204030204" pitchFamily="34" charset="0"/>
              </a:rPr>
              <a:t>% des patients développent des érosions osseuses </a:t>
            </a:r>
            <a:endParaRPr lang="fr-FR" sz="16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1600" dirty="0" smtClean="0">
                <a:latin typeface="Calibri" panose="020F0502020204030204" pitchFamily="34" charset="0"/>
              </a:rPr>
              <a:t>dans </a:t>
            </a:r>
            <a:r>
              <a:rPr lang="fr-FR" sz="1600" dirty="0">
                <a:latin typeface="Calibri" panose="020F0502020204030204" pitchFamily="34" charset="0"/>
              </a:rPr>
              <a:t>les 2 ans suivant le début des symptômes </a:t>
            </a:r>
            <a:r>
              <a:rPr lang="fr-FR" sz="1600" dirty="0" smtClean="0">
                <a:latin typeface="Calibri" panose="020F0502020204030204" pitchFamily="34" charset="0"/>
              </a:rPr>
              <a:t>articulaires </a:t>
            </a:r>
            <a:endParaRPr lang="fr-FR" sz="1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r-FR" sz="1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r-FR" sz="1800" dirty="0">
              <a:latin typeface="Calibri" panose="020F0502020204030204" pitchFamily="34" charset="0"/>
            </a:endParaRPr>
          </a:p>
          <a:p>
            <a:r>
              <a:rPr lang="fr-FR" sz="1800" dirty="0">
                <a:latin typeface="Calibri" panose="020F0502020204030204" pitchFamily="34" charset="0"/>
              </a:rPr>
              <a:t>Handicap </a:t>
            </a:r>
            <a:r>
              <a:rPr lang="fr-FR" sz="1800" dirty="0" smtClean="0">
                <a:latin typeface="Calibri" panose="020F0502020204030204" pitchFamily="34" charset="0"/>
              </a:rPr>
              <a:t>fonctionnel</a:t>
            </a:r>
          </a:p>
          <a:p>
            <a:r>
              <a:rPr lang="fr-FR" sz="1800" dirty="0" smtClean="0">
                <a:latin typeface="Calibri" panose="020F0502020204030204" pitchFamily="34" charset="0"/>
              </a:rPr>
              <a:t>Coût </a:t>
            </a:r>
            <a:r>
              <a:rPr lang="fr-FR" sz="1800" dirty="0">
                <a:latin typeface="Calibri" panose="020F0502020204030204" pitchFamily="34" charset="0"/>
              </a:rPr>
              <a:t>socio-économique (2-3)</a:t>
            </a:r>
          </a:p>
          <a:p>
            <a:pPr marL="27432" indent="0">
              <a:buNone/>
            </a:pPr>
            <a:endParaRPr lang="fr-FR" sz="1800" dirty="0">
              <a:latin typeface="Calibri" panose="020F0502020204030204" pitchFamily="34" charset="0"/>
            </a:endParaRPr>
          </a:p>
          <a:p>
            <a:pPr marL="27432" indent="0">
              <a:buNone/>
            </a:pPr>
            <a:endParaRPr lang="fr-FR" sz="1800" dirty="0">
              <a:latin typeface="Calibri" panose="020F0502020204030204" pitchFamily="34" charset="0"/>
            </a:endParaRPr>
          </a:p>
          <a:p>
            <a:pPr>
              <a:buFont typeface="Symbol" panose="05050102010706020507" pitchFamily="18" charset="2"/>
              <a:buChar char="Þ"/>
            </a:pPr>
            <a:r>
              <a:rPr lang="fr-FR" sz="1800" dirty="0">
                <a:latin typeface="Calibri" panose="020F0502020204030204" pitchFamily="34" charset="0"/>
              </a:rPr>
              <a:t> </a:t>
            </a:r>
            <a:r>
              <a:rPr lang="fr-FR" sz="1800" b="1" dirty="0">
                <a:latin typeface="Calibri" panose="020F0502020204030204" pitchFamily="34" charset="0"/>
              </a:rPr>
              <a:t>Nécessité d’un </a:t>
            </a:r>
            <a:r>
              <a:rPr lang="fr-FR" sz="1800" b="1" dirty="0">
                <a:solidFill>
                  <a:schemeClr val="accent2"/>
                </a:solidFill>
                <a:latin typeface="Calibri" panose="020F0502020204030204" pitchFamily="34" charset="0"/>
              </a:rPr>
              <a:t>diagnostic précoce </a:t>
            </a:r>
            <a:r>
              <a:rPr lang="fr-FR" sz="1800" b="1" dirty="0" smtClean="0">
                <a:latin typeface="Calibri" panose="020F0502020204030204" pitchFamily="34" charset="0"/>
              </a:rPr>
              <a:t>pour </a:t>
            </a:r>
            <a:r>
              <a:rPr lang="fr-FR" sz="1800" b="1" dirty="0">
                <a:latin typeface="Calibri" panose="020F0502020204030204" pitchFamily="34" charset="0"/>
              </a:rPr>
              <a:t>une prise en charge précoce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459633" y="6187063"/>
            <a:ext cx="3304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>
                <a:solidFill>
                  <a:prstClr val="black"/>
                </a:solidFill>
              </a:rPr>
              <a:t>(1) Kane D, et al. </a:t>
            </a:r>
            <a:r>
              <a:rPr lang="fr-FR" sz="1000" dirty="0" err="1">
                <a:solidFill>
                  <a:prstClr val="black"/>
                </a:solidFill>
              </a:rPr>
              <a:t>Rheumatology</a:t>
            </a:r>
            <a:r>
              <a:rPr lang="fr-FR" sz="1000" dirty="0">
                <a:solidFill>
                  <a:prstClr val="black"/>
                </a:solidFill>
              </a:rPr>
              <a:t> (Oxford) 2003</a:t>
            </a:r>
          </a:p>
          <a:p>
            <a:pPr algn="r"/>
            <a:r>
              <a:rPr lang="fr-FR" sz="1000" dirty="0">
                <a:solidFill>
                  <a:prstClr val="black"/>
                </a:solidFill>
              </a:rPr>
              <a:t>(2) </a:t>
            </a:r>
            <a:r>
              <a:rPr lang="fr-FR" sz="1000" dirty="0" err="1">
                <a:solidFill>
                  <a:prstClr val="black"/>
                </a:solidFill>
              </a:rPr>
              <a:t>Verstappen</a:t>
            </a:r>
            <a:r>
              <a:rPr lang="fr-FR" sz="1000" dirty="0">
                <a:solidFill>
                  <a:prstClr val="black"/>
                </a:solidFill>
              </a:rPr>
              <a:t> SM, et al. </a:t>
            </a:r>
            <a:r>
              <a:rPr lang="fr-FR" sz="1000" dirty="0" err="1">
                <a:solidFill>
                  <a:prstClr val="black"/>
                </a:solidFill>
              </a:rPr>
              <a:t>Rheumatology</a:t>
            </a:r>
            <a:r>
              <a:rPr lang="fr-FR" sz="1000" dirty="0">
                <a:solidFill>
                  <a:prstClr val="black"/>
                </a:solidFill>
              </a:rPr>
              <a:t> (Oxford) 2010</a:t>
            </a:r>
          </a:p>
          <a:p>
            <a:pPr algn="r"/>
            <a:r>
              <a:rPr lang="fr-FR" sz="1000" dirty="0">
                <a:solidFill>
                  <a:prstClr val="black"/>
                </a:solidFill>
              </a:rPr>
              <a:t>(3) </a:t>
            </a:r>
            <a:r>
              <a:rPr lang="fr-FR" sz="1000" dirty="0" err="1">
                <a:solidFill>
                  <a:prstClr val="black"/>
                </a:solidFill>
              </a:rPr>
              <a:t>Wallenius</a:t>
            </a:r>
            <a:r>
              <a:rPr lang="fr-FR" sz="1000" dirty="0">
                <a:solidFill>
                  <a:prstClr val="black"/>
                </a:solidFill>
              </a:rPr>
              <a:t> M, et al. Ann </a:t>
            </a:r>
            <a:r>
              <a:rPr lang="fr-FR" sz="1000" dirty="0" err="1">
                <a:solidFill>
                  <a:prstClr val="black"/>
                </a:solidFill>
              </a:rPr>
              <a:t>Rheum</a:t>
            </a:r>
            <a:r>
              <a:rPr lang="fr-FR" sz="1000" dirty="0">
                <a:solidFill>
                  <a:prstClr val="black"/>
                </a:solidFill>
              </a:rPr>
              <a:t> Dis. 2009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29049F7-8B9E-4441-B157-CF510A78E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591" y="2011485"/>
            <a:ext cx="3837111" cy="293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0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56A2C-07FA-4545-ABA2-FD2D1E004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19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solidFill>
                  <a:schemeClr val="tx1"/>
                </a:solidFill>
              </a:rPr>
              <a:t>Conclusions et perspectives</a:t>
            </a:r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DBC8BE-AF02-4550-9D6B-F30F5E90D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093" y="1700808"/>
            <a:ext cx="8016651" cy="3771346"/>
          </a:xfrm>
        </p:spPr>
        <p:txBody>
          <a:bodyPr>
            <a:noAutofit/>
          </a:bodyPr>
          <a:lstStyle/>
          <a:p>
            <a:r>
              <a:rPr lang="fr-FR" sz="2000" b="1" dirty="0">
                <a:solidFill>
                  <a:schemeClr val="accent2"/>
                </a:solidFill>
              </a:rPr>
              <a:t>Difficultés </a:t>
            </a:r>
            <a:r>
              <a:rPr lang="fr-FR" sz="2000" b="1" dirty="0"/>
              <a:t>pour diagnostiquer le RP </a:t>
            </a:r>
          </a:p>
          <a:p>
            <a:r>
              <a:rPr lang="fr-FR" sz="2000" b="1" dirty="0"/>
              <a:t>Aucun </a:t>
            </a:r>
            <a:r>
              <a:rPr lang="fr-FR" sz="2000" b="1" dirty="0">
                <a:solidFill>
                  <a:schemeClr val="accent2"/>
                </a:solidFill>
              </a:rPr>
              <a:t>biomarqueur </a:t>
            </a:r>
            <a:r>
              <a:rPr lang="fr-FR" sz="2000" b="1" dirty="0"/>
              <a:t>permettant de faciliter ce diagnostic </a:t>
            </a:r>
          </a:p>
          <a:p>
            <a:endParaRPr lang="fr-FR" sz="2000" b="1" dirty="0"/>
          </a:p>
          <a:p>
            <a:r>
              <a:rPr lang="fr-FR" sz="2000" b="1" dirty="0">
                <a:solidFill>
                  <a:schemeClr val="accent2"/>
                </a:solidFill>
              </a:rPr>
              <a:t>Sensibilité </a:t>
            </a:r>
            <a:r>
              <a:rPr lang="fr-FR" sz="2000" b="1" dirty="0"/>
              <a:t>des anticorps anti-CarP pour le diagnostic de RP dans la population psoriasique de </a:t>
            </a:r>
            <a:r>
              <a:rPr lang="fr-FR" sz="2000" b="1" dirty="0">
                <a:solidFill>
                  <a:schemeClr val="accent2"/>
                </a:solidFill>
              </a:rPr>
              <a:t>55</a:t>
            </a:r>
            <a:r>
              <a:rPr lang="fr-FR" sz="2000" b="1" dirty="0" smtClean="0">
                <a:solidFill>
                  <a:schemeClr val="accent2"/>
                </a:solidFill>
              </a:rPr>
              <a:t>%</a:t>
            </a:r>
          </a:p>
          <a:p>
            <a:endParaRPr lang="fr-FR" sz="2000" b="1" dirty="0" smtClean="0">
              <a:solidFill>
                <a:schemeClr val="accent2"/>
              </a:solidFill>
            </a:endParaRPr>
          </a:p>
          <a:p>
            <a:r>
              <a:rPr lang="fr-FR" sz="2000" b="1" dirty="0"/>
              <a:t>Étude sur une population de </a:t>
            </a:r>
            <a:r>
              <a:rPr lang="fr-FR" sz="2000" b="1" dirty="0">
                <a:solidFill>
                  <a:schemeClr val="accent2"/>
                </a:solidFill>
              </a:rPr>
              <a:t>RP débutants</a:t>
            </a:r>
            <a:r>
              <a:rPr lang="fr-FR" sz="2000" b="1" dirty="0"/>
              <a:t>, dans le cadre du </a:t>
            </a:r>
            <a:r>
              <a:rPr lang="fr-FR" sz="2000" b="1" dirty="0">
                <a:solidFill>
                  <a:schemeClr val="accent2"/>
                </a:solidFill>
              </a:rPr>
              <a:t>diagnostic précoce </a:t>
            </a:r>
          </a:p>
          <a:p>
            <a:endParaRPr lang="fr-FR" sz="2000" b="1" dirty="0">
              <a:solidFill>
                <a:schemeClr val="accent2"/>
              </a:solidFill>
            </a:endParaRPr>
          </a:p>
          <a:p>
            <a:r>
              <a:rPr lang="fr-FR" sz="2000" b="1" dirty="0"/>
              <a:t>Suivi longitudinal des patients du groupe psoriasis </a:t>
            </a:r>
          </a:p>
          <a:p>
            <a:endParaRPr lang="fr-FR" sz="2000" b="1" dirty="0"/>
          </a:p>
          <a:p>
            <a:r>
              <a:rPr lang="fr-FR" sz="2000" b="1" dirty="0"/>
              <a:t>Tester des </a:t>
            </a:r>
            <a:r>
              <a:rPr lang="fr-FR" sz="2000" b="1" dirty="0">
                <a:solidFill>
                  <a:schemeClr val="accent2"/>
                </a:solidFill>
              </a:rPr>
              <a:t>associations de critères </a:t>
            </a:r>
            <a:r>
              <a:rPr lang="fr-FR" sz="2000" b="1" dirty="0"/>
              <a:t>afin d’augmenter les sensibilité ou spécificité </a:t>
            </a:r>
          </a:p>
          <a:p>
            <a:endParaRPr lang="fr-FR" sz="2000" b="1" dirty="0">
              <a:solidFill>
                <a:schemeClr val="accent2"/>
              </a:solidFill>
            </a:endParaRPr>
          </a:p>
          <a:p>
            <a:endParaRPr lang="fr-FR" sz="2000" b="1" dirty="0"/>
          </a:p>
          <a:p>
            <a:endParaRPr lang="fr-FR" sz="2000" b="1" dirty="0"/>
          </a:p>
          <a:p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400531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650796" cy="576064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solidFill>
                  <a:srgbClr val="000066"/>
                </a:solidFill>
              </a:rPr>
              <a:t>Rhumatisme </a:t>
            </a:r>
            <a:r>
              <a:rPr lang="fr-FR" sz="3200" b="1" dirty="0" smtClean="0">
                <a:solidFill>
                  <a:srgbClr val="000066"/>
                </a:solidFill>
              </a:rPr>
              <a:t>psoriasique: Difficultés </a:t>
            </a:r>
            <a:r>
              <a:rPr lang="fr-FR" sz="3200" b="1" dirty="0">
                <a:solidFill>
                  <a:srgbClr val="000066"/>
                </a:solidFill>
              </a:rPr>
              <a:t>diagnostiques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772816"/>
            <a:ext cx="8856984" cy="3384376"/>
          </a:xfrm>
        </p:spPr>
        <p:txBody>
          <a:bodyPr>
            <a:noAutofit/>
          </a:bodyPr>
          <a:lstStyle/>
          <a:p>
            <a:r>
              <a:rPr lang="fr-FR" sz="2000" dirty="0">
                <a:solidFill>
                  <a:srgbClr val="000066"/>
                </a:solidFill>
              </a:rPr>
              <a:t>retard diagnostique </a:t>
            </a:r>
            <a:r>
              <a:rPr lang="fr-FR" sz="2000" dirty="0"/>
              <a:t>: 5 à 12 ans</a:t>
            </a:r>
          </a:p>
          <a:p>
            <a:r>
              <a:rPr lang="fr-FR" sz="2000" dirty="0"/>
              <a:t>prévalence estimée de RP </a:t>
            </a:r>
            <a:r>
              <a:rPr lang="fr-FR" sz="2000" dirty="0">
                <a:solidFill>
                  <a:schemeClr val="accent2"/>
                </a:solidFill>
              </a:rPr>
              <a:t>non diagnostiqués </a:t>
            </a:r>
            <a:r>
              <a:rPr lang="fr-FR" sz="2000" dirty="0"/>
              <a:t>dans </a:t>
            </a:r>
            <a:r>
              <a:rPr lang="fr-FR" sz="2000" dirty="0" smtClean="0"/>
              <a:t>la population </a:t>
            </a:r>
            <a:r>
              <a:rPr lang="fr-FR" sz="2000" dirty="0"/>
              <a:t>psoriasique : 15,5% </a:t>
            </a:r>
            <a:r>
              <a:rPr lang="fr-FR" sz="900" dirty="0"/>
              <a:t>(1-2</a:t>
            </a:r>
            <a:r>
              <a:rPr lang="fr-FR" sz="900" dirty="0" smtClean="0"/>
              <a:t>)</a:t>
            </a:r>
          </a:p>
          <a:p>
            <a:endParaRPr lang="fr-FR" sz="900" dirty="0"/>
          </a:p>
          <a:p>
            <a:r>
              <a:rPr lang="fr-FR" sz="2000" dirty="0"/>
              <a:t>D</a:t>
            </a:r>
            <a:r>
              <a:rPr lang="fr-FR" sz="2000" dirty="0" smtClean="0"/>
              <a:t>ermatologue</a:t>
            </a:r>
            <a:r>
              <a:rPr lang="fr-FR" sz="2000" dirty="0"/>
              <a:t>, en 1</a:t>
            </a:r>
            <a:r>
              <a:rPr lang="fr-FR" sz="2000" baseline="30000" dirty="0"/>
              <a:t>ère</a:t>
            </a:r>
            <a:r>
              <a:rPr lang="fr-FR" sz="2000" dirty="0"/>
              <a:t> ligne : </a:t>
            </a:r>
            <a:r>
              <a:rPr lang="fr-FR" sz="1800" dirty="0" smtClean="0"/>
              <a:t>Psoriasis </a:t>
            </a:r>
            <a:r>
              <a:rPr lang="fr-FR" sz="1800" dirty="0"/>
              <a:t>précédant les arthrites dans 65% des cas</a:t>
            </a:r>
          </a:p>
          <a:p>
            <a:r>
              <a:rPr lang="fr-FR" sz="2000" dirty="0"/>
              <a:t>Atteinte </a:t>
            </a:r>
            <a:r>
              <a:rPr lang="fr-FR" sz="2000" dirty="0" smtClean="0"/>
              <a:t> articulaire difficile à déceler: </a:t>
            </a:r>
            <a:endParaRPr lang="fr-FR" sz="2000" dirty="0"/>
          </a:p>
          <a:p>
            <a:pPr lvl="1"/>
            <a:r>
              <a:rPr lang="fr-FR" sz="1800" dirty="0">
                <a:solidFill>
                  <a:schemeClr val="accent2"/>
                </a:solidFill>
              </a:rPr>
              <a:t>Polymorphe</a:t>
            </a:r>
            <a:r>
              <a:rPr lang="fr-FR" sz="1800" dirty="0"/>
              <a:t> </a:t>
            </a:r>
          </a:p>
          <a:p>
            <a:pPr lvl="1"/>
            <a:r>
              <a:rPr lang="fr-FR" sz="1800" dirty="0"/>
              <a:t>Parfois </a:t>
            </a:r>
            <a:r>
              <a:rPr lang="fr-FR" sz="1800" dirty="0">
                <a:solidFill>
                  <a:schemeClr val="accent2"/>
                </a:solidFill>
              </a:rPr>
              <a:t>frustre</a:t>
            </a:r>
          </a:p>
          <a:p>
            <a:pPr lvl="1"/>
            <a:r>
              <a:rPr lang="fr-FR" sz="1800" dirty="0"/>
              <a:t>Confondue avec une atteinte </a:t>
            </a:r>
            <a:r>
              <a:rPr lang="fr-FR" sz="1800" dirty="0">
                <a:solidFill>
                  <a:schemeClr val="accent2"/>
                </a:solidFill>
              </a:rPr>
              <a:t>mécanique</a:t>
            </a:r>
          </a:p>
          <a:p>
            <a:r>
              <a:rPr lang="fr-FR" sz="2000" dirty="0"/>
              <a:t>Syndrome inflammatoire biologique rare</a:t>
            </a:r>
          </a:p>
          <a:p>
            <a:endParaRPr lang="fr-FR" sz="900" dirty="0"/>
          </a:p>
          <a:p>
            <a:endParaRPr lang="fr-FR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5805264"/>
            <a:ext cx="78488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000" dirty="0">
                <a:solidFill>
                  <a:prstClr val="black"/>
                </a:solidFill>
              </a:rPr>
              <a:t>(1) </a:t>
            </a:r>
            <a:r>
              <a:rPr lang="fr-FR" sz="1000" dirty="0" err="1">
                <a:solidFill>
                  <a:prstClr val="black"/>
                </a:solidFill>
              </a:rPr>
              <a:t>Haroon</a:t>
            </a:r>
            <a:r>
              <a:rPr lang="fr-FR" sz="1000" dirty="0">
                <a:solidFill>
                  <a:prstClr val="black"/>
                </a:solidFill>
              </a:rPr>
              <a:t> M, et al. Ann </a:t>
            </a:r>
            <a:r>
              <a:rPr lang="fr-FR" sz="1000" dirty="0" err="1">
                <a:solidFill>
                  <a:prstClr val="black"/>
                </a:solidFill>
              </a:rPr>
              <a:t>Rheum</a:t>
            </a:r>
            <a:r>
              <a:rPr lang="fr-FR" sz="1000" dirty="0">
                <a:solidFill>
                  <a:prstClr val="black"/>
                </a:solidFill>
              </a:rPr>
              <a:t> Dis 2013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(2) Villani AP, et al. J Am </a:t>
            </a:r>
            <a:r>
              <a:rPr lang="fr-FR" sz="1000" dirty="0" err="1">
                <a:solidFill>
                  <a:prstClr val="black"/>
                </a:solidFill>
              </a:rPr>
              <a:t>Acad</a:t>
            </a:r>
            <a:r>
              <a:rPr lang="fr-FR" sz="1000" dirty="0">
                <a:solidFill>
                  <a:prstClr val="black"/>
                </a:solidFill>
              </a:rPr>
              <a:t> </a:t>
            </a:r>
            <a:r>
              <a:rPr lang="fr-FR" sz="1000" dirty="0" err="1">
                <a:solidFill>
                  <a:prstClr val="black"/>
                </a:solidFill>
              </a:rPr>
              <a:t>Dermatol</a:t>
            </a:r>
            <a:r>
              <a:rPr lang="fr-FR" sz="1000" dirty="0">
                <a:solidFill>
                  <a:prstClr val="black"/>
                </a:solidFill>
              </a:rPr>
              <a:t> 2015</a:t>
            </a:r>
          </a:p>
          <a:p>
            <a:pPr lvl="0"/>
            <a:endParaRPr lang="fr-FR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68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>
                <a:solidFill>
                  <a:srgbClr val="000066"/>
                </a:solidFill>
                <a:latin typeface="Calibri" panose="020F0502020204030204" pitchFamily="34" charset="0"/>
              </a:rPr>
              <a:t>Rhumatisme psoriasique: Difficultés diagnostiques</a:t>
            </a:r>
            <a:endParaRPr lang="fr-FR" sz="2800" dirty="0">
              <a:latin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7B68A80-91F6-4585-A835-DEB6E6BFA652}"/>
              </a:ext>
            </a:extLst>
          </p:cNvPr>
          <p:cNvSpPr txBox="1"/>
          <p:nvPr/>
        </p:nvSpPr>
        <p:spPr>
          <a:xfrm>
            <a:off x="971600" y="1556792"/>
            <a:ext cx="6954764" cy="1200329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2400" b="1" dirty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algn="ctr"/>
            <a:r>
              <a:rPr lang="fr-FR" sz="2400" b="1" dirty="0">
                <a:solidFill>
                  <a:srgbClr val="000066"/>
                </a:solidFill>
                <a:latin typeface="Calibri" panose="020F0502020204030204" pitchFamily="34" charset="0"/>
              </a:rPr>
              <a:t>PAS DE BIOMARQUEUR DIAGNOSTIQUE</a:t>
            </a:r>
          </a:p>
          <a:p>
            <a:pPr algn="ctr"/>
            <a:r>
              <a:rPr lang="fr-FR" sz="2400" b="1" dirty="0">
                <a:solidFill>
                  <a:srgbClr val="000066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7CD332C-049C-4E1B-BB95-5513CC44C30E}"/>
              </a:ext>
            </a:extLst>
          </p:cNvPr>
          <p:cNvSpPr txBox="1"/>
          <p:nvPr/>
        </p:nvSpPr>
        <p:spPr>
          <a:xfrm>
            <a:off x="249524" y="3068960"/>
            <a:ext cx="8398916" cy="3046988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3200" b="1" dirty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algn="ctr"/>
            <a:r>
              <a:rPr lang="fr-FR" sz="3200" b="1" dirty="0">
                <a:solidFill>
                  <a:srgbClr val="000066"/>
                </a:solidFill>
                <a:latin typeface="Calibri" panose="020F0502020204030204" pitchFamily="34" charset="0"/>
              </a:rPr>
              <a:t>Les anticorps anti-protéines </a:t>
            </a:r>
            <a:r>
              <a:rPr lang="fr-FR" sz="3200" b="1" dirty="0" err="1" smtClean="0">
                <a:solidFill>
                  <a:srgbClr val="000066"/>
                </a:solidFill>
                <a:latin typeface="Calibri" panose="020F0502020204030204" pitchFamily="34" charset="0"/>
              </a:rPr>
              <a:t>carbamylées</a:t>
            </a:r>
            <a:endParaRPr lang="fr-FR" sz="3200" b="1" dirty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algn="ctr"/>
            <a:r>
              <a:rPr lang="fr-FR" sz="32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anti-</a:t>
            </a:r>
            <a:r>
              <a:rPr lang="fr-FR" sz="3200" b="1" dirty="0" err="1" smtClean="0">
                <a:solidFill>
                  <a:srgbClr val="000066"/>
                </a:solidFill>
                <a:latin typeface="Calibri" panose="020F0502020204030204" pitchFamily="34" charset="0"/>
              </a:rPr>
              <a:t>CarP</a:t>
            </a:r>
            <a:r>
              <a:rPr lang="fr-FR" sz="32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endParaRPr lang="fr-FR" sz="3200" b="1" dirty="0" smtClean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algn="ctr"/>
            <a:r>
              <a:rPr lang="fr-FR" sz="32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potentiels </a:t>
            </a:r>
            <a:r>
              <a:rPr lang="fr-FR" sz="3200" b="1" dirty="0">
                <a:solidFill>
                  <a:srgbClr val="000066"/>
                </a:solidFill>
                <a:latin typeface="Calibri" panose="020F0502020204030204" pitchFamily="34" charset="0"/>
              </a:rPr>
              <a:t>biomarqueurs ? </a:t>
            </a:r>
          </a:p>
          <a:p>
            <a:pPr algn="ctr"/>
            <a:r>
              <a:rPr lang="fr-FR" sz="3200" b="1" dirty="0">
                <a:solidFill>
                  <a:srgbClr val="000066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CarP241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620713"/>
            <a:ext cx="8747125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2555776" y="637858"/>
            <a:ext cx="62889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BE" altLang="fr-FR" sz="3600" b="1" dirty="0" smtClean="0">
                <a:solidFill>
                  <a:srgbClr val="CC0000"/>
                </a:solidFill>
              </a:rPr>
              <a:t>Présentation de René-Louis</a:t>
            </a:r>
          </a:p>
          <a:p>
            <a:pPr eaLnBrk="1" hangingPunct="1"/>
            <a:r>
              <a:rPr lang="fr-BE" altLang="fr-FR" sz="3600" b="1" dirty="0" smtClean="0">
                <a:solidFill>
                  <a:srgbClr val="CC0000"/>
                </a:solidFill>
              </a:rPr>
              <a:t> en 2013 : Anti-</a:t>
            </a:r>
            <a:r>
              <a:rPr lang="fr-BE" altLang="fr-FR" sz="3600" b="1" dirty="0" err="1" smtClean="0">
                <a:solidFill>
                  <a:srgbClr val="CC0000"/>
                </a:solidFill>
              </a:rPr>
              <a:t>CarP</a:t>
            </a:r>
            <a:endParaRPr lang="fr-FR" altLang="fr-FR" sz="3600" b="1" dirty="0">
              <a:solidFill>
                <a:srgbClr val="CC0000"/>
              </a:solidFill>
            </a:endParaRP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539750" y="2276475"/>
            <a:ext cx="5400675" cy="504825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55646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rP246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16632"/>
            <a:ext cx="8893175" cy="316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arP2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356992"/>
            <a:ext cx="681159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875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arP247"/>
          <p:cNvPicPr>
            <a:picLocks noChangeAspect="1" noChangeArrowheads="1"/>
          </p:cNvPicPr>
          <p:nvPr/>
        </p:nvPicPr>
        <p:blipFill>
          <a:blip r:embed="rId2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4625"/>
            <a:ext cx="8712200" cy="273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IT2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6408836" cy="249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07877" y="5522319"/>
            <a:ext cx="4681356" cy="195812"/>
          </a:xfrm>
          <a:prstGeom prst="rect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lIns="0" tIns="0" rIns="0" bIns="0"/>
          <a:lstStyle>
            <a:lvl1pPr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fr-FR" b="1" dirty="0"/>
              <a:t>Shi J et al. PNAS 2011;108:17372-17377</a:t>
            </a:r>
          </a:p>
        </p:txBody>
      </p:sp>
    </p:spTree>
    <p:extLst>
      <p:ext uri="{BB962C8B-B14F-4D97-AF65-F5344CB8AC3E}">
        <p14:creationId xmlns:p14="http://schemas.microsoft.com/office/powerpoint/2010/main" val="2882717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rP243"/>
          <p:cNvPicPr>
            <a:picLocks noChangeAspect="1" noChangeArrowheads="1"/>
          </p:cNvPicPr>
          <p:nvPr/>
        </p:nvPicPr>
        <p:blipFill>
          <a:blip r:embed="rId2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64235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4284663" y="333375"/>
            <a:ext cx="4391025" cy="5832475"/>
          </a:xfrm>
          <a:prstGeom prst="rect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fr-FR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250825" y="333375"/>
            <a:ext cx="3960813" cy="5832475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BE" altLang="fr-FR"/>
              <a:t>                   </a:t>
            </a:r>
            <a:endParaRPr lang="fr-FR" altLang="fr-FR"/>
          </a:p>
        </p:txBody>
      </p:sp>
      <p:sp>
        <p:nvSpPr>
          <p:cNvPr id="9221" name="Oval 6"/>
          <p:cNvSpPr>
            <a:spLocks noChangeArrowheads="1"/>
          </p:cNvSpPr>
          <p:nvPr/>
        </p:nvSpPr>
        <p:spPr bwMode="auto">
          <a:xfrm>
            <a:off x="2771775" y="5229225"/>
            <a:ext cx="1490663" cy="576263"/>
          </a:xfrm>
          <a:prstGeom prst="ellips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fr-FR"/>
          </a:p>
        </p:txBody>
      </p:sp>
      <p:sp>
        <p:nvSpPr>
          <p:cNvPr id="9222" name="Oval 7"/>
          <p:cNvSpPr>
            <a:spLocks noChangeArrowheads="1"/>
          </p:cNvSpPr>
          <p:nvPr/>
        </p:nvSpPr>
        <p:spPr bwMode="auto">
          <a:xfrm>
            <a:off x="7402513" y="5251450"/>
            <a:ext cx="1490662" cy="554038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1112671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51289</TotalTime>
  <Words>1664</Words>
  <Application>Microsoft Office PowerPoint</Application>
  <PresentationFormat>Affichage à l'écran (4:3)</PresentationFormat>
  <Paragraphs>314</Paragraphs>
  <Slides>30</Slides>
  <Notes>21</Notes>
  <HiddenSlides>1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Constantia</vt:lpstr>
      <vt:lpstr>Symbol</vt:lpstr>
      <vt:lpstr>Times New Roman</vt:lpstr>
      <vt:lpstr>Wingdings</vt:lpstr>
      <vt:lpstr>Wingdings 2</vt:lpstr>
      <vt:lpstr>Débit</vt:lpstr>
      <vt:lpstr>   LES ANTICORPS ANTI-PROTEINES CARBAMYLEES DANS LE CADRE DU DIAGNOSTIC  DU RHUMATISME PSORIASIQUE</vt:lpstr>
      <vt:lpstr>Rhumatisme psoriasique</vt:lpstr>
      <vt:lpstr>Rhumatisme psoriasique</vt:lpstr>
      <vt:lpstr>Rhumatisme psoriasique: Difficultés diagnostiques</vt:lpstr>
      <vt:lpstr>Rhumatisme psoriasique: Difficultés diagnostiques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Objectifs de l’ étude</vt:lpstr>
      <vt:lpstr>Intérêt de la recherche des anticorps  anti-CarP dans le RP</vt:lpstr>
      <vt:lpstr>PATIENTS ET METHODES   </vt:lpstr>
      <vt:lpstr>Type d’étude</vt:lpstr>
      <vt:lpstr>Visite d’inclusion</vt:lpstr>
      <vt:lpstr>Visite d’inclusion</vt:lpstr>
      <vt:lpstr>Visite d’inclusion</vt:lpstr>
      <vt:lpstr>Visite d’inclusion</vt:lpstr>
      <vt:lpstr>Visite d’inclusion</vt:lpstr>
      <vt:lpstr>RESULTATS   </vt:lpstr>
      <vt:lpstr>Inclusions de septembre 2018 à mai 2019                                         305 patients :  150 patients atteints de rhumatisme psoriasique  155 patients atteints de psoriasis  Comparaison des taux d’anticorps dans les deux groupes</vt:lpstr>
      <vt:lpstr>Sensibilité/Spécificité anticorps anti-CarP</vt:lpstr>
      <vt:lpstr>Ac anti-CCP et FR </vt:lpstr>
      <vt:lpstr>Comparaison anticorps anti-CarP dans le RP</vt:lpstr>
      <vt:lpstr>Valeur diagnostique des anti-CarP</vt:lpstr>
      <vt:lpstr>Conclusions et perspectives</vt:lpstr>
    </vt:vector>
  </TitlesOfParts>
  <Company>Hospices Civils de Lyon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 clinique Mme D</dc:title>
  <dc:creator>RIGHETTI, Morgane</dc:creator>
  <cp:lastModifiedBy>CHRETIEN Pascale</cp:lastModifiedBy>
  <cp:revision>458</cp:revision>
  <dcterms:created xsi:type="dcterms:W3CDTF">2017-09-20T10:24:07Z</dcterms:created>
  <dcterms:modified xsi:type="dcterms:W3CDTF">2020-01-16T14:12:05Z</dcterms:modified>
</cp:coreProperties>
</file>