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A8A60B-8C44-4185-8D9E-AE11624D8287}" v="557" dt="2023-10-12T21:37:03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GEAU Stephanie" userId="S::stephanie.rogeau@chu-lille.fr::b1f9a8b9-1fab-437d-9319-867b5f79e29a" providerId="AD" clId="Web-{80A8A60B-8C44-4185-8D9E-AE11624D8287}"/>
    <pc:docChg chg="addSld modSld">
      <pc:chgData name="ROGEAU Stephanie" userId="S::stephanie.rogeau@chu-lille.fr::b1f9a8b9-1fab-437d-9319-867b5f79e29a" providerId="AD" clId="Web-{80A8A60B-8C44-4185-8D9E-AE11624D8287}" dt="2023-10-12T21:37:03.601" v="564" actId="20577"/>
      <pc:docMkLst>
        <pc:docMk/>
      </pc:docMkLst>
      <pc:sldChg chg="addSp modSp">
        <pc:chgData name="ROGEAU Stephanie" userId="S::stephanie.rogeau@chu-lille.fr::b1f9a8b9-1fab-437d-9319-867b5f79e29a" providerId="AD" clId="Web-{80A8A60B-8C44-4185-8D9E-AE11624D8287}" dt="2023-10-12T21:24:35.418" v="527" actId="20577"/>
        <pc:sldMkLst>
          <pc:docMk/>
          <pc:sldMk cId="164523922" sldId="266"/>
        </pc:sldMkLst>
        <pc:spChg chg="mod">
          <ac:chgData name="ROGEAU Stephanie" userId="S::stephanie.rogeau@chu-lille.fr::b1f9a8b9-1fab-437d-9319-867b5f79e29a" providerId="AD" clId="Web-{80A8A60B-8C44-4185-8D9E-AE11624D8287}" dt="2023-10-12T21:23:37.759" v="493" actId="20577"/>
          <ac:spMkLst>
            <pc:docMk/>
            <pc:sldMk cId="164523922" sldId="266"/>
            <ac:spMk id="3" creationId="{B12B6B41-6DBF-4328-A7A5-5C6B376C1419}"/>
          </ac:spMkLst>
        </pc:spChg>
        <pc:spChg chg="add mod">
          <ac:chgData name="ROGEAU Stephanie" userId="S::stephanie.rogeau@chu-lille.fr::b1f9a8b9-1fab-437d-9319-867b5f79e29a" providerId="AD" clId="Web-{80A8A60B-8C44-4185-8D9E-AE11624D8287}" dt="2023-10-12T21:24:35.418" v="527" actId="20577"/>
          <ac:spMkLst>
            <pc:docMk/>
            <pc:sldMk cId="164523922" sldId="266"/>
            <ac:spMk id="4" creationId="{CA23AF01-85A5-5698-092F-186307CC3B0C}"/>
          </ac:spMkLst>
        </pc:spChg>
      </pc:sldChg>
      <pc:sldChg chg="modSp new">
        <pc:chgData name="ROGEAU Stephanie" userId="S::stephanie.rogeau@chu-lille.fr::b1f9a8b9-1fab-437d-9319-867b5f79e29a" providerId="AD" clId="Web-{80A8A60B-8C44-4185-8D9E-AE11624D8287}" dt="2023-10-12T21:37:03.601" v="564" actId="20577"/>
        <pc:sldMkLst>
          <pc:docMk/>
          <pc:sldMk cId="1778375878" sldId="267"/>
        </pc:sldMkLst>
        <pc:spChg chg="mod">
          <ac:chgData name="ROGEAU Stephanie" userId="S::stephanie.rogeau@chu-lille.fr::b1f9a8b9-1fab-437d-9319-867b5f79e29a" providerId="AD" clId="Web-{80A8A60B-8C44-4185-8D9E-AE11624D8287}" dt="2023-10-12T21:04:26.539" v="200" actId="20577"/>
          <ac:spMkLst>
            <pc:docMk/>
            <pc:sldMk cId="1778375878" sldId="267"/>
            <ac:spMk id="2" creationId="{93B7FD13-CE78-3D09-6201-DE18D63FC885}"/>
          </ac:spMkLst>
        </pc:spChg>
        <pc:spChg chg="mod">
          <ac:chgData name="ROGEAU Stephanie" userId="S::stephanie.rogeau@chu-lille.fr::b1f9a8b9-1fab-437d-9319-867b5f79e29a" providerId="AD" clId="Web-{80A8A60B-8C44-4185-8D9E-AE11624D8287}" dt="2023-10-12T21:37:03.601" v="564" actId="20577"/>
          <ac:spMkLst>
            <pc:docMk/>
            <pc:sldMk cId="1778375878" sldId="267"/>
            <ac:spMk id="3" creationId="{F9CE04E8-F993-C24D-9466-00F0C11436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3E6FFC-8B1D-4C40-80C7-5C644C6A0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333E14-A42D-4799-AC27-49A8E4D0F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BDD8FA-F8A6-479F-9BC6-EB14D68A1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A75E24-AA91-4E80-8B50-E321A3AC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28E721-C9A5-42C1-B90D-31812578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33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A9333-AF34-45BE-B2B0-B043B5683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29108C-41E8-4115-95D8-D3C0D462A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906DC2-D233-4AB8-8951-DF5712B7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B5787D-F963-436B-9C45-C9E607DBA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0BCBDE-B5A6-4888-85C8-1005A8C38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41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4025702-13C0-4F0E-BC6D-A369AA419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E3590E-A7CD-4E4C-865B-30E21D3C0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53D8AA-EC2F-49D0-8DE0-0DB239A43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D21812-F508-45C3-9DD8-DDBCFF8FF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11AEBA-EA1F-4AAE-ADAC-17F1E68F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99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291E49-2368-4D93-BC8A-63B40A156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A5B68A-8753-4B67-AF0D-3997A68DD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EF1D57-5D06-4B4E-B98E-06076644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01CC78-D88B-4147-A053-372D93DA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4412A1-5327-47AA-8942-D195B099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49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BAB94-9EEA-4DAE-9922-B75D71B65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7CC39C-D1A7-4F41-874D-77C26B88D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7602FF-F9D3-48EC-A684-D544DAE3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C29A59-351F-41D1-974F-A9401D9B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57563A-DAE1-4BA0-B538-770271B43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64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7FB65-8130-48FF-84A6-E790209C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C1B76F-44A9-40A0-BC0A-09419823C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172906-B41E-4980-9BDB-888CE54D8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746F88-107F-479C-910A-9030A51DB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CDEE87-2E20-474A-AF6E-1CF30294A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3ACA07-B2C1-40FD-A7B3-D09239511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12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16767E-46D4-4C8F-A882-0D69AB192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DE4F1E-0FF8-4346-A1E8-6A2C81532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928FA2-1D39-4279-A75C-BC5C5A388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885CAE-3977-4CF4-8034-C11C68C3C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7701CF3-0DC4-42F0-A4AE-E919E79C7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C58A7F8-E487-434F-BBBC-0E6D3E211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88E5D8-C6D4-4421-968C-41C40A41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9A5A3A-9E4A-4481-9CA9-6C3A7401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93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77D70-FC0C-43C2-817D-600636C60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005944-93B0-4460-A4B4-27A4CC8C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326D5E8-21C7-46F9-9AA3-763332446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3B5C72-675E-4559-8693-A379524C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51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447645-17D6-4D94-A74D-728FA9FB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39E3900-C861-4529-B609-F66E672A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3391E4-C149-4AB5-B683-EB1FBC29C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68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88816D-333E-4133-AD06-80B357281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1165BC-6580-4CC9-B20B-0B7933E10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B1A3BE-72E7-4CD9-B50A-DE61D60E0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EF8080-BB8C-49A1-A118-90B69374D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9F43A5-D6A8-48CA-8704-3DB5DBDE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1A2F10-CAB5-4C8A-AFB9-83121D06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69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B4FDC-3AB2-445A-A9BD-329489889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7B728BE-3539-436B-BC47-FD91B1629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9DBFAB-E243-4E1B-91BE-0DB31117F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C26E70-68E1-49AB-8565-C2377160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B1501F-BE8C-4AF2-9A68-90278350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022CD2-29A0-421A-82B7-2AFB00B9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035E81-F88E-46A6-A964-4CD0A5C2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0FBAD8-1968-4BE3-B704-DEC789F85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30A127-A840-4D52-9EB9-53749EB1A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0C92-9D5C-4598-82E0-D89272EE1ADD}" type="datetimeFigureOut">
              <a:rPr lang="fr-FR" smtClean="0"/>
              <a:t>12/10/2023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7B9840-13F6-445B-BAB4-D4FD59843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9EE997-EEAC-4623-B0CE-C65036907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EC02D-2492-4CE9-BE54-A57F2144658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13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472E6-1631-4F23-86DC-14B5917F74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MPO et effet crochet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3BF704-4569-405E-80D1-C8CCD641F0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Stéphanie </a:t>
            </a:r>
            <a:r>
              <a:rPr lang="fr-FR" dirty="0" err="1"/>
              <a:t>Rogeau</a:t>
            </a:r>
            <a:endParaRPr lang="fr-FR" dirty="0"/>
          </a:p>
          <a:p>
            <a:endParaRPr lang="fr-FR" dirty="0"/>
          </a:p>
          <a:p>
            <a:r>
              <a:rPr lang="fr-FR" dirty="0"/>
              <a:t>Le 13/10/2023</a:t>
            </a:r>
          </a:p>
        </p:txBody>
      </p:sp>
    </p:spTree>
    <p:extLst>
      <p:ext uri="{BB962C8B-B14F-4D97-AF65-F5344CB8AC3E}">
        <p14:creationId xmlns:p14="http://schemas.microsoft.com/office/powerpoint/2010/main" val="1827819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9CDD6-C9FB-48FC-9DD9-A5C00DF5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P.,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0C7BE2C-218B-4EBA-A007-2884111876AE}"/>
              </a:ext>
            </a:extLst>
          </p:cNvPr>
          <p:cNvSpPr/>
          <p:nvPr/>
        </p:nvSpPr>
        <p:spPr>
          <a:xfrm>
            <a:off x="127003" y="1267688"/>
            <a:ext cx="11963397" cy="124389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6762C02-C08B-4AB1-B810-E680557A61EC}"/>
              </a:ext>
            </a:extLst>
          </p:cNvPr>
          <p:cNvCxnSpPr/>
          <p:nvPr/>
        </p:nvCxnSpPr>
        <p:spPr>
          <a:xfrm>
            <a:off x="497583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roix 6">
            <a:extLst>
              <a:ext uri="{FF2B5EF4-FFF2-40B4-BE49-F238E27FC236}">
                <a16:creationId xmlns:a16="http://schemas.microsoft.com/office/drawing/2014/main" id="{45EFB743-1E86-42F1-908A-6CD669757FA9}"/>
              </a:ext>
            </a:extLst>
          </p:cNvPr>
          <p:cNvSpPr/>
          <p:nvPr/>
        </p:nvSpPr>
        <p:spPr>
          <a:xfrm rot="2519776">
            <a:off x="256289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4A1941B-F6CE-4FE8-95C4-40CED1D70E80}"/>
              </a:ext>
            </a:extLst>
          </p:cNvPr>
          <p:cNvSpPr/>
          <p:nvPr/>
        </p:nvSpPr>
        <p:spPr>
          <a:xfrm>
            <a:off x="15917" y="2856329"/>
            <a:ext cx="104540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1/320 périnucléaire</a:t>
            </a:r>
          </a:p>
          <a:p>
            <a:pPr algn="ctr"/>
            <a:r>
              <a:rPr lang="fr-FR" sz="1050" b="1" dirty="0"/>
              <a:t>MPO = 6,3 IA</a:t>
            </a:r>
          </a:p>
          <a:p>
            <a:pPr algn="ctr"/>
            <a:r>
              <a:rPr lang="fr-FR" sz="1000" b="1" dirty="0">
                <a:solidFill>
                  <a:srgbClr val="FF0000"/>
                </a:solidFill>
              </a:rPr>
              <a:t>R MPO&gt;800 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DDC6DE-69ED-4155-92B6-5251F2163C85}"/>
              </a:ext>
            </a:extLst>
          </p:cNvPr>
          <p:cNvSpPr txBox="1"/>
          <p:nvPr/>
        </p:nvSpPr>
        <p:spPr>
          <a:xfrm>
            <a:off x="15916" y="4044999"/>
            <a:ext cx="576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Technique : </a:t>
            </a:r>
            <a:r>
              <a:rPr lang="fr-FR" b="1" i="1" dirty="0" err="1"/>
              <a:t>Bioplex</a:t>
            </a:r>
            <a:r>
              <a:rPr lang="fr-FR" b="1" i="1" dirty="0"/>
              <a:t>, </a:t>
            </a:r>
            <a:r>
              <a:rPr lang="fr-FR" b="1" i="1" dirty="0" err="1"/>
              <a:t>Biorad</a:t>
            </a:r>
            <a:r>
              <a:rPr lang="fr-FR" b="1" i="1" dirty="0"/>
              <a:t> ; seuil = 1 IA ; gamme : 0,2-8 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276E2F2-26B8-4693-A25D-F6A69040A0CB}"/>
              </a:ext>
            </a:extLst>
          </p:cNvPr>
          <p:cNvSpPr txBox="1"/>
          <p:nvPr/>
        </p:nvSpPr>
        <p:spPr>
          <a:xfrm>
            <a:off x="109238" y="2210750"/>
            <a:ext cx="744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3/05/2022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7B8EF35-4B1A-4A07-93BD-0D46C9050FC4}"/>
              </a:ext>
            </a:extLst>
          </p:cNvPr>
          <p:cNvCxnSpPr>
            <a:cxnSpLocks/>
          </p:cNvCxnSpPr>
          <p:nvPr/>
        </p:nvCxnSpPr>
        <p:spPr>
          <a:xfrm flipH="1">
            <a:off x="512435" y="2543783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roix 13">
            <a:extLst>
              <a:ext uri="{FF2B5EF4-FFF2-40B4-BE49-F238E27FC236}">
                <a16:creationId xmlns:a16="http://schemas.microsoft.com/office/drawing/2014/main" id="{B101AEE7-C961-474D-A21A-A32266FA3145}"/>
              </a:ext>
            </a:extLst>
          </p:cNvPr>
          <p:cNvSpPr/>
          <p:nvPr/>
        </p:nvSpPr>
        <p:spPr>
          <a:xfrm rot="2519776">
            <a:off x="1535804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51268FF-6399-471A-B10C-BE6C9CC72697}"/>
              </a:ext>
            </a:extLst>
          </p:cNvPr>
          <p:cNvSpPr txBox="1"/>
          <p:nvPr/>
        </p:nvSpPr>
        <p:spPr>
          <a:xfrm>
            <a:off x="1265828" y="2229347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22/06/2022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A17F23AF-3D81-437C-972C-D861FCA2FADD}"/>
              </a:ext>
            </a:extLst>
          </p:cNvPr>
          <p:cNvSpPr/>
          <p:nvPr/>
        </p:nvSpPr>
        <p:spPr>
          <a:xfrm>
            <a:off x="1084604" y="2856329"/>
            <a:ext cx="1052308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1/160 périnucléaire</a:t>
            </a:r>
          </a:p>
          <a:p>
            <a:pPr algn="ctr"/>
            <a:r>
              <a:rPr lang="fr-FR" sz="1050" b="1" dirty="0"/>
              <a:t>MPO = 5,1 IA</a:t>
            </a:r>
          </a:p>
          <a:p>
            <a:pPr algn="ctr"/>
            <a:r>
              <a:rPr lang="fr-FR" sz="1000" b="1" dirty="0">
                <a:solidFill>
                  <a:srgbClr val="FF0000"/>
                </a:solidFill>
              </a:rPr>
              <a:t>R MPO=578 IA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CB57D1ED-6682-45FE-B58C-AEE93FD8B4E9}"/>
              </a:ext>
            </a:extLst>
          </p:cNvPr>
          <p:cNvCxnSpPr>
            <a:cxnSpLocks/>
          </p:cNvCxnSpPr>
          <p:nvPr/>
        </p:nvCxnSpPr>
        <p:spPr>
          <a:xfrm flipH="1">
            <a:off x="1792575" y="251963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C77D1F25-C8E8-4195-ABC3-A2297009BA2E}"/>
              </a:ext>
            </a:extLst>
          </p:cNvPr>
          <p:cNvSpPr txBox="1"/>
          <p:nvPr/>
        </p:nvSpPr>
        <p:spPr>
          <a:xfrm>
            <a:off x="2364418" y="2229347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12/08/2022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E63B130C-A322-4F0E-85FC-2E025E106B47}"/>
              </a:ext>
            </a:extLst>
          </p:cNvPr>
          <p:cNvSpPr/>
          <p:nvPr/>
        </p:nvSpPr>
        <p:spPr>
          <a:xfrm>
            <a:off x="2160464" y="2856329"/>
            <a:ext cx="1140068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1/320 périnucléaire</a:t>
            </a:r>
          </a:p>
          <a:p>
            <a:pPr algn="ctr"/>
            <a:r>
              <a:rPr lang="fr-FR" sz="1050" b="1" dirty="0"/>
              <a:t>MPO = 7,7 IA</a:t>
            </a:r>
          </a:p>
          <a:p>
            <a:pPr algn="ctr"/>
            <a:r>
              <a:rPr lang="fr-FR" sz="1000" b="1" dirty="0">
                <a:solidFill>
                  <a:srgbClr val="FF0000"/>
                </a:solidFill>
              </a:rPr>
              <a:t>R MPO=554,4 IA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4140FD2-D9D7-416D-ADB0-DC542E31F2A1}"/>
              </a:ext>
            </a:extLst>
          </p:cNvPr>
          <p:cNvSpPr txBox="1"/>
          <p:nvPr/>
        </p:nvSpPr>
        <p:spPr>
          <a:xfrm>
            <a:off x="3373297" y="2203803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26/10/2022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8A22E5E-4A21-411C-918F-523468FD9ECF}"/>
              </a:ext>
            </a:extLst>
          </p:cNvPr>
          <p:cNvSpPr/>
          <p:nvPr/>
        </p:nvSpPr>
        <p:spPr>
          <a:xfrm>
            <a:off x="3330750" y="2848278"/>
            <a:ext cx="1038719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1/320 périnucléaire</a:t>
            </a:r>
          </a:p>
          <a:p>
            <a:pPr algn="ctr"/>
            <a:r>
              <a:rPr lang="fr-FR" sz="1050" b="1" dirty="0"/>
              <a:t>MPO = 7,3 IA</a:t>
            </a:r>
          </a:p>
          <a:p>
            <a:pPr algn="ctr"/>
            <a:r>
              <a:rPr lang="fr-FR" sz="1000" b="1" dirty="0">
                <a:solidFill>
                  <a:srgbClr val="FF0000"/>
                </a:solidFill>
              </a:rPr>
              <a:t>R MPO&gt;800 IA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D44CC-F75C-4ED8-8DB8-86D992DAAF1D}"/>
              </a:ext>
            </a:extLst>
          </p:cNvPr>
          <p:cNvSpPr txBox="1"/>
          <p:nvPr/>
        </p:nvSpPr>
        <p:spPr>
          <a:xfrm>
            <a:off x="4406218" y="2218263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09/11/2022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8C75646-B3A1-4BFA-9833-D1C8F8A8A688}"/>
              </a:ext>
            </a:extLst>
          </p:cNvPr>
          <p:cNvSpPr/>
          <p:nvPr/>
        </p:nvSpPr>
        <p:spPr>
          <a:xfrm>
            <a:off x="4409337" y="2872431"/>
            <a:ext cx="1036419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1/320 périnucléaire</a:t>
            </a:r>
          </a:p>
          <a:p>
            <a:pPr algn="ctr"/>
            <a:r>
              <a:rPr lang="fr-FR" sz="1050" b="1" dirty="0"/>
              <a:t>MPO = 7,8 IA</a:t>
            </a:r>
          </a:p>
          <a:p>
            <a:pPr algn="ctr"/>
            <a:r>
              <a:rPr lang="fr-FR" sz="1000" b="1" dirty="0">
                <a:solidFill>
                  <a:srgbClr val="FF0000"/>
                </a:solidFill>
              </a:rPr>
              <a:t>R MPO&gt;800 IA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F0D3F69-1CFD-4773-AC74-A3C8029F4C44}"/>
              </a:ext>
            </a:extLst>
          </p:cNvPr>
          <p:cNvSpPr/>
          <p:nvPr/>
        </p:nvSpPr>
        <p:spPr>
          <a:xfrm>
            <a:off x="5574607" y="2856329"/>
            <a:ext cx="1031412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&gt;1/320 périnucléaire</a:t>
            </a:r>
          </a:p>
          <a:p>
            <a:pPr algn="ctr"/>
            <a:r>
              <a:rPr lang="fr-FR" sz="105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B7F3A5F-DD5D-48B7-90F3-CF9116C1EFA9}"/>
              </a:ext>
            </a:extLst>
          </p:cNvPr>
          <p:cNvSpPr txBox="1"/>
          <p:nvPr/>
        </p:nvSpPr>
        <p:spPr>
          <a:xfrm>
            <a:off x="5551243" y="2229347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11/01/2023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9BDC9C3-DDDC-4AEA-9058-5295266E9462}"/>
              </a:ext>
            </a:extLst>
          </p:cNvPr>
          <p:cNvSpPr txBox="1"/>
          <p:nvPr/>
        </p:nvSpPr>
        <p:spPr>
          <a:xfrm>
            <a:off x="6719173" y="2215589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18/01/2023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1A510CC-E1A4-48DA-B23E-16170C85107A}"/>
              </a:ext>
            </a:extLst>
          </p:cNvPr>
          <p:cNvSpPr/>
          <p:nvPr/>
        </p:nvSpPr>
        <p:spPr>
          <a:xfrm>
            <a:off x="6616912" y="2871259"/>
            <a:ext cx="1031412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&gt;1/320 périnucléaire</a:t>
            </a:r>
          </a:p>
          <a:p>
            <a:pPr algn="ctr"/>
            <a:r>
              <a:rPr lang="fr-FR" sz="105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284A730-6ED5-4F9A-9456-0B3377CDC8E4}"/>
              </a:ext>
            </a:extLst>
          </p:cNvPr>
          <p:cNvSpPr txBox="1"/>
          <p:nvPr/>
        </p:nvSpPr>
        <p:spPr>
          <a:xfrm>
            <a:off x="7891328" y="2215996"/>
            <a:ext cx="1053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25/01/2023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C674BC2C-E2A7-4005-BC13-004DF25CD2DE}"/>
              </a:ext>
            </a:extLst>
          </p:cNvPr>
          <p:cNvSpPr/>
          <p:nvPr/>
        </p:nvSpPr>
        <p:spPr>
          <a:xfrm>
            <a:off x="7670702" y="2872430"/>
            <a:ext cx="1031413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&gt;1/320 périnucléaire</a:t>
            </a:r>
          </a:p>
          <a:p>
            <a:pPr algn="ctr"/>
            <a:r>
              <a:rPr lang="fr-FR" sz="1050" b="1" dirty="0">
                <a:solidFill>
                  <a:srgbClr val="FF0000"/>
                </a:solidFill>
              </a:rPr>
              <a:t>MPO &gt; 800 IA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243C513-D4BF-48FE-8619-7C39998A35D4}"/>
              </a:ext>
            </a:extLst>
          </p:cNvPr>
          <p:cNvCxnSpPr/>
          <p:nvPr/>
        </p:nvCxnSpPr>
        <p:spPr>
          <a:xfrm>
            <a:off x="1781178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5AB94F6E-7E86-4C4F-BB68-E4ADA4FED41A}"/>
              </a:ext>
            </a:extLst>
          </p:cNvPr>
          <p:cNvCxnSpPr>
            <a:cxnSpLocks/>
          </p:cNvCxnSpPr>
          <p:nvPr/>
        </p:nvCxnSpPr>
        <p:spPr>
          <a:xfrm flipH="1">
            <a:off x="2789307" y="253024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roix 33">
            <a:extLst>
              <a:ext uri="{FF2B5EF4-FFF2-40B4-BE49-F238E27FC236}">
                <a16:creationId xmlns:a16="http://schemas.microsoft.com/office/drawing/2014/main" id="{34AC47BD-E86A-41EE-BFC2-47B4DBF1BFAC}"/>
              </a:ext>
            </a:extLst>
          </p:cNvPr>
          <p:cNvSpPr/>
          <p:nvPr/>
        </p:nvSpPr>
        <p:spPr>
          <a:xfrm rot="2519776">
            <a:off x="2605526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7798818-B69F-4964-A71C-5FBF6F3E4E40}"/>
              </a:ext>
            </a:extLst>
          </p:cNvPr>
          <p:cNvCxnSpPr/>
          <p:nvPr/>
        </p:nvCxnSpPr>
        <p:spPr>
          <a:xfrm>
            <a:off x="2850900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roix 35">
            <a:extLst>
              <a:ext uri="{FF2B5EF4-FFF2-40B4-BE49-F238E27FC236}">
                <a16:creationId xmlns:a16="http://schemas.microsoft.com/office/drawing/2014/main" id="{824361DD-B0D6-49E2-BEE4-085C4167E19D}"/>
              </a:ext>
            </a:extLst>
          </p:cNvPr>
          <p:cNvSpPr/>
          <p:nvPr/>
        </p:nvSpPr>
        <p:spPr>
          <a:xfrm rot="2519776">
            <a:off x="3633253" y="16710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50161EE-ED95-4E59-97AB-FC6760C19C52}"/>
              </a:ext>
            </a:extLst>
          </p:cNvPr>
          <p:cNvCxnSpPr/>
          <p:nvPr/>
        </p:nvCxnSpPr>
        <p:spPr>
          <a:xfrm>
            <a:off x="3878627" y="15689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ix 37">
            <a:extLst>
              <a:ext uri="{FF2B5EF4-FFF2-40B4-BE49-F238E27FC236}">
                <a16:creationId xmlns:a16="http://schemas.microsoft.com/office/drawing/2014/main" id="{21ECC095-B417-41B9-B847-C652F45CB3AA}"/>
              </a:ext>
            </a:extLst>
          </p:cNvPr>
          <p:cNvSpPr/>
          <p:nvPr/>
        </p:nvSpPr>
        <p:spPr>
          <a:xfrm rot="2519776">
            <a:off x="4652177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4E606AD-7295-4F66-8F19-2BAFBB4653AF}"/>
              </a:ext>
            </a:extLst>
          </p:cNvPr>
          <p:cNvCxnSpPr/>
          <p:nvPr/>
        </p:nvCxnSpPr>
        <p:spPr>
          <a:xfrm>
            <a:off x="4897551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roix 39">
            <a:extLst>
              <a:ext uri="{FF2B5EF4-FFF2-40B4-BE49-F238E27FC236}">
                <a16:creationId xmlns:a16="http://schemas.microsoft.com/office/drawing/2014/main" id="{946CA7D7-575A-426D-8FFF-E2B4B4C64466}"/>
              </a:ext>
            </a:extLst>
          </p:cNvPr>
          <p:cNvSpPr/>
          <p:nvPr/>
        </p:nvSpPr>
        <p:spPr>
          <a:xfrm rot="2519776">
            <a:off x="5812772" y="16837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CA86E361-86DD-4285-8408-654E270CD7EB}"/>
              </a:ext>
            </a:extLst>
          </p:cNvPr>
          <p:cNvCxnSpPr/>
          <p:nvPr/>
        </p:nvCxnSpPr>
        <p:spPr>
          <a:xfrm>
            <a:off x="6058146" y="15816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roix 41">
            <a:extLst>
              <a:ext uri="{FF2B5EF4-FFF2-40B4-BE49-F238E27FC236}">
                <a16:creationId xmlns:a16="http://schemas.microsoft.com/office/drawing/2014/main" id="{3228059B-D3B4-47AB-9C19-FE1EA5BA337F}"/>
              </a:ext>
            </a:extLst>
          </p:cNvPr>
          <p:cNvSpPr/>
          <p:nvPr/>
        </p:nvSpPr>
        <p:spPr>
          <a:xfrm rot="2519776">
            <a:off x="6916697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52246283-72D8-435C-B598-A2AA49557D0D}"/>
              </a:ext>
            </a:extLst>
          </p:cNvPr>
          <p:cNvCxnSpPr/>
          <p:nvPr/>
        </p:nvCxnSpPr>
        <p:spPr>
          <a:xfrm>
            <a:off x="7162071" y="1565039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roix 43">
            <a:extLst>
              <a:ext uri="{FF2B5EF4-FFF2-40B4-BE49-F238E27FC236}">
                <a16:creationId xmlns:a16="http://schemas.microsoft.com/office/drawing/2014/main" id="{73D9E4F8-382B-46E1-9290-8F7D619A03C3}"/>
              </a:ext>
            </a:extLst>
          </p:cNvPr>
          <p:cNvSpPr/>
          <p:nvPr/>
        </p:nvSpPr>
        <p:spPr>
          <a:xfrm rot="2519776">
            <a:off x="798544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A074141-FC75-4246-85C7-D10B1B6A94D2}"/>
              </a:ext>
            </a:extLst>
          </p:cNvPr>
          <p:cNvCxnSpPr/>
          <p:nvPr/>
        </p:nvCxnSpPr>
        <p:spPr>
          <a:xfrm>
            <a:off x="8230822" y="1565039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E023FA2-18DE-4C30-966D-14E8A2A677E7}"/>
              </a:ext>
            </a:extLst>
          </p:cNvPr>
          <p:cNvCxnSpPr>
            <a:cxnSpLocks/>
          </p:cNvCxnSpPr>
          <p:nvPr/>
        </p:nvCxnSpPr>
        <p:spPr>
          <a:xfrm flipH="1">
            <a:off x="3881592" y="2536418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CE665A0-C185-48E8-B39D-7638E106E970}"/>
              </a:ext>
            </a:extLst>
          </p:cNvPr>
          <p:cNvCxnSpPr>
            <a:cxnSpLocks/>
          </p:cNvCxnSpPr>
          <p:nvPr/>
        </p:nvCxnSpPr>
        <p:spPr>
          <a:xfrm flipH="1">
            <a:off x="4893470" y="255824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33585C93-F74E-4201-8ACB-871F7A967DD9}"/>
              </a:ext>
            </a:extLst>
          </p:cNvPr>
          <p:cNvCxnSpPr>
            <a:cxnSpLocks/>
          </p:cNvCxnSpPr>
          <p:nvPr/>
        </p:nvCxnSpPr>
        <p:spPr>
          <a:xfrm flipH="1">
            <a:off x="6054307" y="2539280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DE1C117-2FF3-4162-82ED-860D138CA930}"/>
              </a:ext>
            </a:extLst>
          </p:cNvPr>
          <p:cNvCxnSpPr>
            <a:cxnSpLocks/>
          </p:cNvCxnSpPr>
          <p:nvPr/>
        </p:nvCxnSpPr>
        <p:spPr>
          <a:xfrm flipH="1">
            <a:off x="8235577" y="2553929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EEA9FF66-D0C9-43A4-BCD3-A86340841EC0}"/>
              </a:ext>
            </a:extLst>
          </p:cNvPr>
          <p:cNvCxnSpPr>
            <a:cxnSpLocks/>
          </p:cNvCxnSpPr>
          <p:nvPr/>
        </p:nvCxnSpPr>
        <p:spPr>
          <a:xfrm>
            <a:off x="7166115" y="2492785"/>
            <a:ext cx="4649" cy="389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 : 14 points 51">
            <a:extLst>
              <a:ext uri="{FF2B5EF4-FFF2-40B4-BE49-F238E27FC236}">
                <a16:creationId xmlns:a16="http://schemas.microsoft.com/office/drawing/2014/main" id="{B1A999B3-E2BE-4507-9F4E-29F1E0B4EC33}"/>
              </a:ext>
            </a:extLst>
          </p:cNvPr>
          <p:cNvSpPr/>
          <p:nvPr/>
        </p:nvSpPr>
        <p:spPr>
          <a:xfrm rot="20378539">
            <a:off x="4922714" y="1454761"/>
            <a:ext cx="1353114" cy="750866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tx1"/>
                </a:solidFill>
              </a:rPr>
              <a:t>Rechute 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2D5C9810-536D-4CE1-AA63-2BD7A87138ED}"/>
              </a:ext>
            </a:extLst>
          </p:cNvPr>
          <p:cNvSpPr txBox="1"/>
          <p:nvPr/>
        </p:nvSpPr>
        <p:spPr>
          <a:xfrm>
            <a:off x="8870195" y="2218925"/>
            <a:ext cx="1053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24/03/2023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D9B3F66A-3D1E-4FC0-B7ED-0CD601633C97}"/>
              </a:ext>
            </a:extLst>
          </p:cNvPr>
          <p:cNvSpPr/>
          <p:nvPr/>
        </p:nvSpPr>
        <p:spPr>
          <a:xfrm>
            <a:off x="8772665" y="2875359"/>
            <a:ext cx="1053495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&gt;1/320 périnucléaire</a:t>
            </a:r>
          </a:p>
          <a:p>
            <a:pPr algn="ctr"/>
            <a:r>
              <a:rPr lang="fr-FR" sz="105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76" name="Croix 75">
            <a:extLst>
              <a:ext uri="{FF2B5EF4-FFF2-40B4-BE49-F238E27FC236}">
                <a16:creationId xmlns:a16="http://schemas.microsoft.com/office/drawing/2014/main" id="{1566E79C-98FB-444F-9E93-41CE0E57B54E}"/>
              </a:ext>
            </a:extLst>
          </p:cNvPr>
          <p:cNvSpPr/>
          <p:nvPr/>
        </p:nvSpPr>
        <p:spPr>
          <a:xfrm rot="2519776">
            <a:off x="9087411" y="1661268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528C5077-D705-4D66-9321-18D3BE10A4AE}"/>
              </a:ext>
            </a:extLst>
          </p:cNvPr>
          <p:cNvCxnSpPr/>
          <p:nvPr/>
        </p:nvCxnSpPr>
        <p:spPr>
          <a:xfrm>
            <a:off x="9332785" y="1576760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id="{B449F923-10E7-48AE-964D-5139834D2CD7}"/>
              </a:ext>
            </a:extLst>
          </p:cNvPr>
          <p:cNvCxnSpPr>
            <a:cxnSpLocks/>
          </p:cNvCxnSpPr>
          <p:nvPr/>
        </p:nvCxnSpPr>
        <p:spPr>
          <a:xfrm flipH="1">
            <a:off x="9337540" y="2556858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>
            <a:extLst>
              <a:ext uri="{FF2B5EF4-FFF2-40B4-BE49-F238E27FC236}">
                <a16:creationId xmlns:a16="http://schemas.microsoft.com/office/drawing/2014/main" id="{DE426221-944F-48E4-A7C9-79863C06D131}"/>
              </a:ext>
            </a:extLst>
          </p:cNvPr>
          <p:cNvSpPr txBox="1"/>
          <p:nvPr/>
        </p:nvSpPr>
        <p:spPr>
          <a:xfrm>
            <a:off x="10024917" y="2204272"/>
            <a:ext cx="1053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24/04/2023</a:t>
            </a:r>
          </a:p>
        </p:txBody>
      </p:sp>
      <p:sp>
        <p:nvSpPr>
          <p:cNvPr id="80" name="Rectangle : coins arrondis 79">
            <a:extLst>
              <a:ext uri="{FF2B5EF4-FFF2-40B4-BE49-F238E27FC236}">
                <a16:creationId xmlns:a16="http://schemas.microsoft.com/office/drawing/2014/main" id="{3ADF4DFD-2C58-4E7C-BA50-E89BDB489CEC}"/>
              </a:ext>
            </a:extLst>
          </p:cNvPr>
          <p:cNvSpPr/>
          <p:nvPr/>
        </p:nvSpPr>
        <p:spPr>
          <a:xfrm>
            <a:off x="9857049" y="2860706"/>
            <a:ext cx="1028803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&gt;1/320 périnucléaire</a:t>
            </a:r>
          </a:p>
          <a:p>
            <a:pPr algn="ctr"/>
            <a:r>
              <a:rPr lang="fr-FR" sz="105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81" name="Croix 80">
            <a:extLst>
              <a:ext uri="{FF2B5EF4-FFF2-40B4-BE49-F238E27FC236}">
                <a16:creationId xmlns:a16="http://schemas.microsoft.com/office/drawing/2014/main" id="{4CBFC6FB-D671-45AD-A501-5C35B87CE2C4}"/>
              </a:ext>
            </a:extLst>
          </p:cNvPr>
          <p:cNvSpPr/>
          <p:nvPr/>
        </p:nvSpPr>
        <p:spPr>
          <a:xfrm rot="2519776">
            <a:off x="10171795" y="1646615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E29DA8E2-9E5D-40FD-B46B-8578FA41BD17}"/>
              </a:ext>
            </a:extLst>
          </p:cNvPr>
          <p:cNvCxnSpPr/>
          <p:nvPr/>
        </p:nvCxnSpPr>
        <p:spPr>
          <a:xfrm>
            <a:off x="10417169" y="156210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319A7100-EC5E-4A59-9803-AE721D198547}"/>
              </a:ext>
            </a:extLst>
          </p:cNvPr>
          <p:cNvCxnSpPr>
            <a:cxnSpLocks/>
          </p:cNvCxnSpPr>
          <p:nvPr/>
        </p:nvCxnSpPr>
        <p:spPr>
          <a:xfrm flipH="1">
            <a:off x="10421924" y="2542205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>
            <a:extLst>
              <a:ext uri="{FF2B5EF4-FFF2-40B4-BE49-F238E27FC236}">
                <a16:creationId xmlns:a16="http://schemas.microsoft.com/office/drawing/2014/main" id="{D887CCC9-08DA-4709-AFC5-7F61B8A7CF44}"/>
              </a:ext>
            </a:extLst>
          </p:cNvPr>
          <p:cNvSpPr txBox="1"/>
          <p:nvPr/>
        </p:nvSpPr>
        <p:spPr>
          <a:xfrm>
            <a:off x="11018447" y="2195483"/>
            <a:ext cx="1053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/>
              <a:t>21/09/2023</a:t>
            </a:r>
          </a:p>
        </p:txBody>
      </p: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067889C2-4915-4ADA-9197-66985E572956}"/>
              </a:ext>
            </a:extLst>
          </p:cNvPr>
          <p:cNvSpPr/>
          <p:nvPr/>
        </p:nvSpPr>
        <p:spPr>
          <a:xfrm>
            <a:off x="10920917" y="2851917"/>
            <a:ext cx="1053495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1/320 périnucléaire</a:t>
            </a:r>
          </a:p>
          <a:p>
            <a:pPr algn="ctr"/>
            <a:r>
              <a:rPr lang="fr-FR" sz="1050" b="1" dirty="0">
                <a:solidFill>
                  <a:srgbClr val="FF0000"/>
                </a:solidFill>
              </a:rPr>
              <a:t>MPO 687,9 IA</a:t>
            </a:r>
          </a:p>
        </p:txBody>
      </p:sp>
      <p:sp>
        <p:nvSpPr>
          <p:cNvPr id="86" name="Croix 85">
            <a:extLst>
              <a:ext uri="{FF2B5EF4-FFF2-40B4-BE49-F238E27FC236}">
                <a16:creationId xmlns:a16="http://schemas.microsoft.com/office/drawing/2014/main" id="{A3B67730-79AE-4E3E-B986-E54AA1408C05}"/>
              </a:ext>
            </a:extLst>
          </p:cNvPr>
          <p:cNvSpPr/>
          <p:nvPr/>
        </p:nvSpPr>
        <p:spPr>
          <a:xfrm rot="2519776">
            <a:off x="11218079" y="1655410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87" name="Connecteur droit 86">
            <a:extLst>
              <a:ext uri="{FF2B5EF4-FFF2-40B4-BE49-F238E27FC236}">
                <a16:creationId xmlns:a16="http://schemas.microsoft.com/office/drawing/2014/main" id="{22A13B64-B44C-4040-8038-928969F55BEB}"/>
              </a:ext>
            </a:extLst>
          </p:cNvPr>
          <p:cNvCxnSpPr/>
          <p:nvPr/>
        </p:nvCxnSpPr>
        <p:spPr>
          <a:xfrm>
            <a:off x="11463453" y="1553318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0EFC99A9-A4DA-4985-B628-A17167B20FF1}"/>
              </a:ext>
            </a:extLst>
          </p:cNvPr>
          <p:cNvCxnSpPr>
            <a:cxnSpLocks/>
          </p:cNvCxnSpPr>
          <p:nvPr/>
        </p:nvCxnSpPr>
        <p:spPr>
          <a:xfrm flipH="1">
            <a:off x="11485792" y="2533416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49ABCF0C-2EB2-4923-814F-88ADDE219E75}"/>
              </a:ext>
            </a:extLst>
          </p:cNvPr>
          <p:cNvSpPr txBox="1"/>
          <p:nvPr/>
        </p:nvSpPr>
        <p:spPr>
          <a:xfrm>
            <a:off x="10821931" y="4229665"/>
            <a:ext cx="127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FF0000"/>
                </a:solidFill>
              </a:rPr>
              <a:t>Disparition de l’effet crochet</a:t>
            </a:r>
          </a:p>
        </p:txBody>
      </p:sp>
      <p:sp>
        <p:nvSpPr>
          <p:cNvPr id="13" name="Accolade ouvrante 12">
            <a:extLst>
              <a:ext uri="{FF2B5EF4-FFF2-40B4-BE49-F238E27FC236}">
                <a16:creationId xmlns:a16="http://schemas.microsoft.com/office/drawing/2014/main" id="{9552EE6C-D643-4401-9D6E-7EC208B53B04}"/>
              </a:ext>
            </a:extLst>
          </p:cNvPr>
          <p:cNvSpPr/>
          <p:nvPr/>
        </p:nvSpPr>
        <p:spPr>
          <a:xfrm rot="16200000">
            <a:off x="11240567" y="3506969"/>
            <a:ext cx="340608" cy="10500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74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5" grpId="0" animBg="1"/>
      <p:bldP spid="76" grpId="0" animBg="1"/>
      <p:bldP spid="79" grpId="0"/>
      <p:bldP spid="80" grpId="0" animBg="1"/>
      <p:bldP spid="81" grpId="0" animBg="1"/>
      <p:bldP spid="84" grpId="0"/>
      <p:bldP spid="85" grpId="0" animBg="1"/>
      <p:bldP spid="86" grpId="0" animBg="1"/>
      <p:bldP spid="11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FD80E0-47E2-480A-95C6-50AEB030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6777" cy="1325563"/>
          </a:xfrm>
        </p:spPr>
        <p:txBody>
          <a:bodyPr/>
          <a:lstStyle/>
          <a:p>
            <a:r>
              <a:rPr lang="fr-FR" dirty="0"/>
              <a:t>Nouvelle stratégie en routine à partir de 01/23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2B6B41-6DBF-4328-A7A5-5C6B376C1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6279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r-FR" dirty="0"/>
              <a:t>Dilution systématique de tous les échantillons positifs après le dernier point de gamme sur le </a:t>
            </a:r>
            <a:r>
              <a:rPr lang="fr-FR" err="1"/>
              <a:t>Bioplex</a:t>
            </a:r>
            <a:r>
              <a:rPr lang="fr-FR" dirty="0"/>
              <a:t>, cad 5 et 8 IA</a:t>
            </a:r>
          </a:p>
          <a:p>
            <a:endParaRPr lang="fr-FR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1511 anti-MPO dosés sur le </a:t>
            </a:r>
            <a:r>
              <a:rPr lang="fr-FR" dirty="0" err="1"/>
              <a:t>Bioplex</a:t>
            </a:r>
            <a:r>
              <a:rPr lang="fr-FR" dirty="0"/>
              <a:t> (39 semaines)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 167 (11 %) anti-MPO positifs (&gt; 1 IA)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FR" dirty="0"/>
              <a:t> 79 (47%) dilués (28 entre 1 et 8 IA et 51 &gt; 8 IA) ; </a:t>
            </a:r>
            <a:r>
              <a:rPr lang="fr-FR" dirty="0" err="1"/>
              <a:t>CVrepro</a:t>
            </a:r>
            <a:r>
              <a:rPr lang="fr-FR" dirty="0"/>
              <a:t> </a:t>
            </a:r>
            <a:r>
              <a:rPr lang="fr-FR" dirty="0" err="1"/>
              <a:t>Biorad</a:t>
            </a:r>
            <a:r>
              <a:rPr lang="fr-FR" dirty="0"/>
              <a:t> = 11 %</a:t>
            </a:r>
            <a:endParaRPr lang="fr-FR" dirty="0">
              <a:cs typeface="Calibri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fr-FR" dirty="0">
                <a:cs typeface="Calibri"/>
              </a:rPr>
              <a:t> 12/28 (43 %) pour lesquels dilutions concordantes (CV&lt; 26 % ; </a:t>
            </a:r>
            <a:r>
              <a:rPr lang="fr-FR" dirty="0" err="1">
                <a:cs typeface="Calibri"/>
              </a:rPr>
              <a:t>CVmoy</a:t>
            </a:r>
            <a:r>
              <a:rPr lang="fr-FR" dirty="0">
                <a:cs typeface="Calibri"/>
              </a:rPr>
              <a:t> = 17,3 %)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FR" dirty="0">
                <a:cs typeface="Calibri"/>
              </a:rPr>
              <a:t> 16/28 (57 %) : effet crochet, </a:t>
            </a:r>
            <a:r>
              <a:rPr lang="fr-FR" dirty="0" err="1">
                <a:cs typeface="Calibri"/>
              </a:rPr>
              <a:t>CVmoy</a:t>
            </a:r>
            <a:r>
              <a:rPr lang="fr-FR" dirty="0">
                <a:cs typeface="Calibri"/>
              </a:rPr>
              <a:t> = 67,6 %, </a:t>
            </a:r>
            <a:r>
              <a:rPr lang="fr-FR" dirty="0" err="1">
                <a:cs typeface="Calibri"/>
              </a:rPr>
              <a:t>CVmax</a:t>
            </a:r>
            <a:r>
              <a:rPr lang="fr-FR" dirty="0">
                <a:cs typeface="Calibri"/>
              </a:rPr>
              <a:t> = 118 %, valeur min </a:t>
            </a:r>
            <a:r>
              <a:rPr lang="fr-FR" dirty="0" err="1">
                <a:cs typeface="Calibri"/>
              </a:rPr>
              <a:t>ds</a:t>
            </a:r>
            <a:r>
              <a:rPr lang="fr-FR" dirty="0">
                <a:cs typeface="Calibri"/>
              </a:rPr>
              <a:t> la gamme 1,5 IA vs 7,8 (1/100), autre ex : 5,9 IA (pur) vs 212 (1/100)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fr-FR" dirty="0">
              <a:cs typeface="Calibri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fr-FR" dirty="0">
                <a:cs typeface="Calibri"/>
              </a:rPr>
              <a:t> 25/51 (49 %) pour lesquels dilutions concordantes (</a:t>
            </a:r>
            <a:r>
              <a:rPr lang="fr-FR" dirty="0" err="1">
                <a:cs typeface="Calibri"/>
              </a:rPr>
              <a:t>CVmoy</a:t>
            </a:r>
            <a:r>
              <a:rPr lang="fr-FR" dirty="0">
                <a:cs typeface="Calibri"/>
              </a:rPr>
              <a:t> = 14,7 %)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fr-FR" dirty="0">
                <a:cs typeface="Calibri"/>
              </a:rPr>
              <a:t> 4/51 (7,8 %) : effet crochet pour les dilutions ultérieures, </a:t>
            </a:r>
            <a:r>
              <a:rPr lang="fr-FR" dirty="0" err="1">
                <a:cs typeface="Calibri"/>
              </a:rPr>
              <a:t>CVmax</a:t>
            </a:r>
            <a:r>
              <a:rPr lang="fr-FR" dirty="0">
                <a:cs typeface="Calibri"/>
              </a:rPr>
              <a:t> = 80 %</a:t>
            </a:r>
            <a:endParaRPr lang="fr-FR"/>
          </a:p>
          <a:p>
            <a:pPr lvl="2">
              <a:buFont typeface="Wingdings" panose="05000000000000000000" pitchFamily="2" charset="2"/>
              <a:buChar char="v"/>
            </a:pPr>
            <a:r>
              <a:rPr lang="fr-FR" dirty="0">
                <a:cs typeface="Calibri"/>
              </a:rPr>
              <a:t> 22/51 (43 %) pour lesquels CV non évaluable (&gt;8 IA, &gt;32 IA, &gt;80 IA, une valeur ou &gt; 800 IA)</a:t>
            </a:r>
          </a:p>
          <a:p>
            <a:pPr marL="914400" lvl="2" indent="0">
              <a:buNone/>
            </a:pPr>
            <a:endParaRPr lang="fr-FR" dirty="0">
              <a:cs typeface="Calibri"/>
            </a:endParaRPr>
          </a:p>
          <a:p>
            <a:pPr lvl="1">
              <a:buFont typeface="Wingdings" panose="05000000000000000000" pitchFamily="2" charset="2"/>
              <a:buChar char="q"/>
            </a:pPr>
            <a:endParaRPr lang="fr-FR" dirty="0"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23AF01-85A5-5698-092F-186307CC3B0C}"/>
              </a:ext>
            </a:extLst>
          </p:cNvPr>
          <p:cNvSpPr/>
          <p:nvPr/>
        </p:nvSpPr>
        <p:spPr>
          <a:xfrm>
            <a:off x="833886" y="6185858"/>
            <a:ext cx="10898037" cy="4456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20/79 (25 %) </a:t>
            </a:r>
            <a:r>
              <a:rPr lang="en-US" dirty="0" err="1">
                <a:cs typeface="Calibri"/>
              </a:rPr>
              <a:t>échantillons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ont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posé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problème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64523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7FD13-CE78-3D09-6201-DE18D63FC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Questions et perspectives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E04E8-F993-C24D-9466-00F0C1143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 err="1">
                <a:cs typeface="Calibri"/>
              </a:rPr>
              <a:t>Finalement</a:t>
            </a:r>
            <a:r>
              <a:rPr lang="en-US" dirty="0">
                <a:cs typeface="Calibri"/>
              </a:rPr>
              <a:t> quelle </a:t>
            </a:r>
            <a:r>
              <a:rPr lang="en-US" dirty="0" err="1">
                <a:cs typeface="Calibri"/>
              </a:rPr>
              <a:t>valeur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rendre</a:t>
            </a:r>
            <a:r>
              <a:rPr lang="en-US" dirty="0">
                <a:cs typeface="Calibri"/>
              </a:rPr>
              <a:t> ?</a:t>
            </a: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dirty="0">
                <a:cs typeface="Calibri"/>
              </a:rPr>
              <a:t>Quand entre 1 et 8 IA ?</a:t>
            </a: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dirty="0">
                <a:cs typeface="Calibri"/>
              </a:rPr>
              <a:t>Quand &gt; 800 IA ?</a:t>
            </a: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dirty="0">
                <a:cs typeface="Calibri"/>
              </a:rPr>
              <a:t>Si dilutions : 2 dilutions </a:t>
            </a:r>
            <a:r>
              <a:rPr lang="en-US" dirty="0" err="1">
                <a:cs typeface="Calibri"/>
              </a:rPr>
              <a:t>concordantes</a:t>
            </a:r>
            <a:r>
              <a:rPr lang="en-US" dirty="0">
                <a:cs typeface="Calibri"/>
              </a:rPr>
              <a:t> ?</a:t>
            </a:r>
          </a:p>
          <a:p>
            <a:pPr lvl="2">
              <a:buFont typeface="Courier New" panose="020B0604020202020204" pitchFamily="34" charset="0"/>
              <a:buChar char="o"/>
            </a:pPr>
            <a:r>
              <a:rPr lang="en-US" dirty="0">
                <a:cs typeface="Calibri"/>
              </a:rPr>
              <a:t>Si 1 </a:t>
            </a:r>
            <a:r>
              <a:rPr lang="en-US" dirty="0" err="1">
                <a:cs typeface="Calibri"/>
              </a:rPr>
              <a:t>seule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valeur</a:t>
            </a:r>
            <a:r>
              <a:rPr lang="en-US" dirty="0">
                <a:cs typeface="Calibri"/>
              </a:rPr>
              <a:t> entre 80 et 800 IA ? </a:t>
            </a:r>
          </a:p>
          <a:p>
            <a:pPr lvl="2">
              <a:buFont typeface="Courier New,monospace" panose="020B0604020202020204" pitchFamily="34" charset="0"/>
              <a:buChar char="o"/>
            </a:pPr>
            <a:r>
              <a:rPr lang="en-US" dirty="0">
                <a:cs typeface="Calibri"/>
              </a:rPr>
              <a:t>Se conformer </a:t>
            </a:r>
            <a:r>
              <a:rPr lang="en-US" dirty="0" err="1">
                <a:cs typeface="Calibri"/>
              </a:rPr>
              <a:t>strictement</a:t>
            </a:r>
            <a:r>
              <a:rPr lang="en-US" dirty="0">
                <a:cs typeface="Calibri"/>
              </a:rPr>
              <a:t> fiche technique &gt; 8 IA ? </a:t>
            </a:r>
            <a:r>
              <a:rPr lang="en-US" dirty="0" err="1">
                <a:cs typeface="Calibri"/>
              </a:rPr>
              <a:t>Envisager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dil</a:t>
            </a:r>
            <a:r>
              <a:rPr lang="en-US" dirty="0">
                <a:cs typeface="Calibri"/>
              </a:rPr>
              <a:t> suppl. ? ATCD ?</a:t>
            </a:r>
          </a:p>
          <a:p>
            <a:pPr lvl="2">
              <a:buFont typeface="Courier New,monospace" panose="020B0604020202020204" pitchFamily="34" charset="0"/>
              <a:buChar char="o"/>
            </a:pPr>
            <a:endParaRPr lang="en-US" dirty="0">
              <a:cs typeface="Calibri"/>
            </a:endParaRPr>
          </a:p>
          <a:p>
            <a:pPr marL="228600" lvl="2"/>
            <a:r>
              <a:rPr lang="en-US" sz="2800" err="1">
                <a:cs typeface="Calibri"/>
              </a:rPr>
              <a:t>Elargir</a:t>
            </a:r>
            <a:r>
              <a:rPr lang="en-US" sz="2800" dirty="0">
                <a:cs typeface="Calibri"/>
              </a:rPr>
              <a:t> les dilutions </a:t>
            </a:r>
            <a:r>
              <a:rPr lang="en-US" sz="2800" err="1">
                <a:cs typeface="Calibri"/>
              </a:rPr>
              <a:t>systématiques</a:t>
            </a:r>
            <a:r>
              <a:rPr lang="en-US" sz="2800" dirty="0">
                <a:cs typeface="Calibri"/>
              </a:rPr>
              <a:t> </a:t>
            </a:r>
            <a:r>
              <a:rPr lang="en-US" sz="280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anti-MPO </a:t>
            </a:r>
            <a:r>
              <a:rPr lang="en-US" sz="2800" err="1">
                <a:cs typeface="Calibri"/>
              </a:rPr>
              <a:t>en</a:t>
            </a:r>
            <a:r>
              <a:rPr lang="en-US" sz="2800" dirty="0">
                <a:cs typeface="Calibri"/>
              </a:rPr>
              <a:t> dessous de 5 IA</a:t>
            </a:r>
          </a:p>
          <a:p>
            <a:pPr lvl="2" indent="-1143000"/>
            <a:endParaRPr lang="en-US" dirty="0">
              <a:cs typeface="Calibri"/>
            </a:endParaRPr>
          </a:p>
          <a:p>
            <a:pPr marL="228600" lvl="2"/>
            <a:r>
              <a:rPr lang="en-US" sz="2800" dirty="0">
                <a:cs typeface="Calibri"/>
              </a:rPr>
              <a:t>Tester dilutions pour les anti-PR3 et anti-MBG</a:t>
            </a:r>
          </a:p>
          <a:p>
            <a:pPr lvl="2" indent="-1143000"/>
            <a:endParaRPr lang="en-US" sz="2800" dirty="0">
              <a:cs typeface="Calibri"/>
            </a:endParaRPr>
          </a:p>
          <a:p>
            <a:pPr marL="228600" lvl="2"/>
            <a:r>
              <a:rPr lang="en-US" sz="2800" dirty="0">
                <a:cs typeface="Calibri"/>
              </a:rPr>
              <a:t>Tester </a:t>
            </a:r>
            <a:r>
              <a:rPr lang="en-US" sz="2800" dirty="0" err="1">
                <a:cs typeface="Calibri"/>
              </a:rPr>
              <a:t>échantillons</a:t>
            </a:r>
            <a:r>
              <a:rPr lang="en-US" sz="2800" dirty="0">
                <a:cs typeface="Calibri"/>
              </a:rPr>
              <a:t> </a:t>
            </a:r>
            <a:r>
              <a:rPr lang="en-US" sz="2800" dirty="0" err="1">
                <a:cs typeface="Calibri"/>
              </a:rPr>
              <a:t>problématiques</a:t>
            </a:r>
            <a:r>
              <a:rPr lang="en-US" sz="2800" dirty="0">
                <a:cs typeface="Calibri"/>
              </a:rPr>
              <a:t> +/- </a:t>
            </a:r>
            <a:r>
              <a:rPr lang="en-US" sz="2800" dirty="0" err="1">
                <a:cs typeface="Calibri"/>
              </a:rPr>
              <a:t>autres</a:t>
            </a:r>
            <a:r>
              <a:rPr lang="en-US" sz="2800" dirty="0">
                <a:cs typeface="Calibri"/>
              </a:rPr>
              <a:t> sur </a:t>
            </a:r>
            <a:r>
              <a:rPr lang="en-US" sz="2800" dirty="0" err="1">
                <a:cs typeface="Calibri"/>
              </a:rPr>
              <a:t>d'autres</a:t>
            </a:r>
            <a:r>
              <a:rPr lang="en-US" sz="2800" dirty="0">
                <a:cs typeface="Calibri"/>
              </a:rPr>
              <a:t> techniques que </a:t>
            </a:r>
            <a:r>
              <a:rPr lang="en-US" sz="2800" dirty="0" err="1">
                <a:cs typeface="Calibri"/>
              </a:rPr>
              <a:t>Biorad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837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9CDD6-C9FB-48FC-9DD9-A5C00DF5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P.,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0C7BE2C-218B-4EBA-A007-2884111876AE}"/>
              </a:ext>
            </a:extLst>
          </p:cNvPr>
          <p:cNvSpPr/>
          <p:nvPr/>
        </p:nvSpPr>
        <p:spPr>
          <a:xfrm>
            <a:off x="127003" y="2693818"/>
            <a:ext cx="11963397" cy="124389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6762C02-C08B-4AB1-B810-E680557A61EC}"/>
              </a:ext>
            </a:extLst>
          </p:cNvPr>
          <p:cNvCxnSpPr/>
          <p:nvPr/>
        </p:nvCxnSpPr>
        <p:spPr>
          <a:xfrm>
            <a:off x="699803" y="29823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roix 6">
            <a:extLst>
              <a:ext uri="{FF2B5EF4-FFF2-40B4-BE49-F238E27FC236}">
                <a16:creationId xmlns:a16="http://schemas.microsoft.com/office/drawing/2014/main" id="{45EFB743-1E86-42F1-908A-6CD669757FA9}"/>
              </a:ext>
            </a:extLst>
          </p:cNvPr>
          <p:cNvSpPr/>
          <p:nvPr/>
        </p:nvSpPr>
        <p:spPr>
          <a:xfrm rot="2519776">
            <a:off x="458509" y="30844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4A1941B-F6CE-4FE8-95C4-40CED1D70E80}"/>
              </a:ext>
            </a:extLst>
          </p:cNvPr>
          <p:cNvSpPr/>
          <p:nvPr/>
        </p:nvSpPr>
        <p:spPr>
          <a:xfrm>
            <a:off x="15916" y="4282459"/>
            <a:ext cx="1415949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6,3 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DDC6DE-69ED-4155-92B6-5251F2163C85}"/>
              </a:ext>
            </a:extLst>
          </p:cNvPr>
          <p:cNvSpPr txBox="1"/>
          <p:nvPr/>
        </p:nvSpPr>
        <p:spPr>
          <a:xfrm>
            <a:off x="15916" y="5471129"/>
            <a:ext cx="396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Technique : </a:t>
            </a:r>
            <a:r>
              <a:rPr lang="fr-FR" b="1" i="1" dirty="0" err="1"/>
              <a:t>Bioplex</a:t>
            </a:r>
            <a:r>
              <a:rPr lang="fr-FR" b="1" i="1" dirty="0"/>
              <a:t>, </a:t>
            </a:r>
            <a:r>
              <a:rPr lang="fr-FR" b="1" i="1" dirty="0" err="1"/>
              <a:t>Biorad</a:t>
            </a:r>
            <a:r>
              <a:rPr lang="fr-FR" b="1" i="1" dirty="0"/>
              <a:t> ; seuil = 1 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276E2F2-26B8-4693-A25D-F6A69040A0CB}"/>
              </a:ext>
            </a:extLst>
          </p:cNvPr>
          <p:cNvSpPr txBox="1"/>
          <p:nvPr/>
        </p:nvSpPr>
        <p:spPr>
          <a:xfrm>
            <a:off x="242830" y="3646035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3/05/2022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7B8EF35-4B1A-4A07-93BD-0D46C9050FC4}"/>
              </a:ext>
            </a:extLst>
          </p:cNvPr>
          <p:cNvCxnSpPr>
            <a:cxnSpLocks/>
          </p:cNvCxnSpPr>
          <p:nvPr/>
        </p:nvCxnSpPr>
        <p:spPr>
          <a:xfrm flipH="1">
            <a:off x="723879" y="396991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roix 13">
            <a:extLst>
              <a:ext uri="{FF2B5EF4-FFF2-40B4-BE49-F238E27FC236}">
                <a16:creationId xmlns:a16="http://schemas.microsoft.com/office/drawing/2014/main" id="{B101AEE7-C961-474D-A21A-A32266FA3145}"/>
              </a:ext>
            </a:extLst>
          </p:cNvPr>
          <p:cNvSpPr/>
          <p:nvPr/>
        </p:nvSpPr>
        <p:spPr>
          <a:xfrm rot="2519776">
            <a:off x="1922658" y="30844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51268FF-6399-471A-B10C-BE6C9CC72697}"/>
              </a:ext>
            </a:extLst>
          </p:cNvPr>
          <p:cNvSpPr txBox="1"/>
          <p:nvPr/>
        </p:nvSpPr>
        <p:spPr>
          <a:xfrm>
            <a:off x="1652682" y="365547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22/06/2022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A17F23AF-3D81-437C-972C-D861FCA2FADD}"/>
              </a:ext>
            </a:extLst>
          </p:cNvPr>
          <p:cNvSpPr/>
          <p:nvPr/>
        </p:nvSpPr>
        <p:spPr>
          <a:xfrm>
            <a:off x="1471457" y="428245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1/160 périnucléaire</a:t>
            </a:r>
          </a:p>
          <a:p>
            <a:pPr algn="ctr"/>
            <a:r>
              <a:rPr lang="fr-FR" sz="1600" b="1" dirty="0"/>
              <a:t>MPO = 5,1 IA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CB57D1ED-6682-45FE-B58C-AEE93FD8B4E9}"/>
              </a:ext>
            </a:extLst>
          </p:cNvPr>
          <p:cNvCxnSpPr>
            <a:cxnSpLocks/>
          </p:cNvCxnSpPr>
          <p:nvPr/>
        </p:nvCxnSpPr>
        <p:spPr>
          <a:xfrm flipH="1">
            <a:off x="2179429" y="394576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C77D1F25-C8E8-4195-ABC3-A2297009BA2E}"/>
              </a:ext>
            </a:extLst>
          </p:cNvPr>
          <p:cNvSpPr txBox="1"/>
          <p:nvPr/>
        </p:nvSpPr>
        <p:spPr>
          <a:xfrm>
            <a:off x="3129350" y="365547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12/08/2022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E63B130C-A322-4F0E-85FC-2E025E106B47}"/>
              </a:ext>
            </a:extLst>
          </p:cNvPr>
          <p:cNvSpPr/>
          <p:nvPr/>
        </p:nvSpPr>
        <p:spPr>
          <a:xfrm>
            <a:off x="2925396" y="428245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7,7 IA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4140FD2-D9D7-416D-ADB0-DC542E31F2A1}"/>
              </a:ext>
            </a:extLst>
          </p:cNvPr>
          <p:cNvSpPr txBox="1"/>
          <p:nvPr/>
        </p:nvSpPr>
        <p:spPr>
          <a:xfrm>
            <a:off x="4736102" y="362993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26/10/2022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8A22E5E-4A21-411C-918F-523468FD9ECF}"/>
              </a:ext>
            </a:extLst>
          </p:cNvPr>
          <p:cNvSpPr/>
          <p:nvPr/>
        </p:nvSpPr>
        <p:spPr>
          <a:xfrm>
            <a:off x="4535786" y="4274408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7,3 IA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D44CC-F75C-4ED8-8DB8-86D992DAAF1D}"/>
              </a:ext>
            </a:extLst>
          </p:cNvPr>
          <p:cNvSpPr txBox="1"/>
          <p:nvPr/>
        </p:nvSpPr>
        <p:spPr>
          <a:xfrm>
            <a:off x="6147099" y="364439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09/11/2022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8C75646-B3A1-4BFA-9833-D1C8F8A8A688}"/>
              </a:ext>
            </a:extLst>
          </p:cNvPr>
          <p:cNvSpPr/>
          <p:nvPr/>
        </p:nvSpPr>
        <p:spPr>
          <a:xfrm>
            <a:off x="6027128" y="4298561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7,8 IA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F0D3F69-1CFD-4773-AC74-A3C8029F4C44}"/>
              </a:ext>
            </a:extLst>
          </p:cNvPr>
          <p:cNvSpPr/>
          <p:nvPr/>
        </p:nvSpPr>
        <p:spPr>
          <a:xfrm>
            <a:off x="7755094" y="428245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B7F3A5F-DD5D-48B7-90F3-CF9116C1EFA9}"/>
              </a:ext>
            </a:extLst>
          </p:cNvPr>
          <p:cNvSpPr txBox="1"/>
          <p:nvPr/>
        </p:nvSpPr>
        <p:spPr>
          <a:xfrm>
            <a:off x="7960329" y="365547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11/01/2023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9BDC9C3-DDDC-4AEA-9058-5295266E9462}"/>
              </a:ext>
            </a:extLst>
          </p:cNvPr>
          <p:cNvSpPr txBox="1"/>
          <p:nvPr/>
        </p:nvSpPr>
        <p:spPr>
          <a:xfrm>
            <a:off x="9040334" y="3641719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18/01/2023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1A510CC-E1A4-48DA-B23E-16170C85107A}"/>
              </a:ext>
            </a:extLst>
          </p:cNvPr>
          <p:cNvSpPr/>
          <p:nvPr/>
        </p:nvSpPr>
        <p:spPr>
          <a:xfrm>
            <a:off x="8723397" y="528558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284A730-6ED5-4F9A-9456-0B3377CDC8E4}"/>
              </a:ext>
            </a:extLst>
          </p:cNvPr>
          <p:cNvSpPr txBox="1"/>
          <p:nvPr/>
        </p:nvSpPr>
        <p:spPr>
          <a:xfrm>
            <a:off x="10036642" y="3642126"/>
            <a:ext cx="1053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25/01/2023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C674BC2C-E2A7-4005-BC13-004DF25CD2DE}"/>
              </a:ext>
            </a:extLst>
          </p:cNvPr>
          <p:cNvSpPr/>
          <p:nvPr/>
        </p:nvSpPr>
        <p:spPr>
          <a:xfrm>
            <a:off x="9578626" y="4298560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243C513-D4BF-48FE-8619-7C39998A35D4}"/>
              </a:ext>
            </a:extLst>
          </p:cNvPr>
          <p:cNvCxnSpPr/>
          <p:nvPr/>
        </p:nvCxnSpPr>
        <p:spPr>
          <a:xfrm>
            <a:off x="2168032" y="29823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5AB94F6E-7E86-4C4F-BB68-E4ADA4FED41A}"/>
              </a:ext>
            </a:extLst>
          </p:cNvPr>
          <p:cNvCxnSpPr>
            <a:cxnSpLocks/>
          </p:cNvCxnSpPr>
          <p:nvPr/>
        </p:nvCxnSpPr>
        <p:spPr>
          <a:xfrm flipH="1">
            <a:off x="3633367" y="395637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roix 33">
            <a:extLst>
              <a:ext uri="{FF2B5EF4-FFF2-40B4-BE49-F238E27FC236}">
                <a16:creationId xmlns:a16="http://schemas.microsoft.com/office/drawing/2014/main" id="{34AC47BD-E86A-41EE-BFC2-47B4DBF1BFAC}"/>
              </a:ext>
            </a:extLst>
          </p:cNvPr>
          <p:cNvSpPr/>
          <p:nvPr/>
        </p:nvSpPr>
        <p:spPr>
          <a:xfrm rot="2519776">
            <a:off x="3370458" y="30844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7798818-B69F-4964-A71C-5FBF6F3E4E40}"/>
              </a:ext>
            </a:extLst>
          </p:cNvPr>
          <p:cNvCxnSpPr/>
          <p:nvPr/>
        </p:nvCxnSpPr>
        <p:spPr>
          <a:xfrm>
            <a:off x="3615832" y="29823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roix 35">
            <a:extLst>
              <a:ext uri="{FF2B5EF4-FFF2-40B4-BE49-F238E27FC236}">
                <a16:creationId xmlns:a16="http://schemas.microsoft.com/office/drawing/2014/main" id="{824361DD-B0D6-49E2-BEE4-085C4167E19D}"/>
              </a:ext>
            </a:extLst>
          </p:cNvPr>
          <p:cNvSpPr/>
          <p:nvPr/>
        </p:nvSpPr>
        <p:spPr>
          <a:xfrm rot="2519776">
            <a:off x="4996058" y="30971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50161EE-ED95-4E59-97AB-FC6760C19C52}"/>
              </a:ext>
            </a:extLst>
          </p:cNvPr>
          <p:cNvCxnSpPr/>
          <p:nvPr/>
        </p:nvCxnSpPr>
        <p:spPr>
          <a:xfrm>
            <a:off x="5241432" y="29950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ix 37">
            <a:extLst>
              <a:ext uri="{FF2B5EF4-FFF2-40B4-BE49-F238E27FC236}">
                <a16:creationId xmlns:a16="http://schemas.microsoft.com/office/drawing/2014/main" id="{21ECC095-B417-41B9-B847-C652F45CB3AA}"/>
              </a:ext>
            </a:extLst>
          </p:cNvPr>
          <p:cNvSpPr/>
          <p:nvPr/>
        </p:nvSpPr>
        <p:spPr>
          <a:xfrm rot="2519776">
            <a:off x="6393058" y="30844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4E606AD-7295-4F66-8F19-2BAFBB4653AF}"/>
              </a:ext>
            </a:extLst>
          </p:cNvPr>
          <p:cNvCxnSpPr/>
          <p:nvPr/>
        </p:nvCxnSpPr>
        <p:spPr>
          <a:xfrm>
            <a:off x="6638432" y="29823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roix 39">
            <a:extLst>
              <a:ext uri="{FF2B5EF4-FFF2-40B4-BE49-F238E27FC236}">
                <a16:creationId xmlns:a16="http://schemas.microsoft.com/office/drawing/2014/main" id="{946CA7D7-575A-426D-8FFF-E2B4B4C64466}"/>
              </a:ext>
            </a:extLst>
          </p:cNvPr>
          <p:cNvSpPr/>
          <p:nvPr/>
        </p:nvSpPr>
        <p:spPr>
          <a:xfrm rot="2519776">
            <a:off x="8221858" y="31098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CA86E361-86DD-4285-8408-654E270CD7EB}"/>
              </a:ext>
            </a:extLst>
          </p:cNvPr>
          <p:cNvCxnSpPr/>
          <p:nvPr/>
        </p:nvCxnSpPr>
        <p:spPr>
          <a:xfrm>
            <a:off x="8467232" y="30077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roix 41">
            <a:extLst>
              <a:ext uri="{FF2B5EF4-FFF2-40B4-BE49-F238E27FC236}">
                <a16:creationId xmlns:a16="http://schemas.microsoft.com/office/drawing/2014/main" id="{3228059B-D3B4-47AB-9C19-FE1EA5BA337F}"/>
              </a:ext>
            </a:extLst>
          </p:cNvPr>
          <p:cNvSpPr/>
          <p:nvPr/>
        </p:nvSpPr>
        <p:spPr>
          <a:xfrm rot="2519776">
            <a:off x="9237858" y="30844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52246283-72D8-435C-B598-A2AA49557D0D}"/>
              </a:ext>
            </a:extLst>
          </p:cNvPr>
          <p:cNvCxnSpPr/>
          <p:nvPr/>
        </p:nvCxnSpPr>
        <p:spPr>
          <a:xfrm>
            <a:off x="9483232" y="29823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roix 43">
            <a:extLst>
              <a:ext uri="{FF2B5EF4-FFF2-40B4-BE49-F238E27FC236}">
                <a16:creationId xmlns:a16="http://schemas.microsoft.com/office/drawing/2014/main" id="{73D9E4F8-382B-46E1-9290-8F7D619A03C3}"/>
              </a:ext>
            </a:extLst>
          </p:cNvPr>
          <p:cNvSpPr/>
          <p:nvPr/>
        </p:nvSpPr>
        <p:spPr>
          <a:xfrm rot="2519776">
            <a:off x="10253858" y="308446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A074141-FC75-4246-85C7-D10B1B6A94D2}"/>
              </a:ext>
            </a:extLst>
          </p:cNvPr>
          <p:cNvCxnSpPr/>
          <p:nvPr/>
        </p:nvCxnSpPr>
        <p:spPr>
          <a:xfrm>
            <a:off x="10499232" y="298237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E023FA2-18DE-4C30-966D-14E8A2A677E7}"/>
              </a:ext>
            </a:extLst>
          </p:cNvPr>
          <p:cNvCxnSpPr>
            <a:cxnSpLocks/>
          </p:cNvCxnSpPr>
          <p:nvPr/>
        </p:nvCxnSpPr>
        <p:spPr>
          <a:xfrm flipH="1">
            <a:off x="5244397" y="3962548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CE665A0-C185-48E8-B39D-7638E106E970}"/>
              </a:ext>
            </a:extLst>
          </p:cNvPr>
          <p:cNvCxnSpPr>
            <a:cxnSpLocks/>
          </p:cNvCxnSpPr>
          <p:nvPr/>
        </p:nvCxnSpPr>
        <p:spPr>
          <a:xfrm flipH="1">
            <a:off x="6634351" y="398437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33585C93-F74E-4201-8ACB-871F7A967DD9}"/>
              </a:ext>
            </a:extLst>
          </p:cNvPr>
          <p:cNvCxnSpPr>
            <a:cxnSpLocks/>
          </p:cNvCxnSpPr>
          <p:nvPr/>
        </p:nvCxnSpPr>
        <p:spPr>
          <a:xfrm flipH="1">
            <a:off x="8461810" y="3958695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DE1C117-2FF3-4162-82ED-860D138CA930}"/>
              </a:ext>
            </a:extLst>
          </p:cNvPr>
          <p:cNvCxnSpPr>
            <a:cxnSpLocks/>
          </p:cNvCxnSpPr>
          <p:nvPr/>
        </p:nvCxnSpPr>
        <p:spPr>
          <a:xfrm flipH="1">
            <a:off x="10503987" y="3980059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EEA9FF66-D0C9-43A4-BCD3-A86340841EC0}"/>
              </a:ext>
            </a:extLst>
          </p:cNvPr>
          <p:cNvCxnSpPr>
            <a:cxnSpLocks/>
          </p:cNvCxnSpPr>
          <p:nvPr/>
        </p:nvCxnSpPr>
        <p:spPr>
          <a:xfrm flipH="1">
            <a:off x="9487274" y="3918915"/>
            <a:ext cx="1" cy="136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 : 14 points 51">
            <a:extLst>
              <a:ext uri="{FF2B5EF4-FFF2-40B4-BE49-F238E27FC236}">
                <a16:creationId xmlns:a16="http://schemas.microsoft.com/office/drawing/2014/main" id="{B1A999B3-E2BE-4507-9F4E-29F1E0B4EC33}"/>
              </a:ext>
            </a:extLst>
          </p:cNvPr>
          <p:cNvSpPr/>
          <p:nvPr/>
        </p:nvSpPr>
        <p:spPr>
          <a:xfrm rot="20378539">
            <a:off x="6958029" y="2896126"/>
            <a:ext cx="1506792" cy="839275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</a:rPr>
              <a:t>Rechute 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71E7FCA6-677F-490A-9F51-874A2D7460A5}"/>
              </a:ext>
            </a:extLst>
          </p:cNvPr>
          <p:cNvSpPr txBox="1"/>
          <p:nvPr/>
        </p:nvSpPr>
        <p:spPr>
          <a:xfrm>
            <a:off x="838200" y="1535688"/>
            <a:ext cx="6278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ATCD tuberculose, hépatopathie et PR </a:t>
            </a:r>
            <a:r>
              <a:rPr lang="fr-FR" dirty="0" err="1"/>
              <a:t>ttée</a:t>
            </a:r>
            <a:r>
              <a:rPr lang="fr-FR" dirty="0"/>
              <a:t> par MTX et IFX</a:t>
            </a:r>
          </a:p>
          <a:p>
            <a:r>
              <a:rPr lang="fr-FR" dirty="0"/>
              <a:t>Suspicion vascularite : AEG, purpura et neuropathie périphérique</a:t>
            </a:r>
          </a:p>
          <a:p>
            <a:r>
              <a:rPr lang="fr-FR" dirty="0"/>
              <a:t>Sous CS au mt du </a:t>
            </a:r>
            <a:r>
              <a:rPr lang="fr-FR" dirty="0" err="1"/>
              <a:t>prlvmt</a:t>
            </a:r>
            <a:r>
              <a:rPr lang="fr-FR" dirty="0"/>
              <a:t> de 05/22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AA7588DF-5ED4-44E7-A1B3-6CAD702FBA38}"/>
              </a:ext>
            </a:extLst>
          </p:cNvPr>
          <p:cNvSpPr txBox="1"/>
          <p:nvPr/>
        </p:nvSpPr>
        <p:spPr>
          <a:xfrm>
            <a:off x="1036332" y="6178492"/>
            <a:ext cx="7484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Appel de interne de MIA fin 01/2023 devant la brusque augmentation du titre</a:t>
            </a:r>
          </a:p>
        </p:txBody>
      </p:sp>
    </p:spTree>
    <p:extLst>
      <p:ext uri="{BB962C8B-B14F-4D97-AF65-F5344CB8AC3E}">
        <p14:creationId xmlns:p14="http://schemas.microsoft.com/office/powerpoint/2010/main" val="292835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4" grpId="0" animBg="1"/>
      <p:bldP spid="15" grpId="0"/>
      <p:bldP spid="16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/>
      <p:bldP spid="29" grpId="0" animBg="1"/>
      <p:bldP spid="30" grpId="0"/>
      <p:bldP spid="31" grpId="0" animBg="1"/>
      <p:bldP spid="34" grpId="0" animBg="1"/>
      <p:bldP spid="36" grpId="0" animBg="1"/>
      <p:bldP spid="38" grpId="0" animBg="1"/>
      <p:bldP spid="40" grpId="0" animBg="1"/>
      <p:bldP spid="42" grpId="0" animBg="1"/>
      <p:bldP spid="44" grpId="0" animBg="1"/>
      <p:bldP spid="52" grpId="0" animBg="1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9CDD6-C9FB-48FC-9DD9-A5C00DF5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P.,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0C7BE2C-218B-4EBA-A007-2884111876AE}"/>
              </a:ext>
            </a:extLst>
          </p:cNvPr>
          <p:cNvSpPr/>
          <p:nvPr/>
        </p:nvSpPr>
        <p:spPr>
          <a:xfrm>
            <a:off x="127003" y="1267688"/>
            <a:ext cx="11963397" cy="124389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6762C02-C08B-4AB1-B810-E680557A61EC}"/>
              </a:ext>
            </a:extLst>
          </p:cNvPr>
          <p:cNvCxnSpPr/>
          <p:nvPr/>
        </p:nvCxnSpPr>
        <p:spPr>
          <a:xfrm>
            <a:off x="699803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roix 6">
            <a:extLst>
              <a:ext uri="{FF2B5EF4-FFF2-40B4-BE49-F238E27FC236}">
                <a16:creationId xmlns:a16="http://schemas.microsoft.com/office/drawing/2014/main" id="{45EFB743-1E86-42F1-908A-6CD669757FA9}"/>
              </a:ext>
            </a:extLst>
          </p:cNvPr>
          <p:cNvSpPr/>
          <p:nvPr/>
        </p:nvSpPr>
        <p:spPr>
          <a:xfrm rot="2519776">
            <a:off x="458509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4A1941B-F6CE-4FE8-95C4-40CED1D70E80}"/>
              </a:ext>
            </a:extLst>
          </p:cNvPr>
          <p:cNvSpPr/>
          <p:nvPr/>
        </p:nvSpPr>
        <p:spPr>
          <a:xfrm>
            <a:off x="15916" y="2856329"/>
            <a:ext cx="1415949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6,3 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DDC6DE-69ED-4155-92B6-5251F2163C85}"/>
              </a:ext>
            </a:extLst>
          </p:cNvPr>
          <p:cNvSpPr txBox="1"/>
          <p:nvPr/>
        </p:nvSpPr>
        <p:spPr>
          <a:xfrm>
            <a:off x="15916" y="4044999"/>
            <a:ext cx="396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Technique : </a:t>
            </a:r>
            <a:r>
              <a:rPr lang="fr-FR" b="1" i="1" dirty="0" err="1"/>
              <a:t>Bioplex</a:t>
            </a:r>
            <a:r>
              <a:rPr lang="fr-FR" b="1" i="1" dirty="0"/>
              <a:t>, </a:t>
            </a:r>
            <a:r>
              <a:rPr lang="fr-FR" b="1" i="1" dirty="0" err="1"/>
              <a:t>Biorad</a:t>
            </a:r>
            <a:r>
              <a:rPr lang="fr-FR" b="1" i="1" dirty="0"/>
              <a:t> ; seuil = 1 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276E2F2-26B8-4693-A25D-F6A69040A0CB}"/>
              </a:ext>
            </a:extLst>
          </p:cNvPr>
          <p:cNvSpPr txBox="1"/>
          <p:nvPr/>
        </p:nvSpPr>
        <p:spPr>
          <a:xfrm>
            <a:off x="242830" y="2219905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3/05/2022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7B8EF35-4B1A-4A07-93BD-0D46C9050FC4}"/>
              </a:ext>
            </a:extLst>
          </p:cNvPr>
          <p:cNvCxnSpPr>
            <a:cxnSpLocks/>
          </p:cNvCxnSpPr>
          <p:nvPr/>
        </p:nvCxnSpPr>
        <p:spPr>
          <a:xfrm flipH="1">
            <a:off x="723879" y="254378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roix 13">
            <a:extLst>
              <a:ext uri="{FF2B5EF4-FFF2-40B4-BE49-F238E27FC236}">
                <a16:creationId xmlns:a16="http://schemas.microsoft.com/office/drawing/2014/main" id="{B101AEE7-C961-474D-A21A-A32266FA3145}"/>
              </a:ext>
            </a:extLst>
          </p:cNvPr>
          <p:cNvSpPr/>
          <p:nvPr/>
        </p:nvSpPr>
        <p:spPr>
          <a:xfrm rot="2519776">
            <a:off x="19226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51268FF-6399-471A-B10C-BE6C9CC72697}"/>
              </a:ext>
            </a:extLst>
          </p:cNvPr>
          <p:cNvSpPr txBox="1"/>
          <p:nvPr/>
        </p:nvSpPr>
        <p:spPr>
          <a:xfrm>
            <a:off x="1652682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22/06/2022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A17F23AF-3D81-437C-972C-D861FCA2FADD}"/>
              </a:ext>
            </a:extLst>
          </p:cNvPr>
          <p:cNvSpPr/>
          <p:nvPr/>
        </p:nvSpPr>
        <p:spPr>
          <a:xfrm>
            <a:off x="1471457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1/160 périnucléaire</a:t>
            </a:r>
          </a:p>
          <a:p>
            <a:pPr algn="ctr"/>
            <a:r>
              <a:rPr lang="fr-FR" sz="1600" b="1" dirty="0"/>
              <a:t>MPO = 5,1 IA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CB57D1ED-6682-45FE-B58C-AEE93FD8B4E9}"/>
              </a:ext>
            </a:extLst>
          </p:cNvPr>
          <p:cNvCxnSpPr>
            <a:cxnSpLocks/>
          </p:cNvCxnSpPr>
          <p:nvPr/>
        </p:nvCxnSpPr>
        <p:spPr>
          <a:xfrm flipH="1">
            <a:off x="2179429" y="251963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C77D1F25-C8E8-4195-ABC3-A2297009BA2E}"/>
              </a:ext>
            </a:extLst>
          </p:cNvPr>
          <p:cNvSpPr txBox="1"/>
          <p:nvPr/>
        </p:nvSpPr>
        <p:spPr>
          <a:xfrm>
            <a:off x="3129350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12/08/2022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E63B130C-A322-4F0E-85FC-2E025E106B47}"/>
              </a:ext>
            </a:extLst>
          </p:cNvPr>
          <p:cNvSpPr/>
          <p:nvPr/>
        </p:nvSpPr>
        <p:spPr>
          <a:xfrm>
            <a:off x="2925396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7,7 IA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4140FD2-D9D7-416D-ADB0-DC542E31F2A1}"/>
              </a:ext>
            </a:extLst>
          </p:cNvPr>
          <p:cNvSpPr txBox="1"/>
          <p:nvPr/>
        </p:nvSpPr>
        <p:spPr>
          <a:xfrm>
            <a:off x="4736102" y="220380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26/10/2022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8A22E5E-4A21-411C-918F-523468FD9ECF}"/>
              </a:ext>
            </a:extLst>
          </p:cNvPr>
          <p:cNvSpPr/>
          <p:nvPr/>
        </p:nvSpPr>
        <p:spPr>
          <a:xfrm>
            <a:off x="4535786" y="2848278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7,3 IA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D44CC-F75C-4ED8-8DB8-86D992DAAF1D}"/>
              </a:ext>
            </a:extLst>
          </p:cNvPr>
          <p:cNvSpPr txBox="1"/>
          <p:nvPr/>
        </p:nvSpPr>
        <p:spPr>
          <a:xfrm>
            <a:off x="6147099" y="221826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09/11/2022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8C75646-B3A1-4BFA-9833-D1C8F8A8A688}"/>
              </a:ext>
            </a:extLst>
          </p:cNvPr>
          <p:cNvSpPr/>
          <p:nvPr/>
        </p:nvSpPr>
        <p:spPr>
          <a:xfrm>
            <a:off x="6027128" y="2872431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7,8 IA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F0D3F69-1CFD-4773-AC74-A3C8029F4C44}"/>
              </a:ext>
            </a:extLst>
          </p:cNvPr>
          <p:cNvSpPr/>
          <p:nvPr/>
        </p:nvSpPr>
        <p:spPr>
          <a:xfrm>
            <a:off x="7755094" y="285632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B7F3A5F-DD5D-48B7-90F3-CF9116C1EFA9}"/>
              </a:ext>
            </a:extLst>
          </p:cNvPr>
          <p:cNvSpPr txBox="1"/>
          <p:nvPr/>
        </p:nvSpPr>
        <p:spPr>
          <a:xfrm>
            <a:off x="7960329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11/01/2023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9BDC9C3-DDDC-4AEA-9058-5295266E9462}"/>
              </a:ext>
            </a:extLst>
          </p:cNvPr>
          <p:cNvSpPr txBox="1"/>
          <p:nvPr/>
        </p:nvSpPr>
        <p:spPr>
          <a:xfrm>
            <a:off x="9040334" y="2215589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18/01/2023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1A510CC-E1A4-48DA-B23E-16170C85107A}"/>
              </a:ext>
            </a:extLst>
          </p:cNvPr>
          <p:cNvSpPr/>
          <p:nvPr/>
        </p:nvSpPr>
        <p:spPr>
          <a:xfrm>
            <a:off x="8723397" y="385945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284A730-6ED5-4F9A-9456-0B3377CDC8E4}"/>
              </a:ext>
            </a:extLst>
          </p:cNvPr>
          <p:cNvSpPr txBox="1"/>
          <p:nvPr/>
        </p:nvSpPr>
        <p:spPr>
          <a:xfrm>
            <a:off x="10036642" y="2215996"/>
            <a:ext cx="1053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25/01/2023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C674BC2C-E2A7-4005-BC13-004DF25CD2DE}"/>
              </a:ext>
            </a:extLst>
          </p:cNvPr>
          <p:cNvSpPr/>
          <p:nvPr/>
        </p:nvSpPr>
        <p:spPr>
          <a:xfrm>
            <a:off x="9578626" y="2872430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243C513-D4BF-48FE-8619-7C39998A35D4}"/>
              </a:ext>
            </a:extLst>
          </p:cNvPr>
          <p:cNvCxnSpPr/>
          <p:nvPr/>
        </p:nvCxnSpPr>
        <p:spPr>
          <a:xfrm>
            <a:off x="21680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5AB94F6E-7E86-4C4F-BB68-E4ADA4FED41A}"/>
              </a:ext>
            </a:extLst>
          </p:cNvPr>
          <p:cNvCxnSpPr>
            <a:cxnSpLocks/>
          </p:cNvCxnSpPr>
          <p:nvPr/>
        </p:nvCxnSpPr>
        <p:spPr>
          <a:xfrm flipH="1">
            <a:off x="3633367" y="253024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roix 33">
            <a:extLst>
              <a:ext uri="{FF2B5EF4-FFF2-40B4-BE49-F238E27FC236}">
                <a16:creationId xmlns:a16="http://schemas.microsoft.com/office/drawing/2014/main" id="{34AC47BD-E86A-41EE-BFC2-47B4DBF1BFAC}"/>
              </a:ext>
            </a:extLst>
          </p:cNvPr>
          <p:cNvSpPr/>
          <p:nvPr/>
        </p:nvSpPr>
        <p:spPr>
          <a:xfrm rot="2519776">
            <a:off x="33704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7798818-B69F-4964-A71C-5FBF6F3E4E40}"/>
              </a:ext>
            </a:extLst>
          </p:cNvPr>
          <p:cNvCxnSpPr/>
          <p:nvPr/>
        </p:nvCxnSpPr>
        <p:spPr>
          <a:xfrm>
            <a:off x="36158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roix 35">
            <a:extLst>
              <a:ext uri="{FF2B5EF4-FFF2-40B4-BE49-F238E27FC236}">
                <a16:creationId xmlns:a16="http://schemas.microsoft.com/office/drawing/2014/main" id="{824361DD-B0D6-49E2-BEE4-085C4167E19D}"/>
              </a:ext>
            </a:extLst>
          </p:cNvPr>
          <p:cNvSpPr/>
          <p:nvPr/>
        </p:nvSpPr>
        <p:spPr>
          <a:xfrm rot="2519776">
            <a:off x="4996058" y="16710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50161EE-ED95-4E59-97AB-FC6760C19C52}"/>
              </a:ext>
            </a:extLst>
          </p:cNvPr>
          <p:cNvCxnSpPr/>
          <p:nvPr/>
        </p:nvCxnSpPr>
        <p:spPr>
          <a:xfrm>
            <a:off x="5241432" y="15689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ix 37">
            <a:extLst>
              <a:ext uri="{FF2B5EF4-FFF2-40B4-BE49-F238E27FC236}">
                <a16:creationId xmlns:a16="http://schemas.microsoft.com/office/drawing/2014/main" id="{21ECC095-B417-41B9-B847-C652F45CB3AA}"/>
              </a:ext>
            </a:extLst>
          </p:cNvPr>
          <p:cNvSpPr/>
          <p:nvPr/>
        </p:nvSpPr>
        <p:spPr>
          <a:xfrm rot="2519776">
            <a:off x="63930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4E606AD-7295-4F66-8F19-2BAFBB4653AF}"/>
              </a:ext>
            </a:extLst>
          </p:cNvPr>
          <p:cNvCxnSpPr/>
          <p:nvPr/>
        </p:nvCxnSpPr>
        <p:spPr>
          <a:xfrm>
            <a:off x="66384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roix 39">
            <a:extLst>
              <a:ext uri="{FF2B5EF4-FFF2-40B4-BE49-F238E27FC236}">
                <a16:creationId xmlns:a16="http://schemas.microsoft.com/office/drawing/2014/main" id="{946CA7D7-575A-426D-8FFF-E2B4B4C64466}"/>
              </a:ext>
            </a:extLst>
          </p:cNvPr>
          <p:cNvSpPr/>
          <p:nvPr/>
        </p:nvSpPr>
        <p:spPr>
          <a:xfrm rot="2519776">
            <a:off x="8221858" y="16837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CA86E361-86DD-4285-8408-654E270CD7EB}"/>
              </a:ext>
            </a:extLst>
          </p:cNvPr>
          <p:cNvCxnSpPr/>
          <p:nvPr/>
        </p:nvCxnSpPr>
        <p:spPr>
          <a:xfrm>
            <a:off x="8467232" y="15816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roix 41">
            <a:extLst>
              <a:ext uri="{FF2B5EF4-FFF2-40B4-BE49-F238E27FC236}">
                <a16:creationId xmlns:a16="http://schemas.microsoft.com/office/drawing/2014/main" id="{3228059B-D3B4-47AB-9C19-FE1EA5BA337F}"/>
              </a:ext>
            </a:extLst>
          </p:cNvPr>
          <p:cNvSpPr/>
          <p:nvPr/>
        </p:nvSpPr>
        <p:spPr>
          <a:xfrm rot="2519776">
            <a:off x="9237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52246283-72D8-435C-B598-A2AA49557D0D}"/>
              </a:ext>
            </a:extLst>
          </p:cNvPr>
          <p:cNvCxnSpPr/>
          <p:nvPr/>
        </p:nvCxnSpPr>
        <p:spPr>
          <a:xfrm>
            <a:off x="9483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roix 43">
            <a:extLst>
              <a:ext uri="{FF2B5EF4-FFF2-40B4-BE49-F238E27FC236}">
                <a16:creationId xmlns:a16="http://schemas.microsoft.com/office/drawing/2014/main" id="{73D9E4F8-382B-46E1-9290-8F7D619A03C3}"/>
              </a:ext>
            </a:extLst>
          </p:cNvPr>
          <p:cNvSpPr/>
          <p:nvPr/>
        </p:nvSpPr>
        <p:spPr>
          <a:xfrm rot="2519776">
            <a:off x="10253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A074141-FC75-4246-85C7-D10B1B6A94D2}"/>
              </a:ext>
            </a:extLst>
          </p:cNvPr>
          <p:cNvCxnSpPr/>
          <p:nvPr/>
        </p:nvCxnSpPr>
        <p:spPr>
          <a:xfrm>
            <a:off x="10499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E023FA2-18DE-4C30-966D-14E8A2A677E7}"/>
              </a:ext>
            </a:extLst>
          </p:cNvPr>
          <p:cNvCxnSpPr>
            <a:cxnSpLocks/>
          </p:cNvCxnSpPr>
          <p:nvPr/>
        </p:nvCxnSpPr>
        <p:spPr>
          <a:xfrm flipH="1">
            <a:off x="5244397" y="2536418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CE665A0-C185-48E8-B39D-7638E106E970}"/>
              </a:ext>
            </a:extLst>
          </p:cNvPr>
          <p:cNvCxnSpPr>
            <a:cxnSpLocks/>
          </p:cNvCxnSpPr>
          <p:nvPr/>
        </p:nvCxnSpPr>
        <p:spPr>
          <a:xfrm flipH="1">
            <a:off x="6634351" y="255824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33585C93-F74E-4201-8ACB-871F7A967DD9}"/>
              </a:ext>
            </a:extLst>
          </p:cNvPr>
          <p:cNvCxnSpPr>
            <a:cxnSpLocks/>
          </p:cNvCxnSpPr>
          <p:nvPr/>
        </p:nvCxnSpPr>
        <p:spPr>
          <a:xfrm flipH="1">
            <a:off x="8461810" y="2532565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DE1C117-2FF3-4162-82ED-860D138CA930}"/>
              </a:ext>
            </a:extLst>
          </p:cNvPr>
          <p:cNvCxnSpPr>
            <a:cxnSpLocks/>
          </p:cNvCxnSpPr>
          <p:nvPr/>
        </p:nvCxnSpPr>
        <p:spPr>
          <a:xfrm flipH="1">
            <a:off x="10503987" y="2553929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EEA9FF66-D0C9-43A4-BCD3-A86340841EC0}"/>
              </a:ext>
            </a:extLst>
          </p:cNvPr>
          <p:cNvCxnSpPr>
            <a:cxnSpLocks/>
          </p:cNvCxnSpPr>
          <p:nvPr/>
        </p:nvCxnSpPr>
        <p:spPr>
          <a:xfrm flipH="1">
            <a:off x="9487274" y="2492785"/>
            <a:ext cx="1" cy="136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 : 14 points 51">
            <a:extLst>
              <a:ext uri="{FF2B5EF4-FFF2-40B4-BE49-F238E27FC236}">
                <a16:creationId xmlns:a16="http://schemas.microsoft.com/office/drawing/2014/main" id="{B1A999B3-E2BE-4507-9F4E-29F1E0B4EC33}"/>
              </a:ext>
            </a:extLst>
          </p:cNvPr>
          <p:cNvSpPr/>
          <p:nvPr/>
        </p:nvSpPr>
        <p:spPr>
          <a:xfrm rot="20378539">
            <a:off x="6958029" y="1469996"/>
            <a:ext cx="1506792" cy="839275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</a:rPr>
              <a:t>Rechute 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AA7588DF-5ED4-44E7-A1B3-6CAD702FBA38}"/>
              </a:ext>
            </a:extLst>
          </p:cNvPr>
          <p:cNvSpPr txBox="1"/>
          <p:nvPr/>
        </p:nvSpPr>
        <p:spPr>
          <a:xfrm>
            <a:off x="1036332" y="4752362"/>
            <a:ext cx="74842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Appel de interne de MIA fin 01/2023 devant la brusque augmentation du titre</a:t>
            </a:r>
          </a:p>
          <a:p>
            <a:endParaRPr lang="fr-FR" dirty="0"/>
          </a:p>
          <a:p>
            <a:r>
              <a:rPr lang="fr-FR" dirty="0"/>
              <a:t>TTT depuis 05/22 : </a:t>
            </a:r>
          </a:p>
          <a:p>
            <a:r>
              <a:rPr lang="fr-FR" dirty="0"/>
              <a:t>	- attaque : bolus </a:t>
            </a:r>
            <a:r>
              <a:rPr lang="fr-FR" dirty="0" err="1"/>
              <a:t>solumédrol</a:t>
            </a:r>
            <a:r>
              <a:rPr lang="fr-FR" dirty="0"/>
              <a:t> puis </a:t>
            </a:r>
            <a:r>
              <a:rPr lang="fr-FR" dirty="0" err="1"/>
              <a:t>endoxan</a:t>
            </a:r>
            <a:endParaRPr lang="fr-FR" dirty="0"/>
          </a:p>
          <a:p>
            <a:r>
              <a:rPr lang="fr-FR" dirty="0"/>
              <a:t>	- entretien : RTX</a:t>
            </a:r>
          </a:p>
        </p:txBody>
      </p:sp>
    </p:spTree>
    <p:extLst>
      <p:ext uri="{BB962C8B-B14F-4D97-AF65-F5344CB8AC3E}">
        <p14:creationId xmlns:p14="http://schemas.microsoft.com/office/powerpoint/2010/main" val="347685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4" grpId="0" animBg="1"/>
      <p:bldP spid="15" grpId="0"/>
      <p:bldP spid="16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 animBg="1"/>
      <p:bldP spid="27" grpId="0"/>
      <p:bldP spid="28" grpId="0"/>
      <p:bldP spid="29" grpId="0" animBg="1"/>
      <p:bldP spid="30" grpId="0"/>
      <p:bldP spid="31" grpId="0" animBg="1"/>
      <p:bldP spid="34" grpId="0" animBg="1"/>
      <p:bldP spid="36" grpId="0" animBg="1"/>
      <p:bldP spid="38" grpId="0" animBg="1"/>
      <p:bldP spid="40" grpId="0" animBg="1"/>
      <p:bldP spid="42" grpId="0" animBg="1"/>
      <p:bldP spid="44" grpId="0" animBg="1"/>
      <p:bldP spid="52" grpId="0" animBg="1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9CDD6-C9FB-48FC-9DD9-A5C00DF5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P.,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0C7BE2C-218B-4EBA-A007-2884111876AE}"/>
              </a:ext>
            </a:extLst>
          </p:cNvPr>
          <p:cNvSpPr/>
          <p:nvPr/>
        </p:nvSpPr>
        <p:spPr>
          <a:xfrm>
            <a:off x="127003" y="1267688"/>
            <a:ext cx="11963397" cy="124389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6762C02-C08B-4AB1-B810-E680557A61EC}"/>
              </a:ext>
            </a:extLst>
          </p:cNvPr>
          <p:cNvCxnSpPr/>
          <p:nvPr/>
        </p:nvCxnSpPr>
        <p:spPr>
          <a:xfrm>
            <a:off x="699803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roix 6">
            <a:extLst>
              <a:ext uri="{FF2B5EF4-FFF2-40B4-BE49-F238E27FC236}">
                <a16:creationId xmlns:a16="http://schemas.microsoft.com/office/drawing/2014/main" id="{45EFB743-1E86-42F1-908A-6CD669757FA9}"/>
              </a:ext>
            </a:extLst>
          </p:cNvPr>
          <p:cNvSpPr/>
          <p:nvPr/>
        </p:nvSpPr>
        <p:spPr>
          <a:xfrm rot="2519776">
            <a:off x="458509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4A1941B-F6CE-4FE8-95C4-40CED1D70E80}"/>
              </a:ext>
            </a:extLst>
          </p:cNvPr>
          <p:cNvSpPr/>
          <p:nvPr/>
        </p:nvSpPr>
        <p:spPr>
          <a:xfrm>
            <a:off x="15916" y="2856329"/>
            <a:ext cx="1415949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6,3 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DDC6DE-69ED-4155-92B6-5251F2163C85}"/>
              </a:ext>
            </a:extLst>
          </p:cNvPr>
          <p:cNvSpPr txBox="1"/>
          <p:nvPr/>
        </p:nvSpPr>
        <p:spPr>
          <a:xfrm>
            <a:off x="15916" y="4044999"/>
            <a:ext cx="396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Technique : </a:t>
            </a:r>
            <a:r>
              <a:rPr lang="fr-FR" b="1" i="1" dirty="0" err="1"/>
              <a:t>Bioplex</a:t>
            </a:r>
            <a:r>
              <a:rPr lang="fr-FR" b="1" i="1" dirty="0"/>
              <a:t>, </a:t>
            </a:r>
            <a:r>
              <a:rPr lang="fr-FR" b="1" i="1" dirty="0" err="1"/>
              <a:t>Biorad</a:t>
            </a:r>
            <a:r>
              <a:rPr lang="fr-FR" b="1" i="1" dirty="0"/>
              <a:t> ; seuil = 1 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276E2F2-26B8-4693-A25D-F6A69040A0CB}"/>
              </a:ext>
            </a:extLst>
          </p:cNvPr>
          <p:cNvSpPr txBox="1"/>
          <p:nvPr/>
        </p:nvSpPr>
        <p:spPr>
          <a:xfrm>
            <a:off x="242830" y="2219905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3/05/2022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7B8EF35-4B1A-4A07-93BD-0D46C9050FC4}"/>
              </a:ext>
            </a:extLst>
          </p:cNvPr>
          <p:cNvCxnSpPr>
            <a:cxnSpLocks/>
          </p:cNvCxnSpPr>
          <p:nvPr/>
        </p:nvCxnSpPr>
        <p:spPr>
          <a:xfrm flipH="1">
            <a:off x="723879" y="254378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roix 13">
            <a:extLst>
              <a:ext uri="{FF2B5EF4-FFF2-40B4-BE49-F238E27FC236}">
                <a16:creationId xmlns:a16="http://schemas.microsoft.com/office/drawing/2014/main" id="{B101AEE7-C961-474D-A21A-A32266FA3145}"/>
              </a:ext>
            </a:extLst>
          </p:cNvPr>
          <p:cNvSpPr/>
          <p:nvPr/>
        </p:nvSpPr>
        <p:spPr>
          <a:xfrm rot="2519776">
            <a:off x="19226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51268FF-6399-471A-B10C-BE6C9CC72697}"/>
              </a:ext>
            </a:extLst>
          </p:cNvPr>
          <p:cNvSpPr txBox="1"/>
          <p:nvPr/>
        </p:nvSpPr>
        <p:spPr>
          <a:xfrm>
            <a:off x="1652682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22/06/2022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A17F23AF-3D81-437C-972C-D861FCA2FADD}"/>
              </a:ext>
            </a:extLst>
          </p:cNvPr>
          <p:cNvSpPr/>
          <p:nvPr/>
        </p:nvSpPr>
        <p:spPr>
          <a:xfrm>
            <a:off x="1471457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1/160 périnucléaire</a:t>
            </a:r>
          </a:p>
          <a:p>
            <a:pPr algn="ctr"/>
            <a:r>
              <a:rPr lang="fr-FR" sz="1600" b="1" dirty="0"/>
              <a:t>MPO = 5,1 IA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CB57D1ED-6682-45FE-B58C-AEE93FD8B4E9}"/>
              </a:ext>
            </a:extLst>
          </p:cNvPr>
          <p:cNvCxnSpPr>
            <a:cxnSpLocks/>
          </p:cNvCxnSpPr>
          <p:nvPr/>
        </p:nvCxnSpPr>
        <p:spPr>
          <a:xfrm flipH="1">
            <a:off x="2179429" y="251963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C77D1F25-C8E8-4195-ABC3-A2297009BA2E}"/>
              </a:ext>
            </a:extLst>
          </p:cNvPr>
          <p:cNvSpPr txBox="1"/>
          <p:nvPr/>
        </p:nvSpPr>
        <p:spPr>
          <a:xfrm>
            <a:off x="3129350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12/08/2022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E63B130C-A322-4F0E-85FC-2E025E106B47}"/>
              </a:ext>
            </a:extLst>
          </p:cNvPr>
          <p:cNvSpPr/>
          <p:nvPr/>
        </p:nvSpPr>
        <p:spPr>
          <a:xfrm>
            <a:off x="2925396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7,7 IA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4140FD2-D9D7-416D-ADB0-DC542E31F2A1}"/>
              </a:ext>
            </a:extLst>
          </p:cNvPr>
          <p:cNvSpPr txBox="1"/>
          <p:nvPr/>
        </p:nvSpPr>
        <p:spPr>
          <a:xfrm>
            <a:off x="4736102" y="220380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26/10/2022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8A22E5E-4A21-411C-918F-523468FD9ECF}"/>
              </a:ext>
            </a:extLst>
          </p:cNvPr>
          <p:cNvSpPr/>
          <p:nvPr/>
        </p:nvSpPr>
        <p:spPr>
          <a:xfrm>
            <a:off x="4535786" y="2848278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7,3 IA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D44CC-F75C-4ED8-8DB8-86D992DAAF1D}"/>
              </a:ext>
            </a:extLst>
          </p:cNvPr>
          <p:cNvSpPr txBox="1"/>
          <p:nvPr/>
        </p:nvSpPr>
        <p:spPr>
          <a:xfrm>
            <a:off x="6147099" y="221826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09/11/2022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8C75646-B3A1-4BFA-9833-D1C8F8A8A688}"/>
              </a:ext>
            </a:extLst>
          </p:cNvPr>
          <p:cNvSpPr/>
          <p:nvPr/>
        </p:nvSpPr>
        <p:spPr>
          <a:xfrm>
            <a:off x="6027128" y="2872431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7,8 IA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F0D3F69-1CFD-4773-AC74-A3C8029F4C44}"/>
              </a:ext>
            </a:extLst>
          </p:cNvPr>
          <p:cNvSpPr/>
          <p:nvPr/>
        </p:nvSpPr>
        <p:spPr>
          <a:xfrm>
            <a:off x="7755094" y="285632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B7F3A5F-DD5D-48B7-90F3-CF9116C1EFA9}"/>
              </a:ext>
            </a:extLst>
          </p:cNvPr>
          <p:cNvSpPr txBox="1"/>
          <p:nvPr/>
        </p:nvSpPr>
        <p:spPr>
          <a:xfrm>
            <a:off x="7960329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11/01/2023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9BDC9C3-DDDC-4AEA-9058-5295266E9462}"/>
              </a:ext>
            </a:extLst>
          </p:cNvPr>
          <p:cNvSpPr txBox="1"/>
          <p:nvPr/>
        </p:nvSpPr>
        <p:spPr>
          <a:xfrm>
            <a:off x="9040334" y="2215589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18/01/2023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1A510CC-E1A4-48DA-B23E-16170C85107A}"/>
              </a:ext>
            </a:extLst>
          </p:cNvPr>
          <p:cNvSpPr/>
          <p:nvPr/>
        </p:nvSpPr>
        <p:spPr>
          <a:xfrm>
            <a:off x="8723397" y="385945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284A730-6ED5-4F9A-9456-0B3377CDC8E4}"/>
              </a:ext>
            </a:extLst>
          </p:cNvPr>
          <p:cNvSpPr txBox="1"/>
          <p:nvPr/>
        </p:nvSpPr>
        <p:spPr>
          <a:xfrm>
            <a:off x="10036642" y="2215996"/>
            <a:ext cx="1053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25/01/2023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C674BC2C-E2A7-4005-BC13-004DF25CD2DE}"/>
              </a:ext>
            </a:extLst>
          </p:cNvPr>
          <p:cNvSpPr/>
          <p:nvPr/>
        </p:nvSpPr>
        <p:spPr>
          <a:xfrm>
            <a:off x="9578626" y="2872430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243C513-D4BF-48FE-8619-7C39998A35D4}"/>
              </a:ext>
            </a:extLst>
          </p:cNvPr>
          <p:cNvCxnSpPr/>
          <p:nvPr/>
        </p:nvCxnSpPr>
        <p:spPr>
          <a:xfrm>
            <a:off x="21680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5AB94F6E-7E86-4C4F-BB68-E4ADA4FED41A}"/>
              </a:ext>
            </a:extLst>
          </p:cNvPr>
          <p:cNvCxnSpPr>
            <a:cxnSpLocks/>
          </p:cNvCxnSpPr>
          <p:nvPr/>
        </p:nvCxnSpPr>
        <p:spPr>
          <a:xfrm flipH="1">
            <a:off x="3633367" y="253024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roix 33">
            <a:extLst>
              <a:ext uri="{FF2B5EF4-FFF2-40B4-BE49-F238E27FC236}">
                <a16:creationId xmlns:a16="http://schemas.microsoft.com/office/drawing/2014/main" id="{34AC47BD-E86A-41EE-BFC2-47B4DBF1BFAC}"/>
              </a:ext>
            </a:extLst>
          </p:cNvPr>
          <p:cNvSpPr/>
          <p:nvPr/>
        </p:nvSpPr>
        <p:spPr>
          <a:xfrm rot="2519776">
            <a:off x="33704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7798818-B69F-4964-A71C-5FBF6F3E4E40}"/>
              </a:ext>
            </a:extLst>
          </p:cNvPr>
          <p:cNvCxnSpPr/>
          <p:nvPr/>
        </p:nvCxnSpPr>
        <p:spPr>
          <a:xfrm>
            <a:off x="36158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roix 35">
            <a:extLst>
              <a:ext uri="{FF2B5EF4-FFF2-40B4-BE49-F238E27FC236}">
                <a16:creationId xmlns:a16="http://schemas.microsoft.com/office/drawing/2014/main" id="{824361DD-B0D6-49E2-BEE4-085C4167E19D}"/>
              </a:ext>
            </a:extLst>
          </p:cNvPr>
          <p:cNvSpPr/>
          <p:nvPr/>
        </p:nvSpPr>
        <p:spPr>
          <a:xfrm rot="2519776">
            <a:off x="4996058" y="16710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50161EE-ED95-4E59-97AB-FC6760C19C52}"/>
              </a:ext>
            </a:extLst>
          </p:cNvPr>
          <p:cNvCxnSpPr/>
          <p:nvPr/>
        </p:nvCxnSpPr>
        <p:spPr>
          <a:xfrm>
            <a:off x="5241432" y="15689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ix 37">
            <a:extLst>
              <a:ext uri="{FF2B5EF4-FFF2-40B4-BE49-F238E27FC236}">
                <a16:creationId xmlns:a16="http://schemas.microsoft.com/office/drawing/2014/main" id="{21ECC095-B417-41B9-B847-C652F45CB3AA}"/>
              </a:ext>
            </a:extLst>
          </p:cNvPr>
          <p:cNvSpPr/>
          <p:nvPr/>
        </p:nvSpPr>
        <p:spPr>
          <a:xfrm rot="2519776">
            <a:off x="63930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4E606AD-7295-4F66-8F19-2BAFBB4653AF}"/>
              </a:ext>
            </a:extLst>
          </p:cNvPr>
          <p:cNvCxnSpPr/>
          <p:nvPr/>
        </p:nvCxnSpPr>
        <p:spPr>
          <a:xfrm>
            <a:off x="66384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roix 39">
            <a:extLst>
              <a:ext uri="{FF2B5EF4-FFF2-40B4-BE49-F238E27FC236}">
                <a16:creationId xmlns:a16="http://schemas.microsoft.com/office/drawing/2014/main" id="{946CA7D7-575A-426D-8FFF-E2B4B4C64466}"/>
              </a:ext>
            </a:extLst>
          </p:cNvPr>
          <p:cNvSpPr/>
          <p:nvPr/>
        </p:nvSpPr>
        <p:spPr>
          <a:xfrm rot="2519776">
            <a:off x="8221858" y="16837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CA86E361-86DD-4285-8408-654E270CD7EB}"/>
              </a:ext>
            </a:extLst>
          </p:cNvPr>
          <p:cNvCxnSpPr/>
          <p:nvPr/>
        </p:nvCxnSpPr>
        <p:spPr>
          <a:xfrm>
            <a:off x="8467232" y="15816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roix 41">
            <a:extLst>
              <a:ext uri="{FF2B5EF4-FFF2-40B4-BE49-F238E27FC236}">
                <a16:creationId xmlns:a16="http://schemas.microsoft.com/office/drawing/2014/main" id="{3228059B-D3B4-47AB-9C19-FE1EA5BA337F}"/>
              </a:ext>
            </a:extLst>
          </p:cNvPr>
          <p:cNvSpPr/>
          <p:nvPr/>
        </p:nvSpPr>
        <p:spPr>
          <a:xfrm rot="2519776">
            <a:off x="9237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52246283-72D8-435C-B598-A2AA49557D0D}"/>
              </a:ext>
            </a:extLst>
          </p:cNvPr>
          <p:cNvCxnSpPr/>
          <p:nvPr/>
        </p:nvCxnSpPr>
        <p:spPr>
          <a:xfrm>
            <a:off x="9483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roix 43">
            <a:extLst>
              <a:ext uri="{FF2B5EF4-FFF2-40B4-BE49-F238E27FC236}">
                <a16:creationId xmlns:a16="http://schemas.microsoft.com/office/drawing/2014/main" id="{73D9E4F8-382B-46E1-9290-8F7D619A03C3}"/>
              </a:ext>
            </a:extLst>
          </p:cNvPr>
          <p:cNvSpPr/>
          <p:nvPr/>
        </p:nvSpPr>
        <p:spPr>
          <a:xfrm rot="2519776">
            <a:off x="10253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A074141-FC75-4246-85C7-D10B1B6A94D2}"/>
              </a:ext>
            </a:extLst>
          </p:cNvPr>
          <p:cNvCxnSpPr/>
          <p:nvPr/>
        </p:nvCxnSpPr>
        <p:spPr>
          <a:xfrm>
            <a:off x="10499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E023FA2-18DE-4C30-966D-14E8A2A677E7}"/>
              </a:ext>
            </a:extLst>
          </p:cNvPr>
          <p:cNvCxnSpPr>
            <a:cxnSpLocks/>
          </p:cNvCxnSpPr>
          <p:nvPr/>
        </p:nvCxnSpPr>
        <p:spPr>
          <a:xfrm flipH="1">
            <a:off x="5244397" y="2536418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CE665A0-C185-48E8-B39D-7638E106E970}"/>
              </a:ext>
            </a:extLst>
          </p:cNvPr>
          <p:cNvCxnSpPr>
            <a:cxnSpLocks/>
          </p:cNvCxnSpPr>
          <p:nvPr/>
        </p:nvCxnSpPr>
        <p:spPr>
          <a:xfrm flipH="1">
            <a:off x="6634351" y="255824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33585C93-F74E-4201-8ACB-871F7A967DD9}"/>
              </a:ext>
            </a:extLst>
          </p:cNvPr>
          <p:cNvCxnSpPr>
            <a:cxnSpLocks/>
          </p:cNvCxnSpPr>
          <p:nvPr/>
        </p:nvCxnSpPr>
        <p:spPr>
          <a:xfrm flipH="1">
            <a:off x="8461810" y="2532565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DE1C117-2FF3-4162-82ED-860D138CA930}"/>
              </a:ext>
            </a:extLst>
          </p:cNvPr>
          <p:cNvCxnSpPr>
            <a:cxnSpLocks/>
          </p:cNvCxnSpPr>
          <p:nvPr/>
        </p:nvCxnSpPr>
        <p:spPr>
          <a:xfrm flipH="1">
            <a:off x="10503987" y="2553929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EEA9FF66-D0C9-43A4-BCD3-A86340841EC0}"/>
              </a:ext>
            </a:extLst>
          </p:cNvPr>
          <p:cNvCxnSpPr>
            <a:cxnSpLocks/>
          </p:cNvCxnSpPr>
          <p:nvPr/>
        </p:nvCxnSpPr>
        <p:spPr>
          <a:xfrm flipH="1">
            <a:off x="9487274" y="2492785"/>
            <a:ext cx="1" cy="136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 : 14 points 51">
            <a:extLst>
              <a:ext uri="{FF2B5EF4-FFF2-40B4-BE49-F238E27FC236}">
                <a16:creationId xmlns:a16="http://schemas.microsoft.com/office/drawing/2014/main" id="{B1A999B3-E2BE-4507-9F4E-29F1E0B4EC33}"/>
              </a:ext>
            </a:extLst>
          </p:cNvPr>
          <p:cNvSpPr/>
          <p:nvPr/>
        </p:nvSpPr>
        <p:spPr>
          <a:xfrm rot="20378539">
            <a:off x="6958029" y="1469996"/>
            <a:ext cx="1506792" cy="839275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</a:rPr>
              <a:t>Rechute 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59C8331E-A687-45C8-B9A5-77CF86B78DD6}"/>
              </a:ext>
            </a:extLst>
          </p:cNvPr>
          <p:cNvCxnSpPr/>
          <p:nvPr/>
        </p:nvCxnSpPr>
        <p:spPr>
          <a:xfrm>
            <a:off x="6736360" y="3859459"/>
            <a:ext cx="0" cy="1576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07ACB811-FD00-400E-8D02-781B1483C695}"/>
              </a:ext>
            </a:extLst>
          </p:cNvPr>
          <p:cNvCxnSpPr/>
          <p:nvPr/>
        </p:nvCxnSpPr>
        <p:spPr>
          <a:xfrm>
            <a:off x="8461810" y="3841980"/>
            <a:ext cx="0" cy="1576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D8389044-4A9E-49DA-A7F9-898461345985}"/>
              </a:ext>
            </a:extLst>
          </p:cNvPr>
          <p:cNvSpPr txBox="1"/>
          <p:nvPr/>
        </p:nvSpPr>
        <p:spPr>
          <a:xfrm>
            <a:off x="6783193" y="4789735"/>
            <a:ext cx="1624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/>
              <a:t>Alegria, </a:t>
            </a:r>
            <a:r>
              <a:rPr lang="fr-FR" sz="1200" b="1" dirty="0" err="1"/>
              <a:t>Orgentec</a:t>
            </a:r>
            <a:endParaRPr lang="fr-FR" sz="1200" b="1" dirty="0"/>
          </a:p>
          <a:p>
            <a:pPr algn="ctr"/>
            <a:r>
              <a:rPr lang="fr-FR" sz="1200" b="1" dirty="0"/>
              <a:t>Gamme : 0 – 100 U/ml</a:t>
            </a:r>
          </a:p>
          <a:p>
            <a:pPr algn="ctr"/>
            <a:r>
              <a:rPr lang="fr-FR" sz="1200" b="1" dirty="0"/>
              <a:t>Seuil = 5 U/ml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C1134ED0-EB4A-4080-9380-A9746F7A7080}"/>
              </a:ext>
            </a:extLst>
          </p:cNvPr>
          <p:cNvSpPr/>
          <p:nvPr/>
        </p:nvSpPr>
        <p:spPr>
          <a:xfrm>
            <a:off x="6634352" y="5544217"/>
            <a:ext cx="192939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Valeurs identiques</a:t>
            </a:r>
          </a:p>
        </p:txBody>
      </p:sp>
    </p:spTree>
    <p:extLst>
      <p:ext uri="{BB962C8B-B14F-4D97-AF65-F5344CB8AC3E}">
        <p14:creationId xmlns:p14="http://schemas.microsoft.com/office/powerpoint/2010/main" val="393483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9CDD6-C9FB-48FC-9DD9-A5C00DF5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P.,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0C7BE2C-218B-4EBA-A007-2884111876AE}"/>
              </a:ext>
            </a:extLst>
          </p:cNvPr>
          <p:cNvSpPr/>
          <p:nvPr/>
        </p:nvSpPr>
        <p:spPr>
          <a:xfrm>
            <a:off x="127003" y="1267688"/>
            <a:ext cx="11963397" cy="124389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6762C02-C08B-4AB1-B810-E680557A61EC}"/>
              </a:ext>
            </a:extLst>
          </p:cNvPr>
          <p:cNvCxnSpPr/>
          <p:nvPr/>
        </p:nvCxnSpPr>
        <p:spPr>
          <a:xfrm>
            <a:off x="699803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roix 6">
            <a:extLst>
              <a:ext uri="{FF2B5EF4-FFF2-40B4-BE49-F238E27FC236}">
                <a16:creationId xmlns:a16="http://schemas.microsoft.com/office/drawing/2014/main" id="{45EFB743-1E86-42F1-908A-6CD669757FA9}"/>
              </a:ext>
            </a:extLst>
          </p:cNvPr>
          <p:cNvSpPr/>
          <p:nvPr/>
        </p:nvSpPr>
        <p:spPr>
          <a:xfrm rot="2519776">
            <a:off x="458509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4A1941B-F6CE-4FE8-95C4-40CED1D70E80}"/>
              </a:ext>
            </a:extLst>
          </p:cNvPr>
          <p:cNvSpPr/>
          <p:nvPr/>
        </p:nvSpPr>
        <p:spPr>
          <a:xfrm>
            <a:off x="15916" y="2856329"/>
            <a:ext cx="1415949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6,3 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DDC6DE-69ED-4155-92B6-5251F2163C85}"/>
              </a:ext>
            </a:extLst>
          </p:cNvPr>
          <p:cNvSpPr txBox="1"/>
          <p:nvPr/>
        </p:nvSpPr>
        <p:spPr>
          <a:xfrm>
            <a:off x="15916" y="4044999"/>
            <a:ext cx="576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Technique : </a:t>
            </a:r>
            <a:r>
              <a:rPr lang="fr-FR" b="1" i="1" dirty="0" err="1"/>
              <a:t>Bioplex</a:t>
            </a:r>
            <a:r>
              <a:rPr lang="fr-FR" b="1" i="1" dirty="0"/>
              <a:t>, </a:t>
            </a:r>
            <a:r>
              <a:rPr lang="fr-FR" b="1" i="1" dirty="0" err="1"/>
              <a:t>Biorad</a:t>
            </a:r>
            <a:r>
              <a:rPr lang="fr-FR" b="1" i="1" dirty="0"/>
              <a:t> ; seuil = 1 IA ; gamme : 0,2-8 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276E2F2-26B8-4693-A25D-F6A69040A0CB}"/>
              </a:ext>
            </a:extLst>
          </p:cNvPr>
          <p:cNvSpPr txBox="1"/>
          <p:nvPr/>
        </p:nvSpPr>
        <p:spPr>
          <a:xfrm>
            <a:off x="242830" y="2219905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3/05/2022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7B8EF35-4B1A-4A07-93BD-0D46C9050FC4}"/>
              </a:ext>
            </a:extLst>
          </p:cNvPr>
          <p:cNvCxnSpPr>
            <a:cxnSpLocks/>
          </p:cNvCxnSpPr>
          <p:nvPr/>
        </p:nvCxnSpPr>
        <p:spPr>
          <a:xfrm flipH="1">
            <a:off x="723879" y="254378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roix 13">
            <a:extLst>
              <a:ext uri="{FF2B5EF4-FFF2-40B4-BE49-F238E27FC236}">
                <a16:creationId xmlns:a16="http://schemas.microsoft.com/office/drawing/2014/main" id="{B101AEE7-C961-474D-A21A-A32266FA3145}"/>
              </a:ext>
            </a:extLst>
          </p:cNvPr>
          <p:cNvSpPr/>
          <p:nvPr/>
        </p:nvSpPr>
        <p:spPr>
          <a:xfrm rot="2519776">
            <a:off x="19226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51268FF-6399-471A-B10C-BE6C9CC72697}"/>
              </a:ext>
            </a:extLst>
          </p:cNvPr>
          <p:cNvSpPr txBox="1"/>
          <p:nvPr/>
        </p:nvSpPr>
        <p:spPr>
          <a:xfrm>
            <a:off x="1652682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22/06/2022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A17F23AF-3D81-437C-972C-D861FCA2FADD}"/>
              </a:ext>
            </a:extLst>
          </p:cNvPr>
          <p:cNvSpPr/>
          <p:nvPr/>
        </p:nvSpPr>
        <p:spPr>
          <a:xfrm>
            <a:off x="1471457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1/160 périnucléaire</a:t>
            </a:r>
          </a:p>
          <a:p>
            <a:pPr algn="ctr"/>
            <a:r>
              <a:rPr lang="fr-FR" sz="1600" b="1" dirty="0"/>
              <a:t>MPO = 5,1 IA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CB57D1ED-6682-45FE-B58C-AEE93FD8B4E9}"/>
              </a:ext>
            </a:extLst>
          </p:cNvPr>
          <p:cNvCxnSpPr>
            <a:cxnSpLocks/>
          </p:cNvCxnSpPr>
          <p:nvPr/>
        </p:nvCxnSpPr>
        <p:spPr>
          <a:xfrm flipH="1">
            <a:off x="2179429" y="251963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C77D1F25-C8E8-4195-ABC3-A2297009BA2E}"/>
              </a:ext>
            </a:extLst>
          </p:cNvPr>
          <p:cNvSpPr txBox="1"/>
          <p:nvPr/>
        </p:nvSpPr>
        <p:spPr>
          <a:xfrm>
            <a:off x="3129350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12/08/2022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E63B130C-A322-4F0E-85FC-2E025E106B47}"/>
              </a:ext>
            </a:extLst>
          </p:cNvPr>
          <p:cNvSpPr/>
          <p:nvPr/>
        </p:nvSpPr>
        <p:spPr>
          <a:xfrm>
            <a:off x="2925396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7,7 IA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4140FD2-D9D7-416D-ADB0-DC542E31F2A1}"/>
              </a:ext>
            </a:extLst>
          </p:cNvPr>
          <p:cNvSpPr txBox="1"/>
          <p:nvPr/>
        </p:nvSpPr>
        <p:spPr>
          <a:xfrm>
            <a:off x="4736102" y="220380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26/10/2022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8A22E5E-4A21-411C-918F-523468FD9ECF}"/>
              </a:ext>
            </a:extLst>
          </p:cNvPr>
          <p:cNvSpPr/>
          <p:nvPr/>
        </p:nvSpPr>
        <p:spPr>
          <a:xfrm>
            <a:off x="4535786" y="2848278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7,3 IA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D44CC-F75C-4ED8-8DB8-86D992DAAF1D}"/>
              </a:ext>
            </a:extLst>
          </p:cNvPr>
          <p:cNvSpPr txBox="1"/>
          <p:nvPr/>
        </p:nvSpPr>
        <p:spPr>
          <a:xfrm>
            <a:off x="6147099" y="221826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09/11/2022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8C75646-B3A1-4BFA-9833-D1C8F8A8A688}"/>
              </a:ext>
            </a:extLst>
          </p:cNvPr>
          <p:cNvSpPr/>
          <p:nvPr/>
        </p:nvSpPr>
        <p:spPr>
          <a:xfrm>
            <a:off x="6027128" y="2872431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7,8 IA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F0D3F69-1CFD-4773-AC74-A3C8029F4C44}"/>
              </a:ext>
            </a:extLst>
          </p:cNvPr>
          <p:cNvSpPr/>
          <p:nvPr/>
        </p:nvSpPr>
        <p:spPr>
          <a:xfrm>
            <a:off x="7755094" y="285632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B7F3A5F-DD5D-48B7-90F3-CF9116C1EFA9}"/>
              </a:ext>
            </a:extLst>
          </p:cNvPr>
          <p:cNvSpPr txBox="1"/>
          <p:nvPr/>
        </p:nvSpPr>
        <p:spPr>
          <a:xfrm>
            <a:off x="7960329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11/01/2023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9BDC9C3-DDDC-4AEA-9058-5295266E9462}"/>
              </a:ext>
            </a:extLst>
          </p:cNvPr>
          <p:cNvSpPr txBox="1"/>
          <p:nvPr/>
        </p:nvSpPr>
        <p:spPr>
          <a:xfrm>
            <a:off x="9040334" y="2215589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18/01/2023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1A510CC-E1A4-48DA-B23E-16170C85107A}"/>
              </a:ext>
            </a:extLst>
          </p:cNvPr>
          <p:cNvSpPr/>
          <p:nvPr/>
        </p:nvSpPr>
        <p:spPr>
          <a:xfrm>
            <a:off x="8723397" y="385945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284A730-6ED5-4F9A-9456-0B3377CDC8E4}"/>
              </a:ext>
            </a:extLst>
          </p:cNvPr>
          <p:cNvSpPr txBox="1"/>
          <p:nvPr/>
        </p:nvSpPr>
        <p:spPr>
          <a:xfrm>
            <a:off x="10036642" y="2215996"/>
            <a:ext cx="1053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25/01/2023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C674BC2C-E2A7-4005-BC13-004DF25CD2DE}"/>
              </a:ext>
            </a:extLst>
          </p:cNvPr>
          <p:cNvSpPr/>
          <p:nvPr/>
        </p:nvSpPr>
        <p:spPr>
          <a:xfrm>
            <a:off x="9578626" y="2872430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243C513-D4BF-48FE-8619-7C39998A35D4}"/>
              </a:ext>
            </a:extLst>
          </p:cNvPr>
          <p:cNvCxnSpPr/>
          <p:nvPr/>
        </p:nvCxnSpPr>
        <p:spPr>
          <a:xfrm>
            <a:off x="21680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5AB94F6E-7E86-4C4F-BB68-E4ADA4FED41A}"/>
              </a:ext>
            </a:extLst>
          </p:cNvPr>
          <p:cNvCxnSpPr>
            <a:cxnSpLocks/>
          </p:cNvCxnSpPr>
          <p:nvPr/>
        </p:nvCxnSpPr>
        <p:spPr>
          <a:xfrm flipH="1">
            <a:off x="3633367" y="253024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roix 33">
            <a:extLst>
              <a:ext uri="{FF2B5EF4-FFF2-40B4-BE49-F238E27FC236}">
                <a16:creationId xmlns:a16="http://schemas.microsoft.com/office/drawing/2014/main" id="{34AC47BD-E86A-41EE-BFC2-47B4DBF1BFAC}"/>
              </a:ext>
            </a:extLst>
          </p:cNvPr>
          <p:cNvSpPr/>
          <p:nvPr/>
        </p:nvSpPr>
        <p:spPr>
          <a:xfrm rot="2519776">
            <a:off x="33704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7798818-B69F-4964-A71C-5FBF6F3E4E40}"/>
              </a:ext>
            </a:extLst>
          </p:cNvPr>
          <p:cNvCxnSpPr/>
          <p:nvPr/>
        </p:nvCxnSpPr>
        <p:spPr>
          <a:xfrm>
            <a:off x="36158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roix 35">
            <a:extLst>
              <a:ext uri="{FF2B5EF4-FFF2-40B4-BE49-F238E27FC236}">
                <a16:creationId xmlns:a16="http://schemas.microsoft.com/office/drawing/2014/main" id="{824361DD-B0D6-49E2-BEE4-085C4167E19D}"/>
              </a:ext>
            </a:extLst>
          </p:cNvPr>
          <p:cNvSpPr/>
          <p:nvPr/>
        </p:nvSpPr>
        <p:spPr>
          <a:xfrm rot="2519776">
            <a:off x="4996058" y="16710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50161EE-ED95-4E59-97AB-FC6760C19C52}"/>
              </a:ext>
            </a:extLst>
          </p:cNvPr>
          <p:cNvCxnSpPr/>
          <p:nvPr/>
        </p:nvCxnSpPr>
        <p:spPr>
          <a:xfrm>
            <a:off x="5241432" y="15689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ix 37">
            <a:extLst>
              <a:ext uri="{FF2B5EF4-FFF2-40B4-BE49-F238E27FC236}">
                <a16:creationId xmlns:a16="http://schemas.microsoft.com/office/drawing/2014/main" id="{21ECC095-B417-41B9-B847-C652F45CB3AA}"/>
              </a:ext>
            </a:extLst>
          </p:cNvPr>
          <p:cNvSpPr/>
          <p:nvPr/>
        </p:nvSpPr>
        <p:spPr>
          <a:xfrm rot="2519776">
            <a:off x="63930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4E606AD-7295-4F66-8F19-2BAFBB4653AF}"/>
              </a:ext>
            </a:extLst>
          </p:cNvPr>
          <p:cNvCxnSpPr/>
          <p:nvPr/>
        </p:nvCxnSpPr>
        <p:spPr>
          <a:xfrm>
            <a:off x="66384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roix 39">
            <a:extLst>
              <a:ext uri="{FF2B5EF4-FFF2-40B4-BE49-F238E27FC236}">
                <a16:creationId xmlns:a16="http://schemas.microsoft.com/office/drawing/2014/main" id="{946CA7D7-575A-426D-8FFF-E2B4B4C64466}"/>
              </a:ext>
            </a:extLst>
          </p:cNvPr>
          <p:cNvSpPr/>
          <p:nvPr/>
        </p:nvSpPr>
        <p:spPr>
          <a:xfrm rot="2519776">
            <a:off x="8221858" y="16837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CA86E361-86DD-4285-8408-654E270CD7EB}"/>
              </a:ext>
            </a:extLst>
          </p:cNvPr>
          <p:cNvCxnSpPr/>
          <p:nvPr/>
        </p:nvCxnSpPr>
        <p:spPr>
          <a:xfrm>
            <a:off x="8467232" y="15816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roix 41">
            <a:extLst>
              <a:ext uri="{FF2B5EF4-FFF2-40B4-BE49-F238E27FC236}">
                <a16:creationId xmlns:a16="http://schemas.microsoft.com/office/drawing/2014/main" id="{3228059B-D3B4-47AB-9C19-FE1EA5BA337F}"/>
              </a:ext>
            </a:extLst>
          </p:cNvPr>
          <p:cNvSpPr/>
          <p:nvPr/>
        </p:nvSpPr>
        <p:spPr>
          <a:xfrm rot="2519776">
            <a:off x="9237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52246283-72D8-435C-B598-A2AA49557D0D}"/>
              </a:ext>
            </a:extLst>
          </p:cNvPr>
          <p:cNvCxnSpPr/>
          <p:nvPr/>
        </p:nvCxnSpPr>
        <p:spPr>
          <a:xfrm>
            <a:off x="9483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roix 43">
            <a:extLst>
              <a:ext uri="{FF2B5EF4-FFF2-40B4-BE49-F238E27FC236}">
                <a16:creationId xmlns:a16="http://schemas.microsoft.com/office/drawing/2014/main" id="{73D9E4F8-382B-46E1-9290-8F7D619A03C3}"/>
              </a:ext>
            </a:extLst>
          </p:cNvPr>
          <p:cNvSpPr/>
          <p:nvPr/>
        </p:nvSpPr>
        <p:spPr>
          <a:xfrm rot="2519776">
            <a:off x="10253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A074141-FC75-4246-85C7-D10B1B6A94D2}"/>
              </a:ext>
            </a:extLst>
          </p:cNvPr>
          <p:cNvCxnSpPr/>
          <p:nvPr/>
        </p:nvCxnSpPr>
        <p:spPr>
          <a:xfrm>
            <a:off x="10499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E023FA2-18DE-4C30-966D-14E8A2A677E7}"/>
              </a:ext>
            </a:extLst>
          </p:cNvPr>
          <p:cNvCxnSpPr>
            <a:cxnSpLocks/>
          </p:cNvCxnSpPr>
          <p:nvPr/>
        </p:nvCxnSpPr>
        <p:spPr>
          <a:xfrm flipH="1">
            <a:off x="5244397" y="2536418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CE665A0-C185-48E8-B39D-7638E106E970}"/>
              </a:ext>
            </a:extLst>
          </p:cNvPr>
          <p:cNvCxnSpPr>
            <a:cxnSpLocks/>
          </p:cNvCxnSpPr>
          <p:nvPr/>
        </p:nvCxnSpPr>
        <p:spPr>
          <a:xfrm flipH="1">
            <a:off x="6634351" y="255824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33585C93-F74E-4201-8ACB-871F7A967DD9}"/>
              </a:ext>
            </a:extLst>
          </p:cNvPr>
          <p:cNvCxnSpPr>
            <a:cxnSpLocks/>
          </p:cNvCxnSpPr>
          <p:nvPr/>
        </p:nvCxnSpPr>
        <p:spPr>
          <a:xfrm flipH="1">
            <a:off x="8461810" y="2532565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DE1C117-2FF3-4162-82ED-860D138CA930}"/>
              </a:ext>
            </a:extLst>
          </p:cNvPr>
          <p:cNvCxnSpPr>
            <a:cxnSpLocks/>
          </p:cNvCxnSpPr>
          <p:nvPr/>
        </p:nvCxnSpPr>
        <p:spPr>
          <a:xfrm flipH="1">
            <a:off x="10503987" y="2553929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EEA9FF66-D0C9-43A4-BCD3-A86340841EC0}"/>
              </a:ext>
            </a:extLst>
          </p:cNvPr>
          <p:cNvCxnSpPr>
            <a:cxnSpLocks/>
          </p:cNvCxnSpPr>
          <p:nvPr/>
        </p:nvCxnSpPr>
        <p:spPr>
          <a:xfrm flipH="1">
            <a:off x="9487274" y="2492785"/>
            <a:ext cx="1" cy="136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 : 14 points 51">
            <a:extLst>
              <a:ext uri="{FF2B5EF4-FFF2-40B4-BE49-F238E27FC236}">
                <a16:creationId xmlns:a16="http://schemas.microsoft.com/office/drawing/2014/main" id="{B1A999B3-E2BE-4507-9F4E-29F1E0B4EC33}"/>
              </a:ext>
            </a:extLst>
          </p:cNvPr>
          <p:cNvSpPr/>
          <p:nvPr/>
        </p:nvSpPr>
        <p:spPr>
          <a:xfrm rot="20378539">
            <a:off x="6958029" y="1469996"/>
            <a:ext cx="1506792" cy="839275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</a:rPr>
              <a:t>Rechute 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55942B8E-6CB7-4593-81BE-E477968FD996}"/>
              </a:ext>
            </a:extLst>
          </p:cNvPr>
          <p:cNvSpPr/>
          <p:nvPr/>
        </p:nvSpPr>
        <p:spPr>
          <a:xfrm>
            <a:off x="6027128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30,8 IA</a:t>
            </a:r>
          </a:p>
          <a:p>
            <a:r>
              <a:rPr lang="fr-FR" sz="1200" dirty="0"/>
              <a:t>1/10 : 79,1 IA</a:t>
            </a:r>
          </a:p>
          <a:p>
            <a:r>
              <a:rPr lang="fr-FR" sz="1200" dirty="0"/>
              <a:t>1/100 : 703,4 IA</a:t>
            </a:r>
          </a:p>
          <a:p>
            <a:r>
              <a:rPr lang="fr-FR" sz="1200" dirty="0"/>
              <a:t>1/200 : 981,6 IA</a:t>
            </a:r>
          </a:p>
          <a:p>
            <a:r>
              <a:rPr lang="fr-FR" sz="1200" dirty="0"/>
              <a:t>1/1000 : 1206 IA</a:t>
            </a:r>
            <a:endParaRPr lang="fr-FR" sz="1200" b="1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FE1F6561-9525-4CD9-948E-25AB865E5A7C}"/>
              </a:ext>
            </a:extLst>
          </p:cNvPr>
          <p:cNvCxnSpPr>
            <a:stCxn id="25" idx="2"/>
            <a:endCxn id="53" idx="0"/>
          </p:cNvCxnSpPr>
          <p:nvPr/>
        </p:nvCxnSpPr>
        <p:spPr>
          <a:xfrm>
            <a:off x="6735100" y="3759042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D073E535-6592-4B02-9C70-6DD3DDBCE5E6}"/>
              </a:ext>
            </a:extLst>
          </p:cNvPr>
          <p:cNvSpPr/>
          <p:nvPr/>
        </p:nvSpPr>
        <p:spPr>
          <a:xfrm>
            <a:off x="4535786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28,3 IA</a:t>
            </a:r>
          </a:p>
          <a:p>
            <a:r>
              <a:rPr lang="fr-FR" sz="1200" dirty="0"/>
              <a:t>1/10 : 74,5 IA</a:t>
            </a:r>
          </a:p>
          <a:p>
            <a:r>
              <a:rPr lang="fr-FR" sz="1200" dirty="0"/>
              <a:t>1/100 : 640,3 IA</a:t>
            </a:r>
          </a:p>
          <a:p>
            <a:r>
              <a:rPr lang="fr-FR" sz="1200" dirty="0"/>
              <a:t>1/200 : 893,2 IA</a:t>
            </a:r>
          </a:p>
          <a:p>
            <a:r>
              <a:rPr lang="fr-FR" sz="1200" dirty="0"/>
              <a:t>1/1000 : 1094 IA</a:t>
            </a:r>
            <a:endParaRPr lang="fr-FR" sz="1200" b="1" dirty="0"/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FC114AD7-8936-45D8-AF64-082B2981E66C}"/>
              </a:ext>
            </a:extLst>
          </p:cNvPr>
          <p:cNvSpPr/>
          <p:nvPr/>
        </p:nvSpPr>
        <p:spPr>
          <a:xfrm>
            <a:off x="2948124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27,3 IA</a:t>
            </a:r>
          </a:p>
          <a:p>
            <a:r>
              <a:rPr lang="fr-FR" sz="1200" dirty="0"/>
              <a:t>1/10 : 75,5 IA</a:t>
            </a:r>
          </a:p>
          <a:p>
            <a:r>
              <a:rPr lang="fr-FR" sz="1200" dirty="0"/>
              <a:t>1/100 : 519,1 IA</a:t>
            </a:r>
          </a:p>
          <a:p>
            <a:r>
              <a:rPr lang="fr-FR" sz="1200" dirty="0"/>
              <a:t>1/200 : 554,4 IA</a:t>
            </a:r>
          </a:p>
          <a:p>
            <a:r>
              <a:rPr lang="fr-FR" sz="1200" dirty="0"/>
              <a:t>1/1000 : 739 IA</a:t>
            </a:r>
            <a:endParaRPr lang="fr-FR" sz="1200" b="1" dirty="0"/>
          </a:p>
        </p:txBody>
      </p: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B56456DA-E807-4FA0-A40F-C9AA034F16C2}"/>
              </a:ext>
            </a:extLst>
          </p:cNvPr>
          <p:cNvSpPr/>
          <p:nvPr/>
        </p:nvSpPr>
        <p:spPr>
          <a:xfrm>
            <a:off x="1471457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Pur : 6,9 IA</a:t>
            </a:r>
          </a:p>
          <a:p>
            <a:r>
              <a:rPr lang="fr-FR" sz="1200" dirty="0"/>
              <a:t>¼ : 24,6 IA</a:t>
            </a:r>
          </a:p>
          <a:p>
            <a:r>
              <a:rPr lang="fr-FR" sz="1200" dirty="0"/>
              <a:t>1/10 : 68,1 IA</a:t>
            </a:r>
          </a:p>
          <a:p>
            <a:r>
              <a:rPr lang="fr-FR" sz="1200" dirty="0"/>
              <a:t>1/100 : 463 IA</a:t>
            </a:r>
          </a:p>
          <a:p>
            <a:r>
              <a:rPr lang="fr-FR" sz="1200" dirty="0"/>
              <a:t>1/200 : 578 IA</a:t>
            </a:r>
          </a:p>
          <a:p>
            <a:r>
              <a:rPr lang="fr-FR" sz="1200" dirty="0"/>
              <a:t>1/1000 : 687 IA</a:t>
            </a:r>
            <a:endParaRPr lang="fr-FR" sz="1200" b="1" dirty="0"/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49B951A5-3CF2-4373-A71A-3022C31C7778}"/>
              </a:ext>
            </a:extLst>
          </p:cNvPr>
          <p:cNvSpPr/>
          <p:nvPr/>
        </p:nvSpPr>
        <p:spPr>
          <a:xfrm>
            <a:off x="15906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25,9 IA</a:t>
            </a:r>
          </a:p>
          <a:p>
            <a:r>
              <a:rPr lang="fr-FR" sz="1200" dirty="0"/>
              <a:t>1/10 : 63,8 IA</a:t>
            </a:r>
          </a:p>
          <a:p>
            <a:r>
              <a:rPr lang="fr-FR" sz="1200" dirty="0"/>
              <a:t>1/100 : 664,5 IA</a:t>
            </a:r>
          </a:p>
          <a:p>
            <a:r>
              <a:rPr lang="fr-FR" sz="1200" dirty="0"/>
              <a:t>1/200 : 862 IA</a:t>
            </a:r>
          </a:p>
          <a:p>
            <a:r>
              <a:rPr lang="fr-FR" sz="1200" dirty="0"/>
              <a:t>1/1000 : 1153 IA</a:t>
            </a:r>
            <a:endParaRPr lang="fr-FR" sz="1200" b="1" dirty="0"/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958DA62B-E99D-485D-B523-2DD703940F98}"/>
              </a:ext>
            </a:extLst>
          </p:cNvPr>
          <p:cNvCxnSpPr/>
          <p:nvPr/>
        </p:nvCxnSpPr>
        <p:spPr>
          <a:xfrm>
            <a:off x="5243757" y="3761160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6F8E47BA-8BD8-4A80-8434-75C7C127651F}"/>
              </a:ext>
            </a:extLst>
          </p:cNvPr>
          <p:cNvCxnSpPr/>
          <p:nvPr/>
        </p:nvCxnSpPr>
        <p:spPr>
          <a:xfrm>
            <a:off x="723824" y="3742940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18BC301F-1E4C-4CC3-96B4-01701E594AD7}"/>
              </a:ext>
            </a:extLst>
          </p:cNvPr>
          <p:cNvCxnSpPr/>
          <p:nvPr/>
        </p:nvCxnSpPr>
        <p:spPr>
          <a:xfrm>
            <a:off x="2179428" y="3759042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5737910D-1605-4379-8C8C-EB4B745456D4}"/>
              </a:ext>
            </a:extLst>
          </p:cNvPr>
          <p:cNvCxnSpPr/>
          <p:nvPr/>
        </p:nvCxnSpPr>
        <p:spPr>
          <a:xfrm>
            <a:off x="3633071" y="3749568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A15AC253-B5CE-4878-83C3-B8570CE62239}"/>
              </a:ext>
            </a:extLst>
          </p:cNvPr>
          <p:cNvSpPr txBox="1"/>
          <p:nvPr/>
        </p:nvSpPr>
        <p:spPr>
          <a:xfrm>
            <a:off x="7526907" y="6323598"/>
            <a:ext cx="2566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Rappel de résultats le 31/01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4F82C86-536F-4881-910D-2F16EA3957FE}"/>
              </a:ext>
            </a:extLst>
          </p:cNvPr>
          <p:cNvSpPr/>
          <p:nvPr/>
        </p:nvSpPr>
        <p:spPr>
          <a:xfrm>
            <a:off x="50402" y="6343854"/>
            <a:ext cx="13468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76D909E-A7F4-49A6-925E-FE600A09F14F}"/>
              </a:ext>
            </a:extLst>
          </p:cNvPr>
          <p:cNvSpPr/>
          <p:nvPr/>
        </p:nvSpPr>
        <p:spPr>
          <a:xfrm>
            <a:off x="1506006" y="6343854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= 578 IA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C65CA60-9AC7-40CD-8777-22288CF65D72}"/>
              </a:ext>
            </a:extLst>
          </p:cNvPr>
          <p:cNvSpPr/>
          <p:nvPr/>
        </p:nvSpPr>
        <p:spPr>
          <a:xfrm>
            <a:off x="2881102" y="6340172"/>
            <a:ext cx="15039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= 554,4 IA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E1B5772-8022-49F3-BCA4-E371124E5470}"/>
              </a:ext>
            </a:extLst>
          </p:cNvPr>
          <p:cNvSpPr/>
          <p:nvPr/>
        </p:nvSpPr>
        <p:spPr>
          <a:xfrm>
            <a:off x="4570335" y="6340172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688BEB4-0446-41A4-949C-42EF32DD4079}"/>
              </a:ext>
            </a:extLst>
          </p:cNvPr>
          <p:cNvSpPr/>
          <p:nvPr/>
        </p:nvSpPr>
        <p:spPr>
          <a:xfrm>
            <a:off x="6061678" y="6348357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</p:spTree>
    <p:extLst>
      <p:ext uri="{BB962C8B-B14F-4D97-AF65-F5344CB8AC3E}">
        <p14:creationId xmlns:p14="http://schemas.microsoft.com/office/powerpoint/2010/main" val="81321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57" grpId="0" animBg="1"/>
      <p:bldP spid="18" grpId="0"/>
      <p:bldP spid="62" grpId="0"/>
      <p:bldP spid="63" grpId="0"/>
      <p:bldP spid="64" grpId="0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9CDD6-C9FB-48FC-9DD9-A5C00DF5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Mr P.,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0C7BE2C-218B-4EBA-A007-2884111876AE}"/>
              </a:ext>
            </a:extLst>
          </p:cNvPr>
          <p:cNvSpPr/>
          <p:nvPr/>
        </p:nvSpPr>
        <p:spPr>
          <a:xfrm>
            <a:off x="127003" y="1267688"/>
            <a:ext cx="11963397" cy="1243892"/>
          </a:xfrm>
          <a:prstGeom prst="rightArrow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6762C02-C08B-4AB1-B810-E680557A61EC}"/>
              </a:ext>
            </a:extLst>
          </p:cNvPr>
          <p:cNvCxnSpPr/>
          <p:nvPr/>
        </p:nvCxnSpPr>
        <p:spPr>
          <a:xfrm>
            <a:off x="699803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roix 6">
            <a:extLst>
              <a:ext uri="{FF2B5EF4-FFF2-40B4-BE49-F238E27FC236}">
                <a16:creationId xmlns:a16="http://schemas.microsoft.com/office/drawing/2014/main" id="{45EFB743-1E86-42F1-908A-6CD669757FA9}"/>
              </a:ext>
            </a:extLst>
          </p:cNvPr>
          <p:cNvSpPr/>
          <p:nvPr/>
        </p:nvSpPr>
        <p:spPr>
          <a:xfrm rot="2519776">
            <a:off x="458509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4A1941B-F6CE-4FE8-95C4-40CED1D70E80}"/>
              </a:ext>
            </a:extLst>
          </p:cNvPr>
          <p:cNvSpPr/>
          <p:nvPr/>
        </p:nvSpPr>
        <p:spPr>
          <a:xfrm>
            <a:off x="15916" y="2856329"/>
            <a:ext cx="1415949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6,3 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FDDC6DE-69ED-4155-92B6-5251F2163C85}"/>
              </a:ext>
            </a:extLst>
          </p:cNvPr>
          <p:cNvSpPr txBox="1"/>
          <p:nvPr/>
        </p:nvSpPr>
        <p:spPr>
          <a:xfrm>
            <a:off x="15916" y="4044999"/>
            <a:ext cx="576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Technique : </a:t>
            </a:r>
            <a:r>
              <a:rPr lang="fr-FR" b="1" i="1" dirty="0" err="1"/>
              <a:t>Bioplex</a:t>
            </a:r>
            <a:r>
              <a:rPr lang="fr-FR" b="1" i="1" dirty="0"/>
              <a:t>, </a:t>
            </a:r>
            <a:r>
              <a:rPr lang="fr-FR" b="1" i="1" dirty="0" err="1"/>
              <a:t>Biorad</a:t>
            </a:r>
            <a:r>
              <a:rPr lang="fr-FR" b="1" i="1" dirty="0"/>
              <a:t> ; seuil = 1 IA ; gamme : 0,2-8 IA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276E2F2-26B8-4693-A25D-F6A69040A0CB}"/>
              </a:ext>
            </a:extLst>
          </p:cNvPr>
          <p:cNvSpPr txBox="1"/>
          <p:nvPr/>
        </p:nvSpPr>
        <p:spPr>
          <a:xfrm>
            <a:off x="242830" y="2219905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3/05/2022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7B8EF35-4B1A-4A07-93BD-0D46C9050FC4}"/>
              </a:ext>
            </a:extLst>
          </p:cNvPr>
          <p:cNvCxnSpPr>
            <a:cxnSpLocks/>
          </p:cNvCxnSpPr>
          <p:nvPr/>
        </p:nvCxnSpPr>
        <p:spPr>
          <a:xfrm flipH="1">
            <a:off x="723879" y="254378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roix 13">
            <a:extLst>
              <a:ext uri="{FF2B5EF4-FFF2-40B4-BE49-F238E27FC236}">
                <a16:creationId xmlns:a16="http://schemas.microsoft.com/office/drawing/2014/main" id="{B101AEE7-C961-474D-A21A-A32266FA3145}"/>
              </a:ext>
            </a:extLst>
          </p:cNvPr>
          <p:cNvSpPr/>
          <p:nvPr/>
        </p:nvSpPr>
        <p:spPr>
          <a:xfrm rot="2519776">
            <a:off x="19226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51268FF-6399-471A-B10C-BE6C9CC72697}"/>
              </a:ext>
            </a:extLst>
          </p:cNvPr>
          <p:cNvSpPr txBox="1"/>
          <p:nvPr/>
        </p:nvSpPr>
        <p:spPr>
          <a:xfrm>
            <a:off x="1652682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22/06/2022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A17F23AF-3D81-437C-972C-D861FCA2FADD}"/>
              </a:ext>
            </a:extLst>
          </p:cNvPr>
          <p:cNvSpPr/>
          <p:nvPr/>
        </p:nvSpPr>
        <p:spPr>
          <a:xfrm>
            <a:off x="1471457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1/160 périnucléaire</a:t>
            </a:r>
          </a:p>
          <a:p>
            <a:pPr algn="ctr"/>
            <a:r>
              <a:rPr lang="fr-FR" sz="1600" b="1" dirty="0"/>
              <a:t>MPO = 5,1 IA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CB57D1ED-6682-45FE-B58C-AEE93FD8B4E9}"/>
              </a:ext>
            </a:extLst>
          </p:cNvPr>
          <p:cNvCxnSpPr>
            <a:cxnSpLocks/>
          </p:cNvCxnSpPr>
          <p:nvPr/>
        </p:nvCxnSpPr>
        <p:spPr>
          <a:xfrm flipH="1">
            <a:off x="2179429" y="251963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C77D1F25-C8E8-4195-ABC3-A2297009BA2E}"/>
              </a:ext>
            </a:extLst>
          </p:cNvPr>
          <p:cNvSpPr txBox="1"/>
          <p:nvPr/>
        </p:nvSpPr>
        <p:spPr>
          <a:xfrm>
            <a:off x="3129350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12/08/2022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E63B130C-A322-4F0E-85FC-2E025E106B47}"/>
              </a:ext>
            </a:extLst>
          </p:cNvPr>
          <p:cNvSpPr/>
          <p:nvPr/>
        </p:nvSpPr>
        <p:spPr>
          <a:xfrm>
            <a:off x="2925396" y="2856329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7,7 IA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4140FD2-D9D7-416D-ADB0-DC542E31F2A1}"/>
              </a:ext>
            </a:extLst>
          </p:cNvPr>
          <p:cNvSpPr txBox="1"/>
          <p:nvPr/>
        </p:nvSpPr>
        <p:spPr>
          <a:xfrm>
            <a:off x="4736102" y="220380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26/10/2022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48A22E5E-4A21-411C-918F-523468FD9ECF}"/>
              </a:ext>
            </a:extLst>
          </p:cNvPr>
          <p:cNvSpPr/>
          <p:nvPr/>
        </p:nvSpPr>
        <p:spPr>
          <a:xfrm>
            <a:off x="4535786" y="2848278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7,3 IA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79D44CC-F75C-4ED8-8DB8-86D992DAAF1D}"/>
              </a:ext>
            </a:extLst>
          </p:cNvPr>
          <p:cNvSpPr txBox="1"/>
          <p:nvPr/>
        </p:nvSpPr>
        <p:spPr>
          <a:xfrm>
            <a:off x="6147099" y="2218263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09/11/2022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D8C75646-B3A1-4BFA-9833-D1C8F8A8A688}"/>
              </a:ext>
            </a:extLst>
          </p:cNvPr>
          <p:cNvSpPr/>
          <p:nvPr/>
        </p:nvSpPr>
        <p:spPr>
          <a:xfrm>
            <a:off x="6027128" y="2872431"/>
            <a:ext cx="1415944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1/320 périnucléaire</a:t>
            </a:r>
          </a:p>
          <a:p>
            <a:pPr algn="ctr"/>
            <a:r>
              <a:rPr lang="fr-FR" sz="1600" b="1" dirty="0"/>
              <a:t>MPO = 7,8 IA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1F0D3F69-1CFD-4773-AC74-A3C8029F4C44}"/>
              </a:ext>
            </a:extLst>
          </p:cNvPr>
          <p:cNvSpPr/>
          <p:nvPr/>
        </p:nvSpPr>
        <p:spPr>
          <a:xfrm>
            <a:off x="7755094" y="285632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B7F3A5F-DD5D-48B7-90F3-CF9116C1EFA9}"/>
              </a:ext>
            </a:extLst>
          </p:cNvPr>
          <p:cNvSpPr txBox="1"/>
          <p:nvPr/>
        </p:nvSpPr>
        <p:spPr>
          <a:xfrm>
            <a:off x="7960329" y="2229347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11/01/2023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9BDC9C3-DDDC-4AEA-9058-5295266E9462}"/>
              </a:ext>
            </a:extLst>
          </p:cNvPr>
          <p:cNvSpPr txBox="1"/>
          <p:nvPr/>
        </p:nvSpPr>
        <p:spPr>
          <a:xfrm>
            <a:off x="9040334" y="2215589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18/01/2023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1A510CC-E1A4-48DA-B23E-16170C85107A}"/>
              </a:ext>
            </a:extLst>
          </p:cNvPr>
          <p:cNvSpPr/>
          <p:nvPr/>
        </p:nvSpPr>
        <p:spPr>
          <a:xfrm>
            <a:off x="8723397" y="3859459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284A730-6ED5-4F9A-9456-0B3377CDC8E4}"/>
              </a:ext>
            </a:extLst>
          </p:cNvPr>
          <p:cNvSpPr txBox="1"/>
          <p:nvPr/>
        </p:nvSpPr>
        <p:spPr>
          <a:xfrm>
            <a:off x="10036642" y="2215996"/>
            <a:ext cx="10534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25/01/2023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C674BC2C-E2A7-4005-BC13-004DF25CD2DE}"/>
              </a:ext>
            </a:extLst>
          </p:cNvPr>
          <p:cNvSpPr/>
          <p:nvPr/>
        </p:nvSpPr>
        <p:spPr>
          <a:xfrm>
            <a:off x="9578626" y="2872430"/>
            <a:ext cx="1511510" cy="88661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&gt;1/320 périnucléaire</a:t>
            </a:r>
          </a:p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243C513-D4BF-48FE-8619-7C39998A35D4}"/>
              </a:ext>
            </a:extLst>
          </p:cNvPr>
          <p:cNvCxnSpPr/>
          <p:nvPr/>
        </p:nvCxnSpPr>
        <p:spPr>
          <a:xfrm>
            <a:off x="21680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5AB94F6E-7E86-4C4F-BB68-E4ADA4FED41A}"/>
              </a:ext>
            </a:extLst>
          </p:cNvPr>
          <p:cNvCxnSpPr>
            <a:cxnSpLocks/>
          </p:cNvCxnSpPr>
          <p:nvPr/>
        </p:nvCxnSpPr>
        <p:spPr>
          <a:xfrm flipH="1">
            <a:off x="3633367" y="2530241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roix 33">
            <a:extLst>
              <a:ext uri="{FF2B5EF4-FFF2-40B4-BE49-F238E27FC236}">
                <a16:creationId xmlns:a16="http://schemas.microsoft.com/office/drawing/2014/main" id="{34AC47BD-E86A-41EE-BFC2-47B4DBF1BFAC}"/>
              </a:ext>
            </a:extLst>
          </p:cNvPr>
          <p:cNvSpPr/>
          <p:nvPr/>
        </p:nvSpPr>
        <p:spPr>
          <a:xfrm rot="2519776">
            <a:off x="33704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7798818-B69F-4964-A71C-5FBF6F3E4E40}"/>
              </a:ext>
            </a:extLst>
          </p:cNvPr>
          <p:cNvCxnSpPr/>
          <p:nvPr/>
        </p:nvCxnSpPr>
        <p:spPr>
          <a:xfrm>
            <a:off x="36158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roix 35">
            <a:extLst>
              <a:ext uri="{FF2B5EF4-FFF2-40B4-BE49-F238E27FC236}">
                <a16:creationId xmlns:a16="http://schemas.microsoft.com/office/drawing/2014/main" id="{824361DD-B0D6-49E2-BEE4-085C4167E19D}"/>
              </a:ext>
            </a:extLst>
          </p:cNvPr>
          <p:cNvSpPr/>
          <p:nvPr/>
        </p:nvSpPr>
        <p:spPr>
          <a:xfrm rot="2519776">
            <a:off x="4996058" y="16710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50161EE-ED95-4E59-97AB-FC6760C19C52}"/>
              </a:ext>
            </a:extLst>
          </p:cNvPr>
          <p:cNvCxnSpPr/>
          <p:nvPr/>
        </p:nvCxnSpPr>
        <p:spPr>
          <a:xfrm>
            <a:off x="5241432" y="15689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roix 37">
            <a:extLst>
              <a:ext uri="{FF2B5EF4-FFF2-40B4-BE49-F238E27FC236}">
                <a16:creationId xmlns:a16="http://schemas.microsoft.com/office/drawing/2014/main" id="{21ECC095-B417-41B9-B847-C652F45CB3AA}"/>
              </a:ext>
            </a:extLst>
          </p:cNvPr>
          <p:cNvSpPr/>
          <p:nvPr/>
        </p:nvSpPr>
        <p:spPr>
          <a:xfrm rot="2519776">
            <a:off x="63930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4E606AD-7295-4F66-8F19-2BAFBB4653AF}"/>
              </a:ext>
            </a:extLst>
          </p:cNvPr>
          <p:cNvCxnSpPr/>
          <p:nvPr/>
        </p:nvCxnSpPr>
        <p:spPr>
          <a:xfrm>
            <a:off x="66384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roix 39">
            <a:extLst>
              <a:ext uri="{FF2B5EF4-FFF2-40B4-BE49-F238E27FC236}">
                <a16:creationId xmlns:a16="http://schemas.microsoft.com/office/drawing/2014/main" id="{946CA7D7-575A-426D-8FFF-E2B4B4C64466}"/>
              </a:ext>
            </a:extLst>
          </p:cNvPr>
          <p:cNvSpPr/>
          <p:nvPr/>
        </p:nvSpPr>
        <p:spPr>
          <a:xfrm rot="2519776">
            <a:off x="8221858" y="16837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CA86E361-86DD-4285-8408-654E270CD7EB}"/>
              </a:ext>
            </a:extLst>
          </p:cNvPr>
          <p:cNvCxnSpPr/>
          <p:nvPr/>
        </p:nvCxnSpPr>
        <p:spPr>
          <a:xfrm>
            <a:off x="8467232" y="15816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roix 41">
            <a:extLst>
              <a:ext uri="{FF2B5EF4-FFF2-40B4-BE49-F238E27FC236}">
                <a16:creationId xmlns:a16="http://schemas.microsoft.com/office/drawing/2014/main" id="{3228059B-D3B4-47AB-9C19-FE1EA5BA337F}"/>
              </a:ext>
            </a:extLst>
          </p:cNvPr>
          <p:cNvSpPr/>
          <p:nvPr/>
        </p:nvSpPr>
        <p:spPr>
          <a:xfrm rot="2519776">
            <a:off x="9237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52246283-72D8-435C-B598-A2AA49557D0D}"/>
              </a:ext>
            </a:extLst>
          </p:cNvPr>
          <p:cNvCxnSpPr/>
          <p:nvPr/>
        </p:nvCxnSpPr>
        <p:spPr>
          <a:xfrm>
            <a:off x="9483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roix 43">
            <a:extLst>
              <a:ext uri="{FF2B5EF4-FFF2-40B4-BE49-F238E27FC236}">
                <a16:creationId xmlns:a16="http://schemas.microsoft.com/office/drawing/2014/main" id="{73D9E4F8-382B-46E1-9290-8F7D619A03C3}"/>
              </a:ext>
            </a:extLst>
          </p:cNvPr>
          <p:cNvSpPr/>
          <p:nvPr/>
        </p:nvSpPr>
        <p:spPr>
          <a:xfrm rot="2519776">
            <a:off x="10253858" y="1658339"/>
            <a:ext cx="482589" cy="469900"/>
          </a:xfrm>
          <a:prstGeom prst="plus">
            <a:avLst>
              <a:gd name="adj" fmla="val 43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EA074141-FC75-4246-85C7-D10B1B6A94D2}"/>
              </a:ext>
            </a:extLst>
          </p:cNvPr>
          <p:cNvCxnSpPr/>
          <p:nvPr/>
        </p:nvCxnSpPr>
        <p:spPr>
          <a:xfrm>
            <a:off x="10499232" y="1556247"/>
            <a:ext cx="0" cy="622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0E023FA2-18DE-4C30-966D-14E8A2A677E7}"/>
              </a:ext>
            </a:extLst>
          </p:cNvPr>
          <p:cNvCxnSpPr>
            <a:cxnSpLocks/>
          </p:cNvCxnSpPr>
          <p:nvPr/>
        </p:nvCxnSpPr>
        <p:spPr>
          <a:xfrm flipH="1">
            <a:off x="5244397" y="2536418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CE665A0-C185-48E8-B39D-7638E106E970}"/>
              </a:ext>
            </a:extLst>
          </p:cNvPr>
          <p:cNvCxnSpPr>
            <a:cxnSpLocks/>
          </p:cNvCxnSpPr>
          <p:nvPr/>
        </p:nvCxnSpPr>
        <p:spPr>
          <a:xfrm flipH="1">
            <a:off x="6634351" y="2558244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33585C93-F74E-4201-8ACB-871F7A967DD9}"/>
              </a:ext>
            </a:extLst>
          </p:cNvPr>
          <p:cNvCxnSpPr>
            <a:cxnSpLocks/>
          </p:cNvCxnSpPr>
          <p:nvPr/>
        </p:nvCxnSpPr>
        <p:spPr>
          <a:xfrm flipH="1">
            <a:off x="8463393" y="2539280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0DE1C117-2FF3-4162-82ED-860D138CA930}"/>
              </a:ext>
            </a:extLst>
          </p:cNvPr>
          <p:cNvCxnSpPr>
            <a:cxnSpLocks/>
          </p:cNvCxnSpPr>
          <p:nvPr/>
        </p:nvCxnSpPr>
        <p:spPr>
          <a:xfrm flipH="1">
            <a:off x="10503987" y="2553929"/>
            <a:ext cx="1" cy="328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EEA9FF66-D0C9-43A4-BCD3-A86340841EC0}"/>
              </a:ext>
            </a:extLst>
          </p:cNvPr>
          <p:cNvCxnSpPr>
            <a:cxnSpLocks/>
          </p:cNvCxnSpPr>
          <p:nvPr/>
        </p:nvCxnSpPr>
        <p:spPr>
          <a:xfrm flipH="1">
            <a:off x="9487274" y="2492785"/>
            <a:ext cx="1" cy="136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xplosion : 14 points 51">
            <a:extLst>
              <a:ext uri="{FF2B5EF4-FFF2-40B4-BE49-F238E27FC236}">
                <a16:creationId xmlns:a16="http://schemas.microsoft.com/office/drawing/2014/main" id="{B1A999B3-E2BE-4507-9F4E-29F1E0B4EC33}"/>
              </a:ext>
            </a:extLst>
          </p:cNvPr>
          <p:cNvSpPr/>
          <p:nvPr/>
        </p:nvSpPr>
        <p:spPr>
          <a:xfrm rot="20378539">
            <a:off x="6958029" y="1469996"/>
            <a:ext cx="1506792" cy="839275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</a:rPr>
              <a:t>Rechute </a:t>
            </a:r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55942B8E-6CB7-4593-81BE-E477968FD996}"/>
              </a:ext>
            </a:extLst>
          </p:cNvPr>
          <p:cNvSpPr/>
          <p:nvPr/>
        </p:nvSpPr>
        <p:spPr>
          <a:xfrm>
            <a:off x="6027128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30,8 IA</a:t>
            </a:r>
          </a:p>
          <a:p>
            <a:r>
              <a:rPr lang="fr-FR" sz="1200" dirty="0"/>
              <a:t>1/10 : 79,1 IA</a:t>
            </a:r>
          </a:p>
          <a:p>
            <a:r>
              <a:rPr lang="fr-FR" sz="1200" dirty="0"/>
              <a:t>1/100 : 703,4 IA</a:t>
            </a:r>
          </a:p>
          <a:p>
            <a:r>
              <a:rPr lang="fr-FR" sz="1200" dirty="0"/>
              <a:t>1/200 : 981,6 IA</a:t>
            </a:r>
          </a:p>
          <a:p>
            <a:r>
              <a:rPr lang="fr-FR" sz="1200" dirty="0"/>
              <a:t>1/1000 : 1206 IA</a:t>
            </a:r>
            <a:endParaRPr lang="fr-FR" sz="1200" b="1" dirty="0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FE1F6561-9525-4CD9-948E-25AB865E5A7C}"/>
              </a:ext>
            </a:extLst>
          </p:cNvPr>
          <p:cNvCxnSpPr>
            <a:stCxn id="25" idx="2"/>
            <a:endCxn id="53" idx="0"/>
          </p:cNvCxnSpPr>
          <p:nvPr/>
        </p:nvCxnSpPr>
        <p:spPr>
          <a:xfrm>
            <a:off x="6735100" y="3759042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D073E535-6592-4B02-9C70-6DD3DDBCE5E6}"/>
              </a:ext>
            </a:extLst>
          </p:cNvPr>
          <p:cNvSpPr/>
          <p:nvPr/>
        </p:nvSpPr>
        <p:spPr>
          <a:xfrm>
            <a:off x="4535786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28,3 IA</a:t>
            </a:r>
          </a:p>
          <a:p>
            <a:r>
              <a:rPr lang="fr-FR" sz="1200" dirty="0"/>
              <a:t>1/10 : 74,5 IA</a:t>
            </a:r>
          </a:p>
          <a:p>
            <a:r>
              <a:rPr lang="fr-FR" sz="1200" dirty="0"/>
              <a:t>1/100 : 640,3 IA</a:t>
            </a:r>
          </a:p>
          <a:p>
            <a:r>
              <a:rPr lang="fr-FR" sz="1200" dirty="0"/>
              <a:t>1/200 : 893,2 IA</a:t>
            </a:r>
          </a:p>
          <a:p>
            <a:r>
              <a:rPr lang="fr-FR" sz="1200" dirty="0"/>
              <a:t>1/1000 : 1094 IA</a:t>
            </a:r>
            <a:endParaRPr lang="fr-FR" sz="1200" b="1" dirty="0"/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FC114AD7-8936-45D8-AF64-082B2981E66C}"/>
              </a:ext>
            </a:extLst>
          </p:cNvPr>
          <p:cNvSpPr/>
          <p:nvPr/>
        </p:nvSpPr>
        <p:spPr>
          <a:xfrm>
            <a:off x="2948124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27,3 IA</a:t>
            </a:r>
          </a:p>
          <a:p>
            <a:r>
              <a:rPr lang="fr-FR" sz="1200" dirty="0"/>
              <a:t>1/10 : 75,5 IA</a:t>
            </a:r>
          </a:p>
          <a:p>
            <a:r>
              <a:rPr lang="fr-FR" sz="1200" dirty="0"/>
              <a:t>1/100 : 519,1 IA</a:t>
            </a:r>
          </a:p>
          <a:p>
            <a:r>
              <a:rPr lang="fr-FR" sz="1200" dirty="0"/>
              <a:t>1/200 : 554,4 IA</a:t>
            </a:r>
          </a:p>
          <a:p>
            <a:r>
              <a:rPr lang="fr-FR" sz="1200" dirty="0"/>
              <a:t>1/1000 : 739 IA</a:t>
            </a:r>
            <a:endParaRPr lang="fr-FR" sz="1200" b="1" dirty="0"/>
          </a:p>
        </p:txBody>
      </p:sp>
      <p:sp>
        <p:nvSpPr>
          <p:cNvPr id="56" name="Rectangle : coins arrondis 55">
            <a:extLst>
              <a:ext uri="{FF2B5EF4-FFF2-40B4-BE49-F238E27FC236}">
                <a16:creationId xmlns:a16="http://schemas.microsoft.com/office/drawing/2014/main" id="{B56456DA-E807-4FA0-A40F-C9AA034F16C2}"/>
              </a:ext>
            </a:extLst>
          </p:cNvPr>
          <p:cNvSpPr/>
          <p:nvPr/>
        </p:nvSpPr>
        <p:spPr>
          <a:xfrm>
            <a:off x="1471457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Pur : 6,9 IA</a:t>
            </a:r>
          </a:p>
          <a:p>
            <a:r>
              <a:rPr lang="fr-FR" sz="1200" dirty="0"/>
              <a:t>¼ : 24,6 IA</a:t>
            </a:r>
          </a:p>
          <a:p>
            <a:r>
              <a:rPr lang="fr-FR" sz="1200" dirty="0"/>
              <a:t>1/10 : 68,1 IA</a:t>
            </a:r>
          </a:p>
          <a:p>
            <a:r>
              <a:rPr lang="fr-FR" sz="1200" dirty="0"/>
              <a:t>1/100 : 463 IA</a:t>
            </a:r>
          </a:p>
          <a:p>
            <a:r>
              <a:rPr lang="fr-FR" sz="1200" dirty="0"/>
              <a:t>1/200 : 578 IA</a:t>
            </a:r>
          </a:p>
          <a:p>
            <a:r>
              <a:rPr lang="fr-FR" sz="1200" dirty="0"/>
              <a:t>1/1000 : 687 IA</a:t>
            </a:r>
            <a:endParaRPr lang="fr-FR" sz="1200" b="1" dirty="0"/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49B951A5-3CF2-4373-A71A-3022C31C7778}"/>
              </a:ext>
            </a:extLst>
          </p:cNvPr>
          <p:cNvSpPr/>
          <p:nvPr/>
        </p:nvSpPr>
        <p:spPr>
          <a:xfrm>
            <a:off x="15906" y="4855353"/>
            <a:ext cx="1415945" cy="13374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27/01</a:t>
            </a:r>
          </a:p>
          <a:p>
            <a:r>
              <a:rPr lang="fr-FR" sz="1200" dirty="0"/>
              <a:t>¼ : 25,9 IA</a:t>
            </a:r>
          </a:p>
          <a:p>
            <a:r>
              <a:rPr lang="fr-FR" sz="1200" dirty="0"/>
              <a:t>1/10 : 63,8 IA</a:t>
            </a:r>
          </a:p>
          <a:p>
            <a:r>
              <a:rPr lang="fr-FR" sz="1200" dirty="0"/>
              <a:t>1/100 : 664,5 IA</a:t>
            </a:r>
          </a:p>
          <a:p>
            <a:r>
              <a:rPr lang="fr-FR" sz="1200" dirty="0"/>
              <a:t>1/200 : 862 IA</a:t>
            </a:r>
          </a:p>
          <a:p>
            <a:r>
              <a:rPr lang="fr-FR" sz="1200" dirty="0"/>
              <a:t>1/1000 : 1153 IA</a:t>
            </a:r>
            <a:endParaRPr lang="fr-FR" sz="1200" b="1" dirty="0"/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958DA62B-E99D-485D-B523-2DD703940F98}"/>
              </a:ext>
            </a:extLst>
          </p:cNvPr>
          <p:cNvCxnSpPr/>
          <p:nvPr/>
        </p:nvCxnSpPr>
        <p:spPr>
          <a:xfrm>
            <a:off x="5243757" y="3761160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6F8E47BA-8BD8-4A80-8434-75C7C127651F}"/>
              </a:ext>
            </a:extLst>
          </p:cNvPr>
          <p:cNvCxnSpPr/>
          <p:nvPr/>
        </p:nvCxnSpPr>
        <p:spPr>
          <a:xfrm>
            <a:off x="723824" y="3742940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18BC301F-1E4C-4CC3-96B4-01701E594AD7}"/>
              </a:ext>
            </a:extLst>
          </p:cNvPr>
          <p:cNvCxnSpPr/>
          <p:nvPr/>
        </p:nvCxnSpPr>
        <p:spPr>
          <a:xfrm>
            <a:off x="2179428" y="3759042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5737910D-1605-4379-8C8C-EB4B745456D4}"/>
              </a:ext>
            </a:extLst>
          </p:cNvPr>
          <p:cNvCxnSpPr/>
          <p:nvPr/>
        </p:nvCxnSpPr>
        <p:spPr>
          <a:xfrm>
            <a:off x="3633071" y="3749568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A15AC253-B5CE-4878-83C3-B8570CE62239}"/>
              </a:ext>
            </a:extLst>
          </p:cNvPr>
          <p:cNvSpPr txBox="1"/>
          <p:nvPr/>
        </p:nvSpPr>
        <p:spPr>
          <a:xfrm>
            <a:off x="7526907" y="6323598"/>
            <a:ext cx="2566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FF0000"/>
                </a:solidFill>
              </a:rPr>
              <a:t>Rappel de résultats le 31/01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4F82C86-536F-4881-910D-2F16EA3957FE}"/>
              </a:ext>
            </a:extLst>
          </p:cNvPr>
          <p:cNvSpPr/>
          <p:nvPr/>
        </p:nvSpPr>
        <p:spPr>
          <a:xfrm>
            <a:off x="50402" y="6343854"/>
            <a:ext cx="13468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76D909E-A7F4-49A6-925E-FE600A09F14F}"/>
              </a:ext>
            </a:extLst>
          </p:cNvPr>
          <p:cNvSpPr/>
          <p:nvPr/>
        </p:nvSpPr>
        <p:spPr>
          <a:xfrm>
            <a:off x="1506006" y="6343854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= 578 IA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C65CA60-9AC7-40CD-8777-22288CF65D72}"/>
              </a:ext>
            </a:extLst>
          </p:cNvPr>
          <p:cNvSpPr/>
          <p:nvPr/>
        </p:nvSpPr>
        <p:spPr>
          <a:xfrm>
            <a:off x="2881102" y="6340172"/>
            <a:ext cx="15039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= 554,4 IA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E1B5772-8022-49F3-BCA4-E371124E5470}"/>
              </a:ext>
            </a:extLst>
          </p:cNvPr>
          <p:cNvSpPr/>
          <p:nvPr/>
        </p:nvSpPr>
        <p:spPr>
          <a:xfrm>
            <a:off x="4570335" y="6340172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688BEB4-0446-41A4-949C-42EF32DD4079}"/>
              </a:ext>
            </a:extLst>
          </p:cNvPr>
          <p:cNvSpPr/>
          <p:nvPr/>
        </p:nvSpPr>
        <p:spPr>
          <a:xfrm>
            <a:off x="6061678" y="6348357"/>
            <a:ext cx="13468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FF0000"/>
                </a:solidFill>
              </a:rPr>
              <a:t>MPO &gt; 800 IA</a:t>
            </a: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3DB5C681-98F9-49CC-A2DC-1D8A7E30F222}"/>
              </a:ext>
            </a:extLst>
          </p:cNvPr>
          <p:cNvSpPr/>
          <p:nvPr/>
        </p:nvSpPr>
        <p:spPr>
          <a:xfrm>
            <a:off x="7782550" y="4845879"/>
            <a:ext cx="1415945" cy="60270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31/01</a:t>
            </a:r>
          </a:p>
          <a:p>
            <a:r>
              <a:rPr lang="fr-FR" sz="1200" dirty="0"/>
              <a:t>1/200 : 1101,8 IA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85610F0B-E7D9-4F36-9DE9-05429484FB77}"/>
              </a:ext>
            </a:extLst>
          </p:cNvPr>
          <p:cNvSpPr/>
          <p:nvPr/>
        </p:nvSpPr>
        <p:spPr>
          <a:xfrm>
            <a:off x="8723397" y="5594295"/>
            <a:ext cx="1415945" cy="60270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31/01</a:t>
            </a:r>
          </a:p>
          <a:p>
            <a:r>
              <a:rPr lang="fr-FR" sz="1200" dirty="0"/>
              <a:t>1/200 : 1120 IA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02A62FBC-F6E5-4363-875C-F3D82CEB76BF}"/>
              </a:ext>
            </a:extLst>
          </p:cNvPr>
          <p:cNvSpPr/>
          <p:nvPr/>
        </p:nvSpPr>
        <p:spPr>
          <a:xfrm>
            <a:off x="9626408" y="4845879"/>
            <a:ext cx="1415945" cy="60270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b="1" i="1" dirty="0"/>
              <a:t>31/01</a:t>
            </a:r>
          </a:p>
          <a:p>
            <a:r>
              <a:rPr lang="fr-FR" sz="1200" dirty="0"/>
              <a:t>1/200 : 1275,8 IA</a:t>
            </a:r>
          </a:p>
        </p:txBody>
      </p: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D3C36D51-9C18-46B7-A331-AB12E05B5889}"/>
              </a:ext>
            </a:extLst>
          </p:cNvPr>
          <p:cNvCxnSpPr/>
          <p:nvPr/>
        </p:nvCxnSpPr>
        <p:spPr>
          <a:xfrm>
            <a:off x="8461541" y="3759042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3C28019C-EABB-49AF-8F86-DE781EAA02DD}"/>
              </a:ext>
            </a:extLst>
          </p:cNvPr>
          <p:cNvCxnSpPr/>
          <p:nvPr/>
        </p:nvCxnSpPr>
        <p:spPr>
          <a:xfrm>
            <a:off x="10503986" y="3761759"/>
            <a:ext cx="1" cy="1096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>
            <a:extLst>
              <a:ext uri="{FF2B5EF4-FFF2-40B4-BE49-F238E27FC236}">
                <a16:creationId xmlns:a16="http://schemas.microsoft.com/office/drawing/2014/main" id="{3831E1D5-6640-4845-A849-25A975EE4F36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9479152" y="4746070"/>
            <a:ext cx="27616" cy="875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8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D05A97CD-8E24-4316-83C7-AD302B15C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Réclamation </a:t>
            </a:r>
            <a:r>
              <a:rPr lang="fr-FR" dirty="0" err="1"/>
              <a:t>Biorad</a:t>
            </a:r>
            <a:r>
              <a:rPr lang="fr-FR" dirty="0"/>
              <a:t> : réponse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F040BF3-C4C2-43BF-9B02-78AB76B45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560223"/>
            <a:ext cx="10873154" cy="477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9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43A013E-8DEB-4F6B-AD30-69BE13B4E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99" y="725383"/>
            <a:ext cx="11365523" cy="2703617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E8E9F8B-03A1-4EDF-815E-BC7E83C0C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65063"/>
              </p:ext>
            </p:extLst>
          </p:nvPr>
        </p:nvGraphicFramePr>
        <p:xfrm>
          <a:off x="1269023" y="4914900"/>
          <a:ext cx="8367345" cy="5186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29705">
                  <a:extLst>
                    <a:ext uri="{9D8B030D-6E8A-4147-A177-3AD203B41FA5}">
                      <a16:colId xmlns:a16="http://schemas.microsoft.com/office/drawing/2014/main" val="4250349233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217081745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2658830996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3070935582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942814927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787625231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3503212521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546075955"/>
                    </a:ext>
                  </a:extLst>
                </a:gridCol>
                <a:gridCol w="929705">
                  <a:extLst>
                    <a:ext uri="{9D8B030D-6E8A-4147-A177-3AD203B41FA5}">
                      <a16:colId xmlns:a16="http://schemas.microsoft.com/office/drawing/2014/main" val="3563030891"/>
                    </a:ext>
                  </a:extLst>
                </a:gridCol>
              </a:tblGrid>
              <a:tr h="330740">
                <a:tc>
                  <a:txBody>
                    <a:bodyPr/>
                    <a:lstStyle/>
                    <a:p>
                      <a:endParaRPr lang="fr-FR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04/05/2022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23/06/2022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16/08/2022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27/10/2022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10/11/2022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12/01/2023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18/01/2023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27/01/2023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663332"/>
                  </a:ext>
                </a:extLst>
              </a:tr>
              <a:tr h="1879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MPO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6,3 AI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5,1 AI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7,7 AI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7,3 AI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7,8 AI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&gt;8 AI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&gt;8 AI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&gt;8 AI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362482"/>
                  </a:ext>
                </a:extLst>
              </a:tr>
            </a:tbl>
          </a:graphicData>
        </a:graphic>
      </p:graphicFrame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DB68ED02-4D10-4FC6-805C-D6856C86E7EF}"/>
              </a:ext>
            </a:extLst>
          </p:cNvPr>
          <p:cNvSpPr/>
          <p:nvPr/>
        </p:nvSpPr>
        <p:spPr>
          <a:xfrm>
            <a:off x="747346" y="3912619"/>
            <a:ext cx="4615962" cy="5186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Résultats à rendre selon </a:t>
            </a:r>
            <a:r>
              <a:rPr lang="fr-FR" dirty="0" err="1"/>
              <a:t>Biorad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848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6336004-54D1-4C23-A434-F216A5D92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36746"/>
              </p:ext>
            </p:extLst>
          </p:nvPr>
        </p:nvGraphicFramePr>
        <p:xfrm>
          <a:off x="2095500" y="2097698"/>
          <a:ext cx="8001000" cy="4210050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  <a:tableStyleId>{5C22544A-7EE6-4342-B048-85BDC9FD1C3A}</a:tableStyleId>
              </a:tblPr>
              <a:tblGrid>
                <a:gridCol w="1543050">
                  <a:extLst>
                    <a:ext uri="{9D8B030D-6E8A-4147-A177-3AD203B41FA5}">
                      <a16:colId xmlns:a16="http://schemas.microsoft.com/office/drawing/2014/main" val="2366802191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229429653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346450983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1213269710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4104377075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59240998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402011921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248001043"/>
                    </a:ext>
                  </a:extLst>
                </a:gridCol>
              </a:tblGrid>
              <a:tr h="114300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 Effet crochet anti-MPO </a:t>
                      </a:r>
                      <a:r>
                        <a:rPr lang="fr-FR" sz="1100" u="none" strike="noStrike" dirty="0" err="1">
                          <a:effectLst/>
                        </a:rPr>
                        <a:t>BioPlex</a:t>
                      </a:r>
                      <a:br>
                        <a:rPr lang="fr-FR" sz="1100" u="none" strike="noStrike" dirty="0">
                          <a:effectLst/>
                        </a:rPr>
                      </a:br>
                      <a:r>
                        <a:rPr lang="fr-FR" sz="1100" u="none" strike="noStrike" dirty="0">
                          <a:effectLst/>
                        </a:rPr>
                        <a:t>Comparaison résultats dosages  anti- MPO </a:t>
                      </a:r>
                      <a:r>
                        <a:rPr lang="fr-FR" sz="1100" u="none" strike="noStrike" dirty="0" err="1">
                          <a:effectLst/>
                        </a:rPr>
                        <a:t>BioPlex</a:t>
                      </a:r>
                      <a:r>
                        <a:rPr lang="fr-FR" sz="1100" u="none" strike="noStrike" dirty="0">
                          <a:effectLst/>
                        </a:rPr>
                        <a:t> / </a:t>
                      </a:r>
                      <a:r>
                        <a:rPr lang="fr-FR" sz="1100" u="none" strike="noStrike" dirty="0" err="1">
                          <a:effectLst/>
                        </a:rPr>
                        <a:t>Immunocap</a:t>
                      </a:r>
                      <a:r>
                        <a:rPr lang="fr-FR" sz="1100" u="none" strike="noStrike" dirty="0">
                          <a:effectLst/>
                        </a:rPr>
                        <a:t> 250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385534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N° Dossier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Anti-MPO (AI) </a:t>
                      </a:r>
                      <a:br>
                        <a:rPr lang="it-IT" sz="1100" u="none" strike="noStrike" dirty="0">
                          <a:effectLst/>
                        </a:rPr>
                      </a:br>
                      <a:r>
                        <a:rPr lang="it-IT" sz="1100" u="none" strike="noStrike" dirty="0">
                          <a:effectLst/>
                        </a:rPr>
                        <a:t>BioPlex 2200 Vasculitis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Anti- MPO (IU/ml)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 EliA MPO I250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Anti- MPO (IU/ml)</a:t>
                      </a:r>
                      <a:br>
                        <a:rPr lang="fr-FR" sz="1100" u="none" strike="noStrike">
                          <a:effectLst/>
                        </a:rPr>
                      </a:br>
                      <a:r>
                        <a:rPr lang="fr-FR" sz="1100" u="none" strike="noStrike">
                          <a:effectLst/>
                        </a:rPr>
                        <a:t> EliA MPO I250 au 1/2 ou 1/4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Anti- MPO (IU/ml)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 EliA MPO I250 au 1/10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Anti- MPO (IU/ml)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 EliA MPO I250 au 1/20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Anti- MPO (IU/ml)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 EliA MPO I250 au 1/100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Anti- MPO (IU/ml)</a:t>
                      </a:r>
                      <a:br>
                        <a:rPr lang="it-IT" sz="1100" u="none" strike="noStrike">
                          <a:effectLst/>
                        </a:rPr>
                      </a:br>
                      <a:r>
                        <a:rPr lang="it-IT" sz="1100" u="none" strike="noStrike">
                          <a:effectLst/>
                        </a:rPr>
                        <a:t> EliA MPO I250 au 1/500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8843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22 182M 0764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6,3 / &gt; 800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43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104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5141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22 253C 3493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5,1 / 578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41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76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320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0810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22 325C 2143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7,7 / 554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82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330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560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8144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22 433C 4991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7,3 / &gt; 800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98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54736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22 453C 2010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7,8 / &gt; 800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62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114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490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12605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23 023C 6364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&gt;800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73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152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500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01233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23 033C 0372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&gt; 800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78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146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550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910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800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594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23 043C 1678 PIE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&gt; 800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83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166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570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1200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1200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90050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 dirty="0">
                          <a:effectLst/>
                        </a:rPr>
                        <a:t>23 214M 0775 LIE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 dirty="0">
                          <a:effectLst/>
                        </a:rPr>
                        <a:t>155,9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 dirty="0">
                          <a:effectLst/>
                        </a:rPr>
                        <a:t>22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>
                          <a:effectLst/>
                        </a:rPr>
                        <a:t>40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>
                          <a:effectLst/>
                        </a:rPr>
                        <a:t>99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>
                          <a:effectLst/>
                        </a:rPr>
                        <a:t>120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>
                          <a:effectLst/>
                        </a:rPr>
                        <a:t>120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i="1" u="none" strike="noStrike">
                          <a:effectLst/>
                        </a:rPr>
                        <a:t> 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79439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>
                          <a:effectLst/>
                        </a:rPr>
                        <a:t>23 235C 5294 BRE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>
                          <a:effectLst/>
                        </a:rPr>
                        <a:t>4,6/6,2(1/4)/5,6(1/10)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 dirty="0">
                          <a:effectLst/>
                        </a:rPr>
                        <a:t>5,5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 dirty="0">
                          <a:effectLst/>
                        </a:rPr>
                        <a:t>8,8</a:t>
                      </a:r>
                      <a:endParaRPr lang="fr-FR" sz="1100" b="0" i="1" u="none" strike="noStrike" dirty="0">
                        <a:solidFill>
                          <a:srgbClr val="5B9BD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>
                          <a:effectLst/>
                        </a:rPr>
                        <a:t>8</a:t>
                      </a:r>
                      <a:endParaRPr lang="fr-F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i="1" u="none" strike="noStrike" dirty="0">
                          <a:effectLst/>
                        </a:rPr>
                        <a:t> 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i="1" u="none" strike="noStrike" dirty="0">
                          <a:effectLst/>
                        </a:rPr>
                        <a:t> 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i="1" u="none" strike="noStrike" dirty="0">
                          <a:effectLst/>
                        </a:rPr>
                        <a:t> </a:t>
                      </a:r>
                      <a:endParaRPr lang="fr-F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5138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890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Valeur brute comprise entre les 2 derniers points de gamme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71760"/>
                  </a:ext>
                </a:extLst>
              </a:tr>
            </a:tbl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DAF0988B-CCC3-4A16-AD6A-E632CDD72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Comparaison </a:t>
            </a:r>
            <a:r>
              <a:rPr lang="fr-FR" dirty="0" err="1"/>
              <a:t>Bioplex</a:t>
            </a:r>
            <a:r>
              <a:rPr lang="fr-FR" dirty="0"/>
              <a:t>/ I250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27A2FCE-7021-415C-8650-3419C8AF2D8D}"/>
              </a:ext>
            </a:extLst>
          </p:cNvPr>
          <p:cNvSpPr txBox="1"/>
          <p:nvPr/>
        </p:nvSpPr>
        <p:spPr>
          <a:xfrm>
            <a:off x="684131" y="1506022"/>
            <a:ext cx="8940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Technique : I250, </a:t>
            </a:r>
            <a:r>
              <a:rPr lang="fr-FR" b="1" i="1" dirty="0" err="1"/>
              <a:t>Thermofisher</a:t>
            </a:r>
            <a:r>
              <a:rPr lang="fr-FR" b="1" i="1" dirty="0"/>
              <a:t> ; seuil = 5 IU/ml (ZE : 3,5-5 IU/ml) ; gamme : 0,2-134 IU/ml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BC96404-64C8-4307-8B25-96928F653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602" y="1875354"/>
            <a:ext cx="3543795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638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4204</TotalTime>
  <Words>1274</Words>
  <Application>Microsoft Office PowerPoint</Application>
  <PresentationFormat>Widescreen</PresentationFormat>
  <Paragraphs>392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MPO et effet crochet</vt:lpstr>
      <vt:lpstr>Mr P.,</vt:lpstr>
      <vt:lpstr>Mr P.,</vt:lpstr>
      <vt:lpstr>Mr P.,</vt:lpstr>
      <vt:lpstr>Mr P.,</vt:lpstr>
      <vt:lpstr>Mr P.,</vt:lpstr>
      <vt:lpstr>Réclamation Biorad : réponse</vt:lpstr>
      <vt:lpstr>PowerPoint Presentation</vt:lpstr>
      <vt:lpstr>Comparaison Bioplex/ I250</vt:lpstr>
      <vt:lpstr>Mr P.,</vt:lpstr>
      <vt:lpstr>Nouvelle stratégie en routine à partir de 01/23</vt:lpstr>
      <vt:lpstr>Questions et perspectives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MPO et effet crochet</dc:title>
  <dc:creator>ROGEAU Stephanie</dc:creator>
  <cp:lastModifiedBy>ROGEAU Stephanie</cp:lastModifiedBy>
  <cp:revision>186</cp:revision>
  <dcterms:created xsi:type="dcterms:W3CDTF">2023-10-09T14:59:03Z</dcterms:created>
  <dcterms:modified xsi:type="dcterms:W3CDTF">2023-10-12T21:37:05Z</dcterms:modified>
</cp:coreProperties>
</file>