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62" r:id="rId2"/>
    <p:sldId id="264" r:id="rId3"/>
    <p:sldId id="260" r:id="rId4"/>
    <p:sldId id="259" r:id="rId5"/>
    <p:sldId id="258" r:id="rId6"/>
    <p:sldId id="257" r:id="rId7"/>
    <p:sldId id="265" r:id="rId8"/>
    <p:sldId id="266" r:id="rId9"/>
    <p:sldId id="267" r:id="rId10"/>
    <p:sldId id="263" r:id="rId11"/>
    <p:sldId id="261"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3023" autoAdjust="0"/>
  </p:normalViewPr>
  <p:slideViewPr>
    <p:cSldViewPr snapToGrid="0">
      <p:cViewPr varScale="1">
        <p:scale>
          <a:sx n="61" d="100"/>
          <a:sy n="61" d="100"/>
        </p:scale>
        <p:origin x="1098" y="42"/>
      </p:cViewPr>
      <p:guideLst>
        <p:guide orient="horz" pos="2160"/>
        <p:guide pos="3840"/>
      </p:guideLst>
    </p:cSldViewPr>
  </p:slideViewPr>
  <p:notesTextViewPr>
    <p:cViewPr>
      <p:scale>
        <a:sx n="1" d="1"/>
        <a:sy n="1" d="1"/>
      </p:scale>
      <p:origin x="0" y="0"/>
    </p:cViewPr>
  </p:notesTextViewPr>
  <p:sorterViewPr>
    <p:cViewPr>
      <p:scale>
        <a:sx n="190" d="100"/>
        <a:sy n="190" d="100"/>
      </p:scale>
      <p:origin x="0" y="-8688"/>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369D6-56D8-4BC1-A6A8-3985748D5794}" type="datetimeFigureOut">
              <a:rPr lang="fr-FR" smtClean="0"/>
              <a:t>12/10/2023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1C8FE-2821-4238-ADE8-4A2B55AF54DB}" type="slidenum">
              <a:rPr lang="fr-FR" smtClean="0"/>
              <a:t>‹N°›</a:t>
            </a:fld>
            <a:endParaRPr lang="fr-FR"/>
          </a:p>
        </p:txBody>
      </p:sp>
    </p:spTree>
    <p:extLst>
      <p:ext uri="{BB962C8B-B14F-4D97-AF65-F5344CB8AC3E}">
        <p14:creationId xmlns:p14="http://schemas.microsoft.com/office/powerpoint/2010/main" val="247439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Statistiqu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fr.wikipedia.org/wiki/Kappa_de_Cohen#cite_note-2" TargetMode="External"/><Relationship Id="rId4" Type="http://schemas.openxmlformats.org/officeDocument/2006/relationships/hyperlink" Target="https://fr.wikipedia.org/wiki/Kappa_de_Cohen#cite_note-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CV &lt; 20%</a:t>
            </a:r>
          </a:p>
        </p:txBody>
      </p:sp>
      <p:sp>
        <p:nvSpPr>
          <p:cNvPr id="4" name="Espace réservé du numéro de diapositive 3"/>
          <p:cNvSpPr>
            <a:spLocks noGrp="1"/>
          </p:cNvSpPr>
          <p:nvPr>
            <p:ph type="sldNum" sz="quarter" idx="5"/>
          </p:nvPr>
        </p:nvSpPr>
        <p:spPr/>
        <p:txBody>
          <a:bodyPr/>
          <a:lstStyle/>
          <a:p>
            <a:fld id="{5501C8FE-2821-4238-ADE8-4A2B55AF54DB}" type="slidenum">
              <a:rPr lang="fr-FR" smtClean="0"/>
              <a:t>3</a:t>
            </a:fld>
            <a:endParaRPr lang="fr-FR"/>
          </a:p>
        </p:txBody>
      </p:sp>
    </p:spTree>
    <p:extLst>
      <p:ext uri="{BB962C8B-B14F-4D97-AF65-F5344CB8AC3E}">
        <p14:creationId xmlns:p14="http://schemas.microsoft.com/office/powerpoint/2010/main" val="267484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En </a:t>
            </a:r>
            <a:r>
              <a:rPr lang="fr-FR" sz="1200" b="0" i="0" u="none" strike="noStrike" kern="1200" dirty="0" smtClean="0">
                <a:solidFill>
                  <a:schemeClr val="tx1"/>
                </a:solidFill>
                <a:effectLst/>
                <a:latin typeface="+mn-lt"/>
                <a:ea typeface="+mn-ea"/>
                <a:cs typeface="+mn-cs"/>
                <a:hlinkClick r:id="rId3" tooltip="Statistique"/>
              </a:rPr>
              <a:t>statistique</a:t>
            </a:r>
            <a:r>
              <a:rPr lang="fr-FR" sz="1200" b="0" i="0" kern="1200" dirty="0" smtClean="0">
                <a:solidFill>
                  <a:schemeClr val="tx1"/>
                </a:solidFill>
                <a:effectLst/>
                <a:latin typeface="+mn-lt"/>
                <a:ea typeface="+mn-ea"/>
                <a:cs typeface="+mn-cs"/>
              </a:rPr>
              <a:t>, la méthode du κ (kappa) de Cohen mesure l’accord entre observateurs lors d'un codage qualitatif en catégories,</a:t>
            </a:r>
          </a:p>
          <a:p>
            <a:r>
              <a:rPr lang="fr-FR" sz="1200" b="0" i="0" kern="1200" dirty="0" err="1" smtClean="0">
                <a:solidFill>
                  <a:schemeClr val="tx1"/>
                </a:solidFill>
                <a:effectLst/>
                <a:latin typeface="+mn-lt"/>
                <a:ea typeface="+mn-ea"/>
                <a:cs typeface="+mn-cs"/>
              </a:rPr>
              <a:t>Landis</a:t>
            </a:r>
            <a:r>
              <a:rPr lang="fr-FR" sz="1200" b="0" i="0" kern="1200" dirty="0" smtClean="0">
                <a:solidFill>
                  <a:schemeClr val="tx1"/>
                </a:solidFill>
                <a:effectLst/>
                <a:latin typeface="+mn-lt"/>
                <a:ea typeface="+mn-ea"/>
                <a:cs typeface="+mn-cs"/>
              </a:rPr>
              <a:t> et Koch</a:t>
            </a:r>
            <a:r>
              <a:rPr lang="fr-FR" sz="1200" b="0" i="0" u="none" strike="noStrike" kern="1200" baseline="30000" dirty="0" smtClean="0">
                <a:solidFill>
                  <a:schemeClr val="tx1"/>
                </a:solidFill>
                <a:effectLst/>
                <a:latin typeface="+mn-lt"/>
                <a:ea typeface="+mn-ea"/>
                <a:cs typeface="+mn-cs"/>
                <a:hlinkClick r:id="rId4"/>
              </a:rPr>
              <a:t>1</a:t>
            </a:r>
            <a:r>
              <a:rPr lang="fr-FR" sz="1200" b="0" i="0" kern="1200" dirty="0" smtClean="0">
                <a:solidFill>
                  <a:schemeClr val="tx1"/>
                </a:solidFill>
                <a:effectLst/>
                <a:latin typeface="+mn-lt"/>
                <a:ea typeface="+mn-ea"/>
                <a:cs typeface="+mn-cs"/>
              </a:rPr>
              <a:t> ont proposé le tableau suivant pour interpréter le κ de Cohen. Il s'agit d'ordres de grandeurs qui ne font pas consensus dans la communauté scientifique</a:t>
            </a:r>
            <a:r>
              <a:rPr lang="fr-FR" sz="1200" b="0" i="0" u="none" strike="noStrike" kern="1200" baseline="30000" dirty="0" smtClean="0">
                <a:solidFill>
                  <a:schemeClr val="tx1"/>
                </a:solidFill>
                <a:effectLst/>
                <a:latin typeface="+mn-lt"/>
                <a:ea typeface="+mn-ea"/>
                <a:cs typeface="+mn-cs"/>
                <a:hlinkClick r:id="rId5"/>
              </a:rPr>
              <a:t>2</a:t>
            </a:r>
            <a:r>
              <a:rPr lang="fr-FR" sz="1200" b="0" i="0" kern="1200" dirty="0" smtClean="0">
                <a:solidFill>
                  <a:schemeClr val="tx1"/>
                </a:solidFill>
                <a:effectLst/>
                <a:latin typeface="+mn-lt"/>
                <a:ea typeface="+mn-ea"/>
                <a:cs typeface="+mn-cs"/>
              </a:rPr>
              <a:t>, notamment parce que le nombre de catégories influe sur l'estimation obtenue : moins il y a de catégories, plus κ est élevé.</a:t>
            </a:r>
          </a:p>
          <a:p>
            <a:r>
              <a:rPr lang="fr-FR" dirty="0" smtClean="0"/>
              <a:t>Interprétation:</a:t>
            </a:r>
          </a:p>
          <a:p>
            <a:r>
              <a:rPr lang="fr-FR" dirty="0" smtClean="0">
                <a:effectLst/>
              </a:rPr>
              <a:t>&lt; 0 Désaccord</a:t>
            </a:r>
          </a:p>
          <a:p>
            <a:r>
              <a:rPr lang="fr-FR" dirty="0" smtClean="0">
                <a:effectLst/>
              </a:rPr>
              <a:t>0,00 — 0,20 Accord très faible</a:t>
            </a:r>
          </a:p>
          <a:p>
            <a:r>
              <a:rPr lang="fr-FR" dirty="0" smtClean="0">
                <a:effectLst/>
              </a:rPr>
              <a:t>0,21 — 0,40 Accord faible</a:t>
            </a:r>
          </a:p>
          <a:p>
            <a:r>
              <a:rPr lang="fr-FR" dirty="0" smtClean="0">
                <a:effectLst/>
              </a:rPr>
              <a:t>0,41 — 0,60 Accord modéré</a:t>
            </a:r>
          </a:p>
          <a:p>
            <a:r>
              <a:rPr lang="fr-FR" dirty="0" smtClean="0">
                <a:effectLst/>
              </a:rPr>
              <a:t>0,61 — 0,80 Accord fort</a:t>
            </a:r>
          </a:p>
          <a:p>
            <a:r>
              <a:rPr lang="fr-FR" dirty="0" smtClean="0">
                <a:effectLst/>
              </a:rPr>
              <a:t>0,81 — 1,00 Accord presque parfait</a:t>
            </a:r>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5501C8FE-2821-4238-ADE8-4A2B55AF54DB}" type="slidenum">
              <a:rPr lang="fr-FR" smtClean="0"/>
              <a:t>4</a:t>
            </a:fld>
            <a:endParaRPr lang="fr-FR"/>
          </a:p>
        </p:txBody>
      </p:sp>
    </p:spTree>
    <p:extLst>
      <p:ext uri="{BB962C8B-B14F-4D97-AF65-F5344CB8AC3E}">
        <p14:creationId xmlns:p14="http://schemas.microsoft.com/office/powerpoint/2010/main" val="231372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Lin’s</a:t>
            </a:r>
            <a:r>
              <a:rPr lang="fr-FR" dirty="0"/>
              <a:t> coef </a:t>
            </a:r>
            <a:r>
              <a:rPr lang="fr-FR" dirty="0" err="1"/>
              <a:t>corr</a:t>
            </a:r>
            <a:r>
              <a:rPr lang="fr-FR" dirty="0"/>
              <a:t> : </a:t>
            </a:r>
            <a:r>
              <a:rPr lang="en-US" sz="1800" b="0" i="0" u="none" strike="noStrike" baseline="0" dirty="0">
                <a:latin typeface="URWPalladioL-Roma"/>
              </a:rPr>
              <a:t>systematic differences (</a:t>
            </a:r>
            <a:r>
              <a:rPr lang="en-US" sz="1800" b="0" i="0" u="none" strike="noStrike" baseline="0" dirty="0" smtClean="0">
                <a:latin typeface="URWPalladioL-Roma"/>
              </a:rPr>
              <a:t>bias) </a:t>
            </a:r>
            <a:r>
              <a:rPr lang="en-US" sz="1800" b="0" i="0" u="none" strike="noStrike" baseline="0" dirty="0">
                <a:latin typeface="URWPalladioL-Roma"/>
              </a:rPr>
              <a:t>and the dispersion (variability</a:t>
            </a:r>
            <a:r>
              <a:rPr lang="en-US" sz="1800" b="0" i="0" u="none" strike="noStrike" baseline="0" dirty="0" smtClean="0">
                <a:latin typeface="URWPalladioL-Roma"/>
              </a:rPr>
              <a:t>)</a:t>
            </a:r>
          </a:p>
          <a:p>
            <a:r>
              <a:rPr lang="en-US" sz="1800" b="0" i="0" u="none" strike="noStrike" baseline="0" dirty="0" smtClean="0">
                <a:latin typeface="URWPalladioL-Roma"/>
              </a:rPr>
              <a:t>Lin = </a:t>
            </a:r>
            <a:r>
              <a:rPr lang="en-US" sz="1800" b="0" i="0" u="none" strike="noStrike" baseline="0" dirty="0" err="1" smtClean="0">
                <a:latin typeface="URWPalladioL-Roma"/>
              </a:rPr>
              <a:t>coef</a:t>
            </a:r>
            <a:r>
              <a:rPr lang="en-US" sz="1800" b="0" i="0" u="none" strike="noStrike" baseline="0" dirty="0" smtClean="0">
                <a:latin typeface="URWPalladioL-Roma"/>
              </a:rPr>
              <a:t> de concordance </a:t>
            </a:r>
            <a:r>
              <a:rPr lang="en-US" sz="1800" b="0" i="0" u="none" strike="noStrike" baseline="0" dirty="0" err="1" smtClean="0">
                <a:latin typeface="URWPalladioL-Roma"/>
              </a:rPr>
              <a:t>c’est</a:t>
            </a:r>
            <a:r>
              <a:rPr lang="en-US" sz="1800" b="0" i="0" u="none" strike="noStrike" baseline="0" dirty="0" smtClean="0">
                <a:latin typeface="URWPalladioL-Roma"/>
              </a:rPr>
              <a:t> à dire compare 2 variables qui </a:t>
            </a:r>
            <a:r>
              <a:rPr lang="en-US" sz="1800" b="0" i="0" u="none" strike="noStrike" baseline="0" dirty="0" err="1" smtClean="0">
                <a:latin typeface="URWPalladioL-Roma"/>
              </a:rPr>
              <a:t>mesurent</a:t>
            </a:r>
            <a:r>
              <a:rPr lang="en-US" sz="1800" b="0" i="0" u="none" strike="noStrike" baseline="0" dirty="0" smtClean="0">
                <a:latin typeface="URWPalladioL-Roma"/>
              </a:rPr>
              <a:t> la </a:t>
            </a:r>
            <a:r>
              <a:rPr lang="en-US" sz="1800" b="0" i="0" u="none" strike="noStrike" baseline="0" dirty="0" err="1" smtClean="0">
                <a:latin typeface="URWPalladioL-Roma"/>
              </a:rPr>
              <a:t>même</a:t>
            </a:r>
            <a:r>
              <a:rPr lang="en-US" sz="1800" b="0" i="0" u="none" strike="noStrike" baseline="0" dirty="0" smtClean="0">
                <a:latin typeface="URWPalladioL-Roma"/>
              </a:rPr>
              <a:t> chose avec la </a:t>
            </a:r>
            <a:r>
              <a:rPr lang="en-US" sz="1800" b="0" i="0" u="none" strike="noStrike" baseline="0" dirty="0" err="1" smtClean="0">
                <a:latin typeface="URWPalladioL-Roma"/>
              </a:rPr>
              <a:t>même</a:t>
            </a:r>
            <a:r>
              <a:rPr lang="en-US" sz="1800" b="0" i="0" u="none" strike="noStrike" baseline="0" dirty="0" smtClean="0">
                <a:latin typeface="URWPalladioL-Roma"/>
              </a:rPr>
              <a:t> </a:t>
            </a:r>
            <a:r>
              <a:rPr lang="en-US" sz="1800" b="0" i="0" u="none" strike="noStrike" baseline="0" dirty="0" err="1" smtClean="0">
                <a:latin typeface="URWPalladioL-Roma"/>
              </a:rPr>
              <a:t>unité</a:t>
            </a:r>
            <a:r>
              <a:rPr lang="en-US" sz="1800" b="0" i="0" u="none" strike="noStrike" baseline="0" dirty="0" smtClean="0">
                <a:latin typeface="URWPalladioL-Roma"/>
              </a:rPr>
              <a:t> (</a:t>
            </a:r>
            <a:r>
              <a:rPr lang="en-US" sz="1800" b="0" i="0" u="none" strike="noStrike" baseline="0" dirty="0" err="1" smtClean="0">
                <a:latin typeface="URWPalladioL-Roma"/>
              </a:rPr>
              <a:t>sinon</a:t>
            </a:r>
            <a:r>
              <a:rPr lang="en-US" sz="1800" b="0" i="0" u="none" strike="noStrike" baseline="0" dirty="0" smtClean="0">
                <a:latin typeface="URWPalladioL-Roma"/>
              </a:rPr>
              <a:t> </a:t>
            </a:r>
            <a:r>
              <a:rPr lang="en-US" sz="1800" b="0" i="0" u="none" strike="noStrike" baseline="0" dirty="0" err="1" smtClean="0">
                <a:latin typeface="URWPalladioL-Roma"/>
              </a:rPr>
              <a:t>il</a:t>
            </a:r>
            <a:r>
              <a:rPr lang="en-US" sz="1800" b="0" i="0" u="none" strike="noStrike" baseline="0" dirty="0" smtClean="0">
                <a:latin typeface="URWPalladioL-Roma"/>
              </a:rPr>
              <a:t> </a:t>
            </a:r>
            <a:r>
              <a:rPr lang="en-US" sz="1800" b="0" i="0" u="none" strike="noStrike" baseline="0" dirty="0" err="1" smtClean="0">
                <a:latin typeface="URWPalladioL-Roma"/>
              </a:rPr>
              <a:t>faut</a:t>
            </a:r>
            <a:r>
              <a:rPr lang="en-US" sz="1800" b="0" i="0" u="none" strike="noStrike" baseline="0" dirty="0" smtClean="0">
                <a:latin typeface="URWPalladioL-Roma"/>
              </a:rPr>
              <a:t> un test de correlation),</a:t>
            </a:r>
          </a:p>
          <a:p>
            <a:r>
              <a:rPr lang="en-US" sz="1200" b="0" i="0" u="none" strike="noStrike" baseline="0" dirty="0" err="1" smtClean="0">
                <a:latin typeface="URWPalladioL-Roma"/>
              </a:rPr>
              <a:t>Régression</a:t>
            </a:r>
            <a:r>
              <a:rPr lang="en-US" sz="1200" b="0" i="0" u="none" strike="noStrike" baseline="0" dirty="0" smtClean="0">
                <a:latin typeface="URWPalladioL-Roma"/>
              </a:rPr>
              <a:t> de Passing et </a:t>
            </a:r>
            <a:r>
              <a:rPr lang="en-US" sz="1200" b="0" i="0" u="none" strike="noStrike" baseline="0" dirty="0" err="1" smtClean="0">
                <a:latin typeface="URWPalladioL-Roma"/>
              </a:rPr>
              <a:t>Bablock</a:t>
            </a:r>
            <a:r>
              <a:rPr lang="en-US" sz="1200" b="0" i="0" u="none" strike="noStrike" baseline="0" dirty="0" smtClean="0">
                <a:latin typeface="URWPalladioL-Roma"/>
              </a:rPr>
              <a:t>: </a:t>
            </a:r>
            <a:r>
              <a:rPr lang="fr-FR" sz="1200" b="0" i="0" kern="1200" dirty="0" smtClean="0">
                <a:solidFill>
                  <a:schemeClr val="tx1"/>
                </a:solidFill>
                <a:effectLst/>
                <a:latin typeface="+mn-lt"/>
                <a:ea typeface="+mn-ea"/>
                <a:cs typeface="+mn-cs"/>
              </a:rPr>
              <a:t>méthode de régression qui permet de comparer deux méthodes de mesure qui s'affranchit des hypothèses lourdes de la régression linéaire simple classique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la variable explicative X est déterministe (pas d'erreur de mesure), la variable Y suit une loi normale de moyenne </a:t>
            </a:r>
            <a:r>
              <a:rPr lang="fr-FR" sz="1200" b="0" i="0" kern="1200" dirty="0" err="1" smtClean="0">
                <a:solidFill>
                  <a:schemeClr val="tx1"/>
                </a:solidFill>
                <a:effectLst/>
                <a:latin typeface="+mn-lt"/>
                <a:ea typeface="+mn-ea"/>
                <a:cs typeface="+mn-cs"/>
              </a:rPr>
              <a:t>aX</a:t>
            </a:r>
            <a:r>
              <a:rPr lang="fr-FR" sz="1200" b="0" i="0" kern="1200" dirty="0" smtClean="0">
                <a:solidFill>
                  <a:schemeClr val="tx1"/>
                </a:solidFill>
                <a:effectLst/>
                <a:latin typeface="+mn-lt"/>
                <a:ea typeface="+mn-ea"/>
                <a:cs typeface="+mn-cs"/>
              </a:rPr>
              <a:t>; la variance de l'erreur est constante). Passing et </a:t>
            </a:r>
            <a:r>
              <a:rPr lang="fr-FR" sz="1200" b="0" i="0" kern="1200" dirty="0" err="1" smtClean="0">
                <a:solidFill>
                  <a:schemeClr val="tx1"/>
                </a:solidFill>
                <a:effectLst/>
                <a:latin typeface="+mn-lt"/>
                <a:ea typeface="+mn-ea"/>
                <a:cs typeface="+mn-cs"/>
              </a:rPr>
              <a:t>Bablok</a:t>
            </a:r>
            <a:r>
              <a:rPr lang="fr-FR" sz="1200" b="0" i="0" kern="1200" dirty="0" smtClean="0">
                <a:solidFill>
                  <a:schemeClr val="tx1"/>
                </a:solidFill>
                <a:effectLst/>
                <a:latin typeface="+mn-lt"/>
                <a:ea typeface="+mn-ea"/>
                <a:cs typeface="+mn-cs"/>
              </a:rPr>
              <a:t> ont proposé une méthode qui permet de s'affranchir de ces hypothèses : les deux variables sont supposées comme comportant une part d'aléatoire (représentant l'erreur de mesure et la variabilité de la distribution de l'élément mesuré dans le milieu), sans qu'il soit fait d'hypothèse sur leur distribution, sinon qu'elle est identique. </a:t>
            </a:r>
          </a:p>
          <a:p>
            <a:r>
              <a:rPr lang="en-US" sz="1200" b="0" i="0" kern="1200" dirty="0" smtClean="0">
                <a:solidFill>
                  <a:schemeClr val="tx1"/>
                </a:solidFill>
                <a:effectLst/>
                <a:latin typeface="+mn-lt"/>
                <a:ea typeface="+mn-ea"/>
                <a:cs typeface="+mn-cs"/>
              </a:rPr>
              <a:t>It is robust, non-parametric, non sensitive to distribution of errors and data outliers.</a:t>
            </a:r>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5501C8FE-2821-4238-ADE8-4A2B55AF54DB}" type="slidenum">
              <a:rPr lang="fr-FR" smtClean="0"/>
              <a:t>5</a:t>
            </a:fld>
            <a:endParaRPr lang="fr-FR"/>
          </a:p>
        </p:txBody>
      </p:sp>
    </p:spTree>
    <p:extLst>
      <p:ext uri="{BB962C8B-B14F-4D97-AF65-F5344CB8AC3E}">
        <p14:creationId xmlns:p14="http://schemas.microsoft.com/office/powerpoint/2010/main" val="85589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Indique biais (évalue</a:t>
            </a:r>
            <a:r>
              <a:rPr lang="fr-FR" baseline="0" dirty="0" smtClean="0"/>
              <a:t> le </a:t>
            </a:r>
            <a:r>
              <a:rPr lang="fr-FR" dirty="0" smtClean="0"/>
              <a:t>justesse) et limites concordance 95% (évalue la précision)</a:t>
            </a:r>
            <a:endParaRPr lang="fr-FR" dirty="0"/>
          </a:p>
        </p:txBody>
      </p:sp>
      <p:sp>
        <p:nvSpPr>
          <p:cNvPr id="4" name="Espace réservé du numéro de diapositive 3"/>
          <p:cNvSpPr>
            <a:spLocks noGrp="1"/>
          </p:cNvSpPr>
          <p:nvPr>
            <p:ph type="sldNum" sz="quarter" idx="10"/>
          </p:nvPr>
        </p:nvSpPr>
        <p:spPr/>
        <p:txBody>
          <a:bodyPr/>
          <a:lstStyle/>
          <a:p>
            <a:fld id="{5501C8FE-2821-4238-ADE8-4A2B55AF54DB}" type="slidenum">
              <a:rPr lang="fr-FR" smtClean="0"/>
              <a:t>6</a:t>
            </a:fld>
            <a:endParaRPr lang="fr-FR"/>
          </a:p>
        </p:txBody>
      </p:sp>
    </p:spTree>
    <p:extLst>
      <p:ext uri="{BB962C8B-B14F-4D97-AF65-F5344CB8AC3E}">
        <p14:creationId xmlns:p14="http://schemas.microsoft.com/office/powerpoint/2010/main" val="327056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Indique biais (évalue</a:t>
            </a:r>
            <a:r>
              <a:rPr lang="fr-FR" baseline="0" dirty="0" smtClean="0"/>
              <a:t> le </a:t>
            </a:r>
            <a:r>
              <a:rPr lang="fr-FR" dirty="0" smtClean="0"/>
              <a:t>justesse) et limites concordance 95% (évalue la précision)</a:t>
            </a:r>
            <a:endParaRPr lang="fr-FR" dirty="0"/>
          </a:p>
        </p:txBody>
      </p:sp>
      <p:sp>
        <p:nvSpPr>
          <p:cNvPr id="4" name="Espace réservé du numéro de diapositive 3"/>
          <p:cNvSpPr>
            <a:spLocks noGrp="1"/>
          </p:cNvSpPr>
          <p:nvPr>
            <p:ph type="sldNum" sz="quarter" idx="10"/>
          </p:nvPr>
        </p:nvSpPr>
        <p:spPr/>
        <p:txBody>
          <a:bodyPr/>
          <a:lstStyle/>
          <a:p>
            <a:fld id="{5501C8FE-2821-4238-ADE8-4A2B55AF54DB}" type="slidenum">
              <a:rPr lang="fr-FR" smtClean="0"/>
              <a:t>7</a:t>
            </a:fld>
            <a:endParaRPr lang="fr-FR"/>
          </a:p>
        </p:txBody>
      </p:sp>
    </p:spTree>
    <p:extLst>
      <p:ext uri="{BB962C8B-B14F-4D97-AF65-F5344CB8AC3E}">
        <p14:creationId xmlns:p14="http://schemas.microsoft.com/office/powerpoint/2010/main" val="328245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Indique biais (évalue</a:t>
            </a:r>
            <a:r>
              <a:rPr lang="fr-FR" baseline="0" dirty="0" smtClean="0"/>
              <a:t> le </a:t>
            </a:r>
            <a:r>
              <a:rPr lang="fr-FR" dirty="0" smtClean="0"/>
              <a:t>justesse) et limites concordance 95% (évalue la précision)</a:t>
            </a:r>
            <a:endParaRPr lang="fr-FR" dirty="0"/>
          </a:p>
        </p:txBody>
      </p:sp>
      <p:sp>
        <p:nvSpPr>
          <p:cNvPr id="4" name="Espace réservé du numéro de diapositive 3"/>
          <p:cNvSpPr>
            <a:spLocks noGrp="1"/>
          </p:cNvSpPr>
          <p:nvPr>
            <p:ph type="sldNum" sz="quarter" idx="10"/>
          </p:nvPr>
        </p:nvSpPr>
        <p:spPr/>
        <p:txBody>
          <a:bodyPr/>
          <a:lstStyle/>
          <a:p>
            <a:fld id="{5501C8FE-2821-4238-ADE8-4A2B55AF54DB}" type="slidenum">
              <a:rPr lang="fr-FR" smtClean="0"/>
              <a:t>8</a:t>
            </a:fld>
            <a:endParaRPr lang="fr-FR"/>
          </a:p>
        </p:txBody>
      </p:sp>
    </p:spTree>
    <p:extLst>
      <p:ext uri="{BB962C8B-B14F-4D97-AF65-F5344CB8AC3E}">
        <p14:creationId xmlns:p14="http://schemas.microsoft.com/office/powerpoint/2010/main" val="808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10597C8-6FCF-425C-8038-1445FF835CC3}" type="datetime1">
              <a:rPr lang="fr-FR" smtClean="0"/>
              <a:t>12/10/2023</a:t>
            </a:fld>
            <a:endParaRPr lang="fr-F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3F96867-0FA8-4326-9B68-D47D0E633703}" type="slidenum">
              <a:rPr lang="fr-FR" smtClean="0"/>
              <a:t>‹N°›</a:t>
            </a:fld>
            <a:endParaRPr lang="fr-F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2272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1C04DB7-BE72-4422-A0AE-35BEB9CBADCD}"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F96867-0FA8-4326-9B68-D47D0E633703}" type="slidenum">
              <a:rPr lang="fr-FR" smtClean="0"/>
              <a:t>‹N°›</a:t>
            </a:fld>
            <a:endParaRPr lang="fr-FR"/>
          </a:p>
        </p:txBody>
      </p:sp>
    </p:spTree>
    <p:extLst>
      <p:ext uri="{BB962C8B-B14F-4D97-AF65-F5344CB8AC3E}">
        <p14:creationId xmlns:p14="http://schemas.microsoft.com/office/powerpoint/2010/main" val="343445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472E129-4283-4794-A9E6-86AB222075BD}"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F96867-0FA8-4326-9B68-D47D0E633703}" type="slidenum">
              <a:rPr lang="fr-FR" smtClean="0"/>
              <a:t>‹N°›</a:t>
            </a:fld>
            <a:endParaRPr lang="fr-FR"/>
          </a:p>
        </p:txBody>
      </p:sp>
    </p:spTree>
    <p:extLst>
      <p:ext uri="{BB962C8B-B14F-4D97-AF65-F5344CB8AC3E}">
        <p14:creationId xmlns:p14="http://schemas.microsoft.com/office/powerpoint/2010/main" val="387466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88915" y="228600"/>
            <a:ext cx="10729288" cy="532505"/>
          </a:xfrm>
        </p:spPr>
        <p:txBody>
          <a:bodyPr>
            <a:normAutofit/>
          </a:bodyPr>
          <a:lstStyle>
            <a:lvl1pPr>
              <a:defRPr sz="30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A81A6A-3F0F-48DC-9306-040D4D67BB7E}"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F96867-0FA8-4326-9B68-D47D0E633703}" type="slidenum">
              <a:rPr lang="fr-FR" smtClean="0"/>
              <a:t>‹N°›</a:t>
            </a:fld>
            <a:endParaRPr lang="fr-FR"/>
          </a:p>
        </p:txBody>
      </p:sp>
    </p:spTree>
    <p:extLst>
      <p:ext uri="{BB962C8B-B14F-4D97-AF65-F5344CB8AC3E}">
        <p14:creationId xmlns:p14="http://schemas.microsoft.com/office/powerpoint/2010/main" val="146719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2133538"/>
          </a:xfrm>
        </p:spPr>
        <p:txBody>
          <a:bodyPr anchor="b">
            <a:normAutofit/>
          </a:bodyPr>
          <a:lstStyle>
            <a:lvl1pPr>
              <a:lnSpc>
                <a:spcPct val="85000"/>
              </a:lnSpc>
              <a:defRPr sz="7200" b="0"/>
            </a:lvl1pPr>
          </a:lstStyle>
          <a:p>
            <a:r>
              <a:rPr lang="fr-FR"/>
              <a:t>Modifiez le style du titre</a:t>
            </a:r>
            <a:endParaRPr lang="en-US" dirty="0"/>
          </a:p>
        </p:txBody>
      </p:sp>
      <p:sp>
        <p:nvSpPr>
          <p:cNvPr id="3" name="Text Placeholder 2"/>
          <p:cNvSpPr>
            <a:spLocks noGrp="1"/>
          </p:cNvSpPr>
          <p:nvPr>
            <p:ph type="body" idx="1"/>
          </p:nvPr>
        </p:nvSpPr>
        <p:spPr>
          <a:xfrm>
            <a:off x="1261872" y="3060441"/>
            <a:ext cx="9418320" cy="3431799"/>
          </a:xfrm>
        </p:spPr>
        <p:txBody>
          <a:bodyPr anchor="t">
            <a:normAutofit/>
          </a:bodyPr>
          <a:lstStyle>
            <a:lvl1pPr marL="0" indent="0">
              <a:buNone/>
              <a:defRPr sz="3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3615989-5153-4E24-94C5-B86894F4AB19}"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F96867-0FA8-4326-9B68-D47D0E633703}" type="slidenum">
              <a:rPr lang="fr-FR" smtClean="0"/>
              <a:t>‹N°›</a:t>
            </a:fld>
            <a:endParaRPr lang="fr-F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533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88916" y="1266092"/>
            <a:ext cx="4986470" cy="491404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43719" y="1266092"/>
            <a:ext cx="4986470" cy="491404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35BC071-29B6-4067-86AB-90CB0B310240}"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F96867-0FA8-4326-9B68-D47D0E633703}" type="slidenum">
              <a:rPr lang="fr-FR" smtClean="0"/>
              <a:t>‹N°›</a:t>
            </a:fld>
            <a:endParaRPr lang="fr-FR"/>
          </a:p>
        </p:txBody>
      </p:sp>
    </p:spTree>
    <p:extLst>
      <p:ext uri="{BB962C8B-B14F-4D97-AF65-F5344CB8AC3E}">
        <p14:creationId xmlns:p14="http://schemas.microsoft.com/office/powerpoint/2010/main" val="15693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fr-FR"/>
              <a:t>Cliquez pour modifier les styles du texte du masque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33511D0-C7D9-4D5F-931C-7619E215E964}" type="datetime1">
              <a:rPr lang="fr-FR" smtClean="0"/>
              <a:t>12/10/2023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3F96867-0FA8-4326-9B68-D47D0E633703}" type="slidenum">
              <a:rPr lang="fr-FR" smtClean="0"/>
              <a:t>‹N°›</a:t>
            </a:fld>
            <a:endParaRPr lang="fr-FR"/>
          </a:p>
        </p:txBody>
      </p:sp>
    </p:spTree>
    <p:extLst>
      <p:ext uri="{BB962C8B-B14F-4D97-AF65-F5344CB8AC3E}">
        <p14:creationId xmlns:p14="http://schemas.microsoft.com/office/powerpoint/2010/main" val="418539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A3AAEFF-15B0-4B41-B4CE-6FF453D2E39C}" type="datetime1">
              <a:rPr lang="fr-FR" smtClean="0"/>
              <a:t>12/10/2023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3F96867-0FA8-4326-9B68-D47D0E633703}" type="slidenum">
              <a:rPr lang="fr-FR" smtClean="0"/>
              <a:t>‹N°›</a:t>
            </a:fld>
            <a:endParaRPr lang="fr-FR"/>
          </a:p>
        </p:txBody>
      </p:sp>
    </p:spTree>
    <p:extLst>
      <p:ext uri="{BB962C8B-B14F-4D97-AF65-F5344CB8AC3E}">
        <p14:creationId xmlns:p14="http://schemas.microsoft.com/office/powerpoint/2010/main" val="25200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336D5-1FA9-4F75-9534-84F5171CC33F}" type="datetime1">
              <a:rPr lang="fr-FR" smtClean="0"/>
              <a:t>12/10/2023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3F96867-0FA8-4326-9B68-D47D0E633703}" type="slidenum">
              <a:rPr lang="fr-FR" smtClean="0"/>
              <a:t>‹N°›</a:t>
            </a:fld>
            <a:endParaRPr lang="fr-FR"/>
          </a:p>
        </p:txBody>
      </p:sp>
    </p:spTree>
    <p:extLst>
      <p:ext uri="{BB962C8B-B14F-4D97-AF65-F5344CB8AC3E}">
        <p14:creationId xmlns:p14="http://schemas.microsoft.com/office/powerpoint/2010/main" val="167238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224D78B-589A-42D8-B3C5-DF82F1BEB6B8}"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F96867-0FA8-4326-9B68-D47D0E633703}" type="slidenum">
              <a:rPr lang="fr-FR" smtClean="0"/>
              <a:t>‹N°›</a:t>
            </a:fld>
            <a:endParaRPr lang="fr-FR"/>
          </a:p>
        </p:txBody>
      </p:sp>
    </p:spTree>
    <p:extLst>
      <p:ext uri="{BB962C8B-B14F-4D97-AF65-F5344CB8AC3E}">
        <p14:creationId xmlns:p14="http://schemas.microsoft.com/office/powerpoint/2010/main" val="415887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CDBA735-37F3-42F7-BD9A-3B77F5C13841}"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F96867-0FA8-4326-9B68-D47D0E633703}" type="slidenum">
              <a:rPr lang="fr-FR" smtClean="0"/>
              <a:t>‹N°›</a:t>
            </a:fld>
            <a:endParaRPr lang="fr-FR"/>
          </a:p>
        </p:txBody>
      </p:sp>
    </p:spTree>
    <p:extLst>
      <p:ext uri="{BB962C8B-B14F-4D97-AF65-F5344CB8AC3E}">
        <p14:creationId xmlns:p14="http://schemas.microsoft.com/office/powerpoint/2010/main" val="90168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88915" y="142874"/>
            <a:ext cx="10729288" cy="637281"/>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3" name="Text Placeholder 2"/>
          <p:cNvSpPr>
            <a:spLocks noGrp="1"/>
          </p:cNvSpPr>
          <p:nvPr>
            <p:ph type="body" idx="1"/>
          </p:nvPr>
        </p:nvSpPr>
        <p:spPr>
          <a:xfrm>
            <a:off x="288914" y="1101012"/>
            <a:ext cx="10729289" cy="507912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0A2A445-9E56-461C-8753-C00946311FB7}" type="datetime1">
              <a:rPr lang="fr-FR" smtClean="0"/>
              <a:t>12/10/2023</a:t>
            </a:fld>
            <a:endParaRPr lang="fr-F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fr-F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73F96867-0FA8-4326-9B68-D47D0E633703}" type="slidenum">
              <a:rPr lang="fr-FR" smtClean="0"/>
              <a:t>‹N°›</a:t>
            </a:fld>
            <a:endParaRPr lang="fr-FR" dirty="0"/>
          </a:p>
        </p:txBody>
      </p:sp>
    </p:spTree>
    <p:extLst>
      <p:ext uri="{BB962C8B-B14F-4D97-AF65-F5344CB8AC3E}">
        <p14:creationId xmlns:p14="http://schemas.microsoft.com/office/powerpoint/2010/main" val="65515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25F1010-8363-FCA5-B67F-FC4E70CED347}"/>
              </a:ext>
            </a:extLst>
          </p:cNvPr>
          <p:cNvSpPr>
            <a:spLocks noGrp="1"/>
          </p:cNvSpPr>
          <p:nvPr>
            <p:ph type="sldNum" sz="quarter" idx="12"/>
          </p:nvPr>
        </p:nvSpPr>
        <p:spPr/>
        <p:txBody>
          <a:bodyPr>
            <a:normAutofit lnSpcReduction="10000"/>
          </a:bodyPr>
          <a:lstStyle/>
          <a:p>
            <a:fld id="{73F96867-0FA8-4326-9B68-D47D0E633703}" type="slidenum">
              <a:rPr lang="fr-FR" smtClean="0"/>
              <a:t>1</a:t>
            </a:fld>
            <a:endParaRPr lang="fr-FR"/>
          </a:p>
        </p:txBody>
      </p:sp>
      <p:pic>
        <p:nvPicPr>
          <p:cNvPr id="5" name="Image 4">
            <a:extLst>
              <a:ext uri="{FF2B5EF4-FFF2-40B4-BE49-F238E27FC236}">
                <a16:creationId xmlns:a16="http://schemas.microsoft.com/office/drawing/2014/main" id="{9D84F899-405A-5C3D-1FE0-56F5EEA669FF}"/>
              </a:ext>
            </a:extLst>
          </p:cNvPr>
          <p:cNvPicPr>
            <a:picLocks noChangeAspect="1"/>
          </p:cNvPicPr>
          <p:nvPr/>
        </p:nvPicPr>
        <p:blipFill>
          <a:blip r:embed="rId2"/>
          <a:stretch>
            <a:fillRect/>
          </a:stretch>
        </p:blipFill>
        <p:spPr>
          <a:xfrm>
            <a:off x="259976" y="441054"/>
            <a:ext cx="10775576" cy="3475140"/>
          </a:xfrm>
          <a:prstGeom prst="rect">
            <a:avLst/>
          </a:prstGeom>
        </p:spPr>
      </p:pic>
      <p:sp>
        <p:nvSpPr>
          <p:cNvPr id="7" name="ZoneTexte 6">
            <a:extLst>
              <a:ext uri="{FF2B5EF4-FFF2-40B4-BE49-F238E27FC236}">
                <a16:creationId xmlns:a16="http://schemas.microsoft.com/office/drawing/2014/main" id="{8A688DAF-1F0B-27FA-F1B3-D5413E2908FC}"/>
              </a:ext>
            </a:extLst>
          </p:cNvPr>
          <p:cNvSpPr txBox="1"/>
          <p:nvPr/>
        </p:nvSpPr>
        <p:spPr>
          <a:xfrm>
            <a:off x="3240740" y="3916194"/>
            <a:ext cx="4814047" cy="707886"/>
          </a:xfrm>
          <a:prstGeom prst="rect">
            <a:avLst/>
          </a:prstGeom>
          <a:noFill/>
        </p:spPr>
        <p:txBody>
          <a:bodyPr wrap="square">
            <a:spAutoFit/>
          </a:bodyPr>
          <a:lstStyle/>
          <a:p>
            <a:pPr algn="ctr"/>
            <a:r>
              <a:rPr lang="fr-FR" sz="2000" dirty="0"/>
              <a:t>Int J Mol </a:t>
            </a:r>
            <a:r>
              <a:rPr lang="fr-FR" sz="2000" dirty="0" err="1"/>
              <a:t>Sci</a:t>
            </a:r>
            <a:r>
              <a:rPr lang="fr-FR" sz="2000" dirty="0"/>
              <a:t>. 2023 Jun 20;24(12):10379.</a:t>
            </a:r>
          </a:p>
          <a:p>
            <a:pPr algn="ctr"/>
            <a:r>
              <a:rPr lang="fr-FR" sz="2000" dirty="0" err="1"/>
              <a:t>doi</a:t>
            </a:r>
            <a:r>
              <a:rPr lang="fr-FR" sz="2000" dirty="0"/>
              <a:t>: 10.3390/ijms241210379. </a:t>
            </a:r>
          </a:p>
        </p:txBody>
      </p:sp>
      <p:sp>
        <p:nvSpPr>
          <p:cNvPr id="8" name="ZoneTexte 7">
            <a:extLst>
              <a:ext uri="{FF2B5EF4-FFF2-40B4-BE49-F238E27FC236}">
                <a16:creationId xmlns:a16="http://schemas.microsoft.com/office/drawing/2014/main" id="{53D60555-0465-9E91-CB3E-852BCB20799E}"/>
              </a:ext>
            </a:extLst>
          </p:cNvPr>
          <p:cNvSpPr txBox="1"/>
          <p:nvPr/>
        </p:nvSpPr>
        <p:spPr>
          <a:xfrm>
            <a:off x="3355039" y="4939614"/>
            <a:ext cx="4585447" cy="1015663"/>
          </a:xfrm>
          <a:prstGeom prst="rect">
            <a:avLst/>
          </a:prstGeom>
          <a:noFill/>
        </p:spPr>
        <p:txBody>
          <a:bodyPr wrap="square">
            <a:spAutoFit/>
          </a:bodyPr>
          <a:lstStyle/>
          <a:p>
            <a:pPr algn="ctr"/>
            <a:r>
              <a:rPr lang="fr-FR" sz="2000" dirty="0"/>
              <a:t>Présentation : Alexandre Jentzer</a:t>
            </a:r>
          </a:p>
          <a:p>
            <a:pPr algn="ctr"/>
            <a:r>
              <a:rPr lang="fr-FR" sz="2000" dirty="0"/>
              <a:t>Service d’Immunologie</a:t>
            </a:r>
          </a:p>
          <a:p>
            <a:pPr algn="ctr"/>
            <a:r>
              <a:rPr lang="fr-FR" sz="2000" dirty="0"/>
              <a:t>CHU de Montpellier</a:t>
            </a:r>
          </a:p>
        </p:txBody>
      </p:sp>
      <p:pic>
        <p:nvPicPr>
          <p:cNvPr id="10" name="Image 9">
            <a:extLst>
              <a:ext uri="{FF2B5EF4-FFF2-40B4-BE49-F238E27FC236}">
                <a16:creationId xmlns:a16="http://schemas.microsoft.com/office/drawing/2014/main" id="{0287E4D7-6833-1EAD-86F1-D017C7B0D8C6}"/>
              </a:ext>
            </a:extLst>
          </p:cNvPr>
          <p:cNvPicPr>
            <a:picLocks noChangeAspect="1"/>
          </p:cNvPicPr>
          <p:nvPr/>
        </p:nvPicPr>
        <p:blipFill>
          <a:blip r:embed="rId3"/>
          <a:stretch>
            <a:fillRect/>
          </a:stretch>
        </p:blipFill>
        <p:spPr>
          <a:xfrm>
            <a:off x="651720" y="6270812"/>
            <a:ext cx="10602805" cy="495369"/>
          </a:xfrm>
          <a:prstGeom prst="rect">
            <a:avLst/>
          </a:prstGeom>
        </p:spPr>
      </p:pic>
    </p:spTree>
    <p:extLst>
      <p:ext uri="{BB962C8B-B14F-4D97-AF65-F5344CB8AC3E}">
        <p14:creationId xmlns:p14="http://schemas.microsoft.com/office/powerpoint/2010/main" val="104291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41268-88A6-07B5-1FB2-B084A1324202}"/>
              </a:ext>
            </a:extLst>
          </p:cNvPr>
          <p:cNvSpPr>
            <a:spLocks noGrp="1"/>
          </p:cNvSpPr>
          <p:nvPr>
            <p:ph type="title"/>
          </p:nvPr>
        </p:nvSpPr>
        <p:spPr>
          <a:xfrm>
            <a:off x="3642022" y="283075"/>
            <a:ext cx="4021828" cy="532505"/>
          </a:xfrm>
          <a:solidFill>
            <a:srgbClr val="CCFFFF"/>
          </a:solidFill>
          <a:ln>
            <a:solidFill>
              <a:srgbClr val="FF0000"/>
            </a:solidFill>
          </a:ln>
        </p:spPr>
        <p:txBody>
          <a:bodyPr>
            <a:normAutofit fontScale="90000"/>
          </a:bodyPr>
          <a:lstStyle/>
          <a:p>
            <a:r>
              <a:rPr lang="fr-FR" b="1" dirty="0"/>
              <a:t>Conclusion / discussion</a:t>
            </a:r>
          </a:p>
        </p:txBody>
      </p:sp>
      <p:grpSp>
        <p:nvGrpSpPr>
          <p:cNvPr id="12" name="Groupe 11"/>
          <p:cNvGrpSpPr/>
          <p:nvPr/>
        </p:nvGrpSpPr>
        <p:grpSpPr>
          <a:xfrm>
            <a:off x="288925" y="1249487"/>
            <a:ext cx="10729912" cy="4359026"/>
            <a:chOff x="288925" y="1249487"/>
            <a:chExt cx="10729912" cy="4359026"/>
          </a:xfrm>
        </p:grpSpPr>
        <p:sp>
          <p:nvSpPr>
            <p:cNvPr id="13" name="Forme libre 12"/>
            <p:cNvSpPr/>
            <p:nvPr/>
          </p:nvSpPr>
          <p:spPr>
            <a:xfrm>
              <a:off x="288925" y="1249487"/>
              <a:ext cx="3353097" cy="2011858"/>
            </a:xfrm>
            <a:custGeom>
              <a:avLst/>
              <a:gdLst>
                <a:gd name="connsiteX0" fmla="*/ 0 w 3353097"/>
                <a:gd name="connsiteY0" fmla="*/ 0 h 2011858"/>
                <a:gd name="connsiteX1" fmla="*/ 3353097 w 3353097"/>
                <a:gd name="connsiteY1" fmla="*/ 0 h 2011858"/>
                <a:gd name="connsiteX2" fmla="*/ 3353097 w 3353097"/>
                <a:gd name="connsiteY2" fmla="*/ 2011858 h 2011858"/>
                <a:gd name="connsiteX3" fmla="*/ 0 w 3353097"/>
                <a:gd name="connsiteY3" fmla="*/ 2011858 h 2011858"/>
                <a:gd name="connsiteX4" fmla="*/ 0 w 3353097"/>
                <a:gd name="connsiteY4" fmla="*/ 0 h 201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097" h="2011858">
                  <a:moveTo>
                    <a:pt x="0" y="0"/>
                  </a:moveTo>
                  <a:lnTo>
                    <a:pt x="3353097" y="0"/>
                  </a:lnTo>
                  <a:lnTo>
                    <a:pt x="3353097" y="2011858"/>
                  </a:lnTo>
                  <a:lnTo>
                    <a:pt x="0" y="201185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LT DS2 was used as the reference method</a:t>
              </a:r>
              <a:endParaRPr lang="fr-FR" sz="2300" kern="1200" dirty="0"/>
            </a:p>
          </p:txBody>
        </p:sp>
        <p:sp>
          <p:nvSpPr>
            <p:cNvPr id="14" name="Forme libre 13"/>
            <p:cNvSpPr/>
            <p:nvPr/>
          </p:nvSpPr>
          <p:spPr>
            <a:xfrm>
              <a:off x="3977332" y="1249487"/>
              <a:ext cx="3353097" cy="2011858"/>
            </a:xfrm>
            <a:custGeom>
              <a:avLst/>
              <a:gdLst>
                <a:gd name="connsiteX0" fmla="*/ 0 w 3353097"/>
                <a:gd name="connsiteY0" fmla="*/ 0 h 2011858"/>
                <a:gd name="connsiteX1" fmla="*/ 3353097 w 3353097"/>
                <a:gd name="connsiteY1" fmla="*/ 0 h 2011858"/>
                <a:gd name="connsiteX2" fmla="*/ 3353097 w 3353097"/>
                <a:gd name="connsiteY2" fmla="*/ 2011858 h 2011858"/>
                <a:gd name="connsiteX3" fmla="*/ 0 w 3353097"/>
                <a:gd name="connsiteY3" fmla="*/ 2011858 h 2011858"/>
                <a:gd name="connsiteX4" fmla="*/ 0 w 3353097"/>
                <a:gd name="connsiteY4" fmla="*/ 0 h 201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097" h="2011858">
                  <a:moveTo>
                    <a:pt x="0" y="0"/>
                  </a:moveTo>
                  <a:lnTo>
                    <a:pt x="3353097" y="0"/>
                  </a:lnTo>
                  <a:lnTo>
                    <a:pt x="3353097" y="2011858"/>
                  </a:lnTo>
                  <a:lnTo>
                    <a:pt x="0" y="201185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a:t>50 samples were analyzed</a:t>
              </a:r>
            </a:p>
          </p:txBody>
        </p:sp>
        <p:sp>
          <p:nvSpPr>
            <p:cNvPr id="15" name="Forme libre 14"/>
            <p:cNvSpPr/>
            <p:nvPr/>
          </p:nvSpPr>
          <p:spPr>
            <a:xfrm>
              <a:off x="7665740" y="1249487"/>
              <a:ext cx="3353097" cy="2011858"/>
            </a:xfrm>
            <a:custGeom>
              <a:avLst/>
              <a:gdLst>
                <a:gd name="connsiteX0" fmla="*/ 0 w 3353097"/>
                <a:gd name="connsiteY0" fmla="*/ 0 h 2011858"/>
                <a:gd name="connsiteX1" fmla="*/ 3353097 w 3353097"/>
                <a:gd name="connsiteY1" fmla="*/ 0 h 2011858"/>
                <a:gd name="connsiteX2" fmla="*/ 3353097 w 3353097"/>
                <a:gd name="connsiteY2" fmla="*/ 2011858 h 2011858"/>
                <a:gd name="connsiteX3" fmla="*/ 0 w 3353097"/>
                <a:gd name="connsiteY3" fmla="*/ 2011858 h 2011858"/>
                <a:gd name="connsiteX4" fmla="*/ 0 w 3353097"/>
                <a:gd name="connsiteY4" fmla="*/ 0 h 201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097" h="2011858">
                  <a:moveTo>
                    <a:pt x="0" y="0"/>
                  </a:moveTo>
                  <a:lnTo>
                    <a:pt x="3353097" y="0"/>
                  </a:lnTo>
                  <a:lnTo>
                    <a:pt x="3353097" y="2011858"/>
                  </a:lnTo>
                  <a:lnTo>
                    <a:pt x="0" y="201185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a:t>Low </a:t>
              </a:r>
              <a:r>
                <a:rPr lang="fr-FR" sz="2300" kern="1200" dirty="0" err="1"/>
                <a:t>number</a:t>
              </a:r>
              <a:r>
                <a:rPr lang="fr-FR" sz="2300" kern="1200" dirty="0"/>
                <a:t> of </a:t>
              </a:r>
              <a:r>
                <a:rPr lang="fr-FR" sz="2300" kern="1200" dirty="0" err="1"/>
                <a:t>immunizations</a:t>
              </a:r>
              <a:endParaRPr lang="fr-FR" sz="2300" kern="1200" dirty="0"/>
            </a:p>
          </p:txBody>
        </p:sp>
        <p:sp>
          <p:nvSpPr>
            <p:cNvPr id="16" name="Forme libre 15"/>
            <p:cNvSpPr/>
            <p:nvPr/>
          </p:nvSpPr>
          <p:spPr>
            <a:xfrm>
              <a:off x="1481972" y="3596655"/>
              <a:ext cx="4414170" cy="2011858"/>
            </a:xfrm>
            <a:custGeom>
              <a:avLst/>
              <a:gdLst>
                <a:gd name="connsiteX0" fmla="*/ 0 w 3353097"/>
                <a:gd name="connsiteY0" fmla="*/ 0 h 2011858"/>
                <a:gd name="connsiteX1" fmla="*/ 3353097 w 3353097"/>
                <a:gd name="connsiteY1" fmla="*/ 0 h 2011858"/>
                <a:gd name="connsiteX2" fmla="*/ 3353097 w 3353097"/>
                <a:gd name="connsiteY2" fmla="*/ 2011858 h 2011858"/>
                <a:gd name="connsiteX3" fmla="*/ 0 w 3353097"/>
                <a:gd name="connsiteY3" fmla="*/ 2011858 h 2011858"/>
                <a:gd name="connsiteX4" fmla="*/ 0 w 3353097"/>
                <a:gd name="connsiteY4" fmla="*/ 0 h 201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097" h="2011858">
                  <a:moveTo>
                    <a:pt x="0" y="0"/>
                  </a:moveTo>
                  <a:lnTo>
                    <a:pt x="3353097" y="0"/>
                  </a:lnTo>
                  <a:lnTo>
                    <a:pt x="3353097" y="2011858"/>
                  </a:lnTo>
                  <a:lnTo>
                    <a:pt x="0" y="201185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Qualitative and quantitative </a:t>
              </a:r>
              <a:r>
                <a:rPr lang="en-US" sz="2300" kern="1200" dirty="0"/>
                <a:t>analysis indicated a good concordance between the three evaluated assays and our </a:t>
              </a:r>
              <a:r>
                <a:rPr lang="en-US" sz="2300" kern="1200" dirty="0" smtClean="0"/>
                <a:t>“gold standard”</a:t>
              </a:r>
              <a:endParaRPr lang="fr-FR" sz="2300" kern="1200" dirty="0"/>
            </a:p>
          </p:txBody>
        </p:sp>
        <p:sp>
          <p:nvSpPr>
            <p:cNvPr id="17" name="Forme libre 16"/>
            <p:cNvSpPr/>
            <p:nvPr/>
          </p:nvSpPr>
          <p:spPr>
            <a:xfrm>
              <a:off x="6247218" y="3596655"/>
              <a:ext cx="3353097" cy="2011858"/>
            </a:xfrm>
            <a:custGeom>
              <a:avLst/>
              <a:gdLst>
                <a:gd name="connsiteX0" fmla="*/ 0 w 3353097"/>
                <a:gd name="connsiteY0" fmla="*/ 0 h 2011858"/>
                <a:gd name="connsiteX1" fmla="*/ 3353097 w 3353097"/>
                <a:gd name="connsiteY1" fmla="*/ 0 h 2011858"/>
                <a:gd name="connsiteX2" fmla="*/ 3353097 w 3353097"/>
                <a:gd name="connsiteY2" fmla="*/ 2011858 h 2011858"/>
                <a:gd name="connsiteX3" fmla="*/ 0 w 3353097"/>
                <a:gd name="connsiteY3" fmla="*/ 2011858 h 2011858"/>
                <a:gd name="connsiteX4" fmla="*/ 0 w 3353097"/>
                <a:gd name="connsiteY4" fmla="*/ 0 h 201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097" h="2011858">
                  <a:moveTo>
                    <a:pt x="0" y="0"/>
                  </a:moveTo>
                  <a:lnTo>
                    <a:pt x="3353097" y="0"/>
                  </a:lnTo>
                  <a:lnTo>
                    <a:pt x="3353097" y="2011858"/>
                  </a:lnTo>
                  <a:lnTo>
                    <a:pt x="0" y="201185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Use the same assay method for the follow-up of a given patient.</a:t>
              </a:r>
              <a:endParaRPr lang="fr-FR" sz="2300" kern="1200" dirty="0"/>
            </a:p>
          </p:txBody>
        </p:sp>
      </p:grpSp>
      <p:sp>
        <p:nvSpPr>
          <p:cNvPr id="4" name="Espace réservé du numéro de diapositive 3">
            <a:extLst>
              <a:ext uri="{FF2B5EF4-FFF2-40B4-BE49-F238E27FC236}">
                <a16:creationId xmlns:a16="http://schemas.microsoft.com/office/drawing/2014/main" id="{4EFD608F-A274-BA61-DBCD-E130EE88D680}"/>
              </a:ext>
            </a:extLst>
          </p:cNvPr>
          <p:cNvSpPr>
            <a:spLocks noGrp="1"/>
          </p:cNvSpPr>
          <p:nvPr>
            <p:ph type="sldNum" sz="quarter" idx="12"/>
          </p:nvPr>
        </p:nvSpPr>
        <p:spPr/>
        <p:txBody>
          <a:bodyPr>
            <a:normAutofit lnSpcReduction="10000"/>
          </a:bodyPr>
          <a:lstStyle/>
          <a:p>
            <a:fld id="{73F96867-0FA8-4326-9B68-D47D0E633703}" type="slidenum">
              <a:rPr lang="fr-FR" smtClean="0"/>
              <a:t>10</a:t>
            </a:fld>
            <a:endParaRPr lang="fr-FR"/>
          </a:p>
        </p:txBody>
      </p:sp>
      <p:sp>
        <p:nvSpPr>
          <p:cNvPr id="3" name="ZoneTexte 2"/>
          <p:cNvSpPr txBox="1"/>
          <p:nvPr/>
        </p:nvSpPr>
        <p:spPr>
          <a:xfrm>
            <a:off x="2401548" y="5935102"/>
            <a:ext cx="870751" cy="307777"/>
          </a:xfrm>
          <a:prstGeom prst="rect">
            <a:avLst/>
          </a:prstGeom>
          <a:solidFill>
            <a:schemeClr val="bg1">
              <a:lumMod val="85000"/>
            </a:schemeClr>
          </a:solidFill>
        </p:spPr>
        <p:txBody>
          <a:bodyPr wrap="none" rtlCol="0">
            <a:spAutoFit/>
          </a:bodyPr>
          <a:lstStyle/>
          <a:p>
            <a:r>
              <a:rPr lang="fr-FR" sz="1400" b="1" dirty="0" smtClean="0"/>
              <a:t>Anti-IFX</a:t>
            </a:r>
            <a:endParaRPr lang="fr-FR" sz="1400" b="1" dirty="0"/>
          </a:p>
        </p:txBody>
      </p:sp>
      <p:sp>
        <p:nvSpPr>
          <p:cNvPr id="6" name="ZoneTexte 5"/>
          <p:cNvSpPr txBox="1"/>
          <p:nvPr/>
        </p:nvSpPr>
        <p:spPr>
          <a:xfrm>
            <a:off x="3558791" y="5703669"/>
            <a:ext cx="1663725" cy="307777"/>
          </a:xfrm>
          <a:prstGeom prst="rect">
            <a:avLst/>
          </a:prstGeom>
          <a:solidFill>
            <a:schemeClr val="bg1">
              <a:lumMod val="85000"/>
            </a:schemeClr>
          </a:solidFill>
        </p:spPr>
        <p:txBody>
          <a:bodyPr wrap="none" rtlCol="0">
            <a:spAutoFit/>
          </a:bodyPr>
          <a:lstStyle/>
          <a:p>
            <a:r>
              <a:rPr lang="fr-FR" sz="1400" b="1" dirty="0" smtClean="0"/>
              <a:t>LT &gt;&gt; </a:t>
            </a:r>
            <a:r>
              <a:rPr lang="fr-FR" sz="1400" b="1" dirty="0" err="1" smtClean="0"/>
              <a:t>Promonitor</a:t>
            </a:r>
            <a:endParaRPr lang="fr-FR" sz="1400" b="1" dirty="0"/>
          </a:p>
        </p:txBody>
      </p:sp>
      <p:sp>
        <p:nvSpPr>
          <p:cNvPr id="7" name="ZoneTexte 6"/>
          <p:cNvSpPr txBox="1"/>
          <p:nvPr/>
        </p:nvSpPr>
        <p:spPr>
          <a:xfrm>
            <a:off x="3558790" y="6166535"/>
            <a:ext cx="977832" cy="307777"/>
          </a:xfrm>
          <a:prstGeom prst="rect">
            <a:avLst/>
          </a:prstGeom>
          <a:solidFill>
            <a:schemeClr val="bg1">
              <a:lumMod val="85000"/>
            </a:schemeClr>
          </a:solidFill>
        </p:spPr>
        <p:txBody>
          <a:bodyPr wrap="none" rtlCol="0">
            <a:spAutoFit/>
          </a:bodyPr>
          <a:lstStyle/>
          <a:p>
            <a:r>
              <a:rPr lang="fr-FR" sz="1400" b="1" dirty="0" smtClean="0"/>
              <a:t>FP </a:t>
            </a:r>
            <a:r>
              <a:rPr lang="fr-FR" sz="1400" b="1" dirty="0" err="1" smtClean="0"/>
              <a:t>iTrack</a:t>
            </a:r>
            <a:endParaRPr lang="fr-FR" sz="1400" b="1" dirty="0"/>
          </a:p>
        </p:txBody>
      </p:sp>
      <p:cxnSp>
        <p:nvCxnSpPr>
          <p:cNvPr id="9" name="Connecteur droit avec flèche 8"/>
          <p:cNvCxnSpPr>
            <a:stCxn id="3" idx="3"/>
            <a:endCxn id="6" idx="1"/>
          </p:cNvCxnSpPr>
          <p:nvPr/>
        </p:nvCxnSpPr>
        <p:spPr>
          <a:xfrm flipV="1">
            <a:off x="3272299" y="5857558"/>
            <a:ext cx="286492" cy="231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3" idx="3"/>
            <a:endCxn id="7" idx="1"/>
          </p:cNvCxnSpPr>
          <p:nvPr/>
        </p:nvCxnSpPr>
        <p:spPr>
          <a:xfrm>
            <a:off x="3272299" y="6088991"/>
            <a:ext cx="286491" cy="231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747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A08372-9DD9-0630-F725-174A71BBC8F6}"/>
              </a:ext>
            </a:extLst>
          </p:cNvPr>
          <p:cNvSpPr>
            <a:spLocks noGrp="1"/>
          </p:cNvSpPr>
          <p:nvPr>
            <p:ph type="title"/>
          </p:nvPr>
        </p:nvSpPr>
        <p:spPr>
          <a:xfrm>
            <a:off x="1675049" y="2865331"/>
            <a:ext cx="8361368" cy="637281"/>
          </a:xfrm>
        </p:spPr>
        <p:txBody>
          <a:bodyPr>
            <a:normAutofit fontScale="90000"/>
          </a:bodyPr>
          <a:lstStyle/>
          <a:p>
            <a:r>
              <a:rPr lang="en-US" sz="5000" dirty="0"/>
              <a:t>MERCI DE VOTRE ATTENTION</a:t>
            </a:r>
            <a:endParaRPr lang="fr-FR" sz="5000" dirty="0"/>
          </a:p>
        </p:txBody>
      </p:sp>
      <p:pic>
        <p:nvPicPr>
          <p:cNvPr id="3" name="Image 2">
            <a:extLst>
              <a:ext uri="{FF2B5EF4-FFF2-40B4-BE49-F238E27FC236}">
                <a16:creationId xmlns:a16="http://schemas.microsoft.com/office/drawing/2014/main" id="{365A885E-4FED-3531-AA8C-3B7EC2E8CFF1}"/>
              </a:ext>
            </a:extLst>
          </p:cNvPr>
          <p:cNvPicPr>
            <a:picLocks noChangeAspect="1"/>
          </p:cNvPicPr>
          <p:nvPr/>
        </p:nvPicPr>
        <p:blipFill>
          <a:blip r:embed="rId2"/>
          <a:stretch>
            <a:fillRect/>
          </a:stretch>
        </p:blipFill>
        <p:spPr>
          <a:xfrm>
            <a:off x="857250" y="415645"/>
            <a:ext cx="3219450" cy="1419225"/>
          </a:xfrm>
          <a:prstGeom prst="rect">
            <a:avLst/>
          </a:prstGeom>
        </p:spPr>
      </p:pic>
      <p:pic>
        <p:nvPicPr>
          <p:cNvPr id="5" name="Picture 2" descr="Université de Montpellier - Home | Facebook">
            <a:extLst>
              <a:ext uri="{FF2B5EF4-FFF2-40B4-BE49-F238E27FC236}">
                <a16:creationId xmlns:a16="http://schemas.microsoft.com/office/drawing/2014/main" id="{A2FACC02-4479-C728-C483-3A6603847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302" y="8399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03CEE0F0-EA08-1D19-4287-760E6F58E247}"/>
              </a:ext>
            </a:extLst>
          </p:cNvPr>
          <p:cNvPicPr>
            <a:picLocks noChangeAspect="1"/>
          </p:cNvPicPr>
          <p:nvPr/>
        </p:nvPicPr>
        <p:blipFill rotWithShape="1">
          <a:blip r:embed="rId4"/>
          <a:srcRect t="74128" r="6063"/>
          <a:stretch/>
        </p:blipFill>
        <p:spPr>
          <a:xfrm>
            <a:off x="1034862" y="5023131"/>
            <a:ext cx="10122274" cy="899074"/>
          </a:xfrm>
          <a:prstGeom prst="rect">
            <a:avLst/>
          </a:prstGeom>
        </p:spPr>
      </p:pic>
      <p:pic>
        <p:nvPicPr>
          <p:cNvPr id="8" name="Image 7">
            <a:extLst>
              <a:ext uri="{FF2B5EF4-FFF2-40B4-BE49-F238E27FC236}">
                <a16:creationId xmlns:a16="http://schemas.microsoft.com/office/drawing/2014/main" id="{37AA5C03-CD5E-26E6-4900-855F21704CDD}"/>
              </a:ext>
            </a:extLst>
          </p:cNvPr>
          <p:cNvPicPr>
            <a:picLocks noChangeAspect="1"/>
          </p:cNvPicPr>
          <p:nvPr/>
        </p:nvPicPr>
        <p:blipFill>
          <a:blip r:embed="rId5"/>
          <a:stretch>
            <a:fillRect/>
          </a:stretch>
        </p:blipFill>
        <p:spPr>
          <a:xfrm>
            <a:off x="554331" y="5946986"/>
            <a:ext cx="10602805" cy="495369"/>
          </a:xfrm>
          <a:prstGeom prst="rect">
            <a:avLst/>
          </a:prstGeom>
        </p:spPr>
      </p:pic>
      <p:sp>
        <p:nvSpPr>
          <p:cNvPr id="9" name="Titre 1">
            <a:extLst>
              <a:ext uri="{FF2B5EF4-FFF2-40B4-BE49-F238E27FC236}">
                <a16:creationId xmlns:a16="http://schemas.microsoft.com/office/drawing/2014/main" id="{114C37C7-2B95-5DE4-33B7-A5FEA56F4EC3}"/>
              </a:ext>
            </a:extLst>
          </p:cNvPr>
          <p:cNvSpPr txBox="1">
            <a:spLocks/>
          </p:cNvSpPr>
          <p:nvPr/>
        </p:nvSpPr>
        <p:spPr>
          <a:xfrm>
            <a:off x="3249970" y="4385850"/>
            <a:ext cx="5211526" cy="637281"/>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000" kern="1200" spc="-50" baseline="0">
                <a:solidFill>
                  <a:schemeClr val="tx1"/>
                </a:solidFill>
                <a:latin typeface="+mj-lt"/>
                <a:ea typeface="+mj-ea"/>
                <a:cs typeface="+mj-cs"/>
              </a:defRPr>
            </a:lvl1pPr>
          </a:lstStyle>
          <a:p>
            <a:r>
              <a:rPr lang="en-US" sz="5000" dirty="0"/>
              <a:t>REMERCIEMENTS</a:t>
            </a:r>
            <a:endParaRPr lang="fr-FR" sz="5000" dirty="0"/>
          </a:p>
        </p:txBody>
      </p:sp>
    </p:spTree>
    <p:extLst>
      <p:ext uri="{BB962C8B-B14F-4D97-AF65-F5344CB8AC3E}">
        <p14:creationId xmlns:p14="http://schemas.microsoft.com/office/powerpoint/2010/main" val="2522051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lnSpcReduction="10000"/>
          </a:bodyPr>
          <a:lstStyle/>
          <a:p>
            <a:fld id="{73F96867-0FA8-4326-9B68-D47D0E633703}" type="slidenum">
              <a:rPr lang="fr-FR" smtClean="0"/>
              <a:t>2</a:t>
            </a:fld>
            <a:endParaRPr lang="fr-FR"/>
          </a:p>
        </p:txBody>
      </p:sp>
      <p:sp>
        <p:nvSpPr>
          <p:cNvPr id="4" name="Rectangle : coins arrondis 10">
            <a:extLst>
              <a:ext uri="{FF2B5EF4-FFF2-40B4-BE49-F238E27FC236}">
                <a16:creationId xmlns:a16="http://schemas.microsoft.com/office/drawing/2014/main" id="{968EE9E1-1A6D-0B24-4939-E566A44032EB}"/>
              </a:ext>
            </a:extLst>
          </p:cNvPr>
          <p:cNvSpPr/>
          <p:nvPr/>
        </p:nvSpPr>
        <p:spPr>
          <a:xfrm>
            <a:off x="4949330" y="2630017"/>
            <a:ext cx="2174872" cy="88750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50 </a:t>
            </a:r>
            <a:r>
              <a:rPr lang="fr-FR" sz="2000" b="1" dirty="0" smtClean="0">
                <a:solidFill>
                  <a:schemeClr val="tx1"/>
                </a:solidFill>
              </a:rPr>
              <a:t>IFX</a:t>
            </a:r>
            <a:endParaRPr lang="fr-FR" sz="2000" b="1" dirty="0">
              <a:solidFill>
                <a:schemeClr val="tx1"/>
              </a:solidFill>
            </a:endParaRPr>
          </a:p>
        </p:txBody>
      </p:sp>
      <p:sp>
        <p:nvSpPr>
          <p:cNvPr id="5" name="Rectangle : coins arrondis 10">
            <a:extLst>
              <a:ext uri="{FF2B5EF4-FFF2-40B4-BE49-F238E27FC236}">
                <a16:creationId xmlns:a16="http://schemas.microsoft.com/office/drawing/2014/main" id="{968EE9E1-1A6D-0B24-4939-E566A44032EB}"/>
              </a:ext>
            </a:extLst>
          </p:cNvPr>
          <p:cNvSpPr/>
          <p:nvPr/>
        </p:nvSpPr>
        <p:spPr>
          <a:xfrm>
            <a:off x="3841985" y="456688"/>
            <a:ext cx="3034017" cy="887506"/>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Patients and </a:t>
            </a:r>
            <a:r>
              <a:rPr lang="fr-FR" sz="2000" b="1" dirty="0" err="1" smtClean="0"/>
              <a:t>samples</a:t>
            </a:r>
            <a:endParaRPr lang="fr-FR" sz="2000" b="1" dirty="0"/>
          </a:p>
        </p:txBody>
      </p:sp>
      <p:sp>
        <p:nvSpPr>
          <p:cNvPr id="6" name="Rectangle : coins arrondis 10">
            <a:extLst>
              <a:ext uri="{FF2B5EF4-FFF2-40B4-BE49-F238E27FC236}">
                <a16:creationId xmlns:a16="http://schemas.microsoft.com/office/drawing/2014/main" id="{968EE9E1-1A6D-0B24-4939-E566A44032EB}"/>
              </a:ext>
            </a:extLst>
          </p:cNvPr>
          <p:cNvSpPr/>
          <p:nvPr/>
        </p:nvSpPr>
        <p:spPr>
          <a:xfrm>
            <a:off x="606729" y="3517523"/>
            <a:ext cx="3358879" cy="887506"/>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CHU Montpellier / Nîmes</a:t>
            </a:r>
            <a:endParaRPr lang="fr-FR" sz="2000" b="1" dirty="0">
              <a:solidFill>
                <a:schemeClr val="tx1"/>
              </a:solidFill>
            </a:endParaRPr>
          </a:p>
        </p:txBody>
      </p:sp>
      <p:sp>
        <p:nvSpPr>
          <p:cNvPr id="7" name="Rectangle : coins arrondis 10">
            <a:extLst>
              <a:ext uri="{FF2B5EF4-FFF2-40B4-BE49-F238E27FC236}">
                <a16:creationId xmlns:a16="http://schemas.microsoft.com/office/drawing/2014/main" id="{968EE9E1-1A6D-0B24-4939-E566A44032EB}"/>
              </a:ext>
            </a:extLst>
          </p:cNvPr>
          <p:cNvSpPr/>
          <p:nvPr/>
        </p:nvSpPr>
        <p:spPr>
          <a:xfrm>
            <a:off x="4949330" y="4405029"/>
            <a:ext cx="2174872" cy="88750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49 ADAL</a:t>
            </a:r>
            <a:endParaRPr lang="fr-FR" sz="2000" b="1" dirty="0">
              <a:solidFill>
                <a:schemeClr val="tx1"/>
              </a:solidFill>
            </a:endParaRPr>
          </a:p>
        </p:txBody>
      </p:sp>
      <p:sp>
        <p:nvSpPr>
          <p:cNvPr id="8" name="ZoneTexte 7"/>
          <p:cNvSpPr txBox="1"/>
          <p:nvPr/>
        </p:nvSpPr>
        <p:spPr>
          <a:xfrm>
            <a:off x="7526956" y="3638110"/>
            <a:ext cx="3563796" cy="646331"/>
          </a:xfrm>
          <a:prstGeom prst="rect">
            <a:avLst/>
          </a:prstGeom>
          <a:noFill/>
        </p:spPr>
        <p:txBody>
          <a:bodyPr wrap="none" rtlCol="0">
            <a:spAutoFit/>
          </a:bodyPr>
          <a:lstStyle/>
          <a:p>
            <a:pPr marL="285750" indent="-285750">
              <a:buFont typeface="Wingdings" panose="05000000000000000000" pitchFamily="2" charset="2"/>
              <a:buChar char="è"/>
            </a:pPr>
            <a:r>
              <a:rPr lang="fr-FR" dirty="0" smtClean="0">
                <a:sym typeface="Wingdings" panose="05000000000000000000" pitchFamily="2" charset="2"/>
              </a:rPr>
              <a:t>Stockage +4°C</a:t>
            </a:r>
          </a:p>
          <a:p>
            <a:pPr marL="285750" indent="-285750">
              <a:buFont typeface="Wingdings" panose="05000000000000000000" pitchFamily="2" charset="2"/>
              <a:buChar char="è"/>
            </a:pPr>
            <a:r>
              <a:rPr lang="fr-FR" dirty="0" smtClean="0">
                <a:sym typeface="Wingdings" panose="05000000000000000000" pitchFamily="2" charset="2"/>
              </a:rPr>
              <a:t>Dosage dans les 3 semaines</a:t>
            </a:r>
            <a:endParaRPr lang="fr-FR" dirty="0"/>
          </a:p>
        </p:txBody>
      </p:sp>
      <p:cxnSp>
        <p:nvCxnSpPr>
          <p:cNvPr id="10" name="Connecteur droit avec flèche 9"/>
          <p:cNvCxnSpPr>
            <a:stCxn id="6" idx="3"/>
            <a:endCxn id="4" idx="1"/>
          </p:cNvCxnSpPr>
          <p:nvPr/>
        </p:nvCxnSpPr>
        <p:spPr>
          <a:xfrm flipV="1">
            <a:off x="3965608" y="3073770"/>
            <a:ext cx="983722" cy="887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6" idx="3"/>
            <a:endCxn id="7" idx="1"/>
          </p:cNvCxnSpPr>
          <p:nvPr/>
        </p:nvCxnSpPr>
        <p:spPr>
          <a:xfrm>
            <a:off x="3965608" y="3961276"/>
            <a:ext cx="983722" cy="887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684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E98BCAD-E330-51CD-5C04-FC09AB548329}"/>
              </a:ext>
            </a:extLst>
          </p:cNvPr>
          <p:cNvSpPr>
            <a:spLocks noGrp="1"/>
          </p:cNvSpPr>
          <p:nvPr>
            <p:ph type="sldNum" sz="quarter" idx="12"/>
          </p:nvPr>
        </p:nvSpPr>
        <p:spPr/>
        <p:txBody>
          <a:bodyPr>
            <a:normAutofit lnSpcReduction="10000"/>
          </a:bodyPr>
          <a:lstStyle/>
          <a:p>
            <a:fld id="{73F96867-0FA8-4326-9B68-D47D0E633703}" type="slidenum">
              <a:rPr lang="fr-FR" smtClean="0"/>
              <a:t>3</a:t>
            </a:fld>
            <a:endParaRPr lang="fr-FR"/>
          </a:p>
        </p:txBody>
      </p:sp>
      <p:pic>
        <p:nvPicPr>
          <p:cNvPr id="5" name="Image 4">
            <a:extLst>
              <a:ext uri="{FF2B5EF4-FFF2-40B4-BE49-F238E27FC236}">
                <a16:creationId xmlns:a16="http://schemas.microsoft.com/office/drawing/2014/main" id="{C06A4ADD-AFB4-A3FC-593F-F499F2E49020}"/>
              </a:ext>
            </a:extLst>
          </p:cNvPr>
          <p:cNvPicPr>
            <a:picLocks noChangeAspect="1"/>
          </p:cNvPicPr>
          <p:nvPr/>
        </p:nvPicPr>
        <p:blipFill>
          <a:blip r:embed="rId3"/>
          <a:stretch>
            <a:fillRect/>
          </a:stretch>
        </p:blipFill>
        <p:spPr>
          <a:xfrm>
            <a:off x="0" y="563557"/>
            <a:ext cx="12192000" cy="3515017"/>
          </a:xfrm>
          <a:prstGeom prst="rect">
            <a:avLst/>
          </a:prstGeom>
        </p:spPr>
      </p:pic>
      <p:pic>
        <p:nvPicPr>
          <p:cNvPr id="7" name="Image 6">
            <a:extLst>
              <a:ext uri="{FF2B5EF4-FFF2-40B4-BE49-F238E27FC236}">
                <a16:creationId xmlns:a16="http://schemas.microsoft.com/office/drawing/2014/main" id="{97FE080D-8B74-EBD6-14D6-DA40E35AB1FB}"/>
              </a:ext>
            </a:extLst>
          </p:cNvPr>
          <p:cNvPicPr>
            <a:picLocks noChangeAspect="1"/>
          </p:cNvPicPr>
          <p:nvPr/>
        </p:nvPicPr>
        <p:blipFill>
          <a:blip r:embed="rId4"/>
          <a:stretch>
            <a:fillRect/>
          </a:stretch>
        </p:blipFill>
        <p:spPr>
          <a:xfrm>
            <a:off x="0" y="4273091"/>
            <a:ext cx="12192000" cy="2356309"/>
          </a:xfrm>
          <a:prstGeom prst="rect">
            <a:avLst/>
          </a:prstGeom>
        </p:spPr>
      </p:pic>
      <p:sp>
        <p:nvSpPr>
          <p:cNvPr id="13" name="Ellipse 12">
            <a:extLst>
              <a:ext uri="{FF2B5EF4-FFF2-40B4-BE49-F238E27FC236}">
                <a16:creationId xmlns:a16="http://schemas.microsoft.com/office/drawing/2014/main" id="{FD279E7B-F14F-F3A5-99AF-34E79EA2183D}"/>
              </a:ext>
            </a:extLst>
          </p:cNvPr>
          <p:cNvSpPr/>
          <p:nvPr/>
        </p:nvSpPr>
        <p:spPr>
          <a:xfrm>
            <a:off x="295835" y="2097741"/>
            <a:ext cx="3487271" cy="5737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BCB6F182-5AA9-2D14-2522-25C4223E5F5B}"/>
              </a:ext>
            </a:extLst>
          </p:cNvPr>
          <p:cNvSpPr/>
          <p:nvPr/>
        </p:nvSpPr>
        <p:spPr>
          <a:xfrm>
            <a:off x="7180728" y="1927412"/>
            <a:ext cx="1228167" cy="2510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53AE6776-C4D4-41FE-2BE6-52B6F7A68B11}"/>
              </a:ext>
            </a:extLst>
          </p:cNvPr>
          <p:cNvSpPr/>
          <p:nvPr/>
        </p:nvSpPr>
        <p:spPr>
          <a:xfrm>
            <a:off x="10936944" y="3072525"/>
            <a:ext cx="1013010" cy="2510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969DFB1D-8724-AB57-04AC-661848DEA813}"/>
              </a:ext>
            </a:extLst>
          </p:cNvPr>
          <p:cNvSpPr/>
          <p:nvPr/>
        </p:nvSpPr>
        <p:spPr>
          <a:xfrm>
            <a:off x="7180728" y="3177988"/>
            <a:ext cx="1228167" cy="2510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761326CB-19B5-9CF6-8C46-04B1B1847193}"/>
              </a:ext>
            </a:extLst>
          </p:cNvPr>
          <p:cNvSpPr/>
          <p:nvPr/>
        </p:nvSpPr>
        <p:spPr>
          <a:xfrm>
            <a:off x="10521873" y="1927412"/>
            <a:ext cx="1228167" cy="2510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1074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4D41BA5B-A3EA-0743-D824-BA12641FCBF3}"/>
              </a:ext>
            </a:extLst>
          </p:cNvPr>
          <p:cNvSpPr>
            <a:spLocks noGrp="1"/>
          </p:cNvSpPr>
          <p:nvPr>
            <p:ph type="title"/>
          </p:nvPr>
        </p:nvSpPr>
        <p:spPr/>
        <p:txBody>
          <a:bodyPr/>
          <a:lstStyle/>
          <a:p>
            <a:r>
              <a:rPr lang="en-US" dirty="0"/>
              <a:t>Cohen’s Kappa</a:t>
            </a:r>
            <a:endParaRPr lang="fr-FR" dirty="0"/>
          </a:p>
        </p:txBody>
      </p:sp>
      <p:sp>
        <p:nvSpPr>
          <p:cNvPr id="4" name="Espace réservé du numéro de diapositive 3">
            <a:extLst>
              <a:ext uri="{FF2B5EF4-FFF2-40B4-BE49-F238E27FC236}">
                <a16:creationId xmlns:a16="http://schemas.microsoft.com/office/drawing/2014/main" id="{56B28AC4-7F4E-2AF0-245C-27D4BC2922EE}"/>
              </a:ext>
            </a:extLst>
          </p:cNvPr>
          <p:cNvSpPr>
            <a:spLocks noGrp="1"/>
          </p:cNvSpPr>
          <p:nvPr>
            <p:ph type="sldNum" sz="quarter" idx="12"/>
          </p:nvPr>
        </p:nvSpPr>
        <p:spPr/>
        <p:txBody>
          <a:bodyPr>
            <a:normAutofit lnSpcReduction="10000"/>
          </a:bodyPr>
          <a:lstStyle/>
          <a:p>
            <a:fld id="{73F96867-0FA8-4326-9B68-D47D0E633703}" type="slidenum">
              <a:rPr lang="fr-FR" smtClean="0"/>
              <a:t>4</a:t>
            </a:fld>
            <a:endParaRPr lang="fr-FR"/>
          </a:p>
        </p:txBody>
      </p:sp>
      <p:pic>
        <p:nvPicPr>
          <p:cNvPr id="5" name="Image 4">
            <a:extLst>
              <a:ext uri="{FF2B5EF4-FFF2-40B4-BE49-F238E27FC236}">
                <a16:creationId xmlns:a16="http://schemas.microsoft.com/office/drawing/2014/main" id="{F9C3E39B-3ECB-3DDC-DBD6-602F3013FB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8524" y="68081"/>
            <a:ext cx="5522557" cy="6648522"/>
          </a:xfrm>
          <a:prstGeom prst="rect">
            <a:avLst/>
          </a:prstGeom>
          <a:noFill/>
          <a:ln>
            <a:noFill/>
          </a:ln>
        </p:spPr>
      </p:pic>
      <p:sp>
        <p:nvSpPr>
          <p:cNvPr id="12" name="Rectangle : coins arrondis 11">
            <a:extLst>
              <a:ext uri="{FF2B5EF4-FFF2-40B4-BE49-F238E27FC236}">
                <a16:creationId xmlns:a16="http://schemas.microsoft.com/office/drawing/2014/main" id="{AE527329-2398-4992-5366-85EE6B40D2C6}"/>
              </a:ext>
            </a:extLst>
          </p:cNvPr>
          <p:cNvSpPr/>
          <p:nvPr/>
        </p:nvSpPr>
        <p:spPr>
          <a:xfrm>
            <a:off x="622109" y="2016260"/>
            <a:ext cx="3778682" cy="27521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Cohen’s Kappa coefficient is used to measure the level of agreement between two raters or judges who each classify items into predefined categories </a:t>
            </a:r>
          </a:p>
        </p:txBody>
      </p:sp>
      <p:sp>
        <p:nvSpPr>
          <p:cNvPr id="2" name="Rectangle 1"/>
          <p:cNvSpPr/>
          <p:nvPr/>
        </p:nvSpPr>
        <p:spPr>
          <a:xfrm>
            <a:off x="7043895" y="1115367"/>
            <a:ext cx="361740" cy="18087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043895" y="1996164"/>
            <a:ext cx="361740" cy="18087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250993" y="964642"/>
            <a:ext cx="361740" cy="18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043895" y="5140216"/>
            <a:ext cx="361740" cy="53710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414351" y="4607649"/>
            <a:ext cx="361740" cy="53710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41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3CE047-DF45-E57F-1048-6BAF199091FB}"/>
              </a:ext>
            </a:extLst>
          </p:cNvPr>
          <p:cNvSpPr>
            <a:spLocks noGrp="1"/>
          </p:cNvSpPr>
          <p:nvPr>
            <p:ph type="title"/>
          </p:nvPr>
        </p:nvSpPr>
        <p:spPr>
          <a:xfrm>
            <a:off x="178386" y="248696"/>
            <a:ext cx="5452621" cy="532505"/>
          </a:xfrm>
        </p:spPr>
        <p:txBody>
          <a:bodyPr anchor="ctr">
            <a:normAutofit fontScale="90000"/>
          </a:bodyPr>
          <a:lstStyle/>
          <a:p>
            <a:pPr algn="ctr"/>
            <a:r>
              <a:rPr lang="fr-FR" sz="2400" b="1" dirty="0">
                <a:solidFill>
                  <a:srgbClr val="0000FF"/>
                </a:solidFill>
              </a:rPr>
              <a:t>Passing-</a:t>
            </a:r>
            <a:r>
              <a:rPr lang="fr-FR" sz="2400" b="1" dirty="0" err="1">
                <a:solidFill>
                  <a:srgbClr val="0000FF"/>
                </a:solidFill>
              </a:rPr>
              <a:t>Bablok</a:t>
            </a:r>
            <a:r>
              <a:rPr lang="fr-FR" sz="2400" b="1" dirty="0">
                <a:solidFill>
                  <a:srgbClr val="0000FF"/>
                </a:solidFill>
              </a:rPr>
              <a:t> </a:t>
            </a:r>
            <a:r>
              <a:rPr lang="fr-FR" sz="2400" b="1" dirty="0" err="1" smtClean="0">
                <a:solidFill>
                  <a:srgbClr val="0000FF"/>
                </a:solidFill>
              </a:rPr>
              <a:t>regression</a:t>
            </a:r>
            <a:r>
              <a:rPr lang="fr-FR" sz="2400" b="1" dirty="0" smtClean="0">
                <a:solidFill>
                  <a:srgbClr val="0000FF"/>
                </a:solidFill>
              </a:rPr>
              <a:t>:  IFX - ADAL </a:t>
            </a:r>
            <a:endParaRPr lang="fr-FR" sz="2400" b="1" dirty="0">
              <a:solidFill>
                <a:srgbClr val="0000FF"/>
              </a:solidFill>
            </a:endParaRPr>
          </a:p>
        </p:txBody>
      </p:sp>
      <p:sp>
        <p:nvSpPr>
          <p:cNvPr id="4" name="Espace réservé du numéro de diapositive 3">
            <a:extLst>
              <a:ext uri="{FF2B5EF4-FFF2-40B4-BE49-F238E27FC236}">
                <a16:creationId xmlns:a16="http://schemas.microsoft.com/office/drawing/2014/main" id="{CD60B697-80FB-4DBA-3718-46B67CD802B8}"/>
              </a:ext>
            </a:extLst>
          </p:cNvPr>
          <p:cNvSpPr>
            <a:spLocks noGrp="1"/>
          </p:cNvSpPr>
          <p:nvPr>
            <p:ph type="sldNum" sz="quarter" idx="12"/>
          </p:nvPr>
        </p:nvSpPr>
        <p:spPr/>
        <p:txBody>
          <a:bodyPr>
            <a:normAutofit lnSpcReduction="10000"/>
          </a:bodyPr>
          <a:lstStyle/>
          <a:p>
            <a:fld id="{73F96867-0FA8-4326-9B68-D47D0E633703}" type="slidenum">
              <a:rPr lang="fr-FR" smtClean="0"/>
              <a:t>5</a:t>
            </a:fld>
            <a:endParaRPr lang="fr-FR"/>
          </a:p>
        </p:txBody>
      </p:sp>
      <p:pic>
        <p:nvPicPr>
          <p:cNvPr id="5" name="Image 4">
            <a:extLst>
              <a:ext uri="{FF2B5EF4-FFF2-40B4-BE49-F238E27FC236}">
                <a16:creationId xmlns:a16="http://schemas.microsoft.com/office/drawing/2014/main" id="{965A4937-D597-F618-5039-43F04CFB54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79" y="831945"/>
            <a:ext cx="9563463" cy="5933980"/>
          </a:xfrm>
          <a:prstGeom prst="rect">
            <a:avLst/>
          </a:prstGeom>
          <a:noFill/>
          <a:ln>
            <a:noFill/>
          </a:ln>
        </p:spPr>
      </p:pic>
      <p:sp>
        <p:nvSpPr>
          <p:cNvPr id="8" name="Rectangle : coins arrondis 7">
            <a:extLst>
              <a:ext uri="{FF2B5EF4-FFF2-40B4-BE49-F238E27FC236}">
                <a16:creationId xmlns:a16="http://schemas.microsoft.com/office/drawing/2014/main" id="{79CF915C-F458-FF2E-A073-3538BB634FC6}"/>
              </a:ext>
            </a:extLst>
          </p:cNvPr>
          <p:cNvSpPr/>
          <p:nvPr/>
        </p:nvSpPr>
        <p:spPr>
          <a:xfrm>
            <a:off x="5741536" y="92075"/>
            <a:ext cx="5455961" cy="88222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Red dashed lines are identity lines (y=x). Grey shade areas are the 95% confidence</a:t>
            </a:r>
          </a:p>
        </p:txBody>
      </p:sp>
    </p:spTree>
    <p:extLst>
      <p:ext uri="{BB962C8B-B14F-4D97-AF65-F5344CB8AC3E}">
        <p14:creationId xmlns:p14="http://schemas.microsoft.com/office/powerpoint/2010/main" val="282074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F8EA6-B9AA-8D42-D324-C35EE0DAD6D5}"/>
              </a:ext>
            </a:extLst>
          </p:cNvPr>
          <p:cNvSpPr>
            <a:spLocks noGrp="1"/>
          </p:cNvSpPr>
          <p:nvPr>
            <p:ph type="title"/>
          </p:nvPr>
        </p:nvSpPr>
        <p:spPr>
          <a:xfrm>
            <a:off x="50243" y="228600"/>
            <a:ext cx="4249566" cy="532505"/>
          </a:xfrm>
        </p:spPr>
        <p:txBody>
          <a:bodyPr anchor="ctr">
            <a:noAutofit/>
          </a:bodyPr>
          <a:lstStyle/>
          <a:p>
            <a:pPr algn="ctr"/>
            <a:r>
              <a:rPr lang="fr-FR" sz="2000" b="1" dirty="0" err="1">
                <a:solidFill>
                  <a:srgbClr val="0000FF"/>
                </a:solidFill>
              </a:rPr>
              <a:t>Bland</a:t>
            </a:r>
            <a:r>
              <a:rPr lang="fr-FR" sz="2000" b="1" dirty="0">
                <a:solidFill>
                  <a:srgbClr val="0000FF"/>
                </a:solidFill>
              </a:rPr>
              <a:t>–Altman </a:t>
            </a:r>
            <a:r>
              <a:rPr lang="fr-FR" sz="2000" b="1" dirty="0" err="1" smtClean="0">
                <a:solidFill>
                  <a:srgbClr val="0000FF"/>
                </a:solidFill>
              </a:rPr>
              <a:t>analysis</a:t>
            </a:r>
            <a:r>
              <a:rPr lang="fr-FR" sz="2000" b="1" dirty="0" smtClean="0">
                <a:solidFill>
                  <a:srgbClr val="0000FF"/>
                </a:solidFill>
              </a:rPr>
              <a:t>: IFX - ADAL </a:t>
            </a:r>
            <a:endParaRPr lang="fr-FR" sz="2000" b="1" dirty="0">
              <a:solidFill>
                <a:srgbClr val="0000FF"/>
              </a:solidFill>
            </a:endParaRPr>
          </a:p>
        </p:txBody>
      </p:sp>
      <p:sp>
        <p:nvSpPr>
          <p:cNvPr id="4" name="Espace réservé du numéro de diapositive 3">
            <a:extLst>
              <a:ext uri="{FF2B5EF4-FFF2-40B4-BE49-F238E27FC236}">
                <a16:creationId xmlns:a16="http://schemas.microsoft.com/office/drawing/2014/main" id="{360E01D2-ED26-5C5C-A398-C5446F8D3E3A}"/>
              </a:ext>
            </a:extLst>
          </p:cNvPr>
          <p:cNvSpPr>
            <a:spLocks noGrp="1"/>
          </p:cNvSpPr>
          <p:nvPr>
            <p:ph type="sldNum" sz="quarter" idx="12"/>
          </p:nvPr>
        </p:nvSpPr>
        <p:spPr/>
        <p:txBody>
          <a:bodyPr>
            <a:normAutofit lnSpcReduction="10000"/>
          </a:bodyPr>
          <a:lstStyle/>
          <a:p>
            <a:fld id="{73F96867-0FA8-4326-9B68-D47D0E633703}" type="slidenum">
              <a:rPr lang="fr-FR" smtClean="0"/>
              <a:t>6</a:t>
            </a:fld>
            <a:endParaRPr lang="fr-FR"/>
          </a:p>
        </p:txBody>
      </p:sp>
      <p:pic>
        <p:nvPicPr>
          <p:cNvPr id="5" name="Image 4">
            <a:extLst>
              <a:ext uri="{FF2B5EF4-FFF2-40B4-BE49-F238E27FC236}">
                <a16:creationId xmlns:a16="http://schemas.microsoft.com/office/drawing/2014/main" id="{ED157776-8378-F855-0A51-C7F2E4B407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636" y="672353"/>
            <a:ext cx="9597393" cy="5957047"/>
          </a:xfrm>
          <a:prstGeom prst="rect">
            <a:avLst/>
          </a:prstGeom>
          <a:noFill/>
        </p:spPr>
      </p:pic>
      <p:sp>
        <p:nvSpPr>
          <p:cNvPr id="8" name="Rectangle : coins arrondis 7">
            <a:extLst>
              <a:ext uri="{FF2B5EF4-FFF2-40B4-BE49-F238E27FC236}">
                <a16:creationId xmlns:a16="http://schemas.microsoft.com/office/drawing/2014/main" id="{49525694-E887-9015-CE2A-E3E2645CE071}"/>
              </a:ext>
            </a:extLst>
          </p:cNvPr>
          <p:cNvSpPr/>
          <p:nvPr/>
        </p:nvSpPr>
        <p:spPr>
          <a:xfrm>
            <a:off x="4329953" y="49978"/>
            <a:ext cx="6846346" cy="889747"/>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The difference between the two measurements is plotted on the y-axis, and the average of the two measurements on the x-axis. Dashed blue lines represent the bias and dashed red lines the 95% limit of agreement (LOA)</a:t>
            </a:r>
          </a:p>
        </p:txBody>
      </p:sp>
    </p:spTree>
    <p:extLst>
      <p:ext uri="{BB962C8B-B14F-4D97-AF65-F5344CB8AC3E}">
        <p14:creationId xmlns:p14="http://schemas.microsoft.com/office/powerpoint/2010/main" val="2213858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60E01D2-ED26-5C5C-A398-C5446F8D3E3A}"/>
              </a:ext>
            </a:extLst>
          </p:cNvPr>
          <p:cNvSpPr>
            <a:spLocks noGrp="1"/>
          </p:cNvSpPr>
          <p:nvPr>
            <p:ph type="sldNum" sz="quarter" idx="12"/>
          </p:nvPr>
        </p:nvSpPr>
        <p:spPr/>
        <p:txBody>
          <a:bodyPr>
            <a:normAutofit lnSpcReduction="10000"/>
          </a:bodyPr>
          <a:lstStyle/>
          <a:p>
            <a:fld id="{73F96867-0FA8-4326-9B68-D47D0E633703}" type="slidenum">
              <a:rPr lang="fr-FR" smtClean="0"/>
              <a:t>7</a:t>
            </a:fld>
            <a:endParaRPr lang="fr-FR"/>
          </a:p>
        </p:txBody>
      </p:sp>
      <p:sp>
        <p:nvSpPr>
          <p:cNvPr id="8" name="Rectangle : coins arrondis 7">
            <a:extLst>
              <a:ext uri="{FF2B5EF4-FFF2-40B4-BE49-F238E27FC236}">
                <a16:creationId xmlns:a16="http://schemas.microsoft.com/office/drawing/2014/main" id="{49525694-E887-9015-CE2A-E3E2645CE071}"/>
              </a:ext>
            </a:extLst>
          </p:cNvPr>
          <p:cNvSpPr/>
          <p:nvPr/>
        </p:nvSpPr>
        <p:spPr>
          <a:xfrm>
            <a:off x="4329953" y="49978"/>
            <a:ext cx="6846346" cy="889747"/>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The difference between the two measurements is plotted on the y-axis, and the average of the two measurements on the x-axis. Dashed blue lines represent the bias and dashed red lines the 95% limit of agreement (LOA)</a:t>
            </a:r>
          </a:p>
        </p:txBody>
      </p:sp>
      <p:pic>
        <p:nvPicPr>
          <p:cNvPr id="3" name="Image 2"/>
          <p:cNvPicPr>
            <a:picLocks noChangeAspect="1"/>
          </p:cNvPicPr>
          <p:nvPr/>
        </p:nvPicPr>
        <p:blipFill>
          <a:blip r:embed="rId3"/>
          <a:stretch>
            <a:fillRect/>
          </a:stretch>
        </p:blipFill>
        <p:spPr>
          <a:xfrm>
            <a:off x="590363" y="1040205"/>
            <a:ext cx="9508228" cy="5748156"/>
          </a:xfrm>
          <a:prstGeom prst="rect">
            <a:avLst/>
          </a:prstGeom>
        </p:spPr>
      </p:pic>
      <p:sp>
        <p:nvSpPr>
          <p:cNvPr id="10" name="Titre 1">
            <a:extLst>
              <a:ext uri="{FF2B5EF4-FFF2-40B4-BE49-F238E27FC236}">
                <a16:creationId xmlns:a16="http://schemas.microsoft.com/office/drawing/2014/main" id="{053CE047-DF45-E57F-1048-6BAF199091FB}"/>
              </a:ext>
            </a:extLst>
          </p:cNvPr>
          <p:cNvSpPr>
            <a:spLocks noGrp="1"/>
          </p:cNvSpPr>
          <p:nvPr>
            <p:ph type="title"/>
          </p:nvPr>
        </p:nvSpPr>
        <p:spPr>
          <a:xfrm>
            <a:off x="0" y="228598"/>
            <a:ext cx="4220308" cy="532505"/>
          </a:xfrm>
        </p:spPr>
        <p:txBody>
          <a:bodyPr anchor="ctr">
            <a:normAutofit fontScale="90000"/>
          </a:bodyPr>
          <a:lstStyle/>
          <a:p>
            <a:r>
              <a:rPr lang="fr-FR" sz="1800" b="1" dirty="0">
                <a:solidFill>
                  <a:srgbClr val="0000FF"/>
                </a:solidFill>
              </a:rPr>
              <a:t>Passing-</a:t>
            </a:r>
            <a:r>
              <a:rPr lang="fr-FR" sz="1800" b="1" dirty="0" err="1">
                <a:solidFill>
                  <a:srgbClr val="0000FF"/>
                </a:solidFill>
              </a:rPr>
              <a:t>Bablok</a:t>
            </a:r>
            <a:r>
              <a:rPr lang="fr-FR" sz="1800" b="1" dirty="0">
                <a:solidFill>
                  <a:srgbClr val="0000FF"/>
                </a:solidFill>
              </a:rPr>
              <a:t> </a:t>
            </a:r>
            <a:r>
              <a:rPr lang="fr-FR" sz="1800" b="1" dirty="0" err="1" smtClean="0">
                <a:solidFill>
                  <a:srgbClr val="0000FF"/>
                </a:solidFill>
              </a:rPr>
              <a:t>regression</a:t>
            </a:r>
            <a:r>
              <a:rPr lang="fr-FR" sz="1800" b="1" dirty="0" smtClean="0">
                <a:solidFill>
                  <a:srgbClr val="0000FF"/>
                </a:solidFill>
              </a:rPr>
              <a:t>:  </a:t>
            </a:r>
            <a:r>
              <a:rPr lang="fr-FR" sz="1800" b="1" dirty="0" err="1" smtClean="0">
                <a:solidFill>
                  <a:srgbClr val="0000FF"/>
                </a:solidFill>
              </a:rPr>
              <a:t>aIFX</a:t>
            </a:r>
            <a:r>
              <a:rPr lang="fr-FR" sz="1800" b="1" dirty="0" smtClean="0">
                <a:solidFill>
                  <a:srgbClr val="0000FF"/>
                </a:solidFill>
              </a:rPr>
              <a:t> - </a:t>
            </a:r>
            <a:r>
              <a:rPr lang="fr-FR" sz="1800" b="1" dirty="0" err="1" smtClean="0">
                <a:solidFill>
                  <a:srgbClr val="0000FF"/>
                </a:solidFill>
              </a:rPr>
              <a:t>aADAL</a:t>
            </a:r>
            <a:r>
              <a:rPr lang="fr-FR" sz="1800" b="1" dirty="0" smtClean="0">
                <a:solidFill>
                  <a:srgbClr val="0000FF"/>
                </a:solidFill>
              </a:rPr>
              <a:t> </a:t>
            </a:r>
            <a:endParaRPr lang="fr-FR" sz="1800" b="1" dirty="0">
              <a:solidFill>
                <a:srgbClr val="0000FF"/>
              </a:solidFill>
            </a:endParaRPr>
          </a:p>
        </p:txBody>
      </p:sp>
    </p:spTree>
    <p:extLst>
      <p:ext uri="{BB962C8B-B14F-4D97-AF65-F5344CB8AC3E}">
        <p14:creationId xmlns:p14="http://schemas.microsoft.com/office/powerpoint/2010/main" val="3518286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F8EA6-B9AA-8D42-D324-C35EE0DAD6D5}"/>
              </a:ext>
            </a:extLst>
          </p:cNvPr>
          <p:cNvSpPr>
            <a:spLocks noGrp="1"/>
          </p:cNvSpPr>
          <p:nvPr>
            <p:ph type="title"/>
          </p:nvPr>
        </p:nvSpPr>
        <p:spPr>
          <a:xfrm>
            <a:off x="50243" y="228600"/>
            <a:ext cx="4249566" cy="532505"/>
          </a:xfrm>
        </p:spPr>
        <p:txBody>
          <a:bodyPr anchor="ctr">
            <a:noAutofit/>
          </a:bodyPr>
          <a:lstStyle/>
          <a:p>
            <a:pPr algn="ctr"/>
            <a:r>
              <a:rPr lang="fr-FR" sz="1800" b="1" dirty="0" err="1">
                <a:solidFill>
                  <a:srgbClr val="0000FF"/>
                </a:solidFill>
              </a:rPr>
              <a:t>Bland</a:t>
            </a:r>
            <a:r>
              <a:rPr lang="fr-FR" sz="1800" b="1" dirty="0">
                <a:solidFill>
                  <a:srgbClr val="0000FF"/>
                </a:solidFill>
              </a:rPr>
              <a:t>–Altman </a:t>
            </a:r>
            <a:r>
              <a:rPr lang="fr-FR" sz="1800" b="1" dirty="0" err="1" smtClean="0">
                <a:solidFill>
                  <a:srgbClr val="0000FF"/>
                </a:solidFill>
              </a:rPr>
              <a:t>analysis</a:t>
            </a:r>
            <a:r>
              <a:rPr lang="fr-FR" sz="1800" b="1" dirty="0" smtClean="0">
                <a:solidFill>
                  <a:srgbClr val="0000FF"/>
                </a:solidFill>
              </a:rPr>
              <a:t>: </a:t>
            </a:r>
            <a:r>
              <a:rPr lang="fr-FR" sz="1800" b="1" dirty="0" err="1" smtClean="0">
                <a:solidFill>
                  <a:srgbClr val="0000FF"/>
                </a:solidFill>
              </a:rPr>
              <a:t>aIFX</a:t>
            </a:r>
            <a:r>
              <a:rPr lang="fr-FR" sz="1800" b="1" dirty="0" smtClean="0">
                <a:solidFill>
                  <a:srgbClr val="0000FF"/>
                </a:solidFill>
              </a:rPr>
              <a:t> - </a:t>
            </a:r>
            <a:r>
              <a:rPr lang="fr-FR" sz="1800" b="1" dirty="0" err="1" smtClean="0">
                <a:solidFill>
                  <a:srgbClr val="0000FF"/>
                </a:solidFill>
              </a:rPr>
              <a:t>aADAL</a:t>
            </a:r>
            <a:r>
              <a:rPr lang="fr-FR" sz="1800" b="1" dirty="0" smtClean="0">
                <a:solidFill>
                  <a:srgbClr val="0000FF"/>
                </a:solidFill>
              </a:rPr>
              <a:t> </a:t>
            </a:r>
            <a:endParaRPr lang="fr-FR" sz="1800" b="1" dirty="0">
              <a:solidFill>
                <a:srgbClr val="0000FF"/>
              </a:solidFill>
            </a:endParaRPr>
          </a:p>
        </p:txBody>
      </p:sp>
      <p:sp>
        <p:nvSpPr>
          <p:cNvPr id="4" name="Espace réservé du numéro de diapositive 3">
            <a:extLst>
              <a:ext uri="{FF2B5EF4-FFF2-40B4-BE49-F238E27FC236}">
                <a16:creationId xmlns:a16="http://schemas.microsoft.com/office/drawing/2014/main" id="{360E01D2-ED26-5C5C-A398-C5446F8D3E3A}"/>
              </a:ext>
            </a:extLst>
          </p:cNvPr>
          <p:cNvSpPr>
            <a:spLocks noGrp="1"/>
          </p:cNvSpPr>
          <p:nvPr>
            <p:ph type="sldNum" sz="quarter" idx="12"/>
          </p:nvPr>
        </p:nvSpPr>
        <p:spPr/>
        <p:txBody>
          <a:bodyPr>
            <a:normAutofit lnSpcReduction="10000"/>
          </a:bodyPr>
          <a:lstStyle/>
          <a:p>
            <a:fld id="{73F96867-0FA8-4326-9B68-D47D0E633703}" type="slidenum">
              <a:rPr lang="fr-FR" smtClean="0"/>
              <a:t>8</a:t>
            </a:fld>
            <a:endParaRPr lang="fr-FR"/>
          </a:p>
        </p:txBody>
      </p:sp>
      <p:sp>
        <p:nvSpPr>
          <p:cNvPr id="8" name="Rectangle : coins arrondis 7">
            <a:extLst>
              <a:ext uri="{FF2B5EF4-FFF2-40B4-BE49-F238E27FC236}">
                <a16:creationId xmlns:a16="http://schemas.microsoft.com/office/drawing/2014/main" id="{49525694-E887-9015-CE2A-E3E2645CE071}"/>
              </a:ext>
            </a:extLst>
          </p:cNvPr>
          <p:cNvSpPr/>
          <p:nvPr/>
        </p:nvSpPr>
        <p:spPr>
          <a:xfrm>
            <a:off x="4329953" y="49978"/>
            <a:ext cx="6846346" cy="889747"/>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The difference between the two measurements is plotted on the y-axis, and the average of the two measurements on the x-axis. Dashed blue lines represent the bias and dashed red lines the 95% limit of agreement (LOA)</a:t>
            </a:r>
          </a:p>
        </p:txBody>
      </p:sp>
      <p:pic>
        <p:nvPicPr>
          <p:cNvPr id="3" name="Image 2"/>
          <p:cNvPicPr>
            <a:picLocks noChangeAspect="1"/>
          </p:cNvPicPr>
          <p:nvPr/>
        </p:nvPicPr>
        <p:blipFill>
          <a:blip r:embed="rId3"/>
          <a:stretch>
            <a:fillRect/>
          </a:stretch>
        </p:blipFill>
        <p:spPr>
          <a:xfrm>
            <a:off x="318407" y="939725"/>
            <a:ext cx="9488783" cy="5753380"/>
          </a:xfrm>
          <a:prstGeom prst="rect">
            <a:avLst/>
          </a:prstGeom>
        </p:spPr>
      </p:pic>
    </p:spTree>
    <p:extLst>
      <p:ext uri="{BB962C8B-B14F-4D97-AF65-F5344CB8AC3E}">
        <p14:creationId xmlns:p14="http://schemas.microsoft.com/office/powerpoint/2010/main" val="2460390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77600" y="6061601"/>
            <a:ext cx="914400" cy="593725"/>
          </a:xfrm>
        </p:spPr>
        <p:txBody>
          <a:bodyPr>
            <a:normAutofit lnSpcReduction="10000"/>
          </a:bodyPr>
          <a:lstStyle/>
          <a:p>
            <a:fld id="{73F96867-0FA8-4326-9B68-D47D0E633703}" type="slidenum">
              <a:rPr lang="fr-FR" smtClean="0"/>
              <a:t>9</a:t>
            </a:fld>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147957781"/>
              </p:ext>
            </p:extLst>
          </p:nvPr>
        </p:nvGraphicFramePr>
        <p:xfrm>
          <a:off x="2023996" y="1245998"/>
          <a:ext cx="7194621" cy="3928903"/>
        </p:xfrm>
        <a:graphic>
          <a:graphicData uri="http://schemas.openxmlformats.org/drawingml/2006/table">
            <a:tbl>
              <a:tblPr>
                <a:tableStyleId>{5C22544A-7EE6-4342-B048-85BDC9FD1C3A}</a:tableStyleId>
              </a:tblPr>
              <a:tblGrid>
                <a:gridCol w="1304161">
                  <a:extLst>
                    <a:ext uri="{9D8B030D-6E8A-4147-A177-3AD203B41FA5}">
                      <a16:colId xmlns:a16="http://schemas.microsoft.com/office/drawing/2014/main" val="605912057"/>
                    </a:ext>
                  </a:extLst>
                </a:gridCol>
                <a:gridCol w="1304161">
                  <a:extLst>
                    <a:ext uri="{9D8B030D-6E8A-4147-A177-3AD203B41FA5}">
                      <a16:colId xmlns:a16="http://schemas.microsoft.com/office/drawing/2014/main" val="3793008427"/>
                    </a:ext>
                  </a:extLst>
                </a:gridCol>
                <a:gridCol w="1977977">
                  <a:extLst>
                    <a:ext uri="{9D8B030D-6E8A-4147-A177-3AD203B41FA5}">
                      <a16:colId xmlns:a16="http://schemas.microsoft.com/office/drawing/2014/main" val="2907867306"/>
                    </a:ext>
                  </a:extLst>
                </a:gridCol>
                <a:gridCol w="1304161">
                  <a:extLst>
                    <a:ext uri="{9D8B030D-6E8A-4147-A177-3AD203B41FA5}">
                      <a16:colId xmlns:a16="http://schemas.microsoft.com/office/drawing/2014/main" val="3616285019"/>
                    </a:ext>
                  </a:extLst>
                </a:gridCol>
                <a:gridCol w="1304161">
                  <a:extLst>
                    <a:ext uri="{9D8B030D-6E8A-4147-A177-3AD203B41FA5}">
                      <a16:colId xmlns:a16="http://schemas.microsoft.com/office/drawing/2014/main" val="2376009761"/>
                    </a:ext>
                  </a:extLst>
                </a:gridCol>
              </a:tblGrid>
              <a:tr h="668403">
                <a:tc>
                  <a:txBody>
                    <a:bodyPr/>
                    <a:lstStyle/>
                    <a:p>
                      <a:pPr algn="ctr" fontAlgn="b"/>
                      <a:r>
                        <a:rPr lang="fr-FR" sz="1400" b="1" u="none" strike="noStrike" dirty="0">
                          <a:effectLst/>
                        </a:rPr>
                        <a:t>IFX LT (</a:t>
                      </a:r>
                      <a:r>
                        <a:rPr lang="fr-FR" sz="1400" b="1" u="none" strike="noStrike" dirty="0" err="1">
                          <a:effectLst/>
                        </a:rPr>
                        <a:t>ug</a:t>
                      </a:r>
                      <a:r>
                        <a:rPr lang="fr-FR" sz="1400" b="1" u="none" strike="noStrike" dirty="0">
                          <a:effectLst/>
                        </a:rPr>
                        <a:t>/ml)</a:t>
                      </a:r>
                      <a:endParaRPr lang="fr-FR" sz="1400" b="1" i="0" u="none" strike="noStrike" dirty="0">
                        <a:solidFill>
                          <a:srgbClr val="000000"/>
                        </a:solidFill>
                        <a:effectLst/>
                        <a:latin typeface="Calibri" panose="020F0502020204030204" pitchFamily="34" charset="0"/>
                      </a:endParaRPr>
                    </a:p>
                  </a:txBody>
                  <a:tcPr marL="9525" marR="9525" marT="9525" marB="0" anchor="ctr">
                    <a:solidFill>
                      <a:srgbClr val="CCFFCC"/>
                    </a:solidFill>
                  </a:tcPr>
                </a:tc>
                <a:tc>
                  <a:txBody>
                    <a:bodyPr/>
                    <a:lstStyle/>
                    <a:p>
                      <a:pPr algn="ctr" fontAlgn="b"/>
                      <a:r>
                        <a:rPr lang="fr-FR" sz="1400" b="1" u="none" strike="noStrike" dirty="0">
                          <a:effectLst/>
                        </a:rPr>
                        <a:t>Anti-IFX LT (</a:t>
                      </a:r>
                      <a:r>
                        <a:rPr lang="fr-FR" sz="1400" b="1" u="none" strike="noStrike" dirty="0" err="1">
                          <a:effectLst/>
                        </a:rPr>
                        <a:t>ng</a:t>
                      </a:r>
                      <a:r>
                        <a:rPr lang="fr-FR" sz="1400" b="1" u="none" strike="noStrike" dirty="0">
                          <a:effectLst/>
                        </a:rPr>
                        <a:t>/ml)</a:t>
                      </a:r>
                      <a:endParaRPr lang="fr-FR" sz="1400" b="1" i="0" u="none" strike="noStrike" dirty="0">
                        <a:solidFill>
                          <a:srgbClr val="000000"/>
                        </a:solidFill>
                        <a:effectLst/>
                        <a:latin typeface="Calibri" panose="020F0502020204030204" pitchFamily="34" charset="0"/>
                      </a:endParaRPr>
                    </a:p>
                  </a:txBody>
                  <a:tcPr marL="9525" marR="9525" marT="9525" marB="0" anchor="ctr">
                    <a:solidFill>
                      <a:srgbClr val="CCFFCC"/>
                    </a:solidFill>
                  </a:tcPr>
                </a:tc>
                <a:tc>
                  <a:txBody>
                    <a:bodyPr/>
                    <a:lstStyle/>
                    <a:p>
                      <a:pPr algn="ctr" fontAlgn="b"/>
                      <a:r>
                        <a:rPr lang="fr-FR" sz="1400" b="1" u="none" strike="noStrike" dirty="0">
                          <a:effectLst/>
                        </a:rPr>
                        <a:t>date dosage i-Track10</a:t>
                      </a:r>
                      <a:endParaRPr lang="fr-FR" sz="1400" b="1" i="0" u="none" strike="noStrike" dirty="0">
                        <a:solidFill>
                          <a:srgbClr val="000000"/>
                        </a:solidFill>
                        <a:effectLst/>
                        <a:latin typeface="Calibri" panose="020F0502020204030204" pitchFamily="34" charset="0"/>
                      </a:endParaRPr>
                    </a:p>
                  </a:txBody>
                  <a:tcPr marL="9525" marR="9525" marT="9525" marB="0" anchor="ctr">
                    <a:solidFill>
                      <a:srgbClr val="CCFFCC"/>
                    </a:solidFill>
                  </a:tcPr>
                </a:tc>
                <a:tc>
                  <a:txBody>
                    <a:bodyPr/>
                    <a:lstStyle/>
                    <a:p>
                      <a:pPr algn="ctr" fontAlgn="b"/>
                      <a:r>
                        <a:rPr lang="fr-FR" sz="1400" b="1" u="none" strike="noStrike" dirty="0">
                          <a:effectLst/>
                        </a:rPr>
                        <a:t>IFX (</a:t>
                      </a:r>
                      <a:r>
                        <a:rPr lang="fr-FR" sz="1400" b="1" u="none" strike="noStrike" dirty="0" err="1">
                          <a:effectLst/>
                        </a:rPr>
                        <a:t>ug</a:t>
                      </a:r>
                      <a:r>
                        <a:rPr lang="fr-FR" sz="1400" b="1" u="none" strike="noStrike" dirty="0">
                          <a:effectLst/>
                        </a:rPr>
                        <a:t>/ml)</a:t>
                      </a:r>
                      <a:endParaRPr lang="fr-FR" sz="1400" b="1" i="0" u="none" strike="noStrike" dirty="0">
                        <a:solidFill>
                          <a:srgbClr val="000000"/>
                        </a:solidFill>
                        <a:effectLst/>
                        <a:latin typeface="Calibri" panose="020F0502020204030204" pitchFamily="34" charset="0"/>
                      </a:endParaRPr>
                    </a:p>
                  </a:txBody>
                  <a:tcPr marL="9525" marR="9525" marT="9525" marB="0" anchor="ctr">
                    <a:solidFill>
                      <a:srgbClr val="CCFFCC"/>
                    </a:solidFill>
                  </a:tcPr>
                </a:tc>
                <a:tc>
                  <a:txBody>
                    <a:bodyPr/>
                    <a:lstStyle/>
                    <a:p>
                      <a:pPr algn="ctr" fontAlgn="b"/>
                      <a:r>
                        <a:rPr lang="fr-FR" sz="1400" b="1" u="none" strike="noStrike" dirty="0">
                          <a:effectLst/>
                        </a:rPr>
                        <a:t>Anti-IFX (AU/ml)</a:t>
                      </a:r>
                      <a:endParaRPr lang="fr-FR" sz="1400" b="1" i="0" u="none" strike="noStrike" dirty="0">
                        <a:solidFill>
                          <a:srgbClr val="000000"/>
                        </a:solidFill>
                        <a:effectLst/>
                        <a:latin typeface="Calibri" panose="020F0502020204030204" pitchFamily="34" charset="0"/>
                      </a:endParaRPr>
                    </a:p>
                  </a:txBody>
                  <a:tcPr marL="9525" marR="9525" marT="9525" marB="0" anchor="ctr">
                    <a:solidFill>
                      <a:srgbClr val="CCFFCC"/>
                    </a:solidFill>
                  </a:tcPr>
                </a:tc>
                <a:extLst>
                  <a:ext uri="{0D108BD9-81ED-4DB2-BD59-A6C34878D82A}">
                    <a16:rowId xmlns:a16="http://schemas.microsoft.com/office/drawing/2014/main" val="947712474"/>
                  </a:ext>
                </a:extLst>
              </a:tr>
              <a:tr h="326050">
                <a:tc>
                  <a:txBody>
                    <a:bodyPr/>
                    <a:lstStyle/>
                    <a:p>
                      <a:pPr algn="ctr" fontAlgn="b"/>
                      <a:r>
                        <a:rPr lang="fr-FR" sz="1400" b="1" u="none" strike="noStrike" dirty="0">
                          <a:effectLst/>
                        </a:rPr>
                        <a:t>2,2</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&lt;10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200" b="0" u="none" strike="noStrike" dirty="0">
                          <a:effectLst/>
                        </a:rPr>
                        <a:t>23/09/2022</a:t>
                      </a:r>
                      <a:endParaRPr lang="fr-F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fr-FR" sz="1400" b="1" u="none" strike="noStrike">
                          <a:effectLst/>
                        </a:rPr>
                        <a:t>5,4</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19</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85731088"/>
                  </a:ext>
                </a:extLst>
              </a:tr>
              <a:tr h="326050">
                <a:tc>
                  <a:txBody>
                    <a:bodyPr/>
                    <a:lstStyle/>
                    <a:p>
                      <a:pPr algn="ctr" fontAlgn="b"/>
                      <a:r>
                        <a:rPr lang="fr-FR" sz="1400" b="1" u="none" strike="noStrike" dirty="0">
                          <a:effectLst/>
                        </a:rPr>
                        <a:t>3,9</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&lt;10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200" b="0" u="none" strike="noStrike" dirty="0">
                          <a:effectLst/>
                        </a:rPr>
                        <a:t>28/09/2022</a:t>
                      </a:r>
                      <a:endParaRPr lang="fr-F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fr-FR" sz="1400" b="1" u="none" strike="noStrike">
                          <a:effectLst/>
                        </a:rPr>
                        <a:t>5,4</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23</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5300468"/>
                  </a:ext>
                </a:extLst>
              </a:tr>
              <a:tr h="326050">
                <a:tc>
                  <a:txBody>
                    <a:bodyPr/>
                    <a:lstStyle/>
                    <a:p>
                      <a:pPr algn="ctr" fontAlgn="b"/>
                      <a:r>
                        <a:rPr lang="fr-FR" sz="1400" b="1" u="none" strike="noStrike" dirty="0">
                          <a:effectLst/>
                        </a:rPr>
                        <a:t>4,9</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&lt;10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200" b="0" u="none" strike="noStrike" dirty="0">
                          <a:effectLst/>
                        </a:rPr>
                        <a:t>28/09/2022</a:t>
                      </a:r>
                      <a:endParaRPr lang="fr-F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fr-FR" sz="1400" b="1" u="none" strike="noStrike">
                          <a:effectLst/>
                        </a:rPr>
                        <a:t>8,8</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11</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52557886"/>
                  </a:ext>
                </a:extLst>
              </a:tr>
              <a:tr h="326050">
                <a:tc>
                  <a:txBody>
                    <a:bodyPr/>
                    <a:lstStyle/>
                    <a:p>
                      <a:pPr algn="ctr" fontAlgn="b"/>
                      <a:r>
                        <a:rPr lang="fr-FR" sz="1400" b="1" u="none" strike="noStrike" dirty="0">
                          <a:effectLst/>
                        </a:rPr>
                        <a:t>1,9</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dirty="0">
                          <a:effectLst/>
                        </a:rPr>
                        <a:t>&lt;10</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200" b="0" u="none" strike="noStrike" dirty="0">
                          <a:effectLst/>
                        </a:rPr>
                        <a:t>28/09/2022</a:t>
                      </a:r>
                      <a:endParaRPr lang="fr-F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fr-FR" sz="1400" b="1" u="none" strike="noStrike">
                          <a:effectLst/>
                        </a:rPr>
                        <a:t>2,3</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11</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5822395"/>
                  </a:ext>
                </a:extLst>
              </a:tr>
              <a:tr h="326050">
                <a:tc>
                  <a:txBody>
                    <a:bodyPr/>
                    <a:lstStyle/>
                    <a:p>
                      <a:pPr algn="ctr" fontAlgn="b"/>
                      <a:r>
                        <a:rPr lang="fr-FR" sz="1400" b="1" u="none" strike="noStrike" dirty="0">
                          <a:effectLst/>
                        </a:rPr>
                        <a:t>9,4</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dirty="0">
                          <a:effectLst/>
                        </a:rPr>
                        <a:t>&lt;10</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200" b="0" u="none" strike="noStrike" dirty="0">
                          <a:effectLst/>
                        </a:rPr>
                        <a:t>28/09/2022</a:t>
                      </a:r>
                      <a:endParaRPr lang="fr-F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fr-FR" sz="1400" b="1" u="none" strike="noStrike">
                          <a:effectLst/>
                        </a:rPr>
                        <a:t>11,5</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14</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21573432"/>
                  </a:ext>
                </a:extLst>
              </a:tr>
              <a:tr h="326050">
                <a:tc>
                  <a:txBody>
                    <a:bodyPr/>
                    <a:lstStyle/>
                    <a:p>
                      <a:pPr algn="ctr" fontAlgn="b"/>
                      <a:r>
                        <a:rPr lang="fr-FR" sz="1400" b="1" u="none" strike="noStrike">
                          <a:effectLst/>
                        </a:rPr>
                        <a:t>9,2</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dirty="0">
                          <a:effectLst/>
                        </a:rPr>
                        <a:t>&lt;10</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200" b="0" u="none" strike="noStrike" dirty="0">
                          <a:effectLst/>
                        </a:rPr>
                        <a:t>28/09/2022</a:t>
                      </a:r>
                      <a:endParaRPr lang="fr-F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fr-FR" sz="1400" b="1" u="none" strike="noStrike">
                          <a:effectLst/>
                        </a:rPr>
                        <a:t>11,6</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26</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24806933"/>
                  </a:ext>
                </a:extLst>
              </a:tr>
              <a:tr h="326050">
                <a:tc>
                  <a:txBody>
                    <a:bodyPr/>
                    <a:lstStyle/>
                    <a:p>
                      <a:pPr algn="ctr" fontAlgn="b"/>
                      <a:r>
                        <a:rPr lang="fr-FR" sz="1400" b="1" u="none" strike="noStrike">
                          <a:effectLst/>
                        </a:rPr>
                        <a:t>7,6</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dirty="0">
                          <a:effectLst/>
                        </a:rPr>
                        <a:t>&lt;10</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200" b="0" u="none" strike="noStrike" dirty="0">
                          <a:effectLst/>
                        </a:rPr>
                        <a:t>28/09/2022</a:t>
                      </a:r>
                      <a:endParaRPr lang="fr-F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fr-FR" sz="1400" b="1" u="none" strike="noStrike">
                          <a:effectLst/>
                        </a:rPr>
                        <a:t>10,3</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14</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07296717"/>
                  </a:ext>
                </a:extLst>
              </a:tr>
              <a:tr h="326050">
                <a:tc>
                  <a:txBody>
                    <a:bodyPr/>
                    <a:lstStyle/>
                    <a:p>
                      <a:pPr algn="ctr" fontAlgn="b"/>
                      <a:r>
                        <a:rPr lang="fr-FR" sz="1400" b="1" u="none" strike="noStrike">
                          <a:effectLst/>
                        </a:rPr>
                        <a:t>1</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&lt;10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200" b="0" u="none" strike="noStrike" dirty="0">
                          <a:effectLst/>
                        </a:rPr>
                        <a:t>28/09/2022</a:t>
                      </a:r>
                      <a:endParaRPr lang="fr-F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fr-FR" sz="1400" b="1" u="none" strike="noStrike">
                          <a:effectLst/>
                        </a:rPr>
                        <a:t>1,5</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19</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7281134"/>
                  </a:ext>
                </a:extLst>
              </a:tr>
              <a:tr h="326050">
                <a:tc>
                  <a:txBody>
                    <a:bodyPr/>
                    <a:lstStyle/>
                    <a:p>
                      <a:pPr algn="ctr" fontAlgn="b"/>
                      <a:r>
                        <a:rPr lang="fr-FR" sz="1400" b="1" u="none" strike="noStrike">
                          <a:effectLst/>
                        </a:rPr>
                        <a:t>9,8</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&lt;10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200" b="0" u="none" strike="noStrike" dirty="0">
                          <a:effectLst/>
                        </a:rPr>
                        <a:t>28/09/2022</a:t>
                      </a:r>
                      <a:endParaRPr lang="fr-F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fr-FR" sz="1400" b="1" u="none" strike="noStrike" dirty="0">
                          <a:effectLst/>
                        </a:rPr>
                        <a:t>12,6</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12</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42850120"/>
                  </a:ext>
                </a:extLst>
              </a:tr>
              <a:tr h="326050">
                <a:tc>
                  <a:txBody>
                    <a:bodyPr/>
                    <a:lstStyle/>
                    <a:p>
                      <a:pPr algn="ctr" fontAlgn="b"/>
                      <a:r>
                        <a:rPr lang="fr-FR" sz="1400" b="1" u="none" strike="noStrike">
                          <a:effectLst/>
                        </a:rPr>
                        <a:t>17,2</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a:effectLst/>
                        </a:rPr>
                        <a:t>&lt;10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200" b="0" u="none" strike="noStrike" dirty="0">
                          <a:effectLst/>
                        </a:rPr>
                        <a:t>28/09/2022</a:t>
                      </a:r>
                      <a:endParaRPr lang="fr-FR"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fr-FR" sz="1400" b="1" u="none" strike="noStrike" dirty="0">
                          <a:effectLst/>
                        </a:rPr>
                        <a:t>24</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400" b="1" u="none" strike="noStrike" dirty="0">
                          <a:effectLst/>
                        </a:rPr>
                        <a:t>40</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4419940"/>
                  </a:ext>
                </a:extLst>
              </a:tr>
            </a:tbl>
          </a:graphicData>
        </a:graphic>
      </p:graphicFrame>
      <p:sp>
        <p:nvSpPr>
          <p:cNvPr id="4" name="ZoneTexte 3"/>
          <p:cNvSpPr txBox="1"/>
          <p:nvPr/>
        </p:nvSpPr>
        <p:spPr>
          <a:xfrm>
            <a:off x="3663046" y="422032"/>
            <a:ext cx="3916521" cy="369332"/>
          </a:xfrm>
          <a:prstGeom prst="rect">
            <a:avLst/>
          </a:prstGeom>
          <a:solidFill>
            <a:srgbClr val="CCFFFF"/>
          </a:solidFill>
          <a:ln>
            <a:solidFill>
              <a:srgbClr val="FF0000"/>
            </a:solidFill>
          </a:ln>
        </p:spPr>
        <p:txBody>
          <a:bodyPr wrap="none" rtlCol="0">
            <a:spAutoFit/>
          </a:bodyPr>
          <a:lstStyle/>
          <a:p>
            <a:pPr algn="ctr"/>
            <a:r>
              <a:rPr lang="fr-FR" b="1" dirty="0" smtClean="0"/>
              <a:t>Discordances Lisa </a:t>
            </a:r>
            <a:r>
              <a:rPr lang="fr-FR" b="1" dirty="0" err="1" smtClean="0"/>
              <a:t>tracker</a:t>
            </a:r>
            <a:r>
              <a:rPr lang="fr-FR" b="1" dirty="0" smtClean="0"/>
              <a:t> / </a:t>
            </a:r>
            <a:r>
              <a:rPr lang="fr-FR" b="1" dirty="0" err="1" smtClean="0"/>
              <a:t>iTrack</a:t>
            </a:r>
            <a:endParaRPr lang="fr-FR" b="1" dirty="0"/>
          </a:p>
        </p:txBody>
      </p:sp>
      <p:sp>
        <p:nvSpPr>
          <p:cNvPr id="5" name="ZoneTexte 4"/>
          <p:cNvSpPr txBox="1"/>
          <p:nvPr/>
        </p:nvSpPr>
        <p:spPr>
          <a:xfrm>
            <a:off x="3360078" y="5605637"/>
            <a:ext cx="4522456" cy="369332"/>
          </a:xfrm>
          <a:prstGeom prst="rect">
            <a:avLst/>
          </a:prstGeom>
          <a:solidFill>
            <a:schemeClr val="bg1">
              <a:lumMod val="85000"/>
            </a:schemeClr>
          </a:solidFill>
          <a:ln>
            <a:solidFill>
              <a:srgbClr val="FF0000"/>
            </a:solidFill>
          </a:ln>
        </p:spPr>
        <p:txBody>
          <a:bodyPr wrap="none" rtlCol="0">
            <a:spAutoFit/>
          </a:bodyPr>
          <a:lstStyle/>
          <a:p>
            <a:r>
              <a:rPr lang="fr-FR" b="1" dirty="0" smtClean="0">
                <a:solidFill>
                  <a:srgbClr val="0000FF"/>
                </a:solidFill>
                <a:sym typeface="Wingdings" panose="05000000000000000000" pitchFamily="2" charset="2"/>
              </a:rPr>
              <a:t> Faux positifs </a:t>
            </a:r>
            <a:r>
              <a:rPr lang="fr-FR" b="1" dirty="0" err="1" smtClean="0">
                <a:solidFill>
                  <a:srgbClr val="0000FF"/>
                </a:solidFill>
                <a:sym typeface="Wingdings" panose="05000000000000000000" pitchFamily="2" charset="2"/>
              </a:rPr>
              <a:t>iTrack</a:t>
            </a:r>
            <a:r>
              <a:rPr lang="fr-FR" b="1" dirty="0" smtClean="0">
                <a:solidFill>
                  <a:srgbClr val="0000FF"/>
                </a:solidFill>
                <a:sym typeface="Wingdings" panose="05000000000000000000" pitchFamily="2" charset="2"/>
              </a:rPr>
              <a:t> pour les anti-IFX</a:t>
            </a:r>
            <a:endParaRPr lang="fr-FR" b="1" dirty="0">
              <a:solidFill>
                <a:srgbClr val="0000FF"/>
              </a:solidFill>
            </a:endParaRPr>
          </a:p>
        </p:txBody>
      </p:sp>
      <p:sp>
        <p:nvSpPr>
          <p:cNvPr id="6" name="ZoneTexte 5"/>
          <p:cNvSpPr txBox="1"/>
          <p:nvPr/>
        </p:nvSpPr>
        <p:spPr>
          <a:xfrm>
            <a:off x="4392444" y="6084276"/>
            <a:ext cx="2457724" cy="369332"/>
          </a:xfrm>
          <a:prstGeom prst="rect">
            <a:avLst/>
          </a:prstGeom>
          <a:solidFill>
            <a:schemeClr val="bg1">
              <a:lumMod val="85000"/>
            </a:schemeClr>
          </a:solidFill>
          <a:ln>
            <a:solidFill>
              <a:srgbClr val="FF0000"/>
            </a:solidFill>
          </a:ln>
        </p:spPr>
        <p:txBody>
          <a:bodyPr wrap="none" rtlCol="0">
            <a:spAutoFit/>
          </a:bodyPr>
          <a:lstStyle/>
          <a:p>
            <a:r>
              <a:rPr lang="fr-FR" b="1" dirty="0" smtClean="0">
                <a:solidFill>
                  <a:srgbClr val="0000FF"/>
                </a:solidFill>
                <a:sym typeface="Wingdings" panose="05000000000000000000" pitchFamily="2" charset="2"/>
              </a:rPr>
              <a:t> Revoir le </a:t>
            </a:r>
            <a:r>
              <a:rPr lang="fr-FR" b="1" dirty="0" err="1" smtClean="0">
                <a:solidFill>
                  <a:srgbClr val="0000FF"/>
                </a:solidFill>
                <a:sym typeface="Wingdings" panose="05000000000000000000" pitchFamily="2" charset="2"/>
              </a:rPr>
              <a:t>cut</a:t>
            </a:r>
            <a:r>
              <a:rPr lang="fr-FR" b="1" dirty="0" smtClean="0">
                <a:solidFill>
                  <a:srgbClr val="0000FF"/>
                </a:solidFill>
                <a:sym typeface="Wingdings" panose="05000000000000000000" pitchFamily="2" charset="2"/>
              </a:rPr>
              <a:t>-off ?</a:t>
            </a:r>
            <a:endParaRPr lang="fr-FR" b="1" dirty="0">
              <a:solidFill>
                <a:srgbClr val="0000FF"/>
              </a:solidFill>
            </a:endParaRPr>
          </a:p>
        </p:txBody>
      </p:sp>
    </p:spTree>
    <p:extLst>
      <p:ext uri="{BB962C8B-B14F-4D97-AF65-F5344CB8AC3E}">
        <p14:creationId xmlns:p14="http://schemas.microsoft.com/office/powerpoint/2010/main" val="389496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Thème Alexandre Jentzer">
  <a:themeElements>
    <a:clrScheme name="Vue">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ue">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Thème Alexandre Jentzer" id="{F1C8D928-A9CF-4B37-BE08-77D7B3917DE4}" vid="{46807F6B-2014-40A3-A100-09A5FDD9776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Alexandre Jentzer</Template>
  <TotalTime>979</TotalTime>
  <Words>756</Words>
  <Application>Microsoft Office PowerPoint</Application>
  <PresentationFormat>Grand écran</PresentationFormat>
  <Paragraphs>123</Paragraphs>
  <Slides>11</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URWPalladioL-Roma</vt:lpstr>
      <vt:lpstr>Wingdings</vt:lpstr>
      <vt:lpstr>Wingdings 2</vt:lpstr>
      <vt:lpstr>Thème Alexandre Jentzer</vt:lpstr>
      <vt:lpstr>Présentation PowerPoint</vt:lpstr>
      <vt:lpstr>Présentation PowerPoint</vt:lpstr>
      <vt:lpstr>Présentation PowerPoint</vt:lpstr>
      <vt:lpstr>Cohen’s Kappa</vt:lpstr>
      <vt:lpstr>Passing-Bablok regression:  IFX - ADAL </vt:lpstr>
      <vt:lpstr>Bland–Altman analysis: IFX - ADAL </vt:lpstr>
      <vt:lpstr>Passing-Bablok regression:  aIFX - aADAL </vt:lpstr>
      <vt:lpstr>Bland–Altman analysis: aIFX - aADAL </vt:lpstr>
      <vt:lpstr>Présentation PowerPoint</vt:lpstr>
      <vt:lpstr>Conclusion / discussion</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evaluation of four commercially available immunoassays for therapeutic drug monitoring of infliximab and adalimumab</dc:title>
  <dc:creator>Alexandre Jentzer</dc:creator>
  <cp:lastModifiedBy>VINCENT THIERRY</cp:lastModifiedBy>
  <cp:revision>20</cp:revision>
  <dcterms:created xsi:type="dcterms:W3CDTF">2023-05-24T20:51:10Z</dcterms:created>
  <dcterms:modified xsi:type="dcterms:W3CDTF">2023-10-12T16:55:43Z</dcterms:modified>
</cp:coreProperties>
</file>