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>
        <p:scale>
          <a:sx n="110" d="100"/>
          <a:sy n="110" d="100"/>
        </p:scale>
        <p:origin x="-768" y="413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2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535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19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410041" y="472579"/>
            <a:ext cx="1987874" cy="1005771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42480" y="472579"/>
            <a:ext cx="5841514" cy="1005771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90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8080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2" cy="2122882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2"/>
            <a:ext cx="6428422" cy="2338139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5279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42481" y="2751335"/>
            <a:ext cx="3914037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82565" y="2751335"/>
            <a:ext cx="3915350" cy="777895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272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5"/>
            <a:ext cx="3341572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5"/>
            <a:ext cx="3341572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5"/>
            <a:ext cx="3342884" cy="997110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5"/>
            <a:ext cx="3342884" cy="6158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830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71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887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5" cy="181113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8"/>
            <a:ext cx="4227844" cy="9122456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5" cy="7311326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082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50"/>
            <a:ext cx="4537710" cy="6413183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830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2"/>
            <a:ext cx="6806565" cy="178144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8"/>
            <a:ext cx="6806565" cy="7054006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55A9C-7119-D849-A70F-F4E62CB412E1}" type="datetimeFigureOut">
              <a:rPr lang="fr-FR" smtClean="0"/>
              <a:t>29/03/2022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5" y="9906785"/>
            <a:ext cx="2394902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2" y="9906785"/>
            <a:ext cx="1764665" cy="569071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9D011-0FE7-C046-9669-52E2113B7EC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1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1181819" y="310551"/>
            <a:ext cx="5305245" cy="6523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PH" sz="2800" dirty="0" smtClean="0">
                <a:latin typeface="Arial" pitchFamily="34" charset="0"/>
                <a:cs typeface="Arial" pitchFamily="34" charset="0"/>
              </a:rPr>
              <a:t>KHELIFI TOUHAMI </a:t>
            </a:r>
            <a:r>
              <a:rPr lang="en-PH" sz="2800" dirty="0" err="1" smtClean="0">
                <a:latin typeface="Arial" pitchFamily="34" charset="0"/>
                <a:cs typeface="Arial" pitchFamily="34" charset="0"/>
              </a:rPr>
              <a:t>Dounia</a:t>
            </a:r>
            <a:endParaRPr lang="en-PH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82522" y="1265324"/>
            <a:ext cx="3570777" cy="4542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/>
          </a:p>
        </p:txBody>
      </p:sp>
      <p:sp>
        <p:nvSpPr>
          <p:cNvPr id="32" name="Rectangle 31"/>
          <p:cNvSpPr/>
          <p:nvPr/>
        </p:nvSpPr>
        <p:spPr>
          <a:xfrm>
            <a:off x="119744" y="1265324"/>
            <a:ext cx="3590800" cy="45420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/>
          </a:p>
        </p:txBody>
      </p:sp>
      <p:sp>
        <p:nvSpPr>
          <p:cNvPr id="33" name="Rectangle 32"/>
          <p:cNvSpPr/>
          <p:nvPr/>
        </p:nvSpPr>
        <p:spPr>
          <a:xfrm>
            <a:off x="436196" y="1297270"/>
            <a:ext cx="33479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DIPLOMES ET FORMATIONS</a:t>
            </a:r>
            <a:endParaRPr lang="en-PH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4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659" y="1273950"/>
            <a:ext cx="349407" cy="349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Rectangle 34"/>
          <p:cNvSpPr/>
          <p:nvPr/>
        </p:nvSpPr>
        <p:spPr>
          <a:xfrm>
            <a:off x="4158828" y="1303118"/>
            <a:ext cx="2860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EXP. PROFESIONNELLE</a:t>
            </a:r>
            <a:endParaRPr lang="en-PH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" name="Picture 3" descr="C:\Users\ikkinallego\Downloads\boc.png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682" y="1289402"/>
            <a:ext cx="302894" cy="302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7" name="Tableau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987678"/>
              </p:ext>
            </p:extLst>
          </p:nvPr>
        </p:nvGraphicFramePr>
        <p:xfrm>
          <a:off x="3791614" y="1855039"/>
          <a:ext cx="3685140" cy="6376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685140"/>
              </a:tblGrid>
              <a:tr h="1411879">
                <a:tc>
                  <a:txBody>
                    <a:bodyPr/>
                    <a:lstStyle/>
                    <a:p>
                      <a:pPr marL="285750" marR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Sep 2017– </a:t>
                      </a:r>
                      <a:r>
                        <a:rPr lang="en-US" sz="1600" b="1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Fev</a:t>
                      </a: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2019</a:t>
                      </a:r>
                      <a:r>
                        <a:rPr lang="fr-FR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Praticienne Spécialiste Assistante de santé publique</a:t>
                      </a:r>
                    </a:p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Unité d’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autoimmunité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Service d'immunologie Centre hospitalo-universitaire Mustapha Bacha, Alger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176566">
                <a:tc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§"/>
                      </a:pPr>
                      <a:r>
                        <a:rPr lang="en-US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Mars 2</a:t>
                      </a: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019– Oct 2019</a:t>
                      </a:r>
                      <a:r>
                        <a:rPr lang="fr-FR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Faisant</a:t>
                      </a:r>
                      <a:r>
                        <a:rPr lang="fr-FR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fonction d’interne</a:t>
                      </a:r>
                    </a:p>
                    <a:p>
                      <a:pPr algn="ctr"/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Laboratoire polyvalent de Biologie médicale GHU psychiatrie et Neuroscience Sainte Anne, Paris. </a:t>
                      </a:r>
                      <a:endParaRPr lang="fr-FR" sz="800" kern="1200" dirty="0" smtClean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970667">
                <a:tc>
                  <a:txBody>
                    <a:bodyPr/>
                    <a:lstStyle/>
                    <a:p>
                      <a:pPr marL="285750" marR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Nov</a:t>
                      </a:r>
                      <a:r>
                        <a:rPr lang="en-US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2019–  Mai 2020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Faisant</a:t>
                      </a:r>
                      <a:r>
                        <a:rPr lang="fr-FR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fonction d’interne</a:t>
                      </a:r>
                      <a:endParaRPr lang="fr-FR" sz="1600" b="1" kern="12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ctr"/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Laboratoire d’auto-immunité et hypersensibilité de l’hôpital Bichât, Paris </a:t>
                      </a:r>
                      <a:endParaRPr lang="fr-FR" sz="800" kern="1200" dirty="0" smtClean="0">
                        <a:solidFill>
                          <a:srgbClr val="40404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105331">
                <a:tc>
                  <a:txBody>
                    <a:bodyPr/>
                    <a:lstStyle/>
                    <a:p>
                      <a:pPr marL="285750" marR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Sept 2</a:t>
                      </a:r>
                      <a:r>
                        <a:rPr lang="en-US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019– Nov2019</a:t>
                      </a:r>
                      <a:r>
                        <a:rPr lang="en-US" sz="18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raticien attaché associé</a:t>
                      </a:r>
                      <a:r>
                        <a:rPr lang="fr-FR" sz="16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Unité de dysfonctionnement immunitaire de l’hôpital Bichât, Paris</a:t>
                      </a:r>
                      <a:endParaRPr lang="fr-FR" sz="14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83413">
                <a:tc>
                  <a:txBody>
                    <a:bodyPr/>
                    <a:lstStyle/>
                    <a:p>
                      <a:pPr marL="285750" marR="0" indent="-28575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en-US" sz="1600" b="1" kern="12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Juin</a:t>
                      </a:r>
                      <a:r>
                        <a:rPr lang="en-US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020– </a:t>
                      </a:r>
                      <a:r>
                        <a:rPr lang="en-US" sz="1600" b="1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</a:t>
                      </a:r>
                      <a:r>
                        <a:rPr lang="en-US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jours</a:t>
                      </a:r>
                      <a:r>
                        <a:rPr lang="en-US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r>
                        <a:rPr lang="fr-FR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raticien attaché associé </a:t>
                      </a:r>
                    </a:p>
                    <a:p>
                      <a:pPr marL="0" marR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Depuis</a:t>
                      </a:r>
                      <a:r>
                        <a:rPr lang="en-US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sept</a:t>
                      </a:r>
                      <a:r>
                        <a:rPr lang="en-US" sz="1600" b="1" kern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2</a:t>
                      </a:r>
                      <a:r>
                        <a:rPr lang="en-US" sz="16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021</a:t>
                      </a:r>
                      <a:r>
                        <a:rPr lang="en-US" sz="14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référent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qualité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du </a:t>
                      </a:r>
                      <a:r>
                        <a:rPr lang="en-US" sz="1600" b="1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laboratoire</a:t>
                      </a:r>
                      <a:r>
                        <a:rPr lang="en-US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en-US" sz="1600" b="1" kern="1200" baseline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Laboratoire d’auto-immunité et immunité cellulaire de l’hôpital Saint Antoine, Paris</a:t>
                      </a:r>
                      <a:endParaRPr lang="en-US" sz="1200" b="1" kern="120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38" name="Tableau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295895"/>
              </p:ext>
            </p:extLst>
          </p:nvPr>
        </p:nvGraphicFramePr>
        <p:xfrm>
          <a:off x="82717" y="1844287"/>
          <a:ext cx="3566236" cy="87198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66236"/>
              </a:tblGrid>
              <a:tr h="1056012">
                <a:tc>
                  <a:txBody>
                    <a:bodyPr/>
                    <a:lstStyle/>
                    <a:p>
                      <a:pPr marL="285750" marR="0" indent="-285750" algn="just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2006 – 2012</a:t>
                      </a:r>
                      <a:r>
                        <a:rPr lang="fr-FR" sz="1600" b="1" kern="1200" baseline="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Diplôme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de 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docteur</a:t>
                      </a:r>
                      <a:r>
                        <a:rPr lang="en-US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en </a:t>
                      </a:r>
                      <a:r>
                        <a:rPr lang="en-US" sz="1600" b="1" kern="1200" baseline="0" dirty="0" err="1" smtClean="0"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pharmacie</a:t>
                      </a:r>
                      <a:endParaRPr lang="en-US" sz="1600" b="1" kern="1200" baseline="0" dirty="0" smtClean="0"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Arial"/>
                      </a:endParaRPr>
                    </a:p>
                    <a:p>
                      <a:pPr algn="ctr"/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Faculté de Médecine - Département de Pharmacie -Constantine-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1088013">
                <a:tc>
                  <a:txBody>
                    <a:bodyPr/>
                    <a:lstStyle/>
                    <a:p>
                      <a:pPr marL="285750" marR="0" indent="-285750" algn="just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2012 – 2017</a:t>
                      </a:r>
                      <a:r>
                        <a:rPr lang="fr-FR" sz="1600" b="1" kern="1200" baseline="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Diplôme d'études médicales spécialisées (DEMS) - Spécialité Immunologie </a:t>
                      </a:r>
                    </a:p>
                    <a:p>
                      <a:pPr algn="ctr"/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Faculté de Médecine -Alger-</a:t>
                      </a:r>
                      <a:endParaRPr lang="fr-FR" sz="80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536018">
                <a:tc>
                  <a:txBody>
                    <a:bodyPr/>
                    <a:lstStyle/>
                    <a:p>
                      <a:pPr marL="285750" marR="0" indent="-285750" algn="just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2019 – 2020</a:t>
                      </a:r>
                      <a:r>
                        <a:rPr lang="fr-FR" sz="1600" b="1" kern="1200" baseline="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Diplôme de formation médicale spécialisée approfondie (DFMSA)</a:t>
                      </a:r>
                    </a:p>
                    <a:p>
                      <a:pPr algn="l"/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Suivi de la formation du DES de biologie médicale : option Immunologie</a:t>
                      </a:r>
                    </a:p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-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Faculté de Médecine Paris Descartes-</a:t>
                      </a:r>
                      <a:r>
                        <a:rPr lang="fr-FR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088013">
                <a:tc>
                  <a:txBody>
                    <a:bodyPr/>
                    <a:lstStyle/>
                    <a:p>
                      <a:pPr marL="342900" marR="0" indent="-342900" algn="just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2019 – 2020</a:t>
                      </a:r>
                      <a:r>
                        <a:rPr lang="fr-FR" sz="1600" b="1" kern="120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Parcours d’initiation à la recherche option : Immunologie </a:t>
                      </a:r>
                    </a:p>
                    <a:p>
                      <a:pPr algn="ctr"/>
                      <a:r>
                        <a:rPr lang="fr-FR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-Faculté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 Médecine </a:t>
                      </a:r>
                      <a:r>
                        <a:rPr lang="fr-FR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Paris Descartes-</a:t>
                      </a:r>
                      <a:r>
                        <a:rPr lang="en-US" sz="1400" b="0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endParaRPr lang="fr-FR" sz="1400" b="0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088013">
                <a:tc>
                  <a:txBody>
                    <a:bodyPr/>
                    <a:lstStyle/>
                    <a:p>
                      <a:pPr marL="285750" marR="0" indent="-285750" algn="just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2019 – 2020</a:t>
                      </a:r>
                      <a:r>
                        <a:rPr lang="fr-FR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</a:t>
                      </a:r>
                      <a:r>
                        <a:rPr lang="fr-FR" sz="1600" b="1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maladies auto-immunes et maladies systémique- </a:t>
                      </a:r>
                    </a:p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-Faculté de Médecine  Paris Descartes-</a:t>
                      </a:r>
                      <a:endParaRPr lang="fr-FR" sz="14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984023">
                <a:tc>
                  <a:txBody>
                    <a:bodyPr/>
                    <a:lstStyle/>
                    <a:p>
                      <a:pPr marL="285750" marR="0" indent="-285750" algn="just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2020– 2021</a:t>
                      </a:r>
                      <a:r>
                        <a:rPr lang="en-US" sz="1600" b="1" kern="1200" baseline="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Master 2 en Biologie de la santé Option : Immunologie </a:t>
                      </a:r>
                      <a:endParaRPr lang="fr-FR" sz="16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-Faculté Paris Saclay- </a:t>
                      </a:r>
                    </a:p>
                    <a:p>
                      <a:pPr marL="0" marR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Sujet du mémoire</a:t>
                      </a:r>
                      <a:r>
                        <a:rPr lang="fr-FR" sz="14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détection d’anticorps anti-Hexokinase1 et anti-Kelch-like12 comme nouveaux marqueurs sérologiques de la </a:t>
                      </a:r>
                      <a:r>
                        <a:rPr lang="fr-FR" sz="14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cholangite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biliaire primitive</a:t>
                      </a:r>
                      <a:endParaRPr lang="fr-FR" sz="140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879751">
                <a:tc>
                  <a:txBody>
                    <a:bodyPr/>
                    <a:lstStyle/>
                    <a:p>
                      <a:pPr marL="285750" marR="0" indent="-285750" algn="just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b="1" kern="120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2021– 2022</a:t>
                      </a:r>
                      <a:r>
                        <a:rPr lang="en-US" sz="1600" b="1" kern="1200" baseline="0" dirty="0" smtClean="0">
                          <a:solidFill>
                            <a:srgbClr val="E46C0A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6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 assurance qualité en Biologie médicale </a:t>
                      </a:r>
                    </a:p>
                    <a:p>
                      <a:pPr marL="0" marR="0" indent="0" algn="ctr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</a:t>
                      </a:r>
                      <a:r>
                        <a:rPr lang="fr-FR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Faculté de Médecine Paris Descartes-</a:t>
                      </a:r>
                      <a:endParaRPr lang="fr-FR" sz="1400" b="1" kern="1200" dirty="0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1" name="Rectangle 90"/>
          <p:cNvSpPr/>
          <p:nvPr/>
        </p:nvSpPr>
        <p:spPr>
          <a:xfrm>
            <a:off x="3791614" y="8374207"/>
            <a:ext cx="3590800" cy="34940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PH" sz="2400"/>
          </a:p>
        </p:txBody>
      </p:sp>
      <p:sp>
        <p:nvSpPr>
          <p:cNvPr id="96" name="Rectangle 95"/>
          <p:cNvSpPr/>
          <p:nvPr/>
        </p:nvSpPr>
        <p:spPr>
          <a:xfrm>
            <a:off x="3867761" y="8354282"/>
            <a:ext cx="1962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PH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PUBLICATIONS </a:t>
            </a:r>
            <a:endParaRPr lang="en-PH" sz="1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704889" y="8797315"/>
            <a:ext cx="3780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smtClean="0"/>
              <a:t>M </a:t>
            </a:r>
            <a:r>
              <a:rPr lang="en-GB" sz="1200" dirty="0" err="1" smtClean="0"/>
              <a:t>Peyneau</a:t>
            </a:r>
            <a:r>
              <a:rPr lang="en-GB" sz="1200" dirty="0" smtClean="0"/>
              <a:t> </a:t>
            </a:r>
            <a:r>
              <a:rPr lang="en-GB" sz="1200" dirty="0"/>
              <a:t>et </a:t>
            </a:r>
            <a:r>
              <a:rPr lang="en-GB" sz="1200" dirty="0" smtClean="0"/>
              <a:t>al, </a:t>
            </a:r>
            <a:r>
              <a:rPr lang="en-GB" sz="1200" b="1" dirty="0" smtClean="0"/>
              <a:t>Innate </a:t>
            </a:r>
            <a:r>
              <a:rPr lang="en-GB" sz="1200" b="1" dirty="0"/>
              <a:t>immune deficiencies in patients with COVID-19</a:t>
            </a:r>
            <a:r>
              <a:rPr lang="en-GB" sz="1200" b="1" dirty="0" smtClean="0"/>
              <a:t>.</a:t>
            </a:r>
            <a:r>
              <a:rPr lang="en-GB" sz="1200" dirty="0" smtClean="0"/>
              <a:t>, </a:t>
            </a:r>
            <a:r>
              <a:rPr lang="fr-FR" sz="1200" dirty="0" err="1"/>
              <a:t>Scientifc</a:t>
            </a:r>
            <a:r>
              <a:rPr lang="fr-FR" sz="1200" dirty="0"/>
              <a:t> Reports, (2022) 12:638</a:t>
            </a:r>
          </a:p>
        </p:txBody>
      </p:sp>
      <p:sp>
        <p:nvSpPr>
          <p:cNvPr id="98" name="ZoneTexte 97"/>
          <p:cNvSpPr txBox="1"/>
          <p:nvPr/>
        </p:nvSpPr>
        <p:spPr>
          <a:xfrm>
            <a:off x="3688380" y="9291910"/>
            <a:ext cx="378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dirty="0" smtClean="0"/>
              <a:t>P </a:t>
            </a:r>
            <a:r>
              <a:rPr lang="fr-FR" sz="1200" dirty="0"/>
              <a:t>N</a:t>
            </a:r>
            <a:r>
              <a:rPr lang="fr-FR" sz="1200" dirty="0" smtClean="0"/>
              <a:t>icaise et al, </a:t>
            </a:r>
            <a:r>
              <a:rPr lang="fr-FR" sz="1200" b="1" dirty="0" smtClean="0"/>
              <a:t>Comparaison </a:t>
            </a:r>
            <a:r>
              <a:rPr lang="fr-FR" sz="1200" b="1" dirty="0"/>
              <a:t>des performances diagnostiques de deux </a:t>
            </a:r>
            <a:r>
              <a:rPr lang="fr-FR" sz="1200" b="1" dirty="0" err="1"/>
              <a:t>biopuces</a:t>
            </a:r>
            <a:r>
              <a:rPr lang="fr-FR" sz="1200" b="1" dirty="0"/>
              <a:t> </a:t>
            </a:r>
            <a:r>
              <a:rPr lang="fr-FR" sz="1200" b="1" dirty="0" err="1"/>
              <a:t>IgE</a:t>
            </a:r>
            <a:r>
              <a:rPr lang="fr-FR" sz="1200" b="1" dirty="0"/>
              <a:t> : ISAC</a:t>
            </a:r>
            <a:r>
              <a:rPr lang="fr-FR" sz="1200" b="1" baseline="30000" dirty="0"/>
              <a:t>®</a:t>
            </a:r>
            <a:r>
              <a:rPr lang="fr-FR" sz="1200" b="1" dirty="0"/>
              <a:t> et ALEX</a:t>
            </a:r>
            <a:r>
              <a:rPr lang="fr-FR" sz="1200" b="1" baseline="30000" dirty="0"/>
              <a:t>2</a:t>
            </a:r>
            <a:r>
              <a:rPr lang="fr-FR" sz="1200" b="1" baseline="30000" dirty="0" smtClean="0"/>
              <a:t>®</a:t>
            </a:r>
            <a:r>
              <a:rPr lang="fr-FR" sz="1200" b="1" dirty="0"/>
              <a:t> </a:t>
            </a:r>
            <a:r>
              <a:rPr lang="fr-FR" sz="1200" dirty="0"/>
              <a:t>Revue française d’allergologie </a:t>
            </a:r>
            <a:r>
              <a:rPr lang="fr-FR" sz="1200" dirty="0" smtClean="0"/>
              <a:t>, Article soumis </a:t>
            </a:r>
            <a:endParaRPr lang="fr-FR" sz="1200" dirty="0"/>
          </a:p>
        </p:txBody>
      </p:sp>
      <p:sp>
        <p:nvSpPr>
          <p:cNvPr id="109" name="ZoneTexte 108"/>
          <p:cNvSpPr txBox="1"/>
          <p:nvPr/>
        </p:nvSpPr>
        <p:spPr>
          <a:xfrm>
            <a:off x="3691921" y="9960928"/>
            <a:ext cx="3780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200" dirty="0" smtClean="0"/>
              <a:t>D </a:t>
            </a:r>
            <a:r>
              <a:rPr lang="en-GB" sz="1200" dirty="0" err="1" smtClean="0"/>
              <a:t>Khelifi</a:t>
            </a:r>
            <a:r>
              <a:rPr lang="en-GB" sz="1200" dirty="0" smtClean="0"/>
              <a:t> </a:t>
            </a:r>
            <a:r>
              <a:rPr lang="en-GB" sz="1200" dirty="0" err="1" smtClean="0"/>
              <a:t>Touhami</a:t>
            </a:r>
            <a:r>
              <a:rPr lang="en-GB" sz="1200" dirty="0" smtClean="0"/>
              <a:t> et al. </a:t>
            </a:r>
            <a:r>
              <a:rPr lang="fr-FR" sz="1200" b="1" dirty="0"/>
              <a:t>Nouveaux marqueurs de la </a:t>
            </a:r>
            <a:r>
              <a:rPr lang="fr-FR" sz="1200" b="1" dirty="0" err="1"/>
              <a:t>cholangite</a:t>
            </a:r>
            <a:r>
              <a:rPr lang="fr-FR" sz="1200" b="1" dirty="0"/>
              <a:t> biliaire primitive : Anticorps anti-hexokinase-1 et anti-</a:t>
            </a:r>
            <a:r>
              <a:rPr lang="fr-FR" sz="1200" b="1" dirty="0" err="1"/>
              <a:t>kelch</a:t>
            </a:r>
            <a:r>
              <a:rPr lang="fr-FR" sz="1200" b="1" dirty="0"/>
              <a:t>-</a:t>
            </a:r>
            <a:r>
              <a:rPr lang="fr-FR" sz="1200" b="1" dirty="0" err="1"/>
              <a:t>like</a:t>
            </a:r>
            <a:r>
              <a:rPr lang="fr-FR" sz="1200" b="1" dirty="0"/>
              <a:t> </a:t>
            </a:r>
            <a:r>
              <a:rPr lang="fr-FR" sz="1200" b="1" dirty="0" smtClean="0"/>
              <a:t>12, </a:t>
            </a:r>
            <a:r>
              <a:rPr lang="en-GB" sz="1200" dirty="0" smtClean="0"/>
              <a:t>RFL, Article </a:t>
            </a:r>
            <a:r>
              <a:rPr lang="en-GB" sz="1200" dirty="0" err="1" smtClean="0"/>
              <a:t>soumis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70898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5" grpId="0"/>
      <p:bldP spid="91" grpId="0" animBg="1"/>
      <p:bldP spid="96" grpId="0"/>
      <p:bldP spid="2" grpId="0"/>
      <p:bldP spid="98" grpId="0"/>
      <p:bldP spid="109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308</Words>
  <Application>Microsoft Office PowerPoint</Application>
  <PresentationFormat>Personnalisé</PresentationFormat>
  <Paragraphs>34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user</cp:lastModifiedBy>
  <cp:revision>31</cp:revision>
  <dcterms:created xsi:type="dcterms:W3CDTF">2015-06-19T13:59:37Z</dcterms:created>
  <dcterms:modified xsi:type="dcterms:W3CDTF">2022-03-29T07:11:23Z</dcterms:modified>
</cp:coreProperties>
</file>