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8" r:id="rId3"/>
    <p:sldId id="259" r:id="rId4"/>
    <p:sldId id="262" r:id="rId5"/>
    <p:sldId id="260" r:id="rId6"/>
  </p:sldIdLst>
  <p:sldSz cx="12192000" cy="6858000"/>
  <p:notesSz cx="9926638" cy="67976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1488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2" y="3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DAA5A-9EDE-4F8C-B736-E490AB7D1EE1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E71D3-BA2F-41C4-8852-4355BBC46D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921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158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730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08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38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62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67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5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31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96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18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5DCE3-53E8-46A8-ABB4-8BB27A43FBA2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11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5DCE3-53E8-46A8-ABB4-8BB27A43FBA2}" type="datetimeFigureOut">
              <a:rPr lang="fr-FR" smtClean="0"/>
              <a:t>11/01/2023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BAF68-0E4E-4EC7-93E9-E6DE751AF0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5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178520" y="2180492"/>
            <a:ext cx="5780841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Immunodot</a:t>
            </a:r>
            <a:r>
              <a:rPr lang="fr-F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D-Tek AD MPGDBD</a:t>
            </a:r>
          </a:p>
          <a:p>
            <a:pPr algn="ctr"/>
            <a:r>
              <a:rPr lang="fr-F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vs </a:t>
            </a:r>
          </a:p>
          <a:p>
            <a:pPr algn="ctr"/>
            <a:r>
              <a:rPr lang="fr-FR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Bioflash</a:t>
            </a:r>
            <a:r>
              <a:rPr lang="fr-F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MPO </a:t>
            </a:r>
            <a:r>
              <a:rPr lang="fr-F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/ PR3 </a:t>
            </a: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(MBG)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15112" y="5161084"/>
            <a:ext cx="150765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T.VINCENT</a:t>
            </a:r>
          </a:p>
          <a:p>
            <a:pPr algn="ctr"/>
            <a:r>
              <a:rPr lang="fr-FR" dirty="0" smtClean="0"/>
              <a:t>2022.03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246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006272" y="246186"/>
            <a:ext cx="616188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Comparaison de méthode Toulouse 2013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494291"/>
              </p:ext>
            </p:extLst>
          </p:nvPr>
        </p:nvGraphicFramePr>
        <p:xfrm>
          <a:off x="167058" y="1588536"/>
          <a:ext cx="3244362" cy="1836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259">
                  <a:extLst>
                    <a:ext uri="{9D8B030D-6E8A-4147-A177-3AD203B41FA5}">
                      <a16:colId xmlns:a16="http://schemas.microsoft.com/office/drawing/2014/main" val="2679323700"/>
                    </a:ext>
                  </a:extLst>
                </a:gridCol>
                <a:gridCol w="675909">
                  <a:extLst>
                    <a:ext uri="{9D8B030D-6E8A-4147-A177-3AD203B41FA5}">
                      <a16:colId xmlns:a16="http://schemas.microsoft.com/office/drawing/2014/main" val="949678624"/>
                    </a:ext>
                  </a:extLst>
                </a:gridCol>
                <a:gridCol w="753155">
                  <a:extLst>
                    <a:ext uri="{9D8B030D-6E8A-4147-A177-3AD203B41FA5}">
                      <a16:colId xmlns:a16="http://schemas.microsoft.com/office/drawing/2014/main" val="2008954893"/>
                    </a:ext>
                  </a:extLst>
                </a:gridCol>
                <a:gridCol w="560039">
                  <a:extLst>
                    <a:ext uri="{9D8B030D-6E8A-4147-A177-3AD203B41FA5}">
                      <a16:colId xmlns:a16="http://schemas.microsoft.com/office/drawing/2014/main" val="3104537617"/>
                    </a:ext>
                  </a:extLst>
                </a:gridCol>
              </a:tblGrid>
              <a:tr h="433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Anti-MBG</a:t>
                      </a:r>
                      <a:endParaRPr lang="fr-FR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solidFill>
                            <a:schemeClr val="tx1"/>
                          </a:solidFill>
                          <a:effectLst/>
                        </a:rPr>
                        <a:t>Bioplex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310663"/>
                  </a:ext>
                </a:extLst>
              </a:tr>
              <a:tr h="558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Dot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Positif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Négatif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Total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15592090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Positif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8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1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9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9060179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Négatif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0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20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20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42043636"/>
                  </a:ext>
                </a:extLst>
              </a:tr>
              <a:tr h="285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Total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8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21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29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670327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87142" y="3842240"/>
            <a:ext cx="2204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</a:rPr>
              <a:t>Concordance </a:t>
            </a:r>
            <a:r>
              <a:rPr lang="fr-FR" dirty="0" smtClean="0">
                <a:latin typeface="Calibri" panose="020F0502020204030204" pitchFamily="34" charset="0"/>
                <a:ea typeface="Calibri" panose="020F0502020204030204" pitchFamily="34" charset="0"/>
              </a:rPr>
              <a:t>#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</a:rPr>
              <a:t>100% </a:t>
            </a:r>
            <a:endParaRPr lang="fr-FR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664820"/>
              </p:ext>
            </p:extLst>
          </p:nvPr>
        </p:nvGraphicFramePr>
        <p:xfrm>
          <a:off x="4385903" y="1588538"/>
          <a:ext cx="3244362" cy="1836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259">
                  <a:extLst>
                    <a:ext uri="{9D8B030D-6E8A-4147-A177-3AD203B41FA5}">
                      <a16:colId xmlns:a16="http://schemas.microsoft.com/office/drawing/2014/main" val="2679323700"/>
                    </a:ext>
                  </a:extLst>
                </a:gridCol>
                <a:gridCol w="675909">
                  <a:extLst>
                    <a:ext uri="{9D8B030D-6E8A-4147-A177-3AD203B41FA5}">
                      <a16:colId xmlns:a16="http://schemas.microsoft.com/office/drawing/2014/main" val="949678624"/>
                    </a:ext>
                  </a:extLst>
                </a:gridCol>
                <a:gridCol w="753155">
                  <a:extLst>
                    <a:ext uri="{9D8B030D-6E8A-4147-A177-3AD203B41FA5}">
                      <a16:colId xmlns:a16="http://schemas.microsoft.com/office/drawing/2014/main" val="2008954893"/>
                    </a:ext>
                  </a:extLst>
                </a:gridCol>
                <a:gridCol w="560039">
                  <a:extLst>
                    <a:ext uri="{9D8B030D-6E8A-4147-A177-3AD203B41FA5}">
                      <a16:colId xmlns:a16="http://schemas.microsoft.com/office/drawing/2014/main" val="3104537617"/>
                    </a:ext>
                  </a:extLst>
                </a:gridCol>
              </a:tblGrid>
              <a:tr h="433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MPO</a:t>
                      </a:r>
                      <a:endParaRPr lang="fr-FR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solidFill>
                            <a:schemeClr val="tx1"/>
                          </a:solidFill>
                          <a:effectLst/>
                        </a:rPr>
                        <a:t>Bioplex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310663"/>
                  </a:ext>
                </a:extLst>
              </a:tr>
              <a:tr h="558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Dot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Positif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Négatif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Total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15592090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Positif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7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7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9060179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Négatif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fr-FR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32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35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42043636"/>
                  </a:ext>
                </a:extLst>
              </a:tr>
              <a:tr h="285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Total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32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42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6703272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4385903" y="3842240"/>
            <a:ext cx="3244362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3 </a:t>
            </a:r>
            <a:r>
              <a:rPr lang="fr-FR" sz="1200" b="1" dirty="0"/>
              <a:t>sérums </a:t>
            </a:r>
            <a:r>
              <a:rPr lang="fr-FR" sz="1200" b="1" dirty="0" smtClean="0"/>
              <a:t>discordants</a:t>
            </a:r>
            <a:r>
              <a:rPr lang="fr-FR" sz="1200" b="1" dirty="0"/>
              <a:t> </a:t>
            </a:r>
            <a:r>
              <a:rPr lang="fr-FR" sz="1200" b="1" dirty="0" err="1" smtClean="0"/>
              <a:t>Bioplex</a:t>
            </a:r>
            <a:r>
              <a:rPr lang="fr-FR" sz="1200" b="1" dirty="0" smtClean="0"/>
              <a:t>+ / dot- : </a:t>
            </a:r>
          </a:p>
          <a:p>
            <a:endParaRPr lang="fr-FR" sz="1200" b="1" dirty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Maladie </a:t>
            </a:r>
            <a:r>
              <a:rPr lang="fr-FR" sz="1200" dirty="0"/>
              <a:t>de Wegener à ANCA de spécificité anti-MPO (anti-MPO = 1.3</a:t>
            </a:r>
            <a:r>
              <a:rPr lang="fr-FR" sz="1200" dirty="0" smtClean="0"/>
              <a:t>)</a:t>
            </a:r>
          </a:p>
          <a:p>
            <a:pPr marL="171450" indent="-171450">
              <a:buFontTx/>
              <a:buChar char="-"/>
            </a:pPr>
            <a:endParaRPr lang="fr-FR" sz="1200" dirty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Vascularite </a:t>
            </a:r>
            <a:r>
              <a:rPr lang="fr-FR" sz="1200" dirty="0"/>
              <a:t>à ANCA anti-MPO (anti-MPO = 1.6</a:t>
            </a:r>
            <a:r>
              <a:rPr lang="fr-FR" sz="1200" dirty="0" smtClean="0"/>
              <a:t>)</a:t>
            </a:r>
          </a:p>
          <a:p>
            <a:pPr marL="171450" indent="-171450">
              <a:buFontTx/>
              <a:buChar char="-"/>
            </a:pPr>
            <a:endParaRPr lang="fr-FR" sz="1200" dirty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Maladie </a:t>
            </a:r>
            <a:r>
              <a:rPr lang="fr-FR" sz="1200" dirty="0"/>
              <a:t>de </a:t>
            </a:r>
            <a:r>
              <a:rPr lang="fr-FR" sz="1200" dirty="0" err="1"/>
              <a:t>Goodpasture</a:t>
            </a:r>
            <a:r>
              <a:rPr lang="fr-FR" sz="1200" dirty="0"/>
              <a:t> avec anti-MPO (les anticorps anti-MBG sont également positifs) (anti-MPO = 1.2</a:t>
            </a:r>
            <a:r>
              <a:rPr lang="fr-FR" sz="1200" dirty="0" smtClean="0"/>
              <a:t>)</a:t>
            </a:r>
          </a:p>
          <a:p>
            <a:endParaRPr lang="fr-FR" sz="1200" dirty="0"/>
          </a:p>
          <a:p>
            <a:r>
              <a:rPr lang="fr-FR" sz="1200" dirty="0"/>
              <a:t>Dans les 3 cas, le prélèvement était effectué dans le cadre du suivi d’une pathologie connue</a:t>
            </a:r>
          </a:p>
          <a:p>
            <a:endParaRPr lang="fr-FR" sz="1200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386794"/>
              </p:ext>
            </p:extLst>
          </p:nvPr>
        </p:nvGraphicFramePr>
        <p:xfrm>
          <a:off x="8763004" y="1588537"/>
          <a:ext cx="3244362" cy="1836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259">
                  <a:extLst>
                    <a:ext uri="{9D8B030D-6E8A-4147-A177-3AD203B41FA5}">
                      <a16:colId xmlns:a16="http://schemas.microsoft.com/office/drawing/2014/main" val="2679323700"/>
                    </a:ext>
                  </a:extLst>
                </a:gridCol>
                <a:gridCol w="675909">
                  <a:extLst>
                    <a:ext uri="{9D8B030D-6E8A-4147-A177-3AD203B41FA5}">
                      <a16:colId xmlns:a16="http://schemas.microsoft.com/office/drawing/2014/main" val="949678624"/>
                    </a:ext>
                  </a:extLst>
                </a:gridCol>
                <a:gridCol w="753155">
                  <a:extLst>
                    <a:ext uri="{9D8B030D-6E8A-4147-A177-3AD203B41FA5}">
                      <a16:colId xmlns:a16="http://schemas.microsoft.com/office/drawing/2014/main" val="2008954893"/>
                    </a:ext>
                  </a:extLst>
                </a:gridCol>
                <a:gridCol w="560039">
                  <a:extLst>
                    <a:ext uri="{9D8B030D-6E8A-4147-A177-3AD203B41FA5}">
                      <a16:colId xmlns:a16="http://schemas.microsoft.com/office/drawing/2014/main" val="3104537617"/>
                    </a:ext>
                  </a:extLst>
                </a:gridCol>
              </a:tblGrid>
              <a:tr h="433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PR3</a:t>
                      </a:r>
                      <a:endParaRPr lang="fr-FR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solidFill>
                            <a:schemeClr val="tx1"/>
                          </a:solidFill>
                          <a:effectLst/>
                        </a:rPr>
                        <a:t>Bioplex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310663"/>
                  </a:ext>
                </a:extLst>
              </a:tr>
              <a:tr h="558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Dot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Positif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Négatif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Total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15592090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Positif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12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12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9060179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Négatif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8</a:t>
                      </a:r>
                      <a:endParaRPr lang="fr-FR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19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27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42043636"/>
                  </a:ext>
                </a:extLst>
              </a:tr>
              <a:tr h="285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Total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20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19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39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6703272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8763005" y="3842240"/>
            <a:ext cx="324436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/>
              <a:t>8</a:t>
            </a:r>
            <a:r>
              <a:rPr lang="fr-FR" sz="1200" b="1" dirty="0" smtClean="0"/>
              <a:t> </a:t>
            </a:r>
            <a:r>
              <a:rPr lang="fr-FR" sz="1200" b="1" dirty="0"/>
              <a:t>sérums </a:t>
            </a:r>
            <a:r>
              <a:rPr lang="fr-FR" sz="1200" b="1" dirty="0" smtClean="0"/>
              <a:t>discordants</a:t>
            </a:r>
            <a:r>
              <a:rPr lang="fr-FR" sz="1200" b="1" dirty="0"/>
              <a:t> </a:t>
            </a:r>
            <a:r>
              <a:rPr lang="fr-FR" sz="1200" b="1" dirty="0" err="1" smtClean="0"/>
              <a:t>Bioplex</a:t>
            </a:r>
            <a:r>
              <a:rPr lang="fr-FR" sz="1200" b="1" dirty="0" smtClean="0"/>
              <a:t>+ / dot- : </a:t>
            </a:r>
          </a:p>
          <a:p>
            <a:endParaRPr lang="fr-FR" sz="1200" b="1" dirty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Tous sont des positifs faibles </a:t>
            </a:r>
            <a:r>
              <a:rPr lang="fr-FR" sz="1200" dirty="0" err="1" smtClean="0"/>
              <a:t>Bioplex</a:t>
            </a:r>
            <a:r>
              <a:rPr lang="fr-FR" sz="1200" dirty="0" smtClean="0"/>
              <a:t> &lt; 2,5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Tous sont des suivis de vascularites à ANCA</a:t>
            </a:r>
            <a:endParaRPr lang="fr-FR" sz="1200" dirty="0"/>
          </a:p>
        </p:txBody>
      </p:sp>
      <p:sp>
        <p:nvSpPr>
          <p:cNvPr id="3" name="ZoneTexte 2"/>
          <p:cNvSpPr txBox="1"/>
          <p:nvPr/>
        </p:nvSpPr>
        <p:spPr>
          <a:xfrm>
            <a:off x="8763004" y="5360895"/>
            <a:ext cx="2876493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Sensibilité Dot </a:t>
            </a:r>
            <a:r>
              <a:rPr lang="fr-FR" dirty="0" smtClean="0"/>
              <a:t>:  MPO = 70%</a:t>
            </a:r>
          </a:p>
          <a:p>
            <a:r>
              <a:rPr lang="fr-FR" dirty="0"/>
              <a:t> </a:t>
            </a:r>
            <a:r>
              <a:rPr lang="fr-FR" dirty="0" smtClean="0"/>
              <a:t>      	             PR3 = 60%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010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032649" y="597878"/>
            <a:ext cx="538160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UK NEQAS 2021 (données Eurobio)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208445"/>
              </p:ext>
            </p:extLst>
          </p:nvPr>
        </p:nvGraphicFramePr>
        <p:xfrm>
          <a:off x="4705347" y="2377723"/>
          <a:ext cx="2477965" cy="125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7980">
                  <a:extLst>
                    <a:ext uri="{9D8B030D-6E8A-4147-A177-3AD203B41FA5}">
                      <a16:colId xmlns:a16="http://schemas.microsoft.com/office/drawing/2014/main" val="2649769491"/>
                    </a:ext>
                  </a:extLst>
                </a:gridCol>
                <a:gridCol w="1299985">
                  <a:extLst>
                    <a:ext uri="{9D8B030D-6E8A-4147-A177-3AD203B41FA5}">
                      <a16:colId xmlns:a16="http://schemas.microsoft.com/office/drawing/2014/main" val="182170220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 err="1">
                          <a:effectLst/>
                        </a:rPr>
                        <a:t>True</a:t>
                      </a:r>
                      <a:r>
                        <a:rPr lang="fr-FR" sz="1400" b="1" u="sng" strike="noStrike" dirty="0">
                          <a:effectLst/>
                        </a:rPr>
                        <a:t> Positive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>
                          <a:effectLst/>
                        </a:rPr>
                        <a:t>False Positive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323627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41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384812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>
                          <a:effectLst/>
                        </a:rPr>
                        <a:t>False Negative</a:t>
                      </a:r>
                      <a:endParaRPr lang="fr-FR" sz="14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 err="1">
                          <a:effectLst/>
                        </a:rPr>
                        <a:t>True</a:t>
                      </a:r>
                      <a:r>
                        <a:rPr lang="fr-FR" sz="1400" b="1" u="sng" strike="noStrike" dirty="0">
                          <a:effectLst/>
                        </a:rPr>
                        <a:t> </a:t>
                      </a:r>
                      <a:r>
                        <a:rPr lang="fr-FR" sz="1400" b="1" u="sng" strike="noStrike" dirty="0" err="1">
                          <a:effectLst/>
                        </a:rPr>
                        <a:t>Negative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6113601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4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133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8434247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5430504" y="1916057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MPO</a:t>
            </a:r>
            <a:endParaRPr lang="fr-F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43844" y="3723546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Se = 91,1%</a:t>
            </a:r>
            <a:endParaRPr lang="fr-FR" b="1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293207"/>
              </p:ext>
            </p:extLst>
          </p:nvPr>
        </p:nvGraphicFramePr>
        <p:xfrm>
          <a:off x="8277955" y="2377723"/>
          <a:ext cx="2477965" cy="125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7980">
                  <a:extLst>
                    <a:ext uri="{9D8B030D-6E8A-4147-A177-3AD203B41FA5}">
                      <a16:colId xmlns:a16="http://schemas.microsoft.com/office/drawing/2014/main" val="2649769491"/>
                    </a:ext>
                  </a:extLst>
                </a:gridCol>
                <a:gridCol w="1299985">
                  <a:extLst>
                    <a:ext uri="{9D8B030D-6E8A-4147-A177-3AD203B41FA5}">
                      <a16:colId xmlns:a16="http://schemas.microsoft.com/office/drawing/2014/main" val="182170220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 err="1">
                          <a:effectLst/>
                        </a:rPr>
                        <a:t>True</a:t>
                      </a:r>
                      <a:r>
                        <a:rPr lang="fr-FR" sz="1400" b="1" u="sng" strike="noStrike" dirty="0">
                          <a:effectLst/>
                        </a:rPr>
                        <a:t> Positive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>
                          <a:effectLst/>
                        </a:rPr>
                        <a:t>False Positive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323627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52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384812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>
                          <a:effectLst/>
                        </a:rPr>
                        <a:t>False Negative</a:t>
                      </a:r>
                      <a:endParaRPr lang="fr-FR" sz="14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 err="1">
                          <a:effectLst/>
                        </a:rPr>
                        <a:t>True</a:t>
                      </a:r>
                      <a:r>
                        <a:rPr lang="fr-FR" sz="1400" b="1" u="sng" strike="noStrike" dirty="0">
                          <a:effectLst/>
                        </a:rPr>
                        <a:t> </a:t>
                      </a:r>
                      <a:r>
                        <a:rPr lang="fr-FR" sz="1400" b="1" u="sng" strike="noStrike" dirty="0" err="1">
                          <a:effectLst/>
                        </a:rPr>
                        <a:t>Negative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6113601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123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8434247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9184154" y="1916058"/>
            <a:ext cx="676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PR3</a:t>
            </a:r>
            <a:endParaRPr lang="fr-F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916452" y="3723546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Se = 96,3%</a:t>
            </a:r>
            <a:endParaRPr lang="fr-FR" b="1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131011"/>
              </p:ext>
            </p:extLst>
          </p:nvPr>
        </p:nvGraphicFramePr>
        <p:xfrm>
          <a:off x="773861" y="2377723"/>
          <a:ext cx="2477965" cy="125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7980">
                  <a:extLst>
                    <a:ext uri="{9D8B030D-6E8A-4147-A177-3AD203B41FA5}">
                      <a16:colId xmlns:a16="http://schemas.microsoft.com/office/drawing/2014/main" val="2649769491"/>
                    </a:ext>
                  </a:extLst>
                </a:gridCol>
                <a:gridCol w="1299985">
                  <a:extLst>
                    <a:ext uri="{9D8B030D-6E8A-4147-A177-3AD203B41FA5}">
                      <a16:colId xmlns:a16="http://schemas.microsoft.com/office/drawing/2014/main" val="182170220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 err="1">
                          <a:effectLst/>
                        </a:rPr>
                        <a:t>True</a:t>
                      </a:r>
                      <a:r>
                        <a:rPr lang="fr-FR" sz="1400" b="1" u="sng" strike="noStrike" dirty="0">
                          <a:effectLst/>
                        </a:rPr>
                        <a:t> Positive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>
                          <a:effectLst/>
                        </a:rPr>
                        <a:t>False Positive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323627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57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384812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>
                          <a:effectLst/>
                        </a:rPr>
                        <a:t>False Negative</a:t>
                      </a:r>
                      <a:endParaRPr lang="fr-FR" sz="1400" b="1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sng" strike="noStrike" dirty="0" err="1">
                          <a:effectLst/>
                        </a:rPr>
                        <a:t>True</a:t>
                      </a:r>
                      <a:r>
                        <a:rPr lang="fr-FR" sz="1400" b="1" u="sng" strike="noStrike" dirty="0">
                          <a:effectLst/>
                        </a:rPr>
                        <a:t> </a:t>
                      </a:r>
                      <a:r>
                        <a:rPr lang="fr-FR" sz="1400" b="1" u="sng" strike="noStrike" dirty="0" err="1">
                          <a:effectLst/>
                        </a:rPr>
                        <a:t>Negative</a:t>
                      </a:r>
                      <a:endParaRPr lang="fr-FR" sz="14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6113601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smtClean="0">
                          <a:effectLst/>
                        </a:rPr>
                        <a:t>116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8434247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1521799" y="1916056"/>
            <a:ext cx="822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MBG</a:t>
            </a:r>
            <a:endParaRPr lang="fr-F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412358" y="3723546"/>
            <a:ext cx="1207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Se = 100%</a:t>
            </a:r>
          </a:p>
          <a:p>
            <a:r>
              <a:rPr lang="fr-FR" b="1" dirty="0" err="1" smtClean="0"/>
              <a:t>Sp</a:t>
            </a:r>
            <a:r>
              <a:rPr lang="fr-FR" b="1" dirty="0" smtClean="0"/>
              <a:t> = 93,4%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64432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07550" y="110291"/>
            <a:ext cx="6543779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Comparaison de méthode Montpellier 2022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130239"/>
              </p:ext>
            </p:extLst>
          </p:nvPr>
        </p:nvGraphicFramePr>
        <p:xfrm>
          <a:off x="1883826" y="2054700"/>
          <a:ext cx="3244362" cy="1836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259">
                  <a:extLst>
                    <a:ext uri="{9D8B030D-6E8A-4147-A177-3AD203B41FA5}">
                      <a16:colId xmlns:a16="http://schemas.microsoft.com/office/drawing/2014/main" val="2679323700"/>
                    </a:ext>
                  </a:extLst>
                </a:gridCol>
                <a:gridCol w="675909">
                  <a:extLst>
                    <a:ext uri="{9D8B030D-6E8A-4147-A177-3AD203B41FA5}">
                      <a16:colId xmlns:a16="http://schemas.microsoft.com/office/drawing/2014/main" val="949678624"/>
                    </a:ext>
                  </a:extLst>
                </a:gridCol>
                <a:gridCol w="753155">
                  <a:extLst>
                    <a:ext uri="{9D8B030D-6E8A-4147-A177-3AD203B41FA5}">
                      <a16:colId xmlns:a16="http://schemas.microsoft.com/office/drawing/2014/main" val="2008954893"/>
                    </a:ext>
                  </a:extLst>
                </a:gridCol>
                <a:gridCol w="560039">
                  <a:extLst>
                    <a:ext uri="{9D8B030D-6E8A-4147-A177-3AD203B41FA5}">
                      <a16:colId xmlns:a16="http://schemas.microsoft.com/office/drawing/2014/main" val="3104537617"/>
                    </a:ext>
                  </a:extLst>
                </a:gridCol>
              </a:tblGrid>
              <a:tr h="433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MPO</a:t>
                      </a:r>
                      <a:endParaRPr lang="fr-FR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Bioflash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310663"/>
                  </a:ext>
                </a:extLst>
              </a:tr>
              <a:tr h="558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Dot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Positif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Négatif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Total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15592090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Positif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46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  <a:endParaRPr lang="fr-FR" sz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46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9060179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Négatif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15</a:t>
                      </a:r>
                      <a:endParaRPr lang="fr-F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106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121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42043636"/>
                  </a:ext>
                </a:extLst>
              </a:tr>
              <a:tr h="285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Total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61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106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167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6703272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1883826" y="4308402"/>
            <a:ext cx="3244362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FF0000"/>
                </a:solidFill>
              </a:rPr>
              <a:t>15 </a:t>
            </a:r>
            <a:r>
              <a:rPr lang="fr-FR" sz="1200" b="1" dirty="0">
                <a:solidFill>
                  <a:srgbClr val="FF0000"/>
                </a:solidFill>
              </a:rPr>
              <a:t>sérums </a:t>
            </a:r>
            <a:r>
              <a:rPr lang="fr-FR" sz="1200" b="1" dirty="0" smtClean="0">
                <a:solidFill>
                  <a:srgbClr val="FF0000"/>
                </a:solidFill>
              </a:rPr>
              <a:t>discordants</a:t>
            </a:r>
            <a:r>
              <a:rPr lang="fr-FR" sz="1200" b="1" dirty="0">
                <a:solidFill>
                  <a:srgbClr val="FF0000"/>
                </a:solidFill>
              </a:rPr>
              <a:t> </a:t>
            </a:r>
            <a:r>
              <a:rPr lang="fr-FR" sz="1200" b="1" dirty="0" err="1" smtClean="0">
                <a:solidFill>
                  <a:srgbClr val="FF0000"/>
                </a:solidFill>
              </a:rPr>
              <a:t>Bioflash</a:t>
            </a:r>
            <a:r>
              <a:rPr lang="fr-FR" sz="1200" b="1" dirty="0" smtClean="0">
                <a:solidFill>
                  <a:srgbClr val="FF0000"/>
                </a:solidFill>
              </a:rPr>
              <a:t> MPO+ / dot- : </a:t>
            </a:r>
          </a:p>
          <a:p>
            <a:endParaRPr lang="fr-FR" sz="1200" b="1" dirty="0"/>
          </a:p>
          <a:p>
            <a:pPr marL="171450" indent="-171450">
              <a:buFontTx/>
              <a:buChar char="-"/>
            </a:pPr>
            <a:r>
              <a:rPr lang="fr-FR" sz="1200" b="1" dirty="0"/>
              <a:t>Valeurs BF: </a:t>
            </a:r>
            <a:r>
              <a:rPr lang="fr-FR" sz="1200" b="1" dirty="0" smtClean="0"/>
              <a:t>21-169 (N &lt; 20)</a:t>
            </a:r>
          </a:p>
          <a:p>
            <a:pPr marL="171450" indent="-171450">
              <a:buFontTx/>
              <a:buChar char="-"/>
            </a:pPr>
            <a:endParaRPr lang="fr-FR" sz="1200" dirty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5 </a:t>
            </a:r>
            <a:r>
              <a:rPr lang="fr-FR" sz="1200" dirty="0" err="1" smtClean="0"/>
              <a:t>pANCA</a:t>
            </a:r>
            <a:r>
              <a:rPr lang="fr-FR" sz="1200" dirty="0" smtClean="0"/>
              <a:t> faibles (1/50 -1/100): </a:t>
            </a:r>
            <a:r>
              <a:rPr lang="fr-FR" sz="1200" dirty="0">
                <a:solidFill>
                  <a:schemeClr val="accent1">
                    <a:lumMod val="75000"/>
                  </a:schemeClr>
                </a:solidFill>
              </a:rPr>
              <a:t>2 GPA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1 </a:t>
            </a:r>
            <a:r>
              <a:rPr lang="fr-FR" sz="1200" dirty="0" err="1" smtClean="0"/>
              <a:t>cANCA</a:t>
            </a:r>
            <a:r>
              <a:rPr lang="fr-FR" sz="1200" dirty="0" smtClean="0"/>
              <a:t> (1/100-BF=24): BPCO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7 ND 1/50: 0 vascularite à ANCA</a:t>
            </a:r>
            <a:endParaRPr lang="fr-FR" sz="1200" dirty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2 AAN: </a:t>
            </a:r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1 GPA</a:t>
            </a:r>
          </a:p>
          <a:p>
            <a:pPr marL="171450" indent="-171450">
              <a:buFontTx/>
              <a:buChar char="-"/>
            </a:pPr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>
              <a:buFont typeface="Wingdings" panose="05000000000000000000" pitchFamily="2" charset="2"/>
              <a:buChar char="è"/>
            </a:pPr>
            <a:r>
              <a:rPr lang="fr-FR" sz="1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3 </a:t>
            </a:r>
            <a:r>
              <a:rPr lang="fr-FR" sz="1200" b="1" dirty="0">
                <a:solidFill>
                  <a:srgbClr val="FF0000"/>
                </a:solidFill>
                <a:sym typeface="Wingdings" panose="05000000000000000000" pitchFamily="2" charset="2"/>
              </a:rPr>
              <a:t>FN </a:t>
            </a:r>
            <a:r>
              <a:rPr lang="fr-FR" sz="1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dot </a:t>
            </a:r>
            <a:r>
              <a:rPr lang="fr-FR" sz="1200" b="1" dirty="0" smtClean="0">
                <a:sym typeface="Wingdings" panose="05000000000000000000" pitchFamily="2" charset="2"/>
              </a:rPr>
              <a:t>: </a:t>
            </a:r>
            <a:r>
              <a:rPr lang="fr-FR" sz="12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Se = 46/49 = 94%</a:t>
            </a:r>
          </a:p>
          <a:p>
            <a:pPr marL="171450" indent="-171450">
              <a:buFont typeface="Wingdings" panose="05000000000000000000" pitchFamily="2" charset="2"/>
              <a:buChar char="è"/>
            </a:pPr>
            <a:r>
              <a:rPr lang="fr-FR" sz="1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12 </a:t>
            </a:r>
            <a:r>
              <a:rPr lang="fr-FR" sz="1200" b="1" dirty="0">
                <a:solidFill>
                  <a:srgbClr val="FF0000"/>
                </a:solidFill>
                <a:sym typeface="Wingdings" panose="05000000000000000000" pitchFamily="2" charset="2"/>
              </a:rPr>
              <a:t>FP </a:t>
            </a:r>
            <a:r>
              <a:rPr lang="fr-FR" sz="12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Bioflash</a:t>
            </a:r>
            <a:r>
              <a:rPr lang="fr-FR" sz="1200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fr-FR" sz="1200" b="1" dirty="0" smtClean="0">
                <a:sym typeface="Wingdings" panose="05000000000000000000" pitchFamily="2" charset="2"/>
              </a:rPr>
              <a:t>: </a:t>
            </a:r>
            <a:r>
              <a:rPr lang="fr-FR" sz="1200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Sp</a:t>
            </a:r>
            <a:r>
              <a:rPr lang="fr-FR" sz="12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 = 106/118 = 90%</a:t>
            </a:r>
            <a:endParaRPr lang="fr-FR" sz="1200" dirty="0">
              <a:solidFill>
                <a:srgbClr val="0000FF"/>
              </a:solidFill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622318"/>
              </p:ext>
            </p:extLst>
          </p:nvPr>
        </p:nvGraphicFramePr>
        <p:xfrm>
          <a:off x="6007767" y="2054699"/>
          <a:ext cx="3244362" cy="1836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259">
                  <a:extLst>
                    <a:ext uri="{9D8B030D-6E8A-4147-A177-3AD203B41FA5}">
                      <a16:colId xmlns:a16="http://schemas.microsoft.com/office/drawing/2014/main" val="2679323700"/>
                    </a:ext>
                  </a:extLst>
                </a:gridCol>
                <a:gridCol w="675909">
                  <a:extLst>
                    <a:ext uri="{9D8B030D-6E8A-4147-A177-3AD203B41FA5}">
                      <a16:colId xmlns:a16="http://schemas.microsoft.com/office/drawing/2014/main" val="949678624"/>
                    </a:ext>
                  </a:extLst>
                </a:gridCol>
                <a:gridCol w="753155">
                  <a:extLst>
                    <a:ext uri="{9D8B030D-6E8A-4147-A177-3AD203B41FA5}">
                      <a16:colId xmlns:a16="http://schemas.microsoft.com/office/drawing/2014/main" val="2008954893"/>
                    </a:ext>
                  </a:extLst>
                </a:gridCol>
                <a:gridCol w="560039">
                  <a:extLst>
                    <a:ext uri="{9D8B030D-6E8A-4147-A177-3AD203B41FA5}">
                      <a16:colId xmlns:a16="http://schemas.microsoft.com/office/drawing/2014/main" val="3104537617"/>
                    </a:ext>
                  </a:extLst>
                </a:gridCol>
              </a:tblGrid>
              <a:tr h="433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PR3</a:t>
                      </a:r>
                      <a:endParaRPr lang="fr-FR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Bioflash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310663"/>
                  </a:ext>
                </a:extLst>
              </a:tr>
              <a:tr h="5586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</a:rPr>
                        <a:t>Dot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Positif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Négatif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dirty="0">
                          <a:effectLst/>
                        </a:rPr>
                        <a:t>Total</a:t>
                      </a:r>
                      <a:endParaRPr lang="fr-FR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15592090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Positif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27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0</a:t>
                      </a:r>
                      <a:endParaRPr lang="fr-FR" sz="12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27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9060179"/>
                  </a:ext>
                </a:extLst>
              </a:tr>
              <a:tr h="27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Négatif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40</a:t>
                      </a:r>
                      <a:endParaRPr lang="fr-F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140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42043636"/>
                  </a:ext>
                </a:extLst>
              </a:tr>
              <a:tr h="285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Total</a:t>
                      </a:r>
                      <a:endPara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  <a:latin typeface="+mn-lt"/>
                          <a:ea typeface="+mn-ea"/>
                        </a:rPr>
                        <a:t>67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100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167</a:t>
                      </a:r>
                      <a:endParaRPr lang="fr-F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6703272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6007767" y="4308402"/>
            <a:ext cx="3244362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FF0000"/>
                </a:solidFill>
              </a:rPr>
              <a:t>40 </a:t>
            </a:r>
            <a:r>
              <a:rPr lang="fr-FR" sz="1200" b="1" dirty="0">
                <a:solidFill>
                  <a:srgbClr val="FF0000"/>
                </a:solidFill>
              </a:rPr>
              <a:t>sérums </a:t>
            </a:r>
            <a:r>
              <a:rPr lang="fr-FR" sz="1200" b="1" dirty="0" smtClean="0">
                <a:solidFill>
                  <a:srgbClr val="FF0000"/>
                </a:solidFill>
              </a:rPr>
              <a:t>discordants</a:t>
            </a:r>
            <a:r>
              <a:rPr lang="fr-FR" sz="1200" b="1" dirty="0">
                <a:solidFill>
                  <a:srgbClr val="FF0000"/>
                </a:solidFill>
              </a:rPr>
              <a:t> </a:t>
            </a:r>
            <a:r>
              <a:rPr lang="fr-FR" sz="1200" b="1" dirty="0" err="1" smtClean="0">
                <a:solidFill>
                  <a:srgbClr val="FF0000"/>
                </a:solidFill>
              </a:rPr>
              <a:t>Bioflash</a:t>
            </a:r>
            <a:r>
              <a:rPr lang="fr-FR" sz="1200" b="1" dirty="0" smtClean="0">
                <a:solidFill>
                  <a:srgbClr val="FF0000"/>
                </a:solidFill>
              </a:rPr>
              <a:t> PR3+ / dot- : </a:t>
            </a:r>
          </a:p>
          <a:p>
            <a:endParaRPr lang="fr-FR" sz="1200" b="1" dirty="0"/>
          </a:p>
          <a:p>
            <a:pPr marL="171450" indent="-171450">
              <a:buFontTx/>
              <a:buChar char="-"/>
            </a:pPr>
            <a:r>
              <a:rPr lang="fr-FR" sz="1200" b="1" dirty="0" smtClean="0"/>
              <a:t>Valeurs BF: 26-796 </a:t>
            </a:r>
            <a:r>
              <a:rPr lang="fr-FR" sz="1200" dirty="0" smtClean="0"/>
              <a:t>(</a:t>
            </a:r>
            <a:r>
              <a:rPr lang="fr-FR" sz="1200" dirty="0" err="1" smtClean="0"/>
              <a:t>cANCA</a:t>
            </a:r>
            <a:r>
              <a:rPr lang="fr-FR" sz="1200" dirty="0" smtClean="0"/>
              <a:t> 1/50 endocardite)</a:t>
            </a:r>
          </a:p>
          <a:p>
            <a:pPr marL="171450" indent="-171450">
              <a:buFontTx/>
              <a:buChar char="-"/>
            </a:pPr>
            <a:endParaRPr lang="fr-FR" sz="1200" dirty="0" smtClean="0"/>
          </a:p>
          <a:p>
            <a:pPr marL="171450" indent="-171450">
              <a:buFontTx/>
              <a:buChar char="-"/>
            </a:pPr>
            <a:r>
              <a:rPr lang="fr-FR" sz="1200" dirty="0" smtClean="0"/>
              <a:t>16 </a:t>
            </a:r>
            <a:r>
              <a:rPr lang="fr-FR" sz="1200" dirty="0" err="1" smtClean="0"/>
              <a:t>cANCA</a:t>
            </a:r>
            <a:r>
              <a:rPr lang="fr-FR" sz="1200" dirty="0" smtClean="0"/>
              <a:t> (1/50-1/800): </a:t>
            </a:r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7 GPA + 1 EGPA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11 </a:t>
            </a:r>
            <a:r>
              <a:rPr lang="fr-FR" sz="1200" dirty="0" err="1" smtClean="0"/>
              <a:t>pANCA</a:t>
            </a:r>
            <a:r>
              <a:rPr lang="fr-FR" sz="1200" dirty="0"/>
              <a:t> </a:t>
            </a:r>
            <a:r>
              <a:rPr lang="fr-FR" sz="1200" dirty="0" smtClean="0"/>
              <a:t>(1/50-1/800): 0 vascularite à ANCA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1 péri/</a:t>
            </a:r>
            <a:r>
              <a:rPr lang="fr-FR" sz="1200" dirty="0" err="1" smtClean="0"/>
              <a:t>cyto</a:t>
            </a:r>
            <a:r>
              <a:rPr lang="fr-FR" sz="1200" dirty="0"/>
              <a:t> </a:t>
            </a:r>
            <a:r>
              <a:rPr lang="fr-FR" sz="1200" dirty="0" smtClean="0"/>
              <a:t>(1/400): HAI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4 ND 1/50: </a:t>
            </a:r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2 GPA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5 AAN: 0 vascularites </a:t>
            </a:r>
          </a:p>
          <a:p>
            <a:pPr marL="171450" indent="-171450">
              <a:buFontTx/>
              <a:buChar char="-"/>
            </a:pPr>
            <a:r>
              <a:rPr lang="fr-FR" sz="1200" dirty="0"/>
              <a:t>3</a:t>
            </a:r>
            <a:r>
              <a:rPr lang="fr-FR" sz="1200" dirty="0" smtClean="0"/>
              <a:t> ANCA </a:t>
            </a:r>
            <a:r>
              <a:rPr lang="fr-FR" sz="1200" dirty="0" err="1" smtClean="0"/>
              <a:t>neg</a:t>
            </a:r>
            <a:r>
              <a:rPr lang="fr-FR" sz="1200" dirty="0" smtClean="0"/>
              <a:t>: </a:t>
            </a:r>
            <a:r>
              <a:rPr lang="fr-FR" sz="1200" dirty="0" smtClean="0">
                <a:solidFill>
                  <a:schemeClr val="accent1">
                    <a:lumMod val="75000"/>
                  </a:schemeClr>
                </a:solidFill>
              </a:rPr>
              <a:t>1 GPA</a:t>
            </a:r>
          </a:p>
          <a:p>
            <a:endParaRPr lang="fr-FR" sz="1200" dirty="0" smtClean="0"/>
          </a:p>
          <a:p>
            <a:pPr marL="171450" indent="-171450">
              <a:buFont typeface="Wingdings" panose="05000000000000000000" pitchFamily="2" charset="2"/>
              <a:buChar char="è"/>
            </a:pPr>
            <a:r>
              <a:rPr lang="fr-FR" sz="1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11 </a:t>
            </a:r>
            <a:r>
              <a:rPr lang="fr-FR" sz="1200" b="1" dirty="0">
                <a:solidFill>
                  <a:srgbClr val="FF0000"/>
                </a:solidFill>
                <a:sym typeface="Wingdings" panose="05000000000000000000" pitchFamily="2" charset="2"/>
              </a:rPr>
              <a:t>FN </a:t>
            </a:r>
            <a:r>
              <a:rPr lang="fr-FR" sz="1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dot : </a:t>
            </a:r>
            <a:r>
              <a:rPr lang="fr-FR" sz="12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Se = 27/38 = 71%</a:t>
            </a:r>
          </a:p>
          <a:p>
            <a:pPr marL="171450" indent="-171450">
              <a:buFont typeface="Wingdings" panose="05000000000000000000" pitchFamily="2" charset="2"/>
              <a:buChar char="è"/>
            </a:pPr>
            <a:r>
              <a:rPr lang="fr-FR" sz="1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29 FP </a:t>
            </a:r>
            <a:r>
              <a:rPr lang="fr-FR" sz="1200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Bioflash</a:t>
            </a:r>
            <a:r>
              <a:rPr lang="fr-FR" sz="1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: </a:t>
            </a:r>
            <a:r>
              <a:rPr lang="fr-FR" sz="1200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Sp</a:t>
            </a:r>
            <a:r>
              <a:rPr lang="fr-FR" sz="12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 = 100/129 = 78%</a:t>
            </a:r>
            <a:endParaRPr lang="fr-FR" sz="1200" dirty="0" smtClean="0">
              <a:solidFill>
                <a:srgbClr val="0000FF"/>
              </a:solidFill>
            </a:endParaRPr>
          </a:p>
        </p:txBody>
      </p:sp>
      <p:grpSp>
        <p:nvGrpSpPr>
          <p:cNvPr id="16" name="Groupe 15"/>
          <p:cNvGrpSpPr/>
          <p:nvPr/>
        </p:nvGrpSpPr>
        <p:grpSpPr>
          <a:xfrm>
            <a:off x="387691" y="832185"/>
            <a:ext cx="11080005" cy="1044132"/>
            <a:chOff x="387691" y="939765"/>
            <a:chExt cx="11080005" cy="1044132"/>
          </a:xfrm>
        </p:grpSpPr>
        <p:sp>
          <p:nvSpPr>
            <p:cNvPr id="5" name="Rectangle 4"/>
            <p:cNvSpPr/>
            <p:nvPr/>
          </p:nvSpPr>
          <p:spPr>
            <a:xfrm>
              <a:off x="387691" y="939765"/>
              <a:ext cx="11080005" cy="10441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5" name="Groupe 14"/>
            <p:cNvGrpSpPr/>
            <p:nvPr/>
          </p:nvGrpSpPr>
          <p:grpSpPr>
            <a:xfrm>
              <a:off x="965010" y="1038249"/>
              <a:ext cx="9925366" cy="847165"/>
              <a:chOff x="581437" y="1062087"/>
              <a:chExt cx="9925366" cy="847165"/>
            </a:xfrm>
          </p:grpSpPr>
          <p:sp>
            <p:nvSpPr>
              <p:cNvPr id="3" name="ZoneTexte 2"/>
              <p:cNvSpPr txBox="1"/>
              <p:nvPr/>
            </p:nvSpPr>
            <p:spPr>
              <a:xfrm>
                <a:off x="581437" y="1193282"/>
                <a:ext cx="334258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600" b="1" dirty="0" smtClean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Analyse sur 167 sérums de 2022</a:t>
                </a:r>
              </a:p>
              <a:p>
                <a:pPr algn="ctr"/>
                <a:r>
                  <a:rPr lang="fr-FR" sz="1600" b="1" dirty="0" smtClean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 ANCA + BF + DOT</a:t>
                </a:r>
                <a:r>
                  <a:rPr lang="fr-FR" sz="1600" b="1" dirty="0" smtClean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fr-FR" sz="1600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ZoneTexte 12"/>
              <p:cNvSpPr txBox="1"/>
              <p:nvPr/>
            </p:nvSpPr>
            <p:spPr>
              <a:xfrm>
                <a:off x="4264388" y="1070171"/>
                <a:ext cx="624241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sz="1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113 ANCA+: </a:t>
                </a:r>
                <a:r>
                  <a:rPr lang="fr-FR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42 </a:t>
                </a:r>
                <a:r>
                  <a:rPr lang="fr-FR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cANCA</a:t>
                </a:r>
                <a:r>
                  <a:rPr lang="fr-FR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/ 56 </a:t>
                </a:r>
                <a:r>
                  <a:rPr lang="fr-FR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pANCA</a:t>
                </a:r>
                <a:r>
                  <a:rPr lang="fr-FR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/ 2 péri-</a:t>
                </a:r>
                <a:r>
                  <a:rPr lang="fr-FR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cyto</a:t>
                </a:r>
                <a:r>
                  <a:rPr lang="fr-FR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/ 13 ND (1/50)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sz="1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11 AAN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43 ANCA </a:t>
                </a:r>
                <a:r>
                  <a:rPr lang="fr-FR" sz="1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négatifs</a:t>
                </a:r>
                <a:endParaRPr lang="fr-FR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" name="Accolade ouvrante 3"/>
              <p:cNvSpPr/>
              <p:nvPr/>
            </p:nvSpPr>
            <p:spPr>
              <a:xfrm>
                <a:off x="4150659" y="1062087"/>
                <a:ext cx="154823" cy="847165"/>
              </a:xfrm>
              <a:prstGeom prst="leftBrace">
                <a:avLst/>
              </a:prstGeom>
              <a:ln w="1905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14" name="ZoneTexte 13"/>
          <p:cNvSpPr txBox="1"/>
          <p:nvPr/>
        </p:nvSpPr>
        <p:spPr>
          <a:xfrm>
            <a:off x="2747626" y="3891284"/>
            <a:ext cx="1516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Concordance 91%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010787" y="3885598"/>
            <a:ext cx="1516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Concordance 76%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9337661" y="2937107"/>
            <a:ext cx="2473533" cy="523220"/>
            <a:chOff x="9690847" y="3044116"/>
            <a:chExt cx="2473533" cy="523220"/>
          </a:xfrm>
        </p:grpSpPr>
        <p:sp>
          <p:nvSpPr>
            <p:cNvPr id="6" name="ZoneTexte 5"/>
            <p:cNvSpPr txBox="1"/>
            <p:nvPr/>
          </p:nvSpPr>
          <p:spPr>
            <a:xfrm>
              <a:off x="10131708" y="3044116"/>
              <a:ext cx="2032672" cy="52322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1400" b="1" dirty="0" smtClean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Très bonne Se du BF</a:t>
              </a:r>
            </a:p>
            <a:p>
              <a:r>
                <a:rPr lang="fr-FR" sz="1400" b="1" dirty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Très bonne</a:t>
              </a:r>
              <a:r>
                <a:rPr lang="fr-FR" sz="1400" b="1" dirty="0" smtClean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1400" b="1" dirty="0" err="1" smtClean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</a:t>
              </a:r>
              <a:r>
                <a:rPr lang="fr-FR" sz="1400" b="1" dirty="0" smtClean="0">
                  <a:solidFill>
                    <a:schemeClr val="accent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du Dot</a:t>
              </a:r>
              <a:endParaRPr lang="fr-FR" sz="14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Flèche droite 10"/>
            <p:cNvSpPr/>
            <p:nvPr/>
          </p:nvSpPr>
          <p:spPr>
            <a:xfrm>
              <a:off x="9690847" y="3171256"/>
              <a:ext cx="322729" cy="268941"/>
            </a:xfrm>
            <a:prstGeom prst="right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497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6165" y="3733282"/>
            <a:ext cx="10804288" cy="123110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b="1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Toulouse: </a:t>
            </a:r>
            <a:r>
              <a:rPr lang="fr-F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dots uniquement </a:t>
            </a: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quand le </a:t>
            </a:r>
            <a:r>
              <a:rPr lang="fr-FR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bioplex</a:t>
            </a: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est en panne et avec le commentaire </a:t>
            </a:r>
            <a:r>
              <a:rPr lang="fr-F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suivant:</a:t>
            </a:r>
          </a:p>
          <a:p>
            <a:pPr>
              <a:spcAft>
                <a:spcPts val="0"/>
              </a:spcAft>
            </a:pPr>
            <a:endParaRPr lang="fr-FR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 Le résultat sera contrôlé par dosage sur </a:t>
            </a:r>
            <a:r>
              <a:rPr lang="fr-FR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Bioplex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2200. L'</a:t>
            </a:r>
            <a:r>
              <a:rPr lang="fr-FR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immunodot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peut donner un résultat faussement négatif pour des taux faibles d'anticorps anti-PR3 ou d'anti-MPO (&lt; 3 AI sur </a:t>
            </a:r>
            <a:r>
              <a:rPr lang="fr-FR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Bioplex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2200</a:t>
            </a:r>
            <a:r>
              <a:rPr lang="fr-F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»</a:t>
            </a:r>
            <a:endParaRPr lang="fr-F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59225" y="404447"/>
            <a:ext cx="2254143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48235" y="1564934"/>
            <a:ext cx="113159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Défaut de sensibilité des dot D-tek pour MPO et surtout PR3 :</a:t>
            </a:r>
            <a:r>
              <a:rPr lang="fr-FR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94% et 71%</a:t>
            </a:r>
            <a:endParaRPr lang="fr-FR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48235" y="2190746"/>
            <a:ext cx="11041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Défaut de spécificité du </a:t>
            </a:r>
            <a:r>
              <a:rPr lang="fr-F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Bioflash</a:t>
            </a:r>
            <a:r>
              <a:rPr lang="fr-F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pour MPO et surtout PR3 : </a:t>
            </a:r>
            <a:r>
              <a:rPr lang="fr-FR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90% et 78%</a:t>
            </a:r>
            <a:endParaRPr lang="fr-FR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6165" y="5257282"/>
            <a:ext cx="10804288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b="1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Montpellier :</a:t>
            </a:r>
            <a:r>
              <a:rPr lang="fr-FR" b="1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immunodot</a:t>
            </a:r>
            <a:r>
              <a:rPr lang="fr-F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systématique pour vérifier tout nouveau positif en </a:t>
            </a:r>
            <a:r>
              <a:rPr lang="fr-F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Bioflash</a:t>
            </a:r>
            <a:endParaRPr lang="fr-FR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38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311</Words>
  <Application>Microsoft Office PowerPoint</Application>
  <PresentationFormat>Grand écran</PresentationFormat>
  <Paragraphs>185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CHRU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THIERRY</dc:creator>
  <cp:lastModifiedBy>VINCENT THIERRY</cp:lastModifiedBy>
  <cp:revision>55</cp:revision>
  <cp:lastPrinted>2022-03-28T14:49:28Z</cp:lastPrinted>
  <dcterms:created xsi:type="dcterms:W3CDTF">2022-03-23T13:51:47Z</dcterms:created>
  <dcterms:modified xsi:type="dcterms:W3CDTF">2023-01-11T09:19:55Z</dcterms:modified>
</cp:coreProperties>
</file>