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63" r:id="rId5"/>
    <p:sldId id="258" r:id="rId6"/>
    <p:sldId id="261" r:id="rId7"/>
    <p:sldId id="259" r:id="rId8"/>
    <p:sldId id="262" r:id="rId9"/>
    <p:sldId id="264" r:id="rId10"/>
    <p:sldId id="266" r:id="rId11"/>
    <p:sldId id="260" r:id="rId12"/>
    <p:sldId id="265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4589-12DC-48B7-A6FB-73B54AFE8454}" type="datetimeFigureOut">
              <a:rPr lang="fr-FR" smtClean="0"/>
              <a:t>12/01/2023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0601-E5F3-4F43-B6FE-C1E7231A25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8770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4589-12DC-48B7-A6FB-73B54AFE8454}" type="datetimeFigureOut">
              <a:rPr lang="fr-FR" smtClean="0"/>
              <a:t>12/01/2023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0601-E5F3-4F43-B6FE-C1E7231A25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5337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4589-12DC-48B7-A6FB-73B54AFE8454}" type="datetimeFigureOut">
              <a:rPr lang="fr-FR" smtClean="0"/>
              <a:t>12/01/2023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0601-E5F3-4F43-B6FE-C1E7231A25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6196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4589-12DC-48B7-A6FB-73B54AFE8454}" type="datetimeFigureOut">
              <a:rPr lang="fr-FR" smtClean="0"/>
              <a:t>12/01/2023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0601-E5F3-4F43-B6FE-C1E7231A25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4427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4589-12DC-48B7-A6FB-73B54AFE8454}" type="datetimeFigureOut">
              <a:rPr lang="fr-FR" smtClean="0"/>
              <a:t>12/01/2023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0601-E5F3-4F43-B6FE-C1E7231A25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7205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4589-12DC-48B7-A6FB-73B54AFE8454}" type="datetimeFigureOut">
              <a:rPr lang="fr-FR" smtClean="0"/>
              <a:t>12/01/2023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0601-E5F3-4F43-B6FE-C1E7231A25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7211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4589-12DC-48B7-A6FB-73B54AFE8454}" type="datetimeFigureOut">
              <a:rPr lang="fr-FR" smtClean="0"/>
              <a:t>12/01/2023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0601-E5F3-4F43-B6FE-C1E7231A25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834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4589-12DC-48B7-A6FB-73B54AFE8454}" type="datetimeFigureOut">
              <a:rPr lang="fr-FR" smtClean="0"/>
              <a:t>12/01/2023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0601-E5F3-4F43-B6FE-C1E7231A25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716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4589-12DC-48B7-A6FB-73B54AFE8454}" type="datetimeFigureOut">
              <a:rPr lang="fr-FR" smtClean="0"/>
              <a:t>12/01/2023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0601-E5F3-4F43-B6FE-C1E7231A25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4687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4589-12DC-48B7-A6FB-73B54AFE8454}" type="datetimeFigureOut">
              <a:rPr lang="fr-FR" smtClean="0"/>
              <a:t>12/01/2023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0601-E5F3-4F43-B6FE-C1E7231A25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764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74589-12DC-48B7-A6FB-73B54AFE8454}" type="datetimeFigureOut">
              <a:rPr lang="fr-FR" smtClean="0"/>
              <a:t>12/01/2023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40601-E5F3-4F43-B6FE-C1E7231A25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394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274589-12DC-48B7-A6FB-73B54AFE8454}" type="datetimeFigureOut">
              <a:rPr lang="fr-FR" smtClean="0"/>
              <a:t>12/01/2023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40601-E5F3-4F43-B6FE-C1E7231A25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4357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208" y="1050286"/>
            <a:ext cx="11373792" cy="136766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9072" y="2926560"/>
            <a:ext cx="8933688" cy="2018351"/>
          </a:xfrm>
          <a:prstGeom prst="rect">
            <a:avLst/>
          </a:prstGeom>
        </p:spPr>
      </p:pic>
      <p:pic>
        <p:nvPicPr>
          <p:cNvPr id="9" name="Picture 11" descr="logo nner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2864" y="5962132"/>
            <a:ext cx="1557337" cy="63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5157" y="5416973"/>
            <a:ext cx="2767824" cy="1725318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96731" y="5855924"/>
            <a:ext cx="4182218" cy="847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63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Résumé clinique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49% des patients ont une IgM monoclonale contre 89% dans les autres séries. Apparition plus tardive? </a:t>
            </a:r>
          </a:p>
          <a:p>
            <a:r>
              <a:rPr lang="fr-FR" dirty="0" smtClean="0"/>
              <a:t>Meilleure réponse aux Ig IV que dans les autres séries</a:t>
            </a:r>
          </a:p>
          <a:p>
            <a:r>
              <a:rPr lang="fr-FR" dirty="0" smtClean="0"/>
              <a:t>Meilleur pronostic 7% en chaise roulante (faible pourcentage d’</a:t>
            </a:r>
            <a:r>
              <a:rPr lang="fr-FR" dirty="0" err="1" smtClean="0"/>
              <a:t>hémpathies</a:t>
            </a:r>
            <a:r>
              <a:rPr lang="fr-FR" dirty="0" smtClean="0"/>
              <a:t>)</a:t>
            </a:r>
          </a:p>
          <a:p>
            <a:r>
              <a:rPr lang="fr-FR" dirty="0" smtClean="0"/>
              <a:t>48% ont une forme clinique PIDC </a:t>
            </a:r>
            <a:r>
              <a:rPr lang="fr-FR" dirty="0" err="1" smtClean="0"/>
              <a:t>like</a:t>
            </a:r>
            <a:endParaRPr lang="fr-FR" dirty="0"/>
          </a:p>
          <a:p>
            <a:r>
              <a:rPr lang="fr-FR" dirty="0" smtClean="0"/>
              <a:t>16% de neuropathie démyélinisante avec atteinte oculaire/bulbaire</a:t>
            </a:r>
          </a:p>
          <a:p>
            <a:r>
              <a:rPr lang="fr-FR" dirty="0" smtClean="0"/>
              <a:t>20% CANOMAD</a:t>
            </a:r>
          </a:p>
          <a:p>
            <a:r>
              <a:rPr lang="fr-FR" dirty="0" smtClean="0"/>
              <a:t>16% neuropathie axonale sensitive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3154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2888" y="346202"/>
            <a:ext cx="6217920" cy="1635442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1673352" y="2423160"/>
            <a:ext cx="840333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Dans les 4 catégories il existe des Ac anti-gangliosides . Leur profil n’est pas spécifique d’une catégorie en particulier. Les patients avec un seul disialylé n’ont pas un profil clinique différent de ceux avec plusieurs. 20% ont des IgM anti-GT1a jamais isolé donc probable réaction croisée avec l’épitope interne commun aux disialylés.</a:t>
            </a:r>
          </a:p>
          <a:p>
            <a:r>
              <a:rPr lang="fr-FR" sz="2400" dirty="0" smtClean="0"/>
              <a:t>Les patients avec troubles oculomoteur et bulbaires apparaissent souvent plus tardivement.</a:t>
            </a:r>
          </a:p>
          <a:p>
            <a:r>
              <a:rPr lang="fr-FR" sz="2400" dirty="0" smtClean="0"/>
              <a:t>20% (11) remplissent tous les critères du CANOMAD sauf les agglutines froides.</a:t>
            </a:r>
          </a:p>
          <a:p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53063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8752" y="1173480"/>
            <a:ext cx="8940800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900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Problème posé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Les neuropathies chroniques associées aux Ac anti-gangliosides disialylés sont rares  </a:t>
            </a:r>
          </a:p>
          <a:p>
            <a:r>
              <a:rPr lang="fr-FR" dirty="0" smtClean="0"/>
              <a:t>Les associations </a:t>
            </a:r>
            <a:r>
              <a:rPr lang="fr-FR" dirty="0"/>
              <a:t>cliniques </a:t>
            </a:r>
            <a:r>
              <a:rPr lang="fr-FR" dirty="0" smtClean="0"/>
              <a:t>sont CANOMAD et CANDA (</a:t>
            </a:r>
            <a:r>
              <a:rPr lang="fr-FR" dirty="0" err="1" smtClean="0"/>
              <a:t>Chronic</a:t>
            </a:r>
            <a:r>
              <a:rPr lang="fr-FR" dirty="0" smtClean="0"/>
              <a:t> </a:t>
            </a:r>
            <a:r>
              <a:rPr lang="fr-FR" dirty="0" err="1" smtClean="0"/>
              <a:t>Ataxic</a:t>
            </a:r>
            <a:r>
              <a:rPr lang="fr-FR" dirty="0" smtClean="0"/>
              <a:t> </a:t>
            </a:r>
            <a:r>
              <a:rPr lang="fr-FR" dirty="0" err="1" smtClean="0"/>
              <a:t>Neuropathy</a:t>
            </a:r>
            <a:r>
              <a:rPr lang="fr-FR" dirty="0" smtClean="0"/>
              <a:t> and anti-</a:t>
            </a:r>
            <a:r>
              <a:rPr lang="fr-FR" dirty="0" err="1" smtClean="0"/>
              <a:t>Dialosyl</a:t>
            </a:r>
            <a:r>
              <a:rPr lang="fr-FR" dirty="0" smtClean="0"/>
              <a:t> Ab) mais ne reflètent pas la totalité des phénotypes observés.</a:t>
            </a:r>
          </a:p>
          <a:p>
            <a:r>
              <a:rPr lang="fr-FR" dirty="0" smtClean="0"/>
              <a:t>Il existe des ataxies isolées, des paresthésies, des polyneuropathies démyélinisantes (PIDC-</a:t>
            </a:r>
            <a:r>
              <a:rPr lang="fr-FR" dirty="0" err="1" smtClean="0"/>
              <a:t>like</a:t>
            </a:r>
            <a:r>
              <a:rPr lang="fr-FR" dirty="0" smtClean="0"/>
              <a:t>).</a:t>
            </a:r>
          </a:p>
          <a:p>
            <a:r>
              <a:rPr lang="fr-FR" dirty="0" smtClean="0"/>
              <a:t>Le but de cette étude rétrospective est d’analyser les données cliniques, électro physiologiques et biologiques de patients avec Ac disialylés.</a:t>
            </a:r>
          </a:p>
          <a:p>
            <a:r>
              <a:rPr lang="fr-FR" dirty="0" smtClean="0"/>
              <a:t>14 centres en France et 1 en Suisse 55 patients de plus de 18 ans.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46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15 CENTRES IMPLIQUES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 smtClean="0"/>
              <a:t>Neurologie Adulte Bicêtre</a:t>
            </a:r>
          </a:p>
          <a:p>
            <a:r>
              <a:rPr lang="fr-FR" dirty="0" smtClean="0"/>
              <a:t>Neurologie La Timone Marseille</a:t>
            </a:r>
          </a:p>
          <a:p>
            <a:r>
              <a:rPr lang="fr-FR" dirty="0" smtClean="0"/>
              <a:t>Neurologie Hospices civils Lyon</a:t>
            </a:r>
          </a:p>
          <a:p>
            <a:r>
              <a:rPr lang="fr-FR" dirty="0" smtClean="0"/>
              <a:t>Neurologie Angers</a:t>
            </a:r>
          </a:p>
          <a:p>
            <a:r>
              <a:rPr lang="fr-FR" dirty="0" smtClean="0"/>
              <a:t>Neurologie Toulouse</a:t>
            </a:r>
          </a:p>
          <a:p>
            <a:r>
              <a:rPr lang="fr-FR" dirty="0" smtClean="0"/>
              <a:t>Neurologie Henri Mondor</a:t>
            </a:r>
          </a:p>
          <a:p>
            <a:r>
              <a:rPr lang="fr-FR" dirty="0" smtClean="0"/>
              <a:t>Neurophysiologie Pitié-Salpétrière</a:t>
            </a:r>
          </a:p>
          <a:p>
            <a:r>
              <a:rPr lang="fr-FR" dirty="0" smtClean="0"/>
              <a:t>Neurophysiologie Brest</a:t>
            </a:r>
          </a:p>
          <a:p>
            <a:r>
              <a:rPr lang="fr-FR" dirty="0" smtClean="0"/>
              <a:t>Neurologie Fondation Rothschild</a:t>
            </a:r>
          </a:p>
          <a:p>
            <a:r>
              <a:rPr lang="fr-FR" dirty="0" smtClean="0"/>
              <a:t>Neurologie Nancy</a:t>
            </a:r>
          </a:p>
          <a:p>
            <a:r>
              <a:rPr lang="fr-FR" dirty="0" smtClean="0"/>
              <a:t>Neurologie Hôpital Lausanne</a:t>
            </a:r>
          </a:p>
          <a:p>
            <a:r>
              <a:rPr lang="fr-FR" dirty="0" smtClean="0"/>
              <a:t>Neurologie Nantes</a:t>
            </a:r>
          </a:p>
          <a:p>
            <a:r>
              <a:rPr lang="fr-FR" dirty="0" smtClean="0"/>
              <a:t>Neurologie Nice</a:t>
            </a:r>
          </a:p>
        </p:txBody>
      </p:sp>
    </p:spTree>
    <p:extLst>
      <p:ext uri="{BB962C8B-B14F-4D97-AF65-F5344CB8AC3E}">
        <p14:creationId xmlns:p14="http://schemas.microsoft.com/office/powerpoint/2010/main" val="1318088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Recherche des Ac anti-Gangliosides</a:t>
            </a:r>
            <a:br>
              <a:rPr lang="fr-FR" dirty="0" smtClean="0"/>
            </a:br>
            <a:r>
              <a:rPr lang="fr-FR" dirty="0" smtClean="0"/>
              <a:t>et autres examens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8744" y="1825625"/>
            <a:ext cx="10515600" cy="4611751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Différentes techniques selon les hôpitaux</a:t>
            </a:r>
          </a:p>
          <a:p>
            <a:r>
              <a:rPr lang="fr-FR" dirty="0" smtClean="0"/>
              <a:t>ELISA BÜHLMANN. Positivité définie à partir de  sérums normaux &gt;3SD de la DO moyenne. Positivité exprimée en inverse de la dilution donnant cette positivité après dilutions.</a:t>
            </a:r>
          </a:p>
          <a:p>
            <a:r>
              <a:rPr lang="fr-FR" dirty="0" smtClean="0"/>
              <a:t>Immunodot commerciaux Generic Assay technique majoritaire</a:t>
            </a:r>
          </a:p>
          <a:p>
            <a:r>
              <a:rPr lang="fr-FR" dirty="0" smtClean="0"/>
              <a:t>Chromatographie sur couche mince CCM: technique maison</a:t>
            </a:r>
          </a:p>
          <a:p>
            <a:endParaRPr lang="fr-FR" dirty="0"/>
          </a:p>
          <a:p>
            <a:r>
              <a:rPr lang="fr-FR" dirty="0" smtClean="0"/>
              <a:t>Recherche de dysgammaglobulinémie. Biopsie </a:t>
            </a:r>
            <a:r>
              <a:rPr lang="fr-FR" dirty="0" err="1" smtClean="0"/>
              <a:t>OstéoMédullaire</a:t>
            </a:r>
            <a:endParaRPr lang="fr-FR" dirty="0" smtClean="0"/>
          </a:p>
          <a:p>
            <a:r>
              <a:rPr lang="fr-FR" dirty="0" smtClean="0"/>
              <a:t>ENMG </a:t>
            </a:r>
          </a:p>
          <a:p>
            <a:r>
              <a:rPr lang="fr-FR" dirty="0" smtClean="0"/>
              <a:t>IRM </a:t>
            </a:r>
          </a:p>
          <a:p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4161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173737"/>
            <a:ext cx="10515600" cy="1516952"/>
          </a:xfrm>
        </p:spPr>
        <p:txBody>
          <a:bodyPr>
            <a:normAutofit fontScale="90000"/>
          </a:bodyPr>
          <a:lstStyle/>
          <a:p>
            <a:pPr algn="ctr"/>
            <a:r>
              <a:rPr lang="fr-FR" dirty="0" smtClean="0"/>
              <a:t>55 patients avec neuropathie sensitive ou sensitivo-motrice avec au moins un anticorps anti-</a:t>
            </a:r>
            <a:r>
              <a:rPr lang="fr-FR" dirty="0" err="1"/>
              <a:t>G</a:t>
            </a:r>
            <a:r>
              <a:rPr lang="fr-FR" dirty="0" err="1" smtClean="0"/>
              <a:t>anglioside</a:t>
            </a:r>
            <a:r>
              <a:rPr lang="fr-FR" dirty="0" smtClean="0"/>
              <a:t> disialylé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981072"/>
            <a:ext cx="10515600" cy="4721479"/>
          </a:xfrm>
        </p:spPr>
        <p:txBody>
          <a:bodyPr>
            <a:normAutofit lnSpcReduction="10000"/>
          </a:bodyPr>
          <a:lstStyle/>
          <a:p>
            <a:r>
              <a:rPr lang="fr-FR" dirty="0" smtClean="0"/>
              <a:t>78% des Hommes</a:t>
            </a:r>
          </a:p>
          <a:p>
            <a:r>
              <a:rPr lang="fr-FR" dirty="0" smtClean="0"/>
              <a:t>Age moyen 55 ans ( 30-76)</a:t>
            </a:r>
          </a:p>
          <a:p>
            <a:r>
              <a:rPr lang="fr-FR" dirty="0" smtClean="0"/>
              <a:t>Pathologies autoimmunes dans 4 cas soit 7% (PR, SG, SAPL, Thrombopénie)</a:t>
            </a:r>
          </a:p>
          <a:p>
            <a:r>
              <a:rPr lang="fr-FR" dirty="0" smtClean="0"/>
              <a:t>8 patients ont des hémopathies 15% </a:t>
            </a:r>
          </a:p>
          <a:p>
            <a:r>
              <a:rPr lang="fr-FR" dirty="0" smtClean="0"/>
              <a:t>Avant tout traitement 94% ont des paresthésies</a:t>
            </a:r>
          </a:p>
          <a:p>
            <a:r>
              <a:rPr lang="fr-FR" dirty="0" smtClean="0"/>
              <a:t>85% ataxie sensorielle</a:t>
            </a:r>
          </a:p>
          <a:p>
            <a:r>
              <a:rPr lang="fr-FR" dirty="0" smtClean="0"/>
              <a:t>76% abolition des ROT</a:t>
            </a:r>
          </a:p>
          <a:p>
            <a:r>
              <a:rPr lang="fr-FR" dirty="0" smtClean="0"/>
              <a:t>31% faiblesse motrice distale</a:t>
            </a:r>
          </a:p>
          <a:p>
            <a:r>
              <a:rPr lang="fr-FR" dirty="0" smtClean="0"/>
              <a:t>33% douleurs neurologiques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156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79438"/>
            <a:ext cx="10515600" cy="1325563"/>
          </a:xfrm>
        </p:spPr>
        <p:txBody>
          <a:bodyPr/>
          <a:lstStyle/>
          <a:p>
            <a:pPr algn="ctr"/>
            <a:r>
              <a:rPr lang="fr-FR" dirty="0" smtClean="0"/>
              <a:t>BIOLOGIE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1405001"/>
            <a:ext cx="10515600" cy="4950079"/>
          </a:xfrm>
        </p:spPr>
        <p:txBody>
          <a:bodyPr>
            <a:normAutofit/>
          </a:bodyPr>
          <a:lstStyle/>
          <a:p>
            <a:r>
              <a:rPr lang="fr-FR" dirty="0" smtClean="0"/>
              <a:t>51% ont une IgM monoclonale (25/49)</a:t>
            </a:r>
          </a:p>
          <a:p>
            <a:r>
              <a:rPr lang="fr-FR" dirty="0" smtClean="0"/>
              <a:t>63% (15) de Kappa, 33% (8) Lambda. </a:t>
            </a:r>
          </a:p>
          <a:p>
            <a:r>
              <a:rPr lang="fr-FR" dirty="0" smtClean="0"/>
              <a:t>Pic moyen d’IgM 3,2g/l</a:t>
            </a:r>
          </a:p>
          <a:p>
            <a:r>
              <a:rPr lang="fr-FR" dirty="0" smtClean="0"/>
              <a:t>Pas d’agglutinines froides (0/13)</a:t>
            </a:r>
          </a:p>
          <a:p>
            <a:r>
              <a:rPr lang="fr-FR" dirty="0" smtClean="0"/>
              <a:t>55 patients ont des IgM dirigées contre les gangliosides disialylés: par immunodot 43, ELISA  Ganglio Combi Bühlman11, 1 CCM</a:t>
            </a:r>
          </a:p>
          <a:p>
            <a:r>
              <a:rPr lang="fr-FR" dirty="0" smtClean="0"/>
              <a:t>21/55 38% ont seulement 1 anticorps</a:t>
            </a:r>
          </a:p>
          <a:p>
            <a:r>
              <a:rPr lang="fr-FR" dirty="0" smtClean="0"/>
              <a:t>12/55 22% deux anticorps</a:t>
            </a:r>
          </a:p>
          <a:p>
            <a:r>
              <a:rPr lang="fr-FR" dirty="0" smtClean="0"/>
              <a:t>22/55 40% au moins trois </a:t>
            </a:r>
          </a:p>
        </p:txBody>
      </p:sp>
    </p:spTree>
    <p:extLst>
      <p:ext uri="{BB962C8B-B14F-4D97-AF65-F5344CB8AC3E}">
        <p14:creationId xmlns:p14="http://schemas.microsoft.com/office/powerpoint/2010/main" val="228446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6208" y="0"/>
            <a:ext cx="743712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999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Anti-gangliosides impliqués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43/55 soit 78% ont des Anti-GD1b</a:t>
            </a:r>
          </a:p>
          <a:p>
            <a:r>
              <a:rPr lang="fr-FR" dirty="0" smtClean="0"/>
              <a:t>28 soit 51% ont des Ac anti-GD2</a:t>
            </a:r>
          </a:p>
          <a:p>
            <a:r>
              <a:rPr lang="fr-FR" dirty="0" smtClean="0"/>
              <a:t>27 soit 49% d’Anti-GD3</a:t>
            </a:r>
          </a:p>
          <a:p>
            <a:r>
              <a:rPr lang="fr-FR" dirty="0" smtClean="0"/>
              <a:t>Puis 18 33% d’anti-GQ1b</a:t>
            </a:r>
          </a:p>
          <a:p>
            <a:r>
              <a:rPr lang="fr-FR" dirty="0" smtClean="0"/>
              <a:t>16 29% GT1b</a:t>
            </a:r>
          </a:p>
          <a:p>
            <a:r>
              <a:rPr lang="fr-FR" dirty="0" smtClean="0"/>
              <a:t>11 soit 20% anti-GT1a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808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Electrodiagnostic et Radiologie et paraclinique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38200" y="2145665"/>
            <a:ext cx="10515600" cy="4351338"/>
          </a:xfrm>
        </p:spPr>
        <p:txBody>
          <a:bodyPr/>
          <a:lstStyle/>
          <a:p>
            <a:r>
              <a:rPr lang="fr-FR" dirty="0" smtClean="0"/>
              <a:t>65% (36) présentent une polyradiculoneuropathie démyélinisante</a:t>
            </a:r>
          </a:p>
          <a:p>
            <a:r>
              <a:rPr lang="fr-FR" dirty="0" smtClean="0"/>
              <a:t>24% (13) neuropathie sensitive</a:t>
            </a:r>
          </a:p>
          <a:p>
            <a:r>
              <a:rPr lang="fr-FR" dirty="0" smtClean="0"/>
              <a:t>Electromyogramme normal dans 3 cas soit 5%</a:t>
            </a:r>
          </a:p>
          <a:p>
            <a:r>
              <a:rPr lang="fr-FR" dirty="0" smtClean="0"/>
              <a:t>LCR avec protéinorachie dans 30 cas sur 40 (75%)</a:t>
            </a:r>
          </a:p>
          <a:p>
            <a:r>
              <a:rPr lang="fr-FR" dirty="0" smtClean="0"/>
              <a:t>IRM cérébrale normale  dans 11 cas, IRM Rachis lombo-sacré anormal dans 3 cas</a:t>
            </a:r>
          </a:p>
          <a:p>
            <a:r>
              <a:rPr lang="fr-FR" dirty="0" smtClean="0"/>
              <a:t>5 biopsies de nerf avec syndrome de démyélinisation	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6785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1052</TotalTime>
  <Words>593</Words>
  <Application>Microsoft Office PowerPoint</Application>
  <PresentationFormat>Grand écran</PresentationFormat>
  <Paragraphs>73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Thème Office</vt:lpstr>
      <vt:lpstr>Présentation PowerPoint</vt:lpstr>
      <vt:lpstr>Problème posé</vt:lpstr>
      <vt:lpstr>15 CENTRES IMPLIQUES</vt:lpstr>
      <vt:lpstr>Recherche des Ac anti-Gangliosides et autres examens</vt:lpstr>
      <vt:lpstr>55 patients avec neuropathie sensitive ou sensitivo-motrice avec au moins un anticorps anti-Ganglioside disialylé</vt:lpstr>
      <vt:lpstr>BIOLOGIE</vt:lpstr>
      <vt:lpstr>Présentation PowerPoint</vt:lpstr>
      <vt:lpstr>Anti-gangliosides impliqués</vt:lpstr>
      <vt:lpstr>Electrodiagnostic et Radiologie et paraclinique</vt:lpstr>
      <vt:lpstr>Résumé clinique</vt:lpstr>
      <vt:lpstr>Présentation PowerPoint</vt:lpstr>
      <vt:lpstr>Présentation PowerPoint</vt:lpstr>
    </vt:vector>
  </TitlesOfParts>
  <Company>APHP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Anti-disialosyl-immunoglobulin M chronic autoimmune neuropathies</dc:title>
  <dc:creator>CHRETIEN Pascale</dc:creator>
  <cp:lastModifiedBy>CHRETIEN Pascale</cp:lastModifiedBy>
  <cp:revision>39</cp:revision>
  <dcterms:created xsi:type="dcterms:W3CDTF">2022-12-08T11:13:59Z</dcterms:created>
  <dcterms:modified xsi:type="dcterms:W3CDTF">2023-01-12T16:39:20Z</dcterms:modified>
</cp:coreProperties>
</file>