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36"/>
  </p:notesMasterIdLst>
  <p:sldIdLst>
    <p:sldId id="277" r:id="rId2"/>
    <p:sldId id="303" r:id="rId3"/>
    <p:sldId id="305" r:id="rId4"/>
    <p:sldId id="306" r:id="rId5"/>
    <p:sldId id="264" r:id="rId6"/>
    <p:sldId id="312" r:id="rId7"/>
    <p:sldId id="309" r:id="rId8"/>
    <p:sldId id="311" r:id="rId9"/>
    <p:sldId id="314" r:id="rId10"/>
    <p:sldId id="316" r:id="rId11"/>
    <p:sldId id="293" r:id="rId12"/>
    <p:sldId id="278" r:id="rId13"/>
    <p:sldId id="258" r:id="rId14"/>
    <p:sldId id="259" r:id="rId15"/>
    <p:sldId id="260" r:id="rId16"/>
    <p:sldId id="261" r:id="rId17"/>
    <p:sldId id="262" r:id="rId18"/>
    <p:sldId id="266" r:id="rId19"/>
    <p:sldId id="267" r:id="rId20"/>
    <p:sldId id="268" r:id="rId21"/>
    <p:sldId id="283" r:id="rId22"/>
    <p:sldId id="279" r:id="rId23"/>
    <p:sldId id="285" r:id="rId24"/>
    <p:sldId id="282" r:id="rId25"/>
    <p:sldId id="289" r:id="rId26"/>
    <p:sldId id="288" r:id="rId27"/>
    <p:sldId id="286" r:id="rId28"/>
    <p:sldId id="310" r:id="rId29"/>
    <p:sldId id="280" r:id="rId30"/>
    <p:sldId id="290" r:id="rId31"/>
    <p:sldId id="307" r:id="rId32"/>
    <p:sldId id="291" r:id="rId33"/>
    <p:sldId id="281" r:id="rId34"/>
    <p:sldId id="294" r:id="rId35"/>
  </p:sldIdLst>
  <p:sldSz cx="9144000" cy="6858000" type="screen4x3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A1849-9A07-46F0-9E68-5D1357EB87EC}" type="datetimeFigureOut">
              <a:rPr lang="fr-FR" smtClean="0"/>
              <a:t>03/06/2021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09BAA-D9E6-4FE4-A1B5-8184844D6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09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6C3DC5-ACE1-4C69-8DB4-4899D3FC85AA}" type="slidenum">
              <a:rPr lang="fr-FR" altLang="fr-FR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fr-FR" altLang="fr-FR">
              <a:latin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5554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C0FF-8E5D-4268-9620-3CCC61DB46AC}" type="datetimeFigureOut">
              <a:rPr lang="fr-FR" smtClean="0"/>
              <a:t>03/06/2021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3973-0D78-4F94-AA15-D284AE2097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514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C0FF-8E5D-4268-9620-3CCC61DB46AC}" type="datetimeFigureOut">
              <a:rPr lang="fr-FR" smtClean="0"/>
              <a:t>03/06/2021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3973-0D78-4F94-AA15-D284AE2097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890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C0FF-8E5D-4268-9620-3CCC61DB46AC}" type="datetimeFigureOut">
              <a:rPr lang="fr-FR" smtClean="0"/>
              <a:t>03/06/2021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3973-0D78-4F94-AA15-D284AE2097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546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>
          <a:xfrm>
            <a:off x="228600" y="254000"/>
            <a:ext cx="2120900" cy="533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7619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C0FF-8E5D-4268-9620-3CCC61DB46AC}" type="datetimeFigureOut">
              <a:rPr lang="fr-FR" smtClean="0"/>
              <a:t>03/06/2021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3973-0D78-4F94-AA15-D284AE2097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70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C0FF-8E5D-4268-9620-3CCC61DB46AC}" type="datetimeFigureOut">
              <a:rPr lang="fr-FR" smtClean="0"/>
              <a:t>03/06/2021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3973-0D78-4F94-AA15-D284AE2097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38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C0FF-8E5D-4268-9620-3CCC61DB46AC}" type="datetimeFigureOut">
              <a:rPr lang="fr-FR" smtClean="0"/>
              <a:t>03/06/2021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3973-0D78-4F94-AA15-D284AE2097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18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C0FF-8E5D-4268-9620-3CCC61DB46AC}" type="datetimeFigureOut">
              <a:rPr lang="fr-FR" smtClean="0"/>
              <a:t>03/06/2021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3973-0D78-4F94-AA15-D284AE2097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37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C0FF-8E5D-4268-9620-3CCC61DB46AC}" type="datetimeFigureOut">
              <a:rPr lang="fr-FR" smtClean="0"/>
              <a:t>03/06/2021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3973-0D78-4F94-AA15-D284AE2097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700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C0FF-8E5D-4268-9620-3CCC61DB46AC}" type="datetimeFigureOut">
              <a:rPr lang="fr-FR" smtClean="0"/>
              <a:t>03/06/2021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3973-0D78-4F94-AA15-D284AE2097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012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C0FF-8E5D-4268-9620-3CCC61DB46AC}" type="datetimeFigureOut">
              <a:rPr lang="fr-FR" smtClean="0"/>
              <a:t>03/06/2021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3973-0D78-4F94-AA15-D284AE2097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88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C0FF-8E5D-4268-9620-3CCC61DB46AC}" type="datetimeFigureOut">
              <a:rPr lang="fr-FR" smtClean="0"/>
              <a:t>03/06/2021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3973-0D78-4F94-AA15-D284AE2097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263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6C0FF-8E5D-4268-9620-3CCC61DB46AC}" type="datetimeFigureOut">
              <a:rPr lang="fr-FR" smtClean="0"/>
              <a:t>03/06/2021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93973-0D78-4F94-AA15-D284AE2097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64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file:///\\CHU-LYON.FR\BUREAUTIQUE\GHS\GHS_CBS\ls_autoimmunite\autoac2011-2012\MALA.HTM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file:///\\CHU-LYON.FR\BUREAUTIQUE\GHS\GHS_CBS\ls_autoimmunite\autoac2011-2012\MALA.HTM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file:///\\CHU-LYON.FR\BUREAUTIQUE\GHS\GHS_CBS\ls_autoimmunite\autoac2011-2012\MALA.HT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8066" y="1171852"/>
            <a:ext cx="7886700" cy="1216241"/>
          </a:xfrm>
          <a:solidFill>
            <a:srgbClr val="99FF66"/>
          </a:solidFill>
        </p:spPr>
        <p:txBody>
          <a:bodyPr>
            <a:noAutofit/>
          </a:bodyPr>
          <a:lstStyle/>
          <a:p>
            <a:pPr algn="ctr"/>
            <a:r>
              <a:rPr lang="fr-FR" sz="2800" b="1" dirty="0"/>
              <a:t>Anti-« LKM », LM, LC  </a:t>
            </a:r>
            <a:r>
              <a:rPr lang="fr-FR" sz="2800" b="1" dirty="0" smtClean="0"/>
              <a:t>et clinique: </a:t>
            </a:r>
            <a:br>
              <a:rPr lang="fr-FR" sz="2800" b="1" dirty="0" smtClean="0"/>
            </a:br>
            <a:r>
              <a:rPr lang="fr-FR" sz="2800" b="1" dirty="0" smtClean="0"/>
              <a:t>cohorte de 36 patients </a:t>
            </a:r>
            <a:r>
              <a:rPr lang="fr-FR" sz="2800" b="1" dirty="0"/>
              <a:t/>
            </a:r>
            <a:br>
              <a:rPr lang="fr-FR" sz="2800" b="1" dirty="0"/>
            </a:br>
            <a:endParaRPr lang="fr-FR" sz="2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5283" y="2781601"/>
            <a:ext cx="7886700" cy="2652528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fr-FR" altLang="fr-FR" sz="2000" b="1" dirty="0"/>
              <a:t>Louis </a:t>
            </a:r>
            <a:r>
              <a:rPr lang="fr-FR" altLang="fr-FR" sz="2000" b="1" dirty="0" err="1"/>
              <a:t>Waeckel</a:t>
            </a:r>
            <a:r>
              <a:rPr lang="fr-FR" altLang="fr-FR" sz="2000" b="1" dirty="0"/>
              <a:t>, David Goncalves, Nicole Fabien</a:t>
            </a:r>
          </a:p>
          <a:p>
            <a:pPr algn="ctr">
              <a:spcBef>
                <a:spcPts val="600"/>
              </a:spcBef>
            </a:pPr>
            <a:r>
              <a:rPr lang="fr-FR" altLang="fr-FR" sz="2000" b="1" dirty="0"/>
              <a:t>Et nombreuses photos IFI: René-Louis </a:t>
            </a:r>
            <a:r>
              <a:rPr lang="fr-FR" altLang="fr-FR" sz="2000" b="1" dirty="0" err="1"/>
              <a:t>Humbel</a:t>
            </a:r>
            <a:endParaRPr lang="fr-FR" altLang="fr-FR" sz="2000" b="1" dirty="0"/>
          </a:p>
          <a:p>
            <a:pPr algn="ctr">
              <a:spcBef>
                <a:spcPts val="600"/>
              </a:spcBef>
            </a:pPr>
            <a:endParaRPr lang="fr-FR" altLang="fr-FR" sz="2000" b="1" dirty="0"/>
          </a:p>
          <a:p>
            <a:pPr algn="ctr">
              <a:spcBef>
                <a:spcPts val="600"/>
              </a:spcBef>
            </a:pPr>
            <a:endParaRPr lang="fr-FR" altLang="fr-FR" sz="2000" dirty="0"/>
          </a:p>
          <a:p>
            <a:pPr algn="ctr">
              <a:spcBef>
                <a:spcPts val="600"/>
              </a:spcBef>
            </a:pPr>
            <a:endParaRPr lang="fr-FR" altLang="fr-FR" sz="2000" dirty="0"/>
          </a:p>
          <a:p>
            <a:r>
              <a:rPr lang="fr-FR" sz="2000" dirty="0"/>
              <a:t>Séminaire GEAI 14 juin 2021</a:t>
            </a:r>
          </a:p>
          <a:p>
            <a:endParaRPr lang="fr-FR" sz="2000" dirty="0"/>
          </a:p>
        </p:txBody>
      </p:sp>
      <p:pic>
        <p:nvPicPr>
          <p:cNvPr id="5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575177"/>
            <a:ext cx="1244723" cy="124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60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/>
          <p:cNvPicPr>
            <a:picLocks noChangeAspect="1" noChangeArrowheads="1"/>
          </p:cNvPicPr>
          <p:nvPr/>
        </p:nvPicPr>
        <p:blipFill>
          <a:blip r:embed="rId3">
            <a:lum bright="12000" contrast="30000"/>
          </a:blip>
          <a:srcRect/>
          <a:stretch>
            <a:fillRect/>
          </a:stretch>
        </p:blipFill>
        <p:spPr bwMode="auto">
          <a:xfrm>
            <a:off x="481013" y="260350"/>
            <a:ext cx="8412162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539750" y="6032500"/>
            <a:ext cx="2755900" cy="4921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buClr>
                <a:srgbClr val="FFFFFF"/>
              </a:buClr>
            </a:pPr>
            <a:r>
              <a:rPr lang="fr-CH" altLang="fr-FR" sz="2800" b="1" dirty="0">
                <a:solidFill>
                  <a:srgbClr val="FFFF00"/>
                </a:solidFill>
                <a:cs typeface="Lucida Sans Unicode" pitchFamily="34" charset="0"/>
              </a:rPr>
              <a:t>MOUSE  LIVER</a:t>
            </a:r>
            <a:endParaRPr lang="fr-FR" altLang="fr-FR" sz="2800" b="1" dirty="0">
              <a:solidFill>
                <a:srgbClr val="FFFF00"/>
              </a:solidFill>
              <a:cs typeface="Lucida Sans Unicode" pitchFamily="34" charset="0"/>
            </a:endParaRPr>
          </a:p>
        </p:txBody>
      </p:sp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6227763" y="260350"/>
            <a:ext cx="2520950" cy="6651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buClr>
                <a:srgbClr val="FFFFFF"/>
              </a:buClr>
            </a:pPr>
            <a:r>
              <a:rPr lang="fr-CH" altLang="fr-FR" sz="4000" b="1" dirty="0">
                <a:solidFill>
                  <a:srgbClr val="FFFF00"/>
                </a:solidFill>
                <a:cs typeface="Lucida Sans Unicode" pitchFamily="34" charset="0"/>
              </a:rPr>
              <a:t>ANTI-LC1</a:t>
            </a:r>
            <a:endParaRPr lang="fr-FR" altLang="fr-FR" sz="4000" b="1" dirty="0">
              <a:solidFill>
                <a:srgbClr val="FFFF00"/>
              </a:solidFill>
              <a:cs typeface="Lucida Sans Unicode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04211" y="6216848"/>
            <a:ext cx="181735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fr-LU" sz="1400" b="1" dirty="0" err="1"/>
              <a:t>Pr.René-Louis</a:t>
            </a:r>
            <a:r>
              <a:rPr lang="fr-LU" sz="1400" b="1" dirty="0"/>
              <a:t> </a:t>
            </a:r>
            <a:r>
              <a:rPr lang="fr-LU" sz="1400" b="1" dirty="0" err="1"/>
              <a:t>Humbel</a:t>
            </a:r>
            <a:endParaRPr lang="fr-LU" sz="1400" b="1" dirty="0"/>
          </a:p>
        </p:txBody>
      </p:sp>
    </p:spTree>
    <p:extLst>
      <p:ext uri="{BB962C8B-B14F-4D97-AF65-F5344CB8AC3E}">
        <p14:creationId xmlns:p14="http://schemas.microsoft.com/office/powerpoint/2010/main" val="14965319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 LC</a:t>
            </a:r>
          </a:p>
          <a:p>
            <a:r>
              <a:rPr lang="en-US" dirty="0" smtClean="0"/>
              <a:t>5 LC1 </a:t>
            </a:r>
          </a:p>
          <a:p>
            <a:r>
              <a:rPr lang="en-US" dirty="0" smtClean="0"/>
              <a:t>3 LC2</a:t>
            </a:r>
          </a:p>
          <a:p>
            <a:r>
              <a:rPr lang="en-US" dirty="0" smtClean="0"/>
              <a:t>5 LM</a:t>
            </a:r>
          </a:p>
          <a:p>
            <a:r>
              <a:rPr lang="en-US" dirty="0" smtClean="0"/>
              <a:t>4  KMX/LC</a:t>
            </a:r>
          </a:p>
          <a:p>
            <a:r>
              <a:rPr lang="en-US" dirty="0" smtClean="0"/>
              <a:t>1  KMX/LC1</a:t>
            </a:r>
          </a:p>
          <a:p>
            <a:r>
              <a:rPr lang="en-US" dirty="0" smtClean="0"/>
              <a:t>15 KMX/LM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fr-FR" dirty="0"/>
          </a:p>
        </p:txBody>
      </p:sp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788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b="1" dirty="0" smtClean="0"/>
              <a:t>cohorte HCL: </a:t>
            </a:r>
            <a:r>
              <a:rPr lang="en-US" sz="2000" dirty="0"/>
              <a:t>36 </a:t>
            </a:r>
            <a:r>
              <a:rPr lang="en-US" sz="2000" dirty="0" smtClean="0"/>
              <a:t>patients </a:t>
            </a:r>
            <a:r>
              <a:rPr lang="en-US" sz="2000" dirty="0"/>
              <a:t/>
            </a:r>
            <a:br>
              <a:rPr lang="en-US" sz="2000" dirty="0"/>
            </a:b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93777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6002" y="1393794"/>
            <a:ext cx="7772400" cy="1748901"/>
          </a:xfrm>
        </p:spPr>
        <p:txBody>
          <a:bodyPr>
            <a:norm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1. Aspect </a:t>
            </a:r>
            <a:r>
              <a:rPr lang="fr-FR" sz="2000" b="1" dirty="0" err="1" smtClean="0">
                <a:solidFill>
                  <a:srgbClr val="FF0000"/>
                </a:solidFill>
              </a:rPr>
              <a:t>LKMx</a:t>
            </a:r>
            <a:r>
              <a:rPr lang="fr-FR" sz="2000" b="1" dirty="0" smtClean="0">
                <a:solidFill>
                  <a:srgbClr val="FF0000"/>
                </a:solidFill>
              </a:rPr>
              <a:t>/LM</a:t>
            </a:r>
            <a:br>
              <a:rPr lang="fr-FR" sz="2000" b="1" dirty="0" smtClean="0">
                <a:solidFill>
                  <a:srgbClr val="FF0000"/>
                </a:solidFill>
              </a:rPr>
            </a:br>
            <a:r>
              <a:rPr lang="fr-FR" sz="2000" b="1" dirty="0"/>
              <a:t/>
            </a:r>
            <a:br>
              <a:rPr lang="fr-FR" sz="2000" b="1" dirty="0"/>
            </a:br>
            <a:r>
              <a:rPr lang="fr-FR" sz="2000" b="1" dirty="0" smtClean="0"/>
              <a:t>Fluorescence </a:t>
            </a:r>
            <a:r>
              <a:rPr lang="fr-FR" sz="2000" b="1" dirty="0"/>
              <a:t>des tubes </a:t>
            </a:r>
            <a:r>
              <a:rPr lang="fr-FR" sz="2000" b="1" dirty="0" smtClean="0"/>
              <a:t>rénaux </a:t>
            </a:r>
            <a:br>
              <a:rPr lang="fr-FR" sz="2000" b="1" dirty="0" smtClean="0"/>
            </a:br>
            <a:r>
              <a:rPr lang="fr-FR" sz="2000" b="1" dirty="0" smtClean="0"/>
              <a:t>+</a:t>
            </a:r>
            <a:br>
              <a:rPr lang="fr-FR" sz="2000" b="1" dirty="0" smtClean="0"/>
            </a:br>
            <a:r>
              <a:rPr lang="fr-FR" sz="2000" b="1" dirty="0" smtClean="0"/>
              <a:t> LM au niveau du foie</a:t>
            </a:r>
            <a:br>
              <a:rPr lang="fr-FR" sz="2000" b="1" dirty="0" smtClean="0"/>
            </a:b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57652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346485"/>
            <a:ext cx="7802880" cy="6242304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52374" y="0"/>
            <a:ext cx="2120900" cy="533400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Foie de rat x5</a:t>
            </a:r>
          </a:p>
        </p:txBody>
      </p:sp>
    </p:spTree>
    <p:extLst>
      <p:ext uri="{BB962C8B-B14F-4D97-AF65-F5344CB8AC3E}">
        <p14:creationId xmlns:p14="http://schemas.microsoft.com/office/powerpoint/2010/main" val="16074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64" y="520700"/>
            <a:ext cx="7802880" cy="6242304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/>
              <a:t>Foie de rat </a:t>
            </a:r>
            <a:r>
              <a:rPr lang="fr-FR" dirty="0" smtClean="0"/>
              <a:t>x10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581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6" y="308218"/>
            <a:ext cx="7802880" cy="6242304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0" y="41518"/>
            <a:ext cx="2120900" cy="533400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Foie de rat </a:t>
            </a:r>
            <a:r>
              <a:rPr lang="fr-FR" dirty="0" smtClean="0"/>
              <a:t>x 20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04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307848"/>
            <a:ext cx="7802880" cy="6242304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/>
              <a:t>Rein de </a:t>
            </a:r>
            <a:r>
              <a:rPr lang="fr-FR" dirty="0"/>
              <a:t>rat </a:t>
            </a:r>
            <a:r>
              <a:rPr lang="fr-FR" dirty="0" smtClean="0"/>
              <a:t>x5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043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307848"/>
            <a:ext cx="7802880" cy="6242304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6809486" y="6153167"/>
            <a:ext cx="2120900" cy="533400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Rein de rat </a:t>
            </a:r>
            <a:r>
              <a:rPr lang="fr-FR" dirty="0" smtClean="0"/>
              <a:t>x10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385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307848"/>
            <a:ext cx="7802880" cy="6242304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7679" y="307848"/>
            <a:ext cx="1688977" cy="533400"/>
          </a:xfrm>
        </p:spPr>
        <p:txBody>
          <a:bodyPr>
            <a:normAutofit/>
          </a:bodyPr>
          <a:lstStyle/>
          <a:p>
            <a:r>
              <a:rPr lang="fr-FR" sz="1600" dirty="0"/>
              <a:t>Foie de rat </a:t>
            </a:r>
            <a:r>
              <a:rPr lang="fr-FR" sz="1600" dirty="0" smtClean="0"/>
              <a:t>x5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27621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307848"/>
            <a:ext cx="7802880" cy="6242304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smtClean="0"/>
              <a:t>Foie </a:t>
            </a:r>
            <a:r>
              <a:rPr lang="fr-FR" dirty="0"/>
              <a:t>de rat x10</a:t>
            </a:r>
            <a:endParaRPr lang="fr-FR" dirty="0" smtClean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33384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907" y="777863"/>
            <a:ext cx="5582429" cy="52490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282" y="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smtClean="0"/>
              <a:t>Quelques définitions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1975281" y="2796467"/>
            <a:ext cx="5473083" cy="1669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4943767" y="6435402"/>
            <a:ext cx="40722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CDROM 2012 </a:t>
            </a:r>
            <a:r>
              <a:rPr lang="fr-FR" sz="1400" b="1" dirty="0" err="1" smtClean="0"/>
              <a:t>J.C.Monier</a:t>
            </a:r>
            <a:r>
              <a:rPr lang="fr-FR" sz="1400" b="1" dirty="0" smtClean="0"/>
              <a:t>, </a:t>
            </a:r>
            <a:r>
              <a:rPr lang="fr-FR" sz="1400" b="1" dirty="0" err="1" smtClean="0"/>
              <a:t>C.Auger</a:t>
            </a:r>
            <a:r>
              <a:rPr lang="fr-FR" sz="1400" b="1" dirty="0"/>
              <a:t>,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N.Fabien</a:t>
            </a:r>
            <a:endParaRPr lang="fr-FR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-67677" y="280750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b="1" dirty="0"/>
              <a:t>LKM2 </a:t>
            </a:r>
            <a:r>
              <a:rPr lang="fr-FR" sz="1400" b="1" dirty="0" smtClean="0"/>
              <a:t>CYP2C8,9,10</a:t>
            </a:r>
            <a:endParaRPr lang="fr-FR" sz="1400" b="1" dirty="0"/>
          </a:p>
          <a:p>
            <a:r>
              <a:rPr lang="fr-FR" sz="1400" b="1" dirty="0"/>
              <a:t>LKM3 </a:t>
            </a:r>
            <a:r>
              <a:rPr lang="fr-FR" sz="800" b="1" dirty="0" err="1" smtClean="0"/>
              <a:t>uridyl-glucuronyl-transferase</a:t>
            </a:r>
            <a:endParaRPr lang="fr-FR" sz="800" b="1" dirty="0"/>
          </a:p>
          <a:p>
            <a:r>
              <a:rPr lang="fr-FR" sz="1400" b="1" dirty="0" smtClean="0"/>
              <a:t>LKM-AC </a:t>
            </a:r>
            <a:r>
              <a:rPr lang="fr-FR" sz="1400" b="1" dirty="0"/>
              <a:t>CYP3A1, 2C11</a:t>
            </a:r>
          </a:p>
          <a:p>
            <a:r>
              <a:rPr lang="fr-FR" sz="1400" b="1" dirty="0" smtClean="0"/>
              <a:t>LKM-H </a:t>
            </a:r>
            <a:r>
              <a:rPr lang="fr-FR" sz="1400" b="1" dirty="0"/>
              <a:t>CYP2B1, 2E1, </a:t>
            </a:r>
            <a:r>
              <a:rPr lang="fr-FR" sz="1400" b="1" dirty="0" smtClean="0"/>
              <a:t>2C11</a:t>
            </a:r>
          </a:p>
          <a:p>
            <a:r>
              <a:rPr lang="fr-FR" sz="1000" b="1" dirty="0" err="1" smtClean="0"/>
              <a:t>disulfite</a:t>
            </a:r>
            <a:r>
              <a:rPr lang="fr-FR" sz="1000" b="1" dirty="0" smtClean="0"/>
              <a:t> </a:t>
            </a:r>
            <a:r>
              <a:rPr lang="fr-FR" sz="1000" b="1" dirty="0"/>
              <a:t>isomérase </a:t>
            </a:r>
            <a:endParaRPr lang="fr-FR" sz="1000" b="1" dirty="0" smtClean="0"/>
          </a:p>
          <a:p>
            <a:r>
              <a:rPr lang="fr-FR" sz="1000" b="1" dirty="0" smtClean="0"/>
              <a:t>et </a:t>
            </a:r>
            <a:r>
              <a:rPr lang="fr-FR" sz="1000" b="1" dirty="0" err="1"/>
              <a:t>carboxyl</a:t>
            </a:r>
            <a:r>
              <a:rPr lang="fr-FR" sz="1000" b="1" dirty="0"/>
              <a:t>-estérase </a:t>
            </a:r>
          </a:p>
          <a:p>
            <a:r>
              <a:rPr lang="fr-FR" sz="1400" b="1" dirty="0" smtClean="0"/>
              <a:t>LM </a:t>
            </a:r>
            <a:r>
              <a:rPr lang="fr-FR" sz="1400" b="1" dirty="0"/>
              <a:t>CYP1A1 et </a:t>
            </a:r>
            <a:r>
              <a:rPr lang="fr-FR" sz="1400" b="1" dirty="0" smtClean="0"/>
              <a:t>CYP1A2</a:t>
            </a:r>
          </a:p>
          <a:p>
            <a:r>
              <a:rPr lang="fr-FR" sz="1400" b="1" dirty="0" smtClean="0"/>
              <a:t> </a:t>
            </a:r>
            <a:endParaRPr lang="fr-FR" sz="1400" b="1" dirty="0"/>
          </a:p>
          <a:p>
            <a:r>
              <a:rPr lang="fr-FR" sz="1400" b="1" dirty="0" smtClean="0"/>
              <a:t>LKM-X CYP2A6</a:t>
            </a:r>
          </a:p>
          <a:p>
            <a:endParaRPr lang="fr-FR" sz="1400" b="1" dirty="0"/>
          </a:p>
          <a:p>
            <a:r>
              <a:rPr lang="fr-FR" sz="1400" b="1" dirty="0"/>
              <a:t>LKM- X =  CYP3A4 et 2E1 </a:t>
            </a:r>
            <a:endParaRPr lang="fr-FR" sz="1400" b="1" dirty="0" smtClean="0"/>
          </a:p>
          <a:p>
            <a:r>
              <a:rPr lang="fr-LU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foie </a:t>
            </a:r>
            <a:r>
              <a:rPr lang="fr-LU" sz="1200" dirty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fr-LU" sz="12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centrolobulaire</a:t>
            </a:r>
            <a:r>
              <a:rPr lang="fr-LU" sz="1200" dirty="0" smtClean="0">
                <a:latin typeface="Calibri" panose="020F0502020204030204" pitchFamily="34" charset="0"/>
                <a:ea typeface="Calibri" panose="020F0502020204030204" pitchFamily="34" charset="0"/>
              </a:rPr>
              <a:t>/LM) </a:t>
            </a:r>
            <a:r>
              <a:rPr lang="fr-LU" sz="1200" dirty="0">
                <a:latin typeface="Calibri" panose="020F0502020204030204" pitchFamily="34" charset="0"/>
                <a:ea typeface="Calibri" panose="020F0502020204030204" pitchFamily="34" charset="0"/>
              </a:rPr>
              <a:t>+ rein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09072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307848"/>
            <a:ext cx="7802880" cy="6242304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smtClean="0"/>
              <a:t>Foie </a:t>
            </a:r>
            <a:r>
              <a:rPr lang="fr-FR" dirty="0"/>
              <a:t>de rat x20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858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7" y="1027907"/>
            <a:ext cx="7975533" cy="5565909"/>
          </a:xfrm>
        </p:spPr>
      </p:pic>
      <p:sp>
        <p:nvSpPr>
          <p:cNvPr id="3" name="Rectangle 2"/>
          <p:cNvSpPr/>
          <p:nvPr/>
        </p:nvSpPr>
        <p:spPr>
          <a:xfrm>
            <a:off x="6316461" y="6162929"/>
            <a:ext cx="22061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Rein </a:t>
            </a:r>
            <a:r>
              <a:rPr lang="fr-FR" sz="1100" dirty="0" smtClean="0">
                <a:solidFill>
                  <a:schemeClr val="bg1"/>
                </a:solidFill>
              </a:rPr>
              <a:t>estomac foie de </a:t>
            </a:r>
            <a:r>
              <a:rPr lang="fr-FR" sz="1100" dirty="0">
                <a:solidFill>
                  <a:schemeClr val="bg1"/>
                </a:solidFill>
              </a:rPr>
              <a:t>rat </a:t>
            </a:r>
            <a:r>
              <a:rPr lang="fr-FR" sz="1100" dirty="0" smtClean="0">
                <a:solidFill>
                  <a:schemeClr val="bg1"/>
                </a:solidFill>
              </a:rPr>
              <a:t>x10</a:t>
            </a:r>
            <a:endParaRPr lang="fr-F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3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subTitle" idx="1"/>
          </p:nvPr>
        </p:nvSpPr>
        <p:spPr>
          <a:xfrm>
            <a:off x="1027590" y="2234877"/>
            <a:ext cx="6858000" cy="1655762"/>
          </a:xfrm>
        </p:spPr>
        <p:txBody>
          <a:bodyPr>
            <a:no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2. Aspect </a:t>
            </a:r>
            <a:r>
              <a:rPr lang="fr-FR" sz="2000" dirty="0" err="1" smtClean="0">
                <a:solidFill>
                  <a:srgbClr val="FF0000"/>
                </a:solidFill>
              </a:rPr>
              <a:t>LKMx</a:t>
            </a:r>
            <a:r>
              <a:rPr lang="fr-FR" sz="2000" dirty="0" smtClean="0">
                <a:solidFill>
                  <a:srgbClr val="FF0000"/>
                </a:solidFill>
              </a:rPr>
              <a:t>/LC</a:t>
            </a:r>
            <a:br>
              <a:rPr lang="fr-FR" sz="2000" dirty="0" smtClean="0">
                <a:solidFill>
                  <a:srgbClr val="FF0000"/>
                </a:solidFill>
              </a:rPr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smtClean="0"/>
              <a:t>Fluorescence </a:t>
            </a:r>
            <a:r>
              <a:rPr lang="fr-FR" sz="2000" dirty="0"/>
              <a:t>des tubes rénaux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+</a:t>
            </a:r>
            <a:br>
              <a:rPr lang="fr-FR" sz="2000" dirty="0" smtClean="0"/>
            </a:br>
            <a:r>
              <a:rPr lang="fr-FR" sz="2000" dirty="0" smtClean="0"/>
              <a:t> LC: </a:t>
            </a:r>
            <a:r>
              <a:rPr lang="fr-FR" sz="2000" dirty="0" err="1" smtClean="0"/>
              <a:t>liver</a:t>
            </a:r>
            <a:r>
              <a:rPr lang="fr-FR" sz="2000" dirty="0" smtClean="0"/>
              <a:t> cytosol ou </a:t>
            </a:r>
            <a:r>
              <a:rPr lang="fr-FR" sz="2000" dirty="0" err="1"/>
              <a:t>l</a:t>
            </a:r>
            <a:r>
              <a:rPr lang="fr-FR" sz="2000" dirty="0" err="1" smtClean="0"/>
              <a:t>iver</a:t>
            </a:r>
            <a:r>
              <a:rPr lang="fr-FR" sz="2000" dirty="0" smtClean="0"/>
              <a:t> cytosol 1 ou </a:t>
            </a:r>
            <a:r>
              <a:rPr lang="fr-FR" sz="2000" dirty="0" err="1" smtClean="0"/>
              <a:t>liver</a:t>
            </a:r>
            <a:r>
              <a:rPr lang="fr-FR" sz="2000" dirty="0" smtClean="0"/>
              <a:t> cytosol 2</a:t>
            </a:r>
          </a:p>
          <a:p>
            <a:r>
              <a:rPr lang="fr-FR" sz="2000" dirty="0" smtClean="0"/>
              <a:t>au niveau du foie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68823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Espace réservé du texte 1"/>
          <p:cNvSpPr txBox="1">
            <a:spLocks/>
          </p:cNvSpPr>
          <p:nvPr/>
        </p:nvSpPr>
        <p:spPr>
          <a:xfrm>
            <a:off x="514012" y="142042"/>
            <a:ext cx="1359176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>
                <a:solidFill>
                  <a:schemeClr val="tx1"/>
                </a:solidFill>
              </a:rPr>
              <a:t>Foie de rat</a:t>
            </a:r>
            <a:endParaRPr lang="fr-FR" dirty="0"/>
          </a:p>
          <a:p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Liver</a:t>
            </a:r>
            <a:r>
              <a:rPr lang="fr-FR" b="1" dirty="0" smtClean="0">
                <a:solidFill>
                  <a:schemeClr val="tx1"/>
                </a:solidFill>
              </a:rPr>
              <a:t> Cytosol  </a:t>
            </a:r>
          </a:p>
        </p:txBody>
      </p:sp>
    </p:spTree>
    <p:extLst>
      <p:ext uri="{BB962C8B-B14F-4D97-AF65-F5344CB8AC3E}">
        <p14:creationId xmlns:p14="http://schemas.microsoft.com/office/powerpoint/2010/main" val="231087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1" y="577049"/>
            <a:ext cx="8168725" cy="6534980"/>
          </a:xfrm>
        </p:spPr>
      </p:pic>
      <p:sp>
        <p:nvSpPr>
          <p:cNvPr id="5" name="Espace réservé du texte 1"/>
          <p:cNvSpPr txBox="1">
            <a:spLocks/>
          </p:cNvSpPr>
          <p:nvPr/>
        </p:nvSpPr>
        <p:spPr>
          <a:xfrm>
            <a:off x="842487" y="601246"/>
            <a:ext cx="1359176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>
                <a:solidFill>
                  <a:schemeClr val="tx1"/>
                </a:solidFill>
              </a:rPr>
              <a:t>rein de rat</a:t>
            </a:r>
            <a:endParaRPr lang="fr-FR" dirty="0"/>
          </a:p>
          <a:p>
            <a:r>
              <a:rPr lang="fr-FR" b="1" dirty="0" smtClean="0">
                <a:solidFill>
                  <a:schemeClr val="tx1"/>
                </a:solidFill>
              </a:rPr>
              <a:t> TD</a:t>
            </a:r>
          </a:p>
          <a:p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" y="272337"/>
            <a:ext cx="7802880" cy="6242304"/>
          </a:xfrm>
          <a:prstGeom prst="rect">
            <a:avLst/>
          </a:prstGeom>
        </p:spPr>
      </p:pic>
      <p:sp>
        <p:nvSpPr>
          <p:cNvPr id="3" name="Espace réservé du texte 1"/>
          <p:cNvSpPr txBox="1">
            <a:spLocks/>
          </p:cNvSpPr>
          <p:nvPr/>
        </p:nvSpPr>
        <p:spPr>
          <a:xfrm>
            <a:off x="652804" y="272337"/>
            <a:ext cx="1495592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>
                <a:solidFill>
                  <a:schemeClr val="tx1"/>
                </a:solidFill>
              </a:rPr>
              <a:t>Foie  de rat</a:t>
            </a:r>
          </a:p>
          <a:p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err="1" smtClean="0">
                <a:solidFill>
                  <a:schemeClr val="tx1"/>
                </a:solidFill>
              </a:rPr>
              <a:t>Liver</a:t>
            </a:r>
            <a:r>
              <a:rPr lang="fr-FR" b="1" dirty="0" smtClean="0">
                <a:solidFill>
                  <a:schemeClr val="tx1"/>
                </a:solidFill>
              </a:rPr>
              <a:t> Cytosol 1 </a:t>
            </a:r>
          </a:p>
        </p:txBody>
      </p:sp>
    </p:spTree>
    <p:extLst>
      <p:ext uri="{BB962C8B-B14F-4D97-AF65-F5344CB8AC3E}">
        <p14:creationId xmlns:p14="http://schemas.microsoft.com/office/powerpoint/2010/main" val="3223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Espace réservé du texte 1"/>
          <p:cNvSpPr txBox="1">
            <a:spLocks/>
          </p:cNvSpPr>
          <p:nvPr/>
        </p:nvSpPr>
        <p:spPr>
          <a:xfrm>
            <a:off x="514012" y="142042"/>
            <a:ext cx="1794182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smtClean="0">
                <a:solidFill>
                  <a:schemeClr val="tx1"/>
                </a:solidFill>
              </a:rPr>
              <a:t>Foie  de rat </a:t>
            </a:r>
            <a:r>
              <a:rPr lang="fr-FR" b="1" dirty="0" err="1" smtClean="0">
                <a:solidFill>
                  <a:schemeClr val="tx1"/>
                </a:solidFill>
              </a:rPr>
              <a:t>Liver</a:t>
            </a:r>
            <a:r>
              <a:rPr lang="fr-FR" b="1" dirty="0" smtClean="0">
                <a:solidFill>
                  <a:schemeClr val="tx1"/>
                </a:solidFill>
              </a:rPr>
              <a:t> Cytosol  </a:t>
            </a:r>
            <a:r>
              <a:rPr lang="fr-FR" b="1" dirty="0">
                <a:solidFill>
                  <a:schemeClr val="tx1"/>
                </a:solidFill>
              </a:rPr>
              <a:t>2 </a:t>
            </a:r>
            <a:endParaRPr lang="fr-FR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8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Espace réservé du texte 1"/>
          <p:cNvSpPr txBox="1">
            <a:spLocks/>
          </p:cNvSpPr>
          <p:nvPr/>
        </p:nvSpPr>
        <p:spPr>
          <a:xfrm>
            <a:off x="522889" y="177552"/>
            <a:ext cx="1820816" cy="53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tx1"/>
                </a:solidFill>
              </a:rPr>
              <a:t>Foie </a:t>
            </a:r>
            <a:r>
              <a:rPr lang="fr-FR" b="1" dirty="0" smtClean="0">
                <a:solidFill>
                  <a:schemeClr val="tx1"/>
                </a:solidFill>
              </a:rPr>
              <a:t> de rat  </a:t>
            </a:r>
            <a:r>
              <a:rPr lang="fr-FR" b="1" dirty="0" err="1">
                <a:solidFill>
                  <a:schemeClr val="tx1"/>
                </a:solidFill>
              </a:rPr>
              <a:t>Liver</a:t>
            </a:r>
            <a:r>
              <a:rPr lang="fr-FR" b="1" dirty="0">
                <a:solidFill>
                  <a:schemeClr val="tx1"/>
                </a:solidFill>
              </a:rPr>
              <a:t> Cytosol  2 </a:t>
            </a:r>
          </a:p>
          <a:p>
            <a:r>
              <a:rPr lang="fr-FR" b="1" dirty="0" smtClean="0">
                <a:solidFill>
                  <a:schemeClr val="tx1"/>
                </a:solidFill>
              </a:rPr>
              <a:t>N°0200244292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7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04" y="723522"/>
            <a:ext cx="8354591" cy="586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2194" y="158982"/>
            <a:ext cx="7886700" cy="764296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Dot : 24/36 sérums : kit </a:t>
            </a:r>
            <a:r>
              <a:rPr lang="fr-FR" sz="2400" b="1" dirty="0" err="1" smtClean="0"/>
              <a:t>euroimmun</a:t>
            </a:r>
            <a:endParaRPr lang="fr-FR" sz="2400" b="1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0324148"/>
              </p:ext>
            </p:extLst>
          </p:nvPr>
        </p:nvGraphicFramePr>
        <p:xfrm>
          <a:off x="415586" y="763480"/>
          <a:ext cx="7886700" cy="757123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96231760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3803789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40626928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756353149"/>
                    </a:ext>
                  </a:extLst>
                </a:gridCol>
              </a:tblGrid>
              <a:tr h="757123">
                <a:tc>
                  <a:txBody>
                    <a:bodyPr/>
                    <a:lstStyle/>
                    <a:p>
                      <a:r>
                        <a:rPr lang="fr-FR" sz="1100"/>
                        <a:t>DL 1300-1601-4 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Dot Blot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Profile </a:t>
                      </a:r>
                      <a:r>
                        <a:rPr lang="fr-FR" sz="1100" dirty="0" err="1"/>
                        <a:t>Autoimmune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Liver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Diseases</a:t>
                      </a:r>
                      <a:endParaRPr lang="fr-FR" sz="11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AMA M2, M2-3E, Sp100, PML, gp210, LKM-1, LC-1, SLA/LP,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360514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286000" y="4943512"/>
            <a:ext cx="4572000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endParaRPr lang="fr-FR" dirty="0"/>
          </a:p>
          <a:p>
            <a:r>
              <a:rPr lang="fr-FR" dirty="0" smtClean="0"/>
              <a:t>4 LC1 positifs sur  5 LC1 et 1 LC1/KM en IFI</a:t>
            </a:r>
          </a:p>
          <a:p>
            <a:pPr fontAlgn="t"/>
            <a:r>
              <a:rPr lang="fr-FR" b="1" dirty="0" smtClean="0"/>
              <a:t>LC1 </a:t>
            </a:r>
            <a:r>
              <a:rPr lang="fr-FR" b="1" dirty="0"/>
              <a:t>+++ : 213</a:t>
            </a:r>
            <a:endParaRPr lang="fr-FR" dirty="0"/>
          </a:p>
          <a:p>
            <a:pPr fontAlgn="t"/>
            <a:r>
              <a:rPr lang="fr-FR" b="1" dirty="0"/>
              <a:t>LC1  +++: 203</a:t>
            </a:r>
            <a:endParaRPr lang="fr-FR" dirty="0"/>
          </a:p>
          <a:p>
            <a:pPr fontAlgn="t"/>
            <a:r>
              <a:rPr lang="fr-FR" b="1" dirty="0"/>
              <a:t>LC1  +++: </a:t>
            </a:r>
            <a:r>
              <a:rPr lang="fr-FR" b="1" dirty="0" smtClean="0"/>
              <a:t>122</a:t>
            </a:r>
          </a:p>
          <a:p>
            <a:pPr fontAlgn="t"/>
            <a:r>
              <a:rPr lang="fr-FR" b="1" dirty="0" smtClean="0"/>
              <a:t>LC1/KM +++:166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1662397"/>
            <a:ext cx="878889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 9 </a:t>
            </a:r>
            <a:r>
              <a:rPr lang="fr-FR" dirty="0" smtClean="0"/>
              <a:t>antigènes</a:t>
            </a:r>
          </a:p>
          <a:p>
            <a:r>
              <a:rPr lang="fr-FR" sz="1200" dirty="0" smtClean="0"/>
              <a:t>AMA-M2 </a:t>
            </a:r>
            <a:r>
              <a:rPr lang="fr-FR" sz="1200" dirty="0"/>
              <a:t>(complexe pyruvate déshydrogénase), </a:t>
            </a:r>
            <a:endParaRPr lang="fr-FR" sz="1200" dirty="0" smtClean="0"/>
          </a:p>
          <a:p>
            <a:r>
              <a:rPr lang="fr-FR" sz="1200" dirty="0" smtClean="0"/>
              <a:t>M2-3E </a:t>
            </a:r>
            <a:r>
              <a:rPr lang="fr-FR" sz="1200" dirty="0"/>
              <a:t>(BPO, protéine de fusion des sous unités E2 de l’alpha-2-oxoacide déshydrogénases de la membrane interne mitochondriale), </a:t>
            </a:r>
            <a:endParaRPr lang="fr-FR" sz="1200" dirty="0" smtClean="0"/>
          </a:p>
          <a:p>
            <a:r>
              <a:rPr lang="fr-FR" sz="1200" dirty="0" smtClean="0"/>
              <a:t>Sp100 </a:t>
            </a:r>
            <a:r>
              <a:rPr lang="fr-FR" sz="1200" dirty="0"/>
              <a:t>(protéine granulaire nucléaire, dots nucléaires), </a:t>
            </a:r>
            <a:endParaRPr lang="fr-FR" sz="1200" dirty="0" smtClean="0"/>
          </a:p>
          <a:p>
            <a:r>
              <a:rPr lang="fr-FR" sz="1200" dirty="0" smtClean="0"/>
              <a:t>PML </a:t>
            </a:r>
            <a:r>
              <a:rPr lang="fr-FR" sz="1200" dirty="0"/>
              <a:t>(</a:t>
            </a:r>
            <a:r>
              <a:rPr lang="fr-FR" sz="1200" dirty="0" err="1"/>
              <a:t>promyelocytic</a:t>
            </a:r>
            <a:r>
              <a:rPr lang="fr-FR" sz="1200" dirty="0"/>
              <a:t> </a:t>
            </a:r>
            <a:r>
              <a:rPr lang="fr-FR" sz="1200" dirty="0" err="1"/>
              <a:t>leukaemia</a:t>
            </a:r>
            <a:r>
              <a:rPr lang="fr-FR" sz="1200" dirty="0"/>
              <a:t> </a:t>
            </a:r>
            <a:r>
              <a:rPr lang="fr-FR" sz="1200" dirty="0" err="1"/>
              <a:t>protein</a:t>
            </a:r>
            <a:r>
              <a:rPr lang="fr-FR" sz="1200" dirty="0"/>
              <a:t>, dots nucléaires), </a:t>
            </a:r>
            <a:endParaRPr lang="fr-FR" sz="1200" dirty="0" smtClean="0"/>
          </a:p>
          <a:p>
            <a:r>
              <a:rPr lang="fr-FR" sz="1200" dirty="0" smtClean="0"/>
              <a:t>gp210 </a:t>
            </a:r>
            <a:r>
              <a:rPr lang="fr-FR" sz="1200" dirty="0"/>
              <a:t>(protéine intégrale de la membrane nucléaire, complexe du pore nucléaire), </a:t>
            </a:r>
            <a:endParaRPr lang="fr-FR" sz="1200" dirty="0" smtClean="0"/>
          </a:p>
          <a:p>
            <a:r>
              <a:rPr lang="fr-FR" sz="1200" dirty="0" smtClean="0"/>
              <a:t>LKM-1 </a:t>
            </a:r>
            <a:r>
              <a:rPr lang="fr-FR" sz="1200" dirty="0"/>
              <a:t>(cytochrome P450 II D6</a:t>
            </a:r>
            <a:r>
              <a:rPr lang="fr-FR" sz="1200" dirty="0" smtClean="0"/>
              <a:t>) </a:t>
            </a:r>
          </a:p>
          <a:p>
            <a:r>
              <a:rPr lang="fr-FR" sz="1600" b="1" dirty="0" smtClean="0">
                <a:solidFill>
                  <a:srgbClr val="FF0000"/>
                </a:solidFill>
              </a:rPr>
              <a:t>LC-1 </a:t>
            </a:r>
            <a:r>
              <a:rPr lang="fr-FR" sz="1600" b="1" dirty="0">
                <a:solidFill>
                  <a:srgbClr val="FF0000"/>
                </a:solidFill>
              </a:rPr>
              <a:t>(</a:t>
            </a:r>
            <a:r>
              <a:rPr lang="fr-FR" sz="1600" b="1" dirty="0" err="1">
                <a:solidFill>
                  <a:srgbClr val="FF0000"/>
                </a:solidFill>
              </a:rPr>
              <a:t>liver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cytosolic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antigen</a:t>
            </a:r>
            <a:r>
              <a:rPr lang="fr-FR" sz="1600" b="1" dirty="0">
                <a:solidFill>
                  <a:srgbClr val="FF0000"/>
                </a:solidFill>
              </a:rPr>
              <a:t> 1, </a:t>
            </a:r>
            <a:r>
              <a:rPr lang="fr-FR" sz="1600" b="1" dirty="0" err="1">
                <a:solidFill>
                  <a:srgbClr val="FF0000"/>
                </a:solidFill>
              </a:rPr>
              <a:t>formiminotransférase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cyclodésaminase</a:t>
            </a:r>
            <a:r>
              <a:rPr lang="fr-FR" sz="1600" b="1" dirty="0" smtClean="0">
                <a:solidFill>
                  <a:srgbClr val="FF0000"/>
                </a:solidFill>
              </a:rPr>
              <a:t>)</a:t>
            </a:r>
            <a:r>
              <a:rPr lang="fr-FR" sz="1600" dirty="0"/>
              <a:t> </a:t>
            </a:r>
            <a:r>
              <a:rPr lang="fr-FR" sz="900" dirty="0" smtClean="0"/>
              <a:t>clonage </a:t>
            </a:r>
            <a:r>
              <a:rPr lang="fr-FR" sz="900" dirty="0"/>
              <a:t>A</a:t>
            </a:r>
            <a:r>
              <a:rPr lang="fr-FR" sz="900" dirty="0" smtClean="0"/>
              <a:t>DNc humain/ </a:t>
            </a:r>
            <a:r>
              <a:rPr lang="fr-FR" sz="900" dirty="0"/>
              <a:t>cellules d’insecte </a:t>
            </a:r>
            <a:r>
              <a:rPr lang="fr-FR" sz="900" dirty="0" smtClean="0"/>
              <a:t>/</a:t>
            </a:r>
            <a:r>
              <a:rPr lang="fr-FR" sz="900" dirty="0" err="1" smtClean="0"/>
              <a:t>baculovirus</a:t>
            </a:r>
            <a:endParaRPr lang="fr-FR" sz="900" b="1" dirty="0" smtClean="0">
              <a:solidFill>
                <a:srgbClr val="FF0000"/>
              </a:solidFill>
            </a:endParaRPr>
          </a:p>
          <a:p>
            <a:r>
              <a:rPr lang="fr-FR" sz="1200" dirty="0" smtClean="0"/>
              <a:t>SLA/LP </a:t>
            </a:r>
            <a:r>
              <a:rPr lang="fr-FR" sz="1200" dirty="0"/>
              <a:t>(soluble </a:t>
            </a:r>
            <a:r>
              <a:rPr lang="fr-FR" sz="1200" dirty="0" err="1"/>
              <a:t>liver</a:t>
            </a:r>
            <a:r>
              <a:rPr lang="fr-FR" sz="1200" dirty="0"/>
              <a:t> </a:t>
            </a:r>
            <a:r>
              <a:rPr lang="fr-FR" sz="1200" dirty="0" err="1"/>
              <a:t>antigen</a:t>
            </a:r>
            <a:r>
              <a:rPr lang="fr-FR" sz="1200" dirty="0"/>
              <a:t>/</a:t>
            </a:r>
            <a:r>
              <a:rPr lang="fr-FR" sz="1200" dirty="0" err="1"/>
              <a:t>liver-pancreas</a:t>
            </a:r>
            <a:r>
              <a:rPr lang="fr-FR" sz="1200" dirty="0"/>
              <a:t> </a:t>
            </a:r>
            <a:r>
              <a:rPr lang="fr-FR" sz="1200" dirty="0" err="1"/>
              <a:t>antigen</a:t>
            </a:r>
            <a:r>
              <a:rPr lang="fr-FR" sz="12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2812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872" y="662650"/>
            <a:ext cx="9025127" cy="5152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200" b="1" dirty="0" smtClean="0"/>
              <a:t>Les cibles = </a:t>
            </a:r>
            <a:r>
              <a:rPr lang="fr-FR" sz="1200" b="1" dirty="0"/>
              <a:t> cytochromes P450 </a:t>
            </a:r>
            <a:r>
              <a:rPr lang="fr-FR" sz="1200" b="1" dirty="0" smtClean="0"/>
              <a:t>= enzymes </a:t>
            </a:r>
            <a:r>
              <a:rPr lang="fr-FR" sz="1200" b="1" dirty="0"/>
              <a:t>qui participent au métabolisme oxydatif des médicaments responsables des </a:t>
            </a:r>
            <a:r>
              <a:rPr lang="fr-FR" sz="1200" b="1" dirty="0">
                <a:hlinkClick r:id="rId2" action="ppaction://hlinkfile"/>
              </a:rPr>
              <a:t>hépatites </a:t>
            </a:r>
            <a:r>
              <a:rPr lang="fr-FR" sz="1200" b="1" dirty="0" smtClean="0">
                <a:hlinkClick r:id="rId2" action="ppaction://hlinkfile"/>
              </a:rPr>
              <a:t>iatrogènes</a:t>
            </a:r>
            <a:endParaRPr lang="fr-FR" sz="1200" b="1" dirty="0" smtClean="0"/>
          </a:p>
          <a:p>
            <a:pPr marL="0" indent="0">
              <a:buNone/>
            </a:pPr>
            <a:endParaRPr lang="fr-FR" sz="1050" b="1" dirty="0"/>
          </a:p>
          <a:p>
            <a:pPr marL="0" indent="0">
              <a:buNone/>
            </a:pPr>
            <a:endParaRPr lang="fr-FR" sz="105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1050" b="1" dirty="0"/>
              <a:t/>
            </a:r>
            <a:br>
              <a:rPr lang="fr-FR" sz="1050" b="1" dirty="0"/>
            </a:br>
            <a:endParaRPr lang="fr-FR" sz="105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539873" y="1408969"/>
            <a:ext cx="411826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b="1" u="sng" dirty="0">
                <a:solidFill>
                  <a:srgbClr val="FF0000"/>
                </a:solidFill>
              </a:rPr>
              <a:t>CYP450  2D6    LKM1       AUTOIMMUNE HEPATITIS TYPE 2</a:t>
            </a:r>
          </a:p>
          <a:p>
            <a:endParaRPr lang="fr-LU" sz="1200" b="1" dirty="0"/>
          </a:p>
          <a:p>
            <a:r>
              <a:rPr lang="fr-LU" sz="1200" b="1" dirty="0"/>
              <a:t>CYP450  2C9    LKM2       TIENILIC ACID INDUCED</a:t>
            </a:r>
          </a:p>
          <a:p>
            <a:endParaRPr lang="fr-LU" sz="1200" b="1" dirty="0"/>
          </a:p>
          <a:p>
            <a:r>
              <a:rPr lang="fr-LU" sz="1200" b="1" dirty="0"/>
              <a:t>CYP450  1A1                     </a:t>
            </a:r>
            <a:r>
              <a:rPr lang="fr-LU" sz="1200" dirty="0"/>
              <a:t>POLYENDOCRINE SYNDROME 1</a:t>
            </a:r>
          </a:p>
          <a:p>
            <a:endParaRPr lang="fr-LU" sz="1200" dirty="0"/>
          </a:p>
          <a:p>
            <a:r>
              <a:rPr lang="fr-LU" sz="1200" dirty="0"/>
              <a:t>CYP450  1A2                     DIHYDRALAZINE  INDUCED</a:t>
            </a:r>
          </a:p>
          <a:p>
            <a:endParaRPr lang="fr-LU" sz="1200" dirty="0"/>
          </a:p>
          <a:p>
            <a:r>
              <a:rPr lang="fr-LU" sz="1200" dirty="0"/>
              <a:t>CYP450  3A                       CONVULSIVANT INDUCED</a:t>
            </a:r>
          </a:p>
          <a:p>
            <a:endParaRPr lang="fr-LU" sz="1200" dirty="0"/>
          </a:p>
          <a:p>
            <a:r>
              <a:rPr lang="fr-LU" sz="1200" dirty="0"/>
              <a:t>CYP450  3A4                     IMMUNOSUPRESSIVE DRUGS</a:t>
            </a:r>
          </a:p>
          <a:p>
            <a:endParaRPr lang="fr-LU" sz="1200" dirty="0"/>
          </a:p>
          <a:p>
            <a:r>
              <a:rPr lang="fr-LU" sz="1200" dirty="0"/>
              <a:t>CYP450  2E1                     HALOTHANE INDUCED </a:t>
            </a:r>
          </a:p>
          <a:p>
            <a:r>
              <a:rPr lang="fr-LU" sz="1200" dirty="0"/>
              <a:t>                                           ALCOOL ABUSE</a:t>
            </a:r>
            <a:r>
              <a:rPr lang="fr-LU" sz="1400" baseline="30000" dirty="0"/>
              <a:t>	</a:t>
            </a:r>
            <a:endParaRPr lang="fr-LU" sz="1400" dirty="0"/>
          </a:p>
        </p:txBody>
      </p:sp>
      <p:sp>
        <p:nvSpPr>
          <p:cNvPr id="2" name="Rectangle 1"/>
          <p:cNvSpPr/>
          <p:nvPr/>
        </p:nvSpPr>
        <p:spPr>
          <a:xfrm>
            <a:off x="539873" y="4025069"/>
            <a:ext cx="13628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LU" sz="1000" b="1" dirty="0" err="1"/>
              <a:t>Pr.René-Louis</a:t>
            </a:r>
            <a:r>
              <a:rPr lang="fr-LU" sz="1000" b="1" dirty="0"/>
              <a:t> </a:t>
            </a:r>
            <a:r>
              <a:rPr lang="fr-LU" sz="1000" b="1" dirty="0" err="1"/>
              <a:t>Humbel</a:t>
            </a:r>
            <a:endParaRPr lang="fr-LU" sz="1000" b="1" dirty="0"/>
          </a:p>
        </p:txBody>
      </p:sp>
      <p:sp>
        <p:nvSpPr>
          <p:cNvPr id="5" name="Rectangle 4"/>
          <p:cNvSpPr/>
          <p:nvPr/>
        </p:nvSpPr>
        <p:spPr>
          <a:xfrm>
            <a:off x="4123944" y="367112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fr-LU" sz="1000" dirty="0" smtClean="0">
                <a:latin typeface="Calibri" panose="020F0502020204030204" pitchFamily="34" charset="0"/>
                <a:ea typeface="Calibri" panose="020F0502020204030204" pitchFamily="34" charset="0"/>
              </a:rPr>
              <a:t>P450 2E1:uniquement </a:t>
            </a:r>
            <a:r>
              <a:rPr lang="fr-LU" sz="1000" dirty="0">
                <a:latin typeface="Calibri" panose="020F0502020204030204" pitchFamily="34" charset="0"/>
                <a:ea typeface="Calibri" panose="020F0502020204030204" pitchFamily="34" charset="0"/>
              </a:rPr>
              <a:t>exprimé dans le foie dans le rein chez le rat et la souris </a:t>
            </a:r>
          </a:p>
          <a:p>
            <a:pPr>
              <a:spcAft>
                <a:spcPts val="0"/>
              </a:spcAft>
            </a:pPr>
            <a:r>
              <a:rPr lang="fr-LU" sz="1000" dirty="0">
                <a:latin typeface="Calibri" panose="020F0502020204030204" pitchFamily="34" charset="0"/>
                <a:ea typeface="Calibri" panose="020F0502020204030204" pitchFamily="34" charset="0"/>
              </a:rPr>
              <a:t>et uniquement chez  les mâles par induction par la testostérone 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06811" y="5491708"/>
            <a:ext cx="8322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/>
              <a:t>+ </a:t>
            </a:r>
            <a:r>
              <a:rPr lang="fr-FR" sz="1200" b="1" dirty="0"/>
              <a:t> Antigènes modifiés par le médicament, comme la </a:t>
            </a:r>
            <a:r>
              <a:rPr lang="fr-FR" sz="1200" b="1" dirty="0" err="1"/>
              <a:t>carboxyl</a:t>
            </a:r>
            <a:r>
              <a:rPr lang="fr-FR" sz="1200" b="1" dirty="0"/>
              <a:t>-estérase </a:t>
            </a:r>
            <a:r>
              <a:rPr lang="fr-FR" sz="1200" b="1" dirty="0" err="1"/>
              <a:t>trifluoacétylée</a:t>
            </a:r>
            <a:r>
              <a:rPr lang="fr-FR" sz="1200" b="1" dirty="0"/>
              <a:t> de 59kDa (le </a:t>
            </a:r>
            <a:r>
              <a:rPr lang="fr-FR" sz="1200" b="1" dirty="0" err="1"/>
              <a:t>trifluoacétyl</a:t>
            </a:r>
            <a:r>
              <a:rPr lang="fr-FR" sz="1200" b="1" dirty="0"/>
              <a:t>  est un métabolite de l'halothane): </a:t>
            </a:r>
            <a:r>
              <a:rPr lang="fr-FR" sz="1200" b="1" dirty="0">
                <a:hlinkClick r:id="rId2" action="ppaction://hlinkfile"/>
              </a:rPr>
              <a:t>hépatites médicamenteuses à l'halothane</a:t>
            </a:r>
            <a:endParaRPr lang="fr-FR" sz="1200" b="1" dirty="0"/>
          </a:p>
          <a:p>
            <a:r>
              <a:rPr lang="fr-FR" sz="1200" b="1" dirty="0"/>
              <a:t>Une modification médicamenteuse de certains auto-Ag </a:t>
            </a:r>
            <a:r>
              <a:rPr lang="fr-FR" sz="1200" b="1" dirty="0" smtClean="0"/>
              <a:t>= </a:t>
            </a:r>
            <a:r>
              <a:rPr lang="fr-FR" sz="1200" b="1" dirty="0" err="1" smtClean="0"/>
              <a:t>Ac</a:t>
            </a:r>
            <a:r>
              <a:rPr lang="fr-FR" sz="1200" b="1" dirty="0" smtClean="0"/>
              <a:t> </a:t>
            </a:r>
            <a:r>
              <a:rPr lang="fr-FR" sz="1200" b="1" dirty="0"/>
              <a:t>contre l'Ag </a:t>
            </a:r>
            <a:r>
              <a:rPr lang="fr-FR" sz="1200" b="1" dirty="0" smtClean="0"/>
              <a:t>modifié ou contre </a:t>
            </a:r>
            <a:r>
              <a:rPr lang="fr-FR" sz="1200" b="1" dirty="0"/>
              <a:t>l'Ag </a:t>
            </a:r>
            <a:r>
              <a:rPr lang="fr-FR" sz="1200" b="1" dirty="0" smtClean="0"/>
              <a:t>natif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150538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10" y="1935332"/>
            <a:ext cx="6706536" cy="2485749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2670514" y="184179"/>
            <a:ext cx="3952228" cy="16091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b="1" dirty="0" smtClean="0">
                <a:latin typeface="+mn-lt"/>
              </a:rPr>
              <a:t/>
            </a:r>
            <a:br>
              <a:rPr lang="fr-FR" sz="1800" b="1" dirty="0" smtClean="0">
                <a:latin typeface="+mn-lt"/>
              </a:rPr>
            </a:br>
            <a:r>
              <a:rPr lang="fr-FR" sz="1800" b="1" dirty="0" smtClean="0">
                <a:latin typeface="+mn-lt"/>
              </a:rPr>
              <a:t>Littérature: </a:t>
            </a:r>
            <a:r>
              <a:rPr lang="fr-FR" sz="1800" b="1" dirty="0" err="1" smtClean="0">
                <a:latin typeface="+mn-lt"/>
              </a:rPr>
              <a:t>Ac</a:t>
            </a:r>
            <a:r>
              <a:rPr lang="fr-FR" sz="1800" b="1" dirty="0" smtClean="0">
                <a:latin typeface="+mn-lt"/>
              </a:rPr>
              <a:t> et clinique</a:t>
            </a:r>
          </a:p>
          <a:p>
            <a:r>
              <a:rPr lang="fr-FR" sz="1800" b="1" dirty="0" smtClean="0">
                <a:latin typeface="+mn-lt"/>
              </a:rPr>
              <a:t/>
            </a:r>
            <a:br>
              <a:rPr lang="fr-FR" sz="1800" b="1" dirty="0" smtClean="0">
                <a:latin typeface="+mn-lt"/>
              </a:rPr>
            </a:br>
            <a:r>
              <a:rPr lang="fr-FR" sz="1800" b="1" dirty="0" smtClean="0">
                <a:latin typeface="+mn-lt"/>
              </a:rPr>
              <a:t>Hépatite </a:t>
            </a:r>
            <a:r>
              <a:rPr lang="fr-FR" sz="1800" b="1" dirty="0" err="1" smtClean="0">
                <a:latin typeface="+mn-lt"/>
              </a:rPr>
              <a:t>autoimmune</a:t>
            </a:r>
            <a:r>
              <a:rPr lang="fr-FR" sz="1800" b="1" dirty="0" smtClean="0">
                <a:latin typeface="+mn-lt"/>
              </a:rPr>
              <a:t>  II</a:t>
            </a:r>
            <a:br>
              <a:rPr lang="fr-FR" sz="1800" b="1" dirty="0" smtClean="0">
                <a:latin typeface="+mn-lt"/>
              </a:rPr>
            </a:br>
            <a:r>
              <a:rPr lang="fr-FR" sz="1800" b="1" dirty="0" smtClean="0">
                <a:latin typeface="+mn-lt"/>
              </a:rPr>
              <a:t>Hépatites médicamenteuses</a:t>
            </a:r>
            <a:br>
              <a:rPr lang="fr-FR" sz="1800" b="1" dirty="0" smtClean="0">
                <a:latin typeface="+mn-lt"/>
              </a:rPr>
            </a:br>
            <a:r>
              <a:rPr lang="fr-FR" sz="1800" b="1" dirty="0" smtClean="0">
                <a:latin typeface="+mn-lt"/>
              </a:rPr>
              <a:t>Infections virales</a:t>
            </a:r>
            <a:br>
              <a:rPr lang="fr-FR" sz="1800" b="1" dirty="0" smtClean="0">
                <a:latin typeface="+mn-lt"/>
              </a:rPr>
            </a:br>
            <a:endParaRPr lang="fr-FR" sz="1800" b="1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701" y="4260372"/>
            <a:ext cx="6649378" cy="24387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3592" y="6484653"/>
            <a:ext cx="64515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dirty="0" err="1"/>
              <a:t>Ac</a:t>
            </a:r>
            <a:r>
              <a:rPr lang="fr-FR" sz="1100" b="1" dirty="0"/>
              <a:t> anti-LKM-X </a:t>
            </a:r>
            <a:r>
              <a:rPr lang="fr-FR" sz="1100" b="1" dirty="0" smtClean="0"/>
              <a:t> CYP3A4 </a:t>
            </a:r>
            <a:r>
              <a:rPr lang="fr-FR" sz="1100" b="1" dirty="0"/>
              <a:t>et 2E1 </a:t>
            </a:r>
            <a:r>
              <a:rPr lang="fr-LU" sz="1100" b="1" dirty="0" smtClean="0">
                <a:ea typeface="Calibri" panose="020F0502020204030204" pitchFamily="34" charset="0"/>
              </a:rPr>
              <a:t>greffés </a:t>
            </a:r>
            <a:r>
              <a:rPr lang="fr-LU" sz="1100" b="1" dirty="0">
                <a:ea typeface="Calibri" panose="020F0502020204030204" pitchFamily="34" charset="0"/>
              </a:rPr>
              <a:t>traités par cyclosporine et </a:t>
            </a:r>
            <a:r>
              <a:rPr lang="fr-LU" sz="1100" b="1" dirty="0" err="1">
                <a:ea typeface="Calibri" panose="020F0502020204030204" pitchFamily="34" charset="0"/>
              </a:rPr>
              <a:t>Tacrolimus</a:t>
            </a:r>
            <a:r>
              <a:rPr lang="fr-LU" sz="1100" b="1" dirty="0">
                <a:ea typeface="Calibri" panose="020F0502020204030204" pitchFamily="34" charset="0"/>
              </a:rPr>
              <a:t> et décrits dans l’alcoolisme et après anesthésie à l’Halothane.</a:t>
            </a:r>
          </a:p>
        </p:txBody>
      </p:sp>
    </p:spTree>
    <p:extLst>
      <p:ext uri="{BB962C8B-B14F-4D97-AF65-F5344CB8AC3E}">
        <p14:creationId xmlns:p14="http://schemas.microsoft.com/office/powerpoint/2010/main" val="225160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2670514" y="184179"/>
            <a:ext cx="3250892" cy="6680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400" b="1" dirty="0" smtClean="0">
                <a:latin typeface="+mn-lt"/>
              </a:rPr>
              <a:t/>
            </a:r>
            <a:br>
              <a:rPr lang="fr-FR" sz="1400" b="1" dirty="0" smtClean="0">
                <a:latin typeface="+mn-lt"/>
              </a:rPr>
            </a:br>
            <a:r>
              <a:rPr lang="fr-FR" sz="1400" b="1" dirty="0" smtClean="0">
                <a:latin typeface="+mn-lt"/>
              </a:rPr>
              <a:t>Littérature: </a:t>
            </a:r>
            <a:r>
              <a:rPr lang="fr-FR" sz="1400" b="1" dirty="0" err="1" smtClean="0">
                <a:latin typeface="+mn-lt"/>
              </a:rPr>
              <a:t>Ac</a:t>
            </a:r>
            <a:r>
              <a:rPr lang="fr-FR" sz="1400" b="1" dirty="0" smtClean="0">
                <a:latin typeface="+mn-lt"/>
              </a:rPr>
              <a:t> et clinique :</a:t>
            </a:r>
            <a:r>
              <a:rPr lang="fr-FR" altLang="fr-FR" sz="1400" b="1" dirty="0" smtClean="0">
                <a:latin typeface="+mn-lt"/>
                <a:cs typeface="Times New Roman" panose="02020603050405020304" pitchFamily="18" charset="0"/>
              </a:rPr>
              <a:t>Fréquence</a:t>
            </a:r>
          </a:p>
          <a:p>
            <a:r>
              <a:rPr lang="fr-FR" sz="1400" b="1" dirty="0" smtClean="0">
                <a:latin typeface="+mn-lt"/>
              </a:rPr>
              <a:t/>
            </a:r>
            <a:br>
              <a:rPr lang="fr-FR" sz="1400" b="1" dirty="0" smtClean="0">
                <a:latin typeface="+mn-lt"/>
              </a:rPr>
            </a:br>
            <a:r>
              <a:rPr lang="fr-FR" sz="1400" b="1" dirty="0" smtClean="0">
                <a:latin typeface="+mn-lt"/>
              </a:rPr>
              <a:t/>
            </a:r>
            <a:br>
              <a:rPr lang="fr-FR" sz="1400" b="1" dirty="0" smtClean="0">
                <a:latin typeface="+mn-lt"/>
              </a:rPr>
            </a:br>
            <a:endParaRPr lang="fr-FR" sz="1400" b="1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3076" y="1521734"/>
            <a:ext cx="723530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err="1">
                <a:solidFill>
                  <a:srgbClr val="FF0000"/>
                </a:solidFill>
              </a:rPr>
              <a:t>Ac</a:t>
            </a:r>
            <a:r>
              <a:rPr lang="fr-FR" sz="1200" b="1" dirty="0">
                <a:solidFill>
                  <a:srgbClr val="FF0000"/>
                </a:solidFill>
              </a:rPr>
              <a:t> </a:t>
            </a:r>
            <a:r>
              <a:rPr lang="fr-FR" sz="1200" b="1" dirty="0" smtClean="0">
                <a:solidFill>
                  <a:srgbClr val="FF0000"/>
                </a:solidFill>
              </a:rPr>
              <a:t>anti-LM</a:t>
            </a:r>
          </a:p>
          <a:p>
            <a:r>
              <a:rPr lang="fr-FR" sz="1200" dirty="0" smtClean="0"/>
              <a:t>*APECED(</a:t>
            </a:r>
            <a:r>
              <a:rPr lang="fr-FR" sz="1200" dirty="0" err="1" smtClean="0"/>
              <a:t>Autoimmune</a:t>
            </a:r>
            <a:r>
              <a:rPr lang="fr-FR" sz="1200" dirty="0" smtClean="0"/>
              <a:t> </a:t>
            </a:r>
            <a:r>
              <a:rPr lang="fr-FR" sz="1200" dirty="0" err="1"/>
              <a:t>polyendocrinopathy-candidiasis-ectodermal</a:t>
            </a:r>
            <a:r>
              <a:rPr lang="fr-FR" sz="1200" dirty="0"/>
              <a:t> </a:t>
            </a:r>
            <a:r>
              <a:rPr lang="fr-FR" sz="1200" dirty="0" err="1"/>
              <a:t>dystrophy</a:t>
            </a:r>
            <a:r>
              <a:rPr lang="fr-FR" sz="1200" dirty="0"/>
              <a:t> ) avec </a:t>
            </a:r>
            <a:r>
              <a:rPr lang="fr-FR" sz="1200" dirty="0" err="1"/>
              <a:t>hépatopathie</a:t>
            </a:r>
            <a:r>
              <a:rPr lang="fr-FR" sz="1200" dirty="0"/>
              <a:t> : 50%</a:t>
            </a:r>
          </a:p>
          <a:p>
            <a:r>
              <a:rPr lang="fr-FR" sz="1200" dirty="0"/>
              <a:t>*APECED sans hépatite: 10%</a:t>
            </a:r>
          </a:p>
          <a:p>
            <a:endParaRPr lang="fr-FR" sz="1200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Ac</a:t>
            </a:r>
            <a:r>
              <a:rPr lang="fr-FR" altLang="fr-FR" sz="1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anti-LC1</a:t>
            </a:r>
            <a:r>
              <a:rPr lang="fr-FR" altLang="fr-FR" sz="1200" b="1" dirty="0">
                <a:solidFill>
                  <a:srgbClr val="FF0000"/>
                </a:solidFill>
                <a:cs typeface="Times New Roman" panose="02020603050405020304" pitchFamily="18" charset="0"/>
              </a:rPr>
              <a:t>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 smtClean="0">
                <a:cs typeface="Times New Roman" panose="02020603050405020304" pitchFamily="18" charset="0"/>
              </a:rPr>
              <a:t>Hépatite </a:t>
            </a:r>
            <a:r>
              <a:rPr lang="fr-FR" altLang="fr-FR" sz="1200" dirty="0" err="1" smtClean="0">
                <a:cs typeface="Times New Roman" panose="02020603050405020304" pitchFamily="18" charset="0"/>
              </a:rPr>
              <a:t>Autoimmune</a:t>
            </a:r>
            <a:r>
              <a:rPr lang="fr-FR" altLang="fr-FR" sz="1200" dirty="0" smtClean="0">
                <a:cs typeface="Times New Roman" panose="02020603050405020304" pitchFamily="18" charset="0"/>
              </a:rPr>
              <a:t> type 2 </a:t>
            </a:r>
            <a:r>
              <a:rPr lang="fr-FR" altLang="fr-FR" sz="1200" dirty="0">
                <a:cs typeface="Times New Roman" panose="02020603050405020304" pitchFamily="18" charset="0"/>
              </a:rPr>
              <a:t>: 2-11%.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/>
              <a:t>Hépatite virale C </a:t>
            </a:r>
            <a:r>
              <a:rPr lang="fr-FR" altLang="fr-FR" sz="1200" dirty="0" smtClean="0"/>
              <a:t>: </a:t>
            </a:r>
            <a:r>
              <a:rPr lang="fr-FR" altLang="fr-FR" sz="1200" dirty="0" smtClean="0">
                <a:cs typeface="Times New Roman" panose="02020603050405020304" pitchFamily="18" charset="0"/>
              </a:rPr>
              <a:t>12-33</a:t>
            </a:r>
            <a:r>
              <a:rPr lang="fr-FR" altLang="fr-FR" sz="1200" dirty="0">
                <a:cs typeface="Times New Roman" panose="02020603050405020304" pitchFamily="18" charset="0"/>
              </a:rPr>
              <a:t>% avec ou sans </a:t>
            </a:r>
            <a:r>
              <a:rPr lang="fr-FR" altLang="fr-FR" sz="1200" dirty="0" smtClean="0">
                <a:cs typeface="Times New Roman" panose="02020603050405020304" pitchFamily="18" charset="0"/>
              </a:rPr>
              <a:t>anti-LKM1</a:t>
            </a:r>
            <a:endParaRPr lang="fr-FR" altLang="fr-FR" sz="1200" b="1" dirty="0" smtClean="0">
              <a:solidFill>
                <a:srgbClr val="0000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 smtClean="0"/>
              <a:t>Données Catherine </a:t>
            </a:r>
            <a:r>
              <a:rPr lang="fr-FR" altLang="fr-FR" sz="1200" dirty="0" err="1" smtClean="0"/>
              <a:t>Johanet</a:t>
            </a:r>
            <a:r>
              <a:rPr lang="fr-FR" altLang="fr-FR" sz="1200" dirty="0" smtClean="0"/>
              <a:t>:</a:t>
            </a:r>
            <a:endParaRPr lang="fr-FR" altLang="fr-FR" sz="1200" dirty="0" smtClean="0">
              <a:cs typeface="Times New Roman" panose="02020603050405020304" pitchFamily="18" charset="0"/>
            </a:endParaRPr>
          </a:p>
          <a:p>
            <a:r>
              <a:rPr lang="fr-FR" altLang="fr-FR" sz="1200" dirty="0" smtClean="0"/>
              <a:t>	HAI-2: 30% (Titres </a:t>
            </a:r>
            <a:r>
              <a:rPr lang="fr-FR" altLang="fr-FR" sz="1200" dirty="0"/>
              <a:t>varient avec </a:t>
            </a:r>
            <a:r>
              <a:rPr lang="fr-FR" altLang="fr-FR" sz="1200" dirty="0" smtClean="0"/>
              <a:t>:stade </a:t>
            </a:r>
            <a:r>
              <a:rPr lang="fr-FR" altLang="fr-FR" sz="1200" dirty="0"/>
              <a:t>de la </a:t>
            </a:r>
            <a:r>
              <a:rPr lang="fr-FR" altLang="fr-FR" sz="1200" dirty="0" smtClean="0"/>
              <a:t>maladie /traitement )</a:t>
            </a:r>
          </a:p>
          <a:p>
            <a:r>
              <a:rPr lang="fr-FR" altLang="fr-FR" sz="1200" dirty="0"/>
              <a:t>	</a:t>
            </a:r>
            <a:r>
              <a:rPr lang="fr-FR" altLang="fr-FR" sz="1200" dirty="0" smtClean="0"/>
              <a:t>Hépatite </a:t>
            </a:r>
            <a:r>
              <a:rPr lang="fr-FR" altLang="fr-FR" sz="1200" dirty="0"/>
              <a:t>virale C </a:t>
            </a:r>
            <a:r>
              <a:rPr lang="fr-FR" altLang="fr-FR" sz="1200" dirty="0" smtClean="0"/>
              <a:t>:0,5%</a:t>
            </a:r>
            <a:endParaRPr lang="fr-FR" altLang="fr-FR" sz="12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200" b="1" dirty="0"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200" b="1" dirty="0" smtClean="0"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  <a:p>
            <a:pPr lvl="0"/>
            <a:r>
              <a:rPr lang="fr-FR" altLang="fr-FR" sz="1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Ac</a:t>
            </a:r>
            <a:r>
              <a:rPr lang="fr-FR" altLang="fr-FR" sz="1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1200" b="1" dirty="0">
                <a:solidFill>
                  <a:srgbClr val="FF0000"/>
                </a:solidFill>
                <a:cs typeface="Times New Roman" panose="02020603050405020304" pitchFamily="18" charset="0"/>
              </a:rPr>
              <a:t> anti-p95c</a:t>
            </a:r>
            <a:r>
              <a:rPr lang="fr-FR" altLang="fr-FR" sz="1200" b="1" dirty="0">
                <a:cs typeface="Times New Roman" panose="02020603050405020304" pitchFamily="18" charset="0"/>
              </a:rPr>
              <a:t> </a:t>
            </a:r>
            <a:r>
              <a:rPr lang="fr-FR" altLang="fr-FR" sz="1200" b="1" dirty="0" smtClean="0">
                <a:cs typeface="Times New Roman" panose="02020603050405020304" pitchFamily="18" charset="0"/>
              </a:rPr>
              <a:t>: </a:t>
            </a:r>
            <a:r>
              <a:rPr lang="fr-FR" altLang="fr-FR" sz="1200" dirty="0">
                <a:cs typeface="Times New Roman" panose="02020603050405020304" pitchFamily="18" charset="0"/>
              </a:rPr>
              <a:t>spécifiques de la p97/</a:t>
            </a:r>
            <a:r>
              <a:rPr lang="fr-FR" altLang="fr-FR" sz="1200" dirty="0" err="1">
                <a:cs typeface="Times New Roman" panose="02020603050405020304" pitchFamily="18" charset="0"/>
              </a:rPr>
              <a:t>valosin-containing</a:t>
            </a:r>
            <a:r>
              <a:rPr lang="fr-FR" altLang="fr-FR" sz="1200" dirty="0">
                <a:cs typeface="Times New Roman" panose="02020603050405020304" pitchFamily="18" charset="0"/>
              </a:rPr>
              <a:t> </a:t>
            </a:r>
            <a:r>
              <a:rPr lang="fr-FR" altLang="fr-FR" sz="1200" dirty="0" err="1">
                <a:cs typeface="Times New Roman" panose="02020603050405020304" pitchFamily="18" charset="0"/>
              </a:rPr>
              <a:t>protein</a:t>
            </a:r>
            <a:r>
              <a:rPr lang="fr-FR" altLang="fr-FR" sz="1200" dirty="0">
                <a:cs typeface="Times New Roman" panose="02020603050405020304" pitchFamily="18" charset="0"/>
              </a:rPr>
              <a:t> (VCP)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200" dirty="0" smtClean="0">
                <a:cs typeface="Times New Roman" panose="02020603050405020304" pitchFamily="18" charset="0"/>
              </a:rPr>
              <a:t>57</a:t>
            </a:r>
            <a:r>
              <a:rPr lang="fr-FR" altLang="fr-FR" sz="1200" dirty="0">
                <a:cs typeface="Times New Roman" panose="02020603050405020304" pitchFamily="18" charset="0"/>
              </a:rPr>
              <a:t>% des sujets avec </a:t>
            </a:r>
            <a:r>
              <a:rPr lang="fr-FR" altLang="fr-FR" sz="1200" dirty="0">
                <a:cs typeface="Times New Roman" panose="02020603050405020304" pitchFamily="18" charset="0"/>
                <a:hlinkClick r:id="rId2"/>
              </a:rPr>
              <a:t>porphyries cutanées tardives</a:t>
            </a:r>
            <a:r>
              <a:rPr lang="fr-FR" altLang="fr-FR" sz="1200" dirty="0">
                <a:cs typeface="Times New Roman" panose="02020603050405020304" pitchFamily="18" charset="0"/>
              </a:rPr>
              <a:t> sporadiques surtout lorsqu'ils sont infectés par le virus C.</a:t>
            </a:r>
            <a:r>
              <a:rPr lang="fr-FR" altLang="fr-FR" sz="1200" dirty="0"/>
              <a:t> </a:t>
            </a:r>
          </a:p>
          <a:p>
            <a:r>
              <a:rPr lang="fr-FR" altLang="fr-FR" sz="1200" dirty="0">
                <a:cs typeface="Times New Roman" panose="02020603050405020304" pitchFamily="18" charset="0"/>
              </a:rPr>
              <a:t>Les CBP (12,5%?) avec ces auto-</a:t>
            </a:r>
            <a:r>
              <a:rPr lang="fr-FR" altLang="fr-FR" sz="1200" dirty="0" err="1">
                <a:cs typeface="Times New Roman" panose="02020603050405020304" pitchFamily="18" charset="0"/>
              </a:rPr>
              <a:t>Ac</a:t>
            </a:r>
            <a:r>
              <a:rPr lang="fr-FR" altLang="fr-FR" sz="1200" dirty="0">
                <a:cs typeface="Times New Roman" panose="02020603050405020304" pitchFamily="18" charset="0"/>
              </a:rPr>
              <a:t> : pronostic moins sévère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200" b="1" dirty="0">
              <a:cs typeface="Times New Roman" panose="02020603050405020304" pitchFamily="18" charset="0"/>
            </a:endParaRPr>
          </a:p>
          <a:p>
            <a:endParaRPr lang="fr-FR" sz="1200" b="1" dirty="0"/>
          </a:p>
          <a:p>
            <a:r>
              <a:rPr lang="fr-FR" sz="1200" b="1" dirty="0"/>
              <a:t/>
            </a:r>
            <a:br>
              <a:rPr lang="fr-FR" sz="1200" b="1" dirty="0"/>
            </a:br>
            <a:endParaRPr lang="fr-FR" sz="1200" b="1" dirty="0"/>
          </a:p>
          <a:p>
            <a:endParaRPr lang="fr-FR" sz="1200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1200" b="1" dirty="0"/>
              <a:t/>
            </a:r>
            <a:br>
              <a:rPr lang="fr-FR" sz="1200" b="1" dirty="0"/>
            </a:b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189464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279562"/>
              </p:ext>
            </p:extLst>
          </p:nvPr>
        </p:nvGraphicFramePr>
        <p:xfrm>
          <a:off x="257452" y="630312"/>
          <a:ext cx="8202967" cy="60489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6765">
                  <a:extLst>
                    <a:ext uri="{9D8B030D-6E8A-4147-A177-3AD203B41FA5}">
                      <a16:colId xmlns:a16="http://schemas.microsoft.com/office/drawing/2014/main" val="194961015"/>
                    </a:ext>
                  </a:extLst>
                </a:gridCol>
                <a:gridCol w="779928">
                  <a:extLst>
                    <a:ext uri="{9D8B030D-6E8A-4147-A177-3AD203B41FA5}">
                      <a16:colId xmlns:a16="http://schemas.microsoft.com/office/drawing/2014/main" val="2390827"/>
                    </a:ext>
                  </a:extLst>
                </a:gridCol>
                <a:gridCol w="1112219">
                  <a:extLst>
                    <a:ext uri="{9D8B030D-6E8A-4147-A177-3AD203B41FA5}">
                      <a16:colId xmlns:a16="http://schemas.microsoft.com/office/drawing/2014/main" val="3437943189"/>
                    </a:ext>
                  </a:extLst>
                </a:gridCol>
                <a:gridCol w="1450005">
                  <a:extLst>
                    <a:ext uri="{9D8B030D-6E8A-4147-A177-3AD203B41FA5}">
                      <a16:colId xmlns:a16="http://schemas.microsoft.com/office/drawing/2014/main" val="688228452"/>
                    </a:ext>
                  </a:extLst>
                </a:gridCol>
                <a:gridCol w="617900">
                  <a:extLst>
                    <a:ext uri="{9D8B030D-6E8A-4147-A177-3AD203B41FA5}">
                      <a16:colId xmlns:a16="http://schemas.microsoft.com/office/drawing/2014/main" val="4181854146"/>
                    </a:ext>
                  </a:extLst>
                </a:gridCol>
                <a:gridCol w="3526150">
                  <a:extLst>
                    <a:ext uri="{9D8B030D-6E8A-4147-A177-3AD203B41FA5}">
                      <a16:colId xmlns:a16="http://schemas.microsoft.com/office/drawing/2014/main" val="297046363"/>
                    </a:ext>
                  </a:extLst>
                </a:gridCol>
              </a:tblGrid>
              <a:tr h="22761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u="none" strike="noStrike">
                          <a:effectLst/>
                        </a:rPr>
                        <a:t>Triple IFI titre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1" u="none" strike="noStrike">
                          <a:effectLst/>
                        </a:rPr>
                        <a:t>aspect IFI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u="none" strike="noStrike" dirty="0">
                          <a:effectLst/>
                        </a:rPr>
                        <a:t>dot hépatique </a:t>
                      </a:r>
                      <a:r>
                        <a:rPr lang="fr-FR" sz="800" b="1" u="none" strike="noStrike" dirty="0" err="1">
                          <a:effectLst/>
                        </a:rPr>
                        <a:t>Euroimmun</a:t>
                      </a:r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u="none" strike="noStrike">
                          <a:effectLst/>
                        </a:rPr>
                        <a:t>autre Ac 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u="none" strike="noStrike" dirty="0">
                          <a:effectLst/>
                        </a:rPr>
                        <a:t>diagnostic</a:t>
                      </a:r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 anchor="b"/>
                </a:tc>
                <a:extLst>
                  <a:ext uri="{0D108BD9-81ED-4DB2-BD59-A6C34878D82A}">
                    <a16:rowId xmlns:a16="http://schemas.microsoft.com/office/drawing/2014/main" val="1778062658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171628863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*80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>
                          <a:effectLst/>
                        </a:rPr>
                        <a:t>LC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discrète cytolyse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1815091505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190331646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*320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>
                          <a:effectLst/>
                        </a:rPr>
                        <a:t>LC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stéatose (obésité)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3323134586"/>
                  </a:ext>
                </a:extLst>
              </a:tr>
              <a:tr h="227610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161294417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>
                          <a:effectLst/>
                        </a:rPr>
                        <a:t>LC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Non réalisé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hépatite aigue fulminante: origine indéterminée/ </a:t>
                      </a:r>
                      <a:br>
                        <a:rPr lang="fr-FR" sz="800" b="1" u="none" strike="noStrike">
                          <a:effectLst/>
                        </a:rPr>
                      </a:br>
                      <a:r>
                        <a:rPr lang="fr-FR" sz="800" b="1" u="none" strike="noStrike">
                          <a:effectLst/>
                        </a:rPr>
                        <a:t>syndrome de défaillance multiviscérale fatal + LLC.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604036273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181886459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LC1</a:t>
                      </a:r>
                      <a:endParaRPr lang="fr-FR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solidFill>
                            <a:srgbClr val="FF0000"/>
                          </a:solidFill>
                          <a:effectLst/>
                        </a:rPr>
                        <a:t>LC1 +++ : 213</a:t>
                      </a:r>
                      <a:endParaRPr lang="fr-FR" sz="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solidFill>
                            <a:srgbClr val="FF0000"/>
                          </a:solidFill>
                          <a:effectLst/>
                        </a:rPr>
                        <a:t>640 actine</a:t>
                      </a:r>
                      <a:endParaRPr lang="fr-FR" sz="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HAI 2 </a:t>
                      </a:r>
                      <a:r>
                        <a:rPr lang="pt-BR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cytolyse transa 3 N</a:t>
                      </a:r>
                      <a:endParaRPr lang="pt-BR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1977092871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191868599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LC1</a:t>
                      </a:r>
                      <a:endParaRPr lang="fr-FR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solidFill>
                            <a:srgbClr val="FF0000"/>
                          </a:solidFill>
                          <a:effectLst/>
                        </a:rPr>
                        <a:t>LC1  +++: 203</a:t>
                      </a:r>
                      <a:endParaRPr lang="fr-FR" sz="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HAI 2 </a:t>
                      </a:r>
                      <a:r>
                        <a:rPr lang="fr-FR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et transplantation hépatique</a:t>
                      </a:r>
                      <a:endParaRPr lang="fr-FR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4273231051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160883220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LC1</a:t>
                      </a:r>
                      <a:endParaRPr lang="fr-FR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LC1  +++: 122</a:t>
                      </a:r>
                      <a:endParaRPr lang="fr-FR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fr-FR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HAI 2 </a:t>
                      </a:r>
                      <a:r>
                        <a:rPr lang="fr-FR" sz="800" b="1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corticosensible</a:t>
                      </a:r>
                      <a:endParaRPr lang="fr-FR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306252706"/>
                  </a:ext>
                </a:extLst>
              </a:tr>
              <a:tr h="339720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170706528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*160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>
                          <a:effectLst/>
                        </a:rPr>
                        <a:t>LC1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KC foie ethylotabagique </a:t>
                      </a:r>
                      <a:br>
                        <a:rPr lang="fr-FR" sz="800" b="1" u="none" strike="noStrike">
                          <a:effectLst/>
                        </a:rPr>
                      </a:br>
                      <a:r>
                        <a:rPr lang="fr-FR" sz="800" b="1" u="none" strike="noStrike">
                          <a:effectLst/>
                        </a:rPr>
                        <a:t>ATCD : carcinome basocellulaire, pancréatite chronique calcifiante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1949311892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181436700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*160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>
                          <a:effectLst/>
                        </a:rPr>
                        <a:t>LC1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VHB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3415096593"/>
                  </a:ext>
                </a:extLst>
              </a:tr>
              <a:tr h="227610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170940196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*160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>
                          <a:effectLst/>
                        </a:rPr>
                        <a:t>LC2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Bilan hépatique perturbé avec cytolyse hépatique et cholestase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3756578943"/>
                  </a:ext>
                </a:extLst>
              </a:tr>
              <a:tr h="212664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191761482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LC2</a:t>
                      </a:r>
                      <a:endParaRPr lang="fr-FR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négatif</a:t>
                      </a:r>
                      <a:endParaRPr lang="fr-FR" sz="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fr-FR" sz="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HAI</a:t>
                      </a:r>
                      <a:r>
                        <a:rPr lang="fr-FR" sz="800" b="1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 2</a:t>
                      </a:r>
                      <a:r>
                        <a:rPr lang="fr-FR" sz="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 et</a:t>
                      </a:r>
                      <a:r>
                        <a:rPr lang="fr-FR" sz="800" b="1" u="none" strike="noStrike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fr-FR" sz="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LLC</a:t>
                      </a:r>
                      <a:endParaRPr lang="fr-FR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782044042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200244292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*160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>
                          <a:effectLst/>
                        </a:rPr>
                        <a:t>LC2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NASH probable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2507997425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161878087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*80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>
                          <a:effectLst/>
                        </a:rPr>
                        <a:t>LM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Non réalisé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lupus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950131658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181506774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>
                          <a:effectLst/>
                        </a:rPr>
                        <a:t>LM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Non réalisé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VHC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2618677232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181775530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*320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>
                          <a:effectLst/>
                        </a:rPr>
                        <a:t>LM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Non réalisé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KC foie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2002784769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190108145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*80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>
                          <a:effectLst/>
                        </a:rPr>
                        <a:t>LM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Non réalisé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lymphome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3487540403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181507207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*160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>
                          <a:effectLst/>
                        </a:rPr>
                        <a:t>LM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Non réalisé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Stéatose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2049084086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171809412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*80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 dirty="0" smtClean="0">
                          <a:effectLst/>
                        </a:rPr>
                        <a:t>KMX </a:t>
                      </a:r>
                      <a:r>
                        <a:rPr lang="fr-FR" sz="800" b="1" u="none" strike="noStrike" dirty="0">
                          <a:effectLst/>
                        </a:rPr>
                        <a:t>/LC</a:t>
                      </a:r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Cytolyse ++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3519872303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171404542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*80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KMX /LC</a:t>
                      </a:r>
                      <a:endParaRPr kumimoji="0" lang="fr-F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DT1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2193183745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161213818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KMX /LC</a:t>
                      </a:r>
                      <a:endParaRPr kumimoji="0" lang="fr-F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VHB+VHD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2280833549"/>
                  </a:ext>
                </a:extLst>
              </a:tr>
              <a:tr h="281657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0191687794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KMX /LC</a:t>
                      </a:r>
                      <a:endParaRPr kumimoji="0" lang="fr-F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négatif</a:t>
                      </a:r>
                      <a:endParaRPr lang="fr-FR" sz="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fr-FR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HAI 2</a:t>
                      </a:r>
                      <a:endParaRPr lang="fr-FR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2229938957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180783925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KMX </a:t>
                      </a:r>
                      <a:r>
                        <a:rPr lang="fr-FR" sz="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/LC1</a:t>
                      </a:r>
                      <a:endParaRPr lang="fr-FR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solidFill>
                            <a:srgbClr val="FF0000"/>
                          </a:solidFill>
                          <a:effectLst/>
                        </a:rPr>
                        <a:t>LC1 +++: 166</a:t>
                      </a:r>
                      <a:endParaRPr lang="fr-FR" sz="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HAI 2</a:t>
                      </a:r>
                      <a:endParaRPr lang="fr-FR" sz="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4229693676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162251545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 dirty="0" smtClean="0">
                          <a:effectLst/>
                        </a:rPr>
                        <a:t>KMX </a:t>
                      </a:r>
                      <a:r>
                        <a:rPr lang="fr-FR" sz="800" b="1" u="none" strike="noStrike" dirty="0">
                          <a:effectLst/>
                        </a:rPr>
                        <a:t>/LM</a:t>
                      </a:r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Greffe (tyrosinémie)  greffe hep en 2014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1025794194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162271126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*160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KMX /LM</a:t>
                      </a:r>
                      <a:endParaRPr kumimoji="0" lang="fr-F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Non réalisé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Greffe rein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1064506955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162449003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*320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KMX /LM</a:t>
                      </a:r>
                      <a:endParaRPr kumimoji="0" lang="fr-F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Greffe foie (drépanocytose)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3082892124"/>
                  </a:ext>
                </a:extLst>
              </a:tr>
              <a:tr h="227610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170159156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KMX /LM</a:t>
                      </a:r>
                      <a:endParaRPr kumimoji="0" lang="fr-F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faible pos PML,SLA, Sp100, M2-3E: faux pos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rejet greffon foie drépanocytose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2334747295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171026138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KMX /LM</a:t>
                      </a:r>
                      <a:endParaRPr kumimoji="0" lang="fr-F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Non réalisé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Cirrhose OH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897232360"/>
                  </a:ext>
                </a:extLst>
              </a:tr>
              <a:tr h="227610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171179974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KMX /LM</a:t>
                      </a:r>
                      <a:endParaRPr kumimoji="0" lang="fr-F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Non réalisé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drépanocytose compliquée, hépatopathie cholestatique.</a:t>
                      </a:r>
                      <a:br>
                        <a:rPr lang="fr-FR" sz="800" b="1" u="none" strike="noStrike">
                          <a:effectLst/>
                        </a:rPr>
                      </a:br>
                      <a:r>
                        <a:rPr lang="fr-FR" sz="800" b="1" u="none" strike="noStrike">
                          <a:effectLst/>
                        </a:rPr>
                        <a:t>+ neuropathie sensitive.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3828320905"/>
                  </a:ext>
                </a:extLst>
              </a:tr>
              <a:tr h="227610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181636186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KMX /LM</a:t>
                      </a:r>
                      <a:endParaRPr kumimoji="0" lang="fr-F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Non réalisé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syndrome de Gougerot-Sjögren</a:t>
                      </a:r>
                      <a:br>
                        <a:rPr lang="fr-FR" sz="800" b="1" u="none" strike="noStrike">
                          <a:effectLst/>
                        </a:rPr>
                      </a:b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3376365087"/>
                  </a:ext>
                </a:extLst>
              </a:tr>
              <a:tr h="227610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181661997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KMX /LM</a:t>
                      </a:r>
                      <a:endParaRPr kumimoji="0" lang="fr-F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Non réalisé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syndrome Joubert cirrhose hépatique + KC foie</a:t>
                      </a:r>
                      <a:br>
                        <a:rPr lang="fr-FR" sz="800" b="1" u="none" strike="noStrike">
                          <a:effectLst/>
                        </a:rPr>
                      </a:b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203839219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182034652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*160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KMX /LM</a:t>
                      </a:r>
                      <a:endParaRPr kumimoji="0" lang="fr-F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cholangite sclérosante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1715804435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182112572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*320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KMX /LM</a:t>
                      </a:r>
                      <a:endParaRPr kumimoji="0" lang="fr-F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cholestase génétique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756028385"/>
                  </a:ext>
                </a:extLst>
              </a:tr>
              <a:tr h="227610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0191437172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KMX /LM</a:t>
                      </a:r>
                      <a:endParaRPr kumimoji="0" lang="fr-FR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APECED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1673292126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192211587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 dirty="0" smtClean="0">
                          <a:effectLst/>
                        </a:rPr>
                        <a:t>KMX </a:t>
                      </a:r>
                      <a:r>
                        <a:rPr lang="fr-FR" sz="800" b="1" u="none" strike="noStrike" dirty="0">
                          <a:effectLst/>
                        </a:rPr>
                        <a:t>/LM</a:t>
                      </a:r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Non réalisé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LMMC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316516121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200771477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 dirty="0" smtClean="0">
                          <a:effectLst/>
                        </a:rPr>
                        <a:t>KMX </a:t>
                      </a:r>
                      <a:r>
                        <a:rPr lang="fr-FR" sz="800" b="1" u="none" strike="noStrike" dirty="0">
                          <a:effectLst/>
                        </a:rPr>
                        <a:t>/LM</a:t>
                      </a:r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cytolyse : cause inconnue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2421011510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200772194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*640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 dirty="0" smtClean="0">
                          <a:effectLst/>
                        </a:rPr>
                        <a:t>KMX </a:t>
                      </a:r>
                      <a:r>
                        <a:rPr lang="fr-FR" sz="800" b="1" u="none" strike="noStrike" dirty="0">
                          <a:effectLst/>
                        </a:rPr>
                        <a:t>/LM</a:t>
                      </a:r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rejet greffe cirrhose OH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2137331468"/>
                  </a:ext>
                </a:extLst>
              </a:tr>
              <a:tr h="115501"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160912223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*320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800" b="1" u="none" strike="noStrike" dirty="0" smtClean="0">
                          <a:effectLst/>
                        </a:rPr>
                        <a:t>KMX </a:t>
                      </a:r>
                      <a:r>
                        <a:rPr lang="fr-FR" sz="800" b="1" u="none" strike="noStrike" dirty="0">
                          <a:effectLst/>
                        </a:rPr>
                        <a:t>/LM</a:t>
                      </a:r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négatif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>
                          <a:effectLst/>
                        </a:rPr>
                        <a:t> </a:t>
                      </a:r>
                      <a:endParaRPr lang="fr-FR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800" b="1" u="none" strike="noStrike" dirty="0">
                          <a:effectLst/>
                        </a:rPr>
                        <a:t>cirrhose OH+VHC</a:t>
                      </a:r>
                      <a:endParaRPr lang="fr-F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10" marR="4610" marT="4610" marB="0"/>
                </a:tc>
                <a:extLst>
                  <a:ext uri="{0D108BD9-81ED-4DB2-BD59-A6C34878D82A}">
                    <a16:rowId xmlns:a16="http://schemas.microsoft.com/office/drawing/2014/main" val="2612647000"/>
                  </a:ext>
                </a:extLst>
              </a:tr>
            </a:tbl>
          </a:graphicData>
        </a:graphic>
      </p:graphicFrame>
      <p:sp>
        <p:nvSpPr>
          <p:cNvPr id="4" name="Titre 1"/>
          <p:cNvSpPr txBox="1">
            <a:spLocks/>
          </p:cNvSpPr>
          <p:nvPr/>
        </p:nvSpPr>
        <p:spPr>
          <a:xfrm>
            <a:off x="2883578" y="77640"/>
            <a:ext cx="2966806" cy="4816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dirty="0" err="1" smtClean="0"/>
              <a:t>Ac</a:t>
            </a:r>
            <a:r>
              <a:rPr lang="fr-FR" sz="2000" b="1" dirty="0" smtClean="0"/>
              <a:t> et clinique: cohorte HCL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695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83578" y="414999"/>
            <a:ext cx="2966806" cy="77460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fr-FR" sz="2000" b="1" dirty="0" err="1" smtClean="0"/>
              <a:t>Ac</a:t>
            </a:r>
            <a:r>
              <a:rPr lang="fr-FR" sz="2000" b="1" dirty="0" smtClean="0"/>
              <a:t> </a:t>
            </a:r>
            <a:r>
              <a:rPr lang="fr-FR" sz="2000" b="1" dirty="0"/>
              <a:t>et </a:t>
            </a:r>
            <a:r>
              <a:rPr lang="fr-FR" sz="2000" b="1" dirty="0" smtClean="0"/>
              <a:t>clinique: cohorte HCL</a:t>
            </a:r>
            <a:endParaRPr lang="fr-FR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Maladies </a:t>
            </a:r>
            <a:r>
              <a:rPr lang="en-US" b="1" dirty="0" err="1" smtClean="0">
                <a:solidFill>
                  <a:srgbClr val="FF0000"/>
                </a:solidFill>
              </a:rPr>
              <a:t>autoimmunes</a:t>
            </a:r>
            <a:r>
              <a:rPr lang="en-US" b="1" dirty="0" smtClean="0">
                <a:solidFill>
                  <a:srgbClr val="FF0000"/>
                </a:solidFill>
              </a:rPr>
              <a:t>: 10/36 (28%)</a:t>
            </a:r>
          </a:p>
          <a:p>
            <a:pPr marL="0" indent="0">
              <a:buNone/>
            </a:pPr>
            <a:r>
              <a:rPr lang="en-US" b="1" dirty="0" err="1"/>
              <a:t>H</a:t>
            </a:r>
            <a:r>
              <a:rPr lang="en-US" b="1" dirty="0" err="1" smtClean="0"/>
              <a:t>épatite</a:t>
            </a:r>
            <a:r>
              <a:rPr lang="en-US" b="1" dirty="0" smtClean="0"/>
              <a:t> autoimmune 2: 6  (17%)</a:t>
            </a:r>
          </a:p>
          <a:p>
            <a:pPr marL="0" indent="0">
              <a:buNone/>
            </a:pPr>
            <a:r>
              <a:rPr lang="en-US" sz="2200" dirty="0" smtClean="0"/>
              <a:t>(4 LC1 dot ++) / </a:t>
            </a:r>
            <a:r>
              <a:rPr lang="fr-FR" sz="2200" dirty="0" smtClean="0"/>
              <a:t>littérature HAI </a:t>
            </a:r>
            <a:r>
              <a:rPr lang="fr-FR" sz="2200" dirty="0"/>
              <a:t>type 2 30-50</a:t>
            </a:r>
            <a:r>
              <a:rPr lang="fr-FR" sz="2200" dirty="0" smtClean="0"/>
              <a:t>%, HVC </a:t>
            </a:r>
            <a:r>
              <a:rPr lang="fr-FR" sz="2200" dirty="0"/>
              <a:t>: </a:t>
            </a:r>
            <a:r>
              <a:rPr lang="fr-FR" sz="2200" dirty="0" smtClean="0"/>
              <a:t>0.5%</a:t>
            </a:r>
          </a:p>
          <a:p>
            <a:pPr marL="0" indent="0">
              <a:buNone/>
            </a:pPr>
            <a:r>
              <a:rPr lang="fr-FR" sz="2500" b="1" dirty="0" smtClean="0"/>
              <a:t>Autres :  4 (11%)</a:t>
            </a:r>
          </a:p>
          <a:p>
            <a:r>
              <a:rPr lang="en-US" dirty="0" smtClean="0"/>
              <a:t>G. Sjogren:1</a:t>
            </a:r>
          </a:p>
          <a:p>
            <a:r>
              <a:rPr lang="en-US" dirty="0" smtClean="0"/>
              <a:t>DID type 1 : 1 </a:t>
            </a:r>
          </a:p>
          <a:p>
            <a:r>
              <a:rPr lang="en-US" dirty="0" smtClean="0"/>
              <a:t>APECED :1</a:t>
            </a:r>
          </a:p>
          <a:p>
            <a:r>
              <a:rPr lang="en-US" dirty="0" smtClean="0"/>
              <a:t>Lupus: 1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err="1" smtClean="0">
                <a:solidFill>
                  <a:srgbClr val="FF0000"/>
                </a:solidFill>
              </a:rPr>
              <a:t>Autres</a:t>
            </a:r>
            <a:r>
              <a:rPr lang="en-US" b="1" dirty="0" smtClean="0">
                <a:solidFill>
                  <a:srgbClr val="FF0000"/>
                </a:solidFill>
              </a:rPr>
              <a:t> maladies: 26/36 (72%)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  <a:endParaRPr lang="fr-FR" dirty="0"/>
          </a:p>
          <a:p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187543"/>
              </p:ext>
            </p:extLst>
          </p:nvPr>
        </p:nvGraphicFramePr>
        <p:xfrm>
          <a:off x="5637320" y="4554245"/>
          <a:ext cx="1803400" cy="19907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5262">
                  <a:extLst>
                    <a:ext uri="{9D8B030D-6E8A-4147-A177-3AD203B41FA5}">
                      <a16:colId xmlns:a16="http://schemas.microsoft.com/office/drawing/2014/main" val="1493780315"/>
                    </a:ext>
                  </a:extLst>
                </a:gridCol>
                <a:gridCol w="408138">
                  <a:extLst>
                    <a:ext uri="{9D8B030D-6E8A-4147-A177-3AD203B41FA5}">
                      <a16:colId xmlns:a16="http://schemas.microsoft.com/office/drawing/2014/main" val="197562792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drépanocytose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164334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cholangite sclérosante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30578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Cirrhose OH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371072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Cytolyse  origine ?</a:t>
                      </a:r>
                      <a:endParaRPr lang="fr-FR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fr-FR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015937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u="none" strike="noStrike">
                          <a:effectLst/>
                        </a:rPr>
                        <a:t>stéatose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28110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u="none" strike="noStrike">
                          <a:effectLst/>
                        </a:rPr>
                        <a:t>H fulminante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67001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u="none" strike="noStrike">
                          <a:effectLst/>
                        </a:rPr>
                        <a:t>KC foie 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08453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Lymphomes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20092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u="none" strike="noStrike">
                          <a:effectLst/>
                        </a:rPr>
                        <a:t>HVC/B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534644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fr-FR" sz="1200" u="none" strike="noStrike">
                          <a:effectLst/>
                        </a:rPr>
                        <a:t>greffes 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4589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90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</a:rPr>
              <a:t>Conclusion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426130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dirty="0"/>
              <a:t/>
            </a:r>
            <a:br>
              <a:rPr lang="fr-FR" dirty="0"/>
            </a:br>
            <a:endParaRPr lang="fr-FR" dirty="0" smtClean="0"/>
          </a:p>
          <a:p>
            <a:r>
              <a:rPr lang="fr-FR" dirty="0"/>
              <a:t>A</a:t>
            </a:r>
            <a:r>
              <a:rPr lang="fr-FR" dirty="0" smtClean="0"/>
              <a:t>nti-LC1 </a:t>
            </a:r>
            <a:r>
              <a:rPr lang="fr-FR" dirty="0"/>
              <a:t>: </a:t>
            </a:r>
            <a:r>
              <a:rPr lang="fr-FR" dirty="0" smtClean="0"/>
              <a:t>HAI 2</a:t>
            </a:r>
          </a:p>
          <a:p>
            <a:endParaRPr lang="fr-FR" dirty="0" smtClean="0"/>
          </a:p>
          <a:p>
            <a:r>
              <a:rPr lang="fr-FR" dirty="0" smtClean="0"/>
              <a:t>Anti-LC /LC2 /LM isolés ou associés  KM: « </a:t>
            </a:r>
            <a:r>
              <a:rPr lang="fr-FR" dirty="0" err="1" smtClean="0"/>
              <a:t>LKMx</a:t>
            </a:r>
            <a:r>
              <a:rPr lang="fr-FR" dirty="0" smtClean="0"/>
              <a:t> » autres </a:t>
            </a:r>
            <a:r>
              <a:rPr lang="fr-FR" dirty="0"/>
              <a:t>maladies non </a:t>
            </a:r>
            <a:r>
              <a:rPr lang="fr-FR" dirty="0" err="1" smtClean="0"/>
              <a:t>autoimmunes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08026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93192" y="520701"/>
            <a:ext cx="8211312" cy="52629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cs typeface="Times New Roman" panose="02020603050405020304" pitchFamily="18" charset="0"/>
              </a:rPr>
              <a:t>Ac</a:t>
            </a:r>
            <a: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cs typeface="Times New Roman" panose="02020603050405020304" pitchFamily="18" charset="0"/>
              </a:rPr>
              <a:t> anti-LC:</a:t>
            </a:r>
            <a:r>
              <a:rPr kumimoji="0" lang="fr-FR" altLang="fr-FR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kumimoji="0" lang="fr-FR" altLang="fr-FR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cs typeface="Times New Roman" panose="02020603050405020304" pitchFamily="18" charset="0"/>
              </a:rPr>
              <a:t>liver</a:t>
            </a:r>
            <a:r>
              <a:rPr kumimoji="0" lang="fr-FR" altLang="fr-FR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cs typeface="Times New Roman" panose="02020603050405020304" pitchFamily="18" charset="0"/>
              </a:rPr>
              <a:t>cytosol 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r>
              <a:rPr lang="fr-FR" altLang="fr-FR" sz="1400" b="1" dirty="0" smtClean="0">
                <a:cs typeface="Times New Roman" panose="02020603050405020304" pitchFamily="18" charset="0"/>
              </a:rPr>
              <a:t>1.Variétés</a:t>
            </a:r>
            <a:r>
              <a:rPr lang="fr-FR" altLang="fr-FR" sz="1400" b="1" dirty="0">
                <a:cs typeface="Times New Roman" panose="02020603050405020304" pitchFamily="18" charset="0"/>
              </a:rPr>
              <a:t> </a:t>
            </a:r>
            <a:r>
              <a:rPr lang="fr-FR" altLang="fr-FR" sz="1400" b="1" dirty="0" err="1">
                <a:cs typeface="Times New Roman" panose="02020603050405020304" pitchFamily="18" charset="0"/>
              </a:rPr>
              <a:t>d'Ac</a:t>
            </a:r>
            <a:r>
              <a:rPr lang="fr-FR" altLang="fr-FR" sz="1400" b="1" dirty="0">
                <a:cs typeface="Times New Roman" panose="02020603050405020304" pitchFamily="18" charset="0"/>
              </a:rPr>
              <a:t> anti-LC </a:t>
            </a:r>
            <a:r>
              <a:rPr lang="fr-FR" altLang="fr-FR" sz="1400" b="1" dirty="0" smtClean="0">
                <a:cs typeface="Times New Roman" panose="02020603050405020304" pitchFamily="18" charset="0"/>
              </a:rPr>
              <a:t>:</a:t>
            </a:r>
            <a:r>
              <a:rPr lang="fr-FR" altLang="fr-FR" sz="1400" b="1" dirty="0">
                <a:cs typeface="Times New Roman" panose="02020603050405020304" pitchFamily="18" charset="0"/>
              </a:rPr>
              <a:t>caractérisés par une fluorescence homogène du cytoplasme des hépatocytes. spécifiques du foie</a:t>
            </a:r>
          </a:p>
          <a:p>
            <a:pPr lvl="0"/>
            <a:endParaRPr lang="fr-FR" altLang="fr-FR" sz="1400" b="1" dirty="0">
              <a:cs typeface="Times New Roman" panose="02020603050405020304" pitchFamily="18" charset="0"/>
            </a:endParaRPr>
          </a:p>
          <a:p>
            <a:pPr lvl="0"/>
            <a:r>
              <a:rPr lang="fr-FR" altLang="fr-FR" sz="1200" b="1" dirty="0" smtClean="0">
                <a:cs typeface="Times New Roman" panose="02020603050405020304" pitchFamily="18" charset="0"/>
              </a:rPr>
              <a:t>*</a:t>
            </a:r>
            <a:r>
              <a:rPr lang="fr-FR" altLang="fr-FR" sz="1200" b="1" dirty="0" err="1" smtClean="0">
                <a:cs typeface="Times New Roman" panose="02020603050405020304" pitchFamily="18" charset="0"/>
              </a:rPr>
              <a:t>Ac</a:t>
            </a:r>
            <a:r>
              <a:rPr lang="fr-FR" altLang="fr-FR" sz="1200" b="1" dirty="0" smtClean="0">
                <a:cs typeface="Times New Roman" panose="02020603050405020304" pitchFamily="18" charset="0"/>
              </a:rPr>
              <a:t> </a:t>
            </a:r>
            <a:r>
              <a:rPr lang="fr-FR" altLang="fr-FR" sz="1200" b="1" dirty="0">
                <a:cs typeface="Times New Roman" panose="02020603050405020304" pitchFamily="18" charset="0"/>
              </a:rPr>
              <a:t>anti-LC: tous les </a:t>
            </a:r>
            <a:r>
              <a:rPr lang="fr-FR" altLang="fr-FR" sz="1200" b="1" dirty="0" smtClean="0">
                <a:cs typeface="Times New Roman" panose="02020603050405020304" pitchFamily="18" charset="0"/>
              </a:rPr>
              <a:t>hépatocytes (</a:t>
            </a:r>
            <a:r>
              <a:rPr lang="fr-FR" sz="1200" b="1" dirty="0" smtClean="0"/>
              <a:t>non </a:t>
            </a:r>
            <a:r>
              <a:rPr lang="fr-FR" sz="1200" b="1" dirty="0"/>
              <a:t>visualisés </a:t>
            </a:r>
            <a:r>
              <a:rPr lang="fr-FR" sz="1200" b="1" dirty="0" smtClean="0"/>
              <a:t>si </a:t>
            </a:r>
            <a:r>
              <a:rPr lang="fr-FR" altLang="fr-FR" sz="1200" b="1" dirty="0" smtClean="0">
                <a:cs typeface="Times New Roman" panose="02020603050405020304" pitchFamily="18" charset="0"/>
              </a:rPr>
              <a:t>LKM1 + )</a:t>
            </a:r>
          </a:p>
          <a:p>
            <a:pPr lvl="0"/>
            <a:endParaRPr lang="fr-FR" altLang="fr-FR" sz="1200" b="1" dirty="0">
              <a:cs typeface="Times New Roman" panose="02020603050405020304" pitchFamily="18" charset="0"/>
            </a:endParaRPr>
          </a:p>
          <a:p>
            <a:pPr lvl="0"/>
            <a:r>
              <a:rPr lang="fr-FR" altLang="fr-FR" sz="1200" b="1" dirty="0" smtClean="0">
                <a:cs typeface="Times New Roman" panose="02020603050405020304" pitchFamily="18" charset="0"/>
              </a:rPr>
              <a:t>*</a:t>
            </a:r>
            <a:r>
              <a:rPr lang="fr-FR" altLang="fr-FR" sz="1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Ac</a:t>
            </a:r>
            <a:r>
              <a:rPr lang="fr-FR" altLang="fr-FR" sz="1200" b="1" dirty="0">
                <a:solidFill>
                  <a:srgbClr val="FF0000"/>
                </a:solidFill>
                <a:cs typeface="Times New Roman" panose="02020603050405020304" pitchFamily="18" charset="0"/>
              </a:rPr>
              <a:t> anti-LC1</a:t>
            </a:r>
            <a:r>
              <a:rPr lang="fr-FR" altLang="fr-FR" sz="1200" b="1" dirty="0">
                <a:cs typeface="Times New Roman" panose="02020603050405020304" pitchFamily="18" charset="0"/>
              </a:rPr>
              <a:t> : </a:t>
            </a:r>
            <a:r>
              <a:rPr lang="fr-FR" sz="1200" b="1" dirty="0" smtClean="0"/>
              <a:t>hépatocytes </a:t>
            </a:r>
            <a:r>
              <a:rPr lang="fr-FR" sz="1200" b="1" dirty="0"/>
              <a:t>sauf ceux les plus proches de la veine </a:t>
            </a:r>
            <a:r>
              <a:rPr lang="fr-FR" sz="1200" b="1" dirty="0" err="1"/>
              <a:t>centrolobulaire</a:t>
            </a:r>
            <a:r>
              <a:rPr lang="fr-FR" sz="1200" b="1" dirty="0"/>
              <a:t> </a:t>
            </a:r>
            <a:r>
              <a:rPr lang="fr-FR" sz="1200" b="1" dirty="0" smtClean="0"/>
              <a:t>(</a:t>
            </a:r>
            <a:r>
              <a:rPr lang="fr-FR" sz="1200" b="1" dirty="0"/>
              <a:t>1 couche)</a:t>
            </a:r>
            <a:br>
              <a:rPr lang="fr-FR" sz="1200" b="1" dirty="0"/>
            </a:br>
            <a:r>
              <a:rPr lang="fr-FR" sz="1200" b="1" dirty="0"/>
              <a:t>souvent en association avec les </a:t>
            </a:r>
            <a:r>
              <a:rPr lang="fr-FR" sz="1200" b="1" dirty="0" err="1"/>
              <a:t>Ac</a:t>
            </a:r>
            <a:r>
              <a:rPr lang="fr-FR" sz="1200" b="1" dirty="0"/>
              <a:t> </a:t>
            </a:r>
            <a:r>
              <a:rPr lang="fr-FR" sz="1200" b="1" dirty="0" smtClean="0"/>
              <a:t>anti-LKM1 mais non visualisés dans ce cas</a:t>
            </a:r>
          </a:p>
          <a:p>
            <a:pPr lvl="0"/>
            <a:endParaRPr lang="fr-FR" altLang="fr-FR" sz="1200" b="1" dirty="0">
              <a:cs typeface="Times New Roman" panose="02020603050405020304" pitchFamily="18" charset="0"/>
            </a:endParaRPr>
          </a:p>
          <a:p>
            <a:pPr lvl="0"/>
            <a:r>
              <a:rPr lang="fr-FR" altLang="fr-FR" sz="1200" b="1" dirty="0" smtClean="0">
                <a:cs typeface="Times New Roman" panose="02020603050405020304" pitchFamily="18" charset="0"/>
              </a:rPr>
              <a:t>*</a:t>
            </a:r>
            <a:r>
              <a:rPr lang="fr-FR" altLang="fr-FR" sz="1200" b="1" dirty="0" err="1" smtClean="0">
                <a:cs typeface="Times New Roman" panose="02020603050405020304" pitchFamily="18" charset="0"/>
              </a:rPr>
              <a:t>Ac</a:t>
            </a:r>
            <a:r>
              <a:rPr lang="fr-FR" altLang="fr-FR" sz="1200" b="1" dirty="0">
                <a:cs typeface="Times New Roman" panose="02020603050405020304" pitchFamily="18" charset="0"/>
              </a:rPr>
              <a:t> anti-LC2 </a:t>
            </a:r>
            <a:r>
              <a:rPr lang="fr-FR" altLang="fr-FR" sz="1200" b="1" dirty="0" smtClean="0">
                <a:cs typeface="Times New Roman" panose="02020603050405020304" pitchFamily="18" charset="0"/>
              </a:rPr>
              <a:t>: </a:t>
            </a:r>
            <a:r>
              <a:rPr lang="fr-FR" sz="1200" b="1" dirty="0" smtClean="0"/>
              <a:t>hépatocytes </a:t>
            </a:r>
            <a:r>
              <a:rPr lang="fr-FR" sz="1200" b="1" dirty="0"/>
              <a:t>sauf ceux proches de la veine </a:t>
            </a:r>
            <a:r>
              <a:rPr lang="fr-FR" sz="1200" b="1" dirty="0" err="1" smtClean="0"/>
              <a:t>centrolobulaire</a:t>
            </a:r>
            <a:r>
              <a:rPr lang="fr-FR" sz="1200" b="1" dirty="0" smtClean="0"/>
              <a:t> </a:t>
            </a:r>
            <a:r>
              <a:rPr lang="fr-FR" sz="1200" b="1" dirty="0"/>
              <a:t>(2/3 couches) </a:t>
            </a:r>
            <a:br>
              <a:rPr lang="fr-FR" sz="1200" b="1" dirty="0"/>
            </a:br>
            <a:endParaRPr lang="fr-FR" altLang="fr-FR" sz="1200" b="1" dirty="0">
              <a:solidFill>
                <a:srgbClr val="000099"/>
              </a:solidFill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b="1" dirty="0">
                <a:latin typeface="+mn-lt"/>
                <a:cs typeface="Times New Roman" panose="02020603050405020304" pitchFamily="18" charset="0"/>
              </a:rPr>
              <a:t>R</a:t>
            </a:r>
            <a:r>
              <a:rPr kumimoji="0" lang="fr-FR" altLang="fr-FR" sz="1200" b="1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econnaissent des molécules non associées à des organites cellulaires ou de passage dans le cytosol</a:t>
            </a:r>
          </a:p>
          <a:p>
            <a:pPr lvl="0"/>
            <a:r>
              <a:rPr lang="fr-FR" altLang="fr-FR" sz="1200" b="1" dirty="0">
                <a:cs typeface="Times New Roman" panose="02020603050405020304" pitchFamily="18" charset="0"/>
              </a:rPr>
              <a:t>Une </a:t>
            </a:r>
            <a:r>
              <a:rPr lang="fr-FR" altLang="fr-FR" sz="1200" b="1" dirty="0" smtClean="0">
                <a:cs typeface="Times New Roman" panose="02020603050405020304" pitchFamily="18" charset="0"/>
              </a:rPr>
              <a:t>des cibles </a:t>
            </a:r>
            <a:r>
              <a:rPr lang="fr-FR" altLang="fr-FR" sz="1200" b="1" dirty="0">
                <a:cs typeface="Times New Roman" panose="02020603050405020304" pitchFamily="18" charset="0"/>
              </a:rPr>
              <a:t>des anti-LC1 est une </a:t>
            </a:r>
            <a:r>
              <a:rPr lang="fr-FR" altLang="fr-FR" sz="1200" b="1" dirty="0" err="1">
                <a:cs typeface="Times New Roman" panose="02020603050405020304" pitchFamily="18" charset="0"/>
              </a:rPr>
              <a:t>formiminotransférase</a:t>
            </a:r>
            <a:r>
              <a:rPr lang="fr-FR" altLang="fr-FR" sz="1200" b="1" dirty="0">
                <a:cs typeface="Times New Roman" panose="02020603050405020304" pitchFamily="18" charset="0"/>
              </a:rPr>
              <a:t> </a:t>
            </a:r>
            <a:r>
              <a:rPr lang="fr-FR" altLang="fr-FR" sz="1200" b="1" dirty="0" err="1">
                <a:cs typeface="Times New Roman" panose="02020603050405020304" pitchFamily="18" charset="0"/>
              </a:rPr>
              <a:t>cyclodéaminase</a:t>
            </a:r>
            <a:r>
              <a:rPr lang="fr-FR" altLang="fr-FR" sz="1200" b="1" dirty="0">
                <a:cs typeface="Times New Roman" panose="02020603050405020304" pitchFamily="18" charset="0"/>
              </a:rPr>
              <a:t> hépatique de 62kDa de l'homme ou de 58kDa du rat présente dans la cellule sous forme d'un tétramère de 250kDa. </a:t>
            </a:r>
          </a:p>
          <a:p>
            <a:pPr lvl="0"/>
            <a:r>
              <a:rPr lang="fr-FR" altLang="fr-FR" sz="1200" b="1" dirty="0" smtClean="0">
                <a:cs typeface="Times New Roman" panose="02020603050405020304" pitchFamily="18" charset="0"/>
              </a:rPr>
              <a:t>Autres cibles </a:t>
            </a:r>
            <a:r>
              <a:rPr lang="fr-FR" altLang="fr-FR" sz="1200" b="1" dirty="0">
                <a:cs typeface="Times New Roman" panose="02020603050405020304" pitchFamily="18" charset="0"/>
              </a:rPr>
              <a:t>des </a:t>
            </a:r>
            <a:r>
              <a:rPr lang="fr-FR" altLang="fr-FR" sz="1200" b="1" dirty="0" err="1">
                <a:cs typeface="Times New Roman" panose="02020603050405020304" pitchFamily="18" charset="0"/>
              </a:rPr>
              <a:t>Ac</a:t>
            </a:r>
            <a:r>
              <a:rPr lang="fr-FR" altLang="fr-FR" sz="1200" b="1" dirty="0">
                <a:cs typeface="Times New Roman" panose="02020603050405020304" pitchFamily="18" charset="0"/>
              </a:rPr>
              <a:t> </a:t>
            </a:r>
            <a:r>
              <a:rPr lang="fr-FR" altLang="fr-FR" sz="1200" b="1" dirty="0" smtClean="0">
                <a:cs typeface="Times New Roman" panose="02020603050405020304" pitchFamily="18" charset="0"/>
              </a:rPr>
              <a:t>anti-LC1:  </a:t>
            </a:r>
            <a:r>
              <a:rPr lang="fr-FR" altLang="fr-FR" sz="1200" b="1" dirty="0">
                <a:cs typeface="Times New Roman" panose="02020603050405020304" pitchFamily="18" charset="0"/>
              </a:rPr>
              <a:t>peptides </a:t>
            </a:r>
            <a:r>
              <a:rPr lang="fr-FR" altLang="fr-FR" sz="1200" b="1" dirty="0" err="1">
                <a:cs typeface="Times New Roman" panose="02020603050405020304" pitchFamily="18" charset="0"/>
              </a:rPr>
              <a:t>cytosoliques</a:t>
            </a:r>
            <a:r>
              <a:rPr lang="fr-FR" altLang="fr-FR" sz="1200" b="1" dirty="0">
                <a:cs typeface="Times New Roman" panose="02020603050405020304" pitchFamily="18" charset="0"/>
              </a:rPr>
              <a:t> de 35, 39, 47, 50 et 55kDa </a:t>
            </a:r>
            <a:r>
              <a:rPr lang="fr-FR" altLang="fr-FR" sz="1200" b="1" dirty="0" smtClean="0">
                <a:cs typeface="Times New Roman" panose="02020603050405020304" pitchFamily="18" charset="0"/>
              </a:rPr>
              <a:t>( </a:t>
            </a:r>
            <a:r>
              <a:rPr lang="fr-FR" altLang="fr-FR" sz="1200" b="1" dirty="0" err="1" smtClean="0">
                <a:cs typeface="Times New Roman" panose="02020603050405020304" pitchFamily="18" charset="0"/>
              </a:rPr>
              <a:t>immunoblot</a:t>
            </a:r>
            <a:r>
              <a:rPr lang="fr-FR" altLang="fr-FR" sz="1200" b="1" dirty="0" smtClean="0">
                <a:cs typeface="Times New Roman" panose="02020603050405020304" pitchFamily="18" charset="0"/>
              </a:rPr>
              <a:t>)</a:t>
            </a:r>
            <a:r>
              <a:rPr kumimoji="0" lang="fr-FR" altLang="fr-FR" sz="1200" b="1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/>
            </a:r>
            <a:br>
              <a:rPr kumimoji="0" lang="fr-FR" altLang="fr-FR" sz="1200" b="1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</a:br>
            <a:endParaRPr lang="fr-FR" altLang="fr-FR" sz="1200" b="1" dirty="0">
              <a:latin typeface="+mn-lt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200" b="1" dirty="0">
              <a:latin typeface="+mn-lt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200" b="1" dirty="0">
              <a:latin typeface="+mn-lt"/>
              <a:cs typeface="Times New Roman" panose="02020603050405020304" pitchFamily="18" charset="0"/>
            </a:endParaRPr>
          </a:p>
          <a:p>
            <a:pPr lvl="0"/>
            <a:r>
              <a:rPr lang="fr-FR" altLang="fr-FR" sz="1200" b="1" dirty="0" smtClean="0">
                <a:latin typeface="+mn-lt"/>
                <a:cs typeface="Times New Roman" panose="02020603050405020304" pitchFamily="18" charset="0"/>
              </a:rPr>
              <a:t>2.Autres a</a:t>
            </a:r>
            <a:r>
              <a:rPr kumimoji="0" lang="fr-FR" altLang="fr-FR" sz="1200" b="1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uto-</a:t>
            </a:r>
            <a:r>
              <a:rPr kumimoji="0" lang="fr-FR" altLang="fr-FR" sz="1200" b="1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Ac</a:t>
            </a:r>
            <a:r>
              <a:rPr kumimoji="0" lang="fr-FR" altLang="fr-FR" sz="1200" b="1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 :  anti-p95c (c pour cytosol)  : spécifiques de la p97/</a:t>
            </a:r>
            <a:r>
              <a:rPr kumimoji="0" lang="fr-FR" altLang="fr-FR" sz="1200" b="1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valosin-containing</a:t>
            </a:r>
            <a:r>
              <a:rPr kumimoji="0" lang="fr-FR" altLang="fr-FR" sz="1200" b="1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kumimoji="0" lang="fr-FR" altLang="fr-FR" sz="1200" b="1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protein</a:t>
            </a:r>
            <a:r>
              <a:rPr kumimoji="0" lang="fr-FR" altLang="fr-FR" sz="1200" b="1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 (VCP)</a:t>
            </a:r>
          </a:p>
          <a:p>
            <a:pPr lvl="0"/>
            <a:r>
              <a:rPr lang="fr-FR" altLang="fr-FR" sz="1200" dirty="0" smtClean="0">
                <a:latin typeface="+mn-lt"/>
                <a:cs typeface="Times New Roman" panose="02020603050405020304" pitchFamily="18" charset="0"/>
              </a:rPr>
              <a:t>La </a:t>
            </a:r>
            <a:r>
              <a:rPr lang="fr-FR" altLang="fr-FR" sz="1200" dirty="0">
                <a:latin typeface="+mn-lt"/>
                <a:cs typeface="Times New Roman" panose="02020603050405020304" pitchFamily="18" charset="0"/>
              </a:rPr>
              <a:t>VCP est une "</a:t>
            </a:r>
            <a:r>
              <a:rPr lang="fr-FR" altLang="fr-FR" sz="1200" dirty="0" smtClean="0">
                <a:latin typeface="+mn-lt"/>
                <a:cs typeface="Times New Roman" panose="02020603050405020304" pitchFamily="18" charset="0"/>
              </a:rPr>
              <a:t>ATPase associée à des activités cellulaires variées qui </a:t>
            </a:r>
            <a:r>
              <a:rPr lang="fr-FR" altLang="fr-FR" sz="1200" dirty="0">
                <a:latin typeface="+mn-lt"/>
                <a:cs typeface="Times New Roman" panose="02020603050405020304" pitchFamily="18" charset="0"/>
              </a:rPr>
              <a:t>agit comme une molécule </a:t>
            </a:r>
            <a:r>
              <a:rPr lang="fr-FR" altLang="fr-FR" sz="1200" dirty="0" err="1">
                <a:latin typeface="+mn-lt"/>
                <a:cs typeface="Times New Roman" panose="02020603050405020304" pitchFamily="18" charset="0"/>
              </a:rPr>
              <a:t>chaperone</a:t>
            </a:r>
            <a:r>
              <a:rPr lang="fr-FR" altLang="fr-FR" sz="1200" dirty="0">
                <a:latin typeface="+mn-lt"/>
                <a:cs typeface="Times New Roman" panose="02020603050405020304" pitchFamily="18" charset="0"/>
              </a:rPr>
              <a:t> notamment dans la dégradation dépendant de </a:t>
            </a:r>
            <a:r>
              <a:rPr lang="fr-FR" altLang="fr-FR" sz="1200" dirty="0" smtClean="0">
                <a:latin typeface="+mn-lt"/>
                <a:cs typeface="Times New Roman" panose="02020603050405020304" pitchFamily="18" charset="0"/>
              </a:rPr>
              <a:t>l'ubiquitine </a:t>
            </a:r>
            <a:r>
              <a:rPr lang="fr-FR" altLang="fr-FR" sz="1200" dirty="0" err="1" smtClean="0">
                <a:latin typeface="+mn-lt"/>
                <a:cs typeface="Times New Roman" panose="02020603050405020304" pitchFamily="18" charset="0"/>
              </a:rPr>
              <a:t>protéasome</a:t>
            </a:r>
            <a:r>
              <a:rPr lang="fr-FR" altLang="fr-FR" sz="1200" dirty="0" smtClean="0">
                <a:latin typeface="+mn-lt"/>
                <a:cs typeface="Times New Roman" panose="02020603050405020304" pitchFamily="18" charset="0"/>
              </a:rPr>
              <a:t>.</a:t>
            </a:r>
            <a:r>
              <a:rPr lang="fr-FR" altLang="fr-FR" sz="1200" dirty="0">
                <a:latin typeface="+mn-lt"/>
                <a:cs typeface="Times New Roman" panose="02020603050405020304" pitchFamily="18" charset="0"/>
              </a:rPr>
              <a:t> </a:t>
            </a:r>
            <a:r>
              <a:rPr kumimoji="0" lang="fr-FR" altLang="fr-FR" sz="120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Ces auto-</a:t>
            </a:r>
            <a:r>
              <a:rPr kumimoji="0" lang="fr-FR" altLang="fr-FR" sz="1200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Ac</a:t>
            </a:r>
            <a:r>
              <a:rPr kumimoji="0" lang="fr-FR" altLang="fr-FR" sz="120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 inhiberaient </a:t>
            </a:r>
            <a:r>
              <a:rPr kumimoji="0" lang="fr-FR" altLang="fr-FR" sz="1200" i="1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in vitro </a:t>
            </a:r>
            <a:r>
              <a:rPr kumimoji="0" lang="fr-FR" altLang="fr-FR" sz="120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l'assemblage de l'enveloppe nucléaire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Sur </a:t>
            </a:r>
            <a:r>
              <a:rPr kumimoji="0" lang="fr-FR" altLang="fr-FR" sz="1200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immunoblot</a:t>
            </a:r>
            <a:r>
              <a:rPr kumimoji="0" lang="fr-FR" altLang="fr-FR" sz="120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 de cytosol de foie</a:t>
            </a:r>
            <a:r>
              <a:rPr lang="fr-FR" altLang="fr-FR" sz="1200" dirty="0">
                <a:latin typeface="+mn-lt"/>
                <a:cs typeface="Times New Roman" panose="02020603050405020304" pitchFamily="18" charset="0"/>
              </a:rPr>
              <a:t>:</a:t>
            </a:r>
            <a:r>
              <a:rPr kumimoji="0" lang="fr-FR" altLang="fr-FR" sz="120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 protéine de 40kDa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200" dirty="0">
                <a:latin typeface="+mn-lt"/>
                <a:cs typeface="Times New Roman" panose="02020603050405020304" pitchFamily="18" charset="0"/>
              </a:rPr>
              <a:t>D</a:t>
            </a:r>
            <a:r>
              <a:rPr kumimoji="0" lang="fr-FR" altLang="fr-FR" sz="120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étectables chez 57% des sujets avec </a:t>
            </a:r>
            <a:r>
              <a:rPr kumimoji="0" lang="fr-FR" altLang="fr-FR" sz="120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  <a:hlinkClick r:id="rId2"/>
              </a:rPr>
              <a:t>porphyries cutanées tardives</a:t>
            </a:r>
            <a:r>
              <a:rPr kumimoji="0" lang="fr-FR" altLang="fr-FR" sz="120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Times New Roman" panose="02020603050405020304" pitchFamily="18" charset="0"/>
              </a:rPr>
              <a:t> sporadiques surtout si HVC +</a:t>
            </a:r>
            <a:endParaRPr kumimoji="0" lang="fr-FR" altLang="fr-FR" sz="120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  <a:p>
            <a:r>
              <a:rPr lang="fr-FR" altLang="fr-FR" sz="1200" dirty="0">
                <a:latin typeface="+mn-lt"/>
                <a:cs typeface="Times New Roman" panose="02020603050405020304" pitchFamily="18" charset="0"/>
              </a:rPr>
              <a:t>Les CBP </a:t>
            </a:r>
            <a:r>
              <a:rPr lang="fr-FR" altLang="fr-FR" sz="1200" dirty="0" smtClean="0">
                <a:latin typeface="+mn-lt"/>
                <a:cs typeface="Times New Roman" panose="02020603050405020304" pitchFamily="18" charset="0"/>
              </a:rPr>
              <a:t>(12,5%?) avec </a:t>
            </a:r>
            <a:r>
              <a:rPr lang="fr-FR" altLang="fr-FR" sz="1200" dirty="0">
                <a:latin typeface="+mn-lt"/>
                <a:cs typeface="Times New Roman" panose="02020603050405020304" pitchFamily="18" charset="0"/>
              </a:rPr>
              <a:t>ces auto-</a:t>
            </a:r>
            <a:r>
              <a:rPr lang="fr-FR" altLang="fr-FR" sz="1200" dirty="0" err="1">
                <a:latin typeface="+mn-lt"/>
                <a:cs typeface="Times New Roman" panose="02020603050405020304" pitchFamily="18" charset="0"/>
              </a:rPr>
              <a:t>Ac</a:t>
            </a:r>
            <a:r>
              <a:rPr lang="fr-FR" altLang="fr-FR" sz="1200" dirty="0">
                <a:latin typeface="+mn-lt"/>
                <a:cs typeface="Times New Roman" panose="02020603050405020304" pitchFamily="18" charset="0"/>
              </a:rPr>
              <a:t> : pronostic moins sévère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i="0" u="none" strike="noStrike" cap="none" normalizeH="0" baseline="0" dirty="0" smtClean="0">
              <a:ln>
                <a:noFill/>
              </a:ln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100" name="Picture 4" descr="\\CHU-LYON.FR\BUREAUTIQUE\GHS\GHS_CBS\ls_autoimmunite\autoac2011-2012\Ressources\a_dg0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825" y="-2746375"/>
            <a:ext cx="342900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13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7351"/>
            <a:ext cx="7772400" cy="1748901"/>
          </a:xfrm>
        </p:spPr>
        <p:txBody>
          <a:bodyPr>
            <a:normAutofit fontScale="90000"/>
          </a:bodyPr>
          <a:lstStyle/>
          <a:p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1. Aspect </a:t>
            </a:r>
            <a:r>
              <a:rPr lang="fr-FR" sz="1800" b="1" dirty="0" err="1" smtClean="0">
                <a:solidFill>
                  <a:srgbClr val="FF0000"/>
                </a:solidFill>
                <a:latin typeface="+mn-lt"/>
              </a:rPr>
              <a:t>LKMx</a:t>
            </a:r>
            <a:r>
              <a:rPr lang="fr-FR" sz="1800" b="1" dirty="0" smtClean="0">
                <a:solidFill>
                  <a:srgbClr val="FF0000"/>
                </a:solidFill>
                <a:latin typeface="+mn-lt"/>
              </a:rPr>
              <a:t>/LM</a:t>
            </a:r>
            <a:br>
              <a:rPr lang="fr-FR" sz="1800" b="1" dirty="0" smtClean="0">
                <a:solidFill>
                  <a:srgbClr val="FF0000"/>
                </a:solidFill>
                <a:latin typeface="+mn-lt"/>
              </a:rPr>
            </a:br>
            <a:r>
              <a:rPr lang="fr-FR" sz="1800" b="1" dirty="0">
                <a:latin typeface="+mn-lt"/>
              </a:rPr>
              <a:t/>
            </a:r>
            <a:br>
              <a:rPr lang="fr-FR" sz="1800" b="1" dirty="0">
                <a:latin typeface="+mn-lt"/>
              </a:rPr>
            </a:br>
            <a:r>
              <a:rPr lang="fr-FR" sz="1800" b="1" dirty="0" smtClean="0">
                <a:latin typeface="+mn-lt"/>
              </a:rPr>
              <a:t>Fluorescence </a:t>
            </a:r>
            <a:r>
              <a:rPr lang="fr-FR" sz="1800" b="1" dirty="0">
                <a:latin typeface="+mn-lt"/>
              </a:rPr>
              <a:t>des tubes </a:t>
            </a:r>
            <a:r>
              <a:rPr lang="fr-FR" sz="1800" b="1" dirty="0" smtClean="0">
                <a:latin typeface="+mn-lt"/>
              </a:rPr>
              <a:t>rénaux </a:t>
            </a:r>
            <a:br>
              <a:rPr lang="fr-FR" sz="1800" b="1" dirty="0" smtClean="0">
                <a:latin typeface="+mn-lt"/>
              </a:rPr>
            </a:br>
            <a:r>
              <a:rPr lang="fr-FR" sz="1800" b="1" dirty="0" smtClean="0">
                <a:latin typeface="+mn-lt"/>
              </a:rPr>
              <a:t>proximaux : P1/P2/P3 cortex</a:t>
            </a:r>
            <a:br>
              <a:rPr lang="fr-FR" sz="1800" b="1" dirty="0" smtClean="0">
                <a:latin typeface="+mn-lt"/>
              </a:rPr>
            </a:br>
            <a:r>
              <a:rPr lang="fr-FR" sz="1800" b="1" dirty="0" smtClean="0">
                <a:latin typeface="+mn-lt"/>
              </a:rPr>
              <a:t>distaux: TD Médullaire</a:t>
            </a:r>
            <a:br>
              <a:rPr lang="fr-FR" sz="1800" b="1" dirty="0" smtClean="0">
                <a:latin typeface="+mn-lt"/>
              </a:rPr>
            </a:br>
            <a:r>
              <a:rPr lang="fr-FR" sz="1800" b="1" dirty="0" smtClean="0">
                <a:latin typeface="+mn-lt"/>
              </a:rPr>
              <a:t>+</a:t>
            </a:r>
            <a:br>
              <a:rPr lang="fr-FR" sz="1800" b="1" dirty="0" smtClean="0">
                <a:latin typeface="+mn-lt"/>
              </a:rPr>
            </a:br>
            <a:r>
              <a:rPr lang="fr-FR" sz="1800" b="1" dirty="0" smtClean="0">
                <a:latin typeface="+mn-lt"/>
              </a:rPr>
              <a:t> LM au niveau du foie</a:t>
            </a:r>
            <a:br>
              <a:rPr lang="fr-FR" sz="1800" b="1" dirty="0" smtClean="0">
                <a:latin typeface="+mn-lt"/>
              </a:rPr>
            </a:br>
            <a:endParaRPr lang="fr-FR" sz="1800" b="1" dirty="0">
              <a:latin typeface="+mn-lt"/>
            </a:endParaRPr>
          </a:p>
        </p:txBody>
      </p:sp>
      <p:sp>
        <p:nvSpPr>
          <p:cNvPr id="4" name="Titre 1"/>
          <p:cNvSpPr>
            <a:spLocks noGrp="1"/>
          </p:cNvSpPr>
          <p:nvPr>
            <p:ph type="subTitle" idx="1"/>
          </p:nvPr>
        </p:nvSpPr>
        <p:spPr>
          <a:xfrm>
            <a:off x="1027590" y="2234877"/>
            <a:ext cx="6858000" cy="1655762"/>
          </a:xfrm>
        </p:spPr>
        <p:txBody>
          <a:bodyPr>
            <a:noAutofit/>
          </a:bodyPr>
          <a:lstStyle/>
          <a:p>
            <a:r>
              <a:rPr lang="fr-FR" sz="1800" b="1" dirty="0" smtClean="0">
                <a:solidFill>
                  <a:srgbClr val="FF0000"/>
                </a:solidFill>
              </a:rPr>
              <a:t>2. Aspect </a:t>
            </a:r>
            <a:r>
              <a:rPr lang="fr-FR" sz="1800" b="1" dirty="0" err="1" smtClean="0">
                <a:solidFill>
                  <a:srgbClr val="FF0000"/>
                </a:solidFill>
              </a:rPr>
              <a:t>LKMx</a:t>
            </a:r>
            <a:r>
              <a:rPr lang="fr-FR" sz="1800" b="1" dirty="0" smtClean="0">
                <a:solidFill>
                  <a:srgbClr val="FF0000"/>
                </a:solidFill>
              </a:rPr>
              <a:t>/LC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/>
              <a:t/>
            </a:r>
            <a:br>
              <a:rPr lang="fr-FR" sz="1800" b="1" dirty="0"/>
            </a:br>
            <a:r>
              <a:rPr lang="fr-FR" sz="1800" b="1" dirty="0"/>
              <a:t>Fluorescence des tubes rénaux </a:t>
            </a:r>
            <a:br>
              <a:rPr lang="fr-FR" sz="1800" b="1" dirty="0"/>
            </a:br>
            <a:r>
              <a:rPr lang="fr-FR" sz="1800" b="1" dirty="0"/>
              <a:t>proximaux : P1/P2/P3 cortex</a:t>
            </a:r>
            <a:br>
              <a:rPr lang="fr-FR" sz="1800" b="1" dirty="0"/>
            </a:br>
            <a:r>
              <a:rPr lang="fr-FR" sz="1800" b="1" dirty="0"/>
              <a:t>distaux: TD Médullaire</a:t>
            </a:r>
            <a:r>
              <a:rPr lang="fr-FR" sz="1800" b="1" dirty="0" smtClean="0"/>
              <a:t/>
            </a:r>
            <a:br>
              <a:rPr lang="fr-FR" sz="1800" b="1" dirty="0" smtClean="0"/>
            </a:br>
            <a:r>
              <a:rPr lang="fr-FR" sz="1800" b="1" dirty="0" smtClean="0"/>
              <a:t>+</a:t>
            </a:r>
            <a:br>
              <a:rPr lang="fr-FR" sz="1800" b="1" dirty="0" smtClean="0"/>
            </a:br>
            <a:r>
              <a:rPr lang="fr-FR" sz="1800" b="1" dirty="0" smtClean="0"/>
              <a:t> LC: </a:t>
            </a:r>
            <a:r>
              <a:rPr lang="fr-FR" sz="1800" b="1" dirty="0" err="1" smtClean="0"/>
              <a:t>liver</a:t>
            </a:r>
            <a:r>
              <a:rPr lang="fr-FR" sz="1800" b="1" dirty="0" smtClean="0"/>
              <a:t> cytosol ou </a:t>
            </a:r>
            <a:r>
              <a:rPr lang="fr-FR" sz="1800" b="1" dirty="0" err="1"/>
              <a:t>l</a:t>
            </a:r>
            <a:r>
              <a:rPr lang="fr-FR" sz="1800" b="1" dirty="0" err="1" smtClean="0"/>
              <a:t>iver</a:t>
            </a:r>
            <a:r>
              <a:rPr lang="fr-FR" sz="1800" b="1" dirty="0" smtClean="0"/>
              <a:t> cytosol 1 ou </a:t>
            </a:r>
            <a:r>
              <a:rPr lang="fr-FR" sz="1800" b="1" dirty="0" err="1" smtClean="0"/>
              <a:t>liver</a:t>
            </a:r>
            <a:r>
              <a:rPr lang="fr-FR" sz="1800" b="1" dirty="0" smtClean="0"/>
              <a:t> cytosol 2</a:t>
            </a:r>
          </a:p>
          <a:p>
            <a:r>
              <a:rPr lang="fr-FR" sz="1800" b="1" dirty="0" smtClean="0"/>
              <a:t>au niveau du foie</a:t>
            </a:r>
            <a:endParaRPr lang="fr-FR" sz="1800" b="1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258410" y="4701807"/>
            <a:ext cx="6858000" cy="580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 smtClean="0">
                <a:solidFill>
                  <a:srgbClr val="FF0000"/>
                </a:solidFill>
              </a:rPr>
              <a:t>3. Aspect LM ou LC (LC, LC1,LC2) </a:t>
            </a:r>
          </a:p>
          <a:p>
            <a:r>
              <a:rPr lang="fr-FR" sz="1800" b="1" dirty="0" smtClean="0"/>
              <a:t>sans marquage des </a:t>
            </a:r>
            <a:r>
              <a:rPr lang="fr-FR" sz="1800" b="1" dirty="0"/>
              <a:t>tubes rénaux </a:t>
            </a:r>
          </a:p>
        </p:txBody>
      </p:sp>
    </p:spTree>
    <p:extLst>
      <p:ext uri="{BB962C8B-B14F-4D97-AF65-F5344CB8AC3E}">
        <p14:creationId xmlns:p14="http://schemas.microsoft.com/office/powerpoint/2010/main" val="378962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LAVAGI LKM  REIN"/>
          <p:cNvPicPr>
            <a:picLocks noChangeAspect="1" noChangeArrowheads="1"/>
          </p:cNvPicPr>
          <p:nvPr/>
        </p:nvPicPr>
        <p:blipFill>
          <a:blip r:embed="rId2">
            <a:lum bright="18000" contrast="48000"/>
          </a:blip>
          <a:srcRect l="4004"/>
          <a:stretch>
            <a:fillRect/>
          </a:stretch>
        </p:blipFill>
        <p:spPr bwMode="auto">
          <a:xfrm>
            <a:off x="323850" y="233363"/>
            <a:ext cx="8640763" cy="636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684213" y="5919788"/>
            <a:ext cx="2632075" cy="466725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BE" altLang="fr-FR" sz="2400" b="1">
                <a:solidFill>
                  <a:srgbClr val="FFFF00"/>
                </a:solidFill>
                <a:cs typeface="Lucida Sans Unicode" pitchFamily="34" charset="0"/>
              </a:rPr>
              <a:t>MOUSE  KIDNEY</a:t>
            </a:r>
            <a:endParaRPr lang="fr-FR" altLang="fr-FR" sz="2400" b="1">
              <a:solidFill>
                <a:srgbClr val="FFFF00"/>
              </a:solidFill>
              <a:cs typeface="Lucida Sans Unicode" pitchFamily="34" charset="0"/>
            </a:endParaRPr>
          </a:p>
        </p:txBody>
      </p:sp>
      <p:sp>
        <p:nvSpPr>
          <p:cNvPr id="49155" name="Oval 5"/>
          <p:cNvSpPr>
            <a:spLocks noChangeArrowheads="1"/>
          </p:cNvSpPr>
          <p:nvPr/>
        </p:nvSpPr>
        <p:spPr bwMode="auto">
          <a:xfrm>
            <a:off x="3130550" y="1844675"/>
            <a:ext cx="1728788" cy="1008063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CH" altLang="fr-FR" sz="3600"/>
              <a:t>P2</a:t>
            </a:r>
            <a:endParaRPr lang="fr-FR" altLang="fr-FR" sz="3600"/>
          </a:p>
        </p:txBody>
      </p:sp>
      <p:sp>
        <p:nvSpPr>
          <p:cNvPr id="49156" name="Oval 6"/>
          <p:cNvSpPr>
            <a:spLocks noChangeArrowheads="1"/>
          </p:cNvSpPr>
          <p:nvPr/>
        </p:nvSpPr>
        <p:spPr bwMode="auto">
          <a:xfrm>
            <a:off x="5149850" y="3429000"/>
            <a:ext cx="1798638" cy="1008063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CH" altLang="fr-FR" sz="3600"/>
              <a:t>P3</a:t>
            </a:r>
            <a:endParaRPr lang="fr-FR" altLang="fr-FR" sz="3600"/>
          </a:p>
        </p:txBody>
      </p:sp>
      <p:sp>
        <p:nvSpPr>
          <p:cNvPr id="49157" name="Oval 7"/>
          <p:cNvSpPr>
            <a:spLocks noChangeArrowheads="1"/>
          </p:cNvSpPr>
          <p:nvPr/>
        </p:nvSpPr>
        <p:spPr bwMode="auto">
          <a:xfrm>
            <a:off x="7164388" y="4868863"/>
            <a:ext cx="1728787" cy="938212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CH" altLang="fr-FR" sz="4000"/>
              <a:t>D</a:t>
            </a:r>
            <a:endParaRPr lang="fr-FR" altLang="fr-FR" sz="4000"/>
          </a:p>
        </p:txBody>
      </p:sp>
      <p:sp>
        <p:nvSpPr>
          <p:cNvPr id="49158" name="Oval 8"/>
          <p:cNvSpPr>
            <a:spLocks noChangeArrowheads="1"/>
          </p:cNvSpPr>
          <p:nvPr/>
        </p:nvSpPr>
        <p:spPr bwMode="auto">
          <a:xfrm>
            <a:off x="1133475" y="639763"/>
            <a:ext cx="1728788" cy="1008062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CH" altLang="fr-FR" sz="3600"/>
              <a:t>P1</a:t>
            </a:r>
            <a:endParaRPr lang="fr-FR" altLang="fr-FR" sz="3600"/>
          </a:p>
        </p:txBody>
      </p:sp>
      <p:sp>
        <p:nvSpPr>
          <p:cNvPr id="49159" name="ZoneTexte 1"/>
          <p:cNvSpPr txBox="1">
            <a:spLocks noChangeArrowheads="1"/>
          </p:cNvSpPr>
          <p:nvPr/>
        </p:nvSpPr>
        <p:spPr bwMode="auto">
          <a:xfrm>
            <a:off x="4683125" y="312738"/>
            <a:ext cx="4014788" cy="585787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LU" sz="2800" b="1">
                <a:solidFill>
                  <a:srgbClr val="FFFF00"/>
                </a:solidFill>
                <a:latin typeface="Calibri" pitchFamily="34" charset="0"/>
              </a:rPr>
              <a:t>ANTI – </a:t>
            </a:r>
            <a:r>
              <a:rPr lang="fr-LU" sz="3200" b="1">
                <a:solidFill>
                  <a:srgbClr val="FFFF00"/>
                </a:solidFill>
                <a:latin typeface="Calibri" pitchFamily="34" charset="0"/>
              </a:rPr>
              <a:t>LKM</a:t>
            </a:r>
            <a:r>
              <a:rPr lang="fr-LU" sz="2800" b="1">
                <a:solidFill>
                  <a:srgbClr val="FFFF00"/>
                </a:solidFill>
                <a:latin typeface="Calibri" pitchFamily="34" charset="0"/>
              </a:rPr>
              <a:t>  ANTIBODIES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95325" y="3284538"/>
            <a:ext cx="3444875" cy="58578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LU" sz="3200" b="1" i="1" dirty="0">
                <a:solidFill>
                  <a:schemeClr val="accent5"/>
                </a:solidFill>
                <a:latin typeface="+mn-lt"/>
              </a:rPr>
              <a:t>PROXIMAL  TUBULI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796871" y="5680074"/>
            <a:ext cx="2452688" cy="52228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LU" sz="2800" b="1" i="1" dirty="0">
                <a:solidFill>
                  <a:schemeClr val="accent5"/>
                </a:solidFill>
                <a:latin typeface="+mn-lt"/>
              </a:rPr>
              <a:t>DISTAL  TUBULI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20102" y="6246117"/>
            <a:ext cx="181735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fr-LU" sz="1400" b="1" dirty="0" err="1"/>
              <a:t>Pr.René-Louis</a:t>
            </a:r>
            <a:r>
              <a:rPr lang="fr-LU" sz="1400" b="1" dirty="0"/>
              <a:t> </a:t>
            </a:r>
            <a:r>
              <a:rPr lang="fr-LU" sz="1400" b="1" dirty="0" err="1"/>
              <a:t>Humbel</a:t>
            </a:r>
            <a:endParaRPr lang="fr-LU" sz="1400" b="1" dirty="0"/>
          </a:p>
        </p:txBody>
      </p:sp>
    </p:spTree>
    <p:extLst>
      <p:ext uri="{BB962C8B-B14F-4D97-AF65-F5344CB8AC3E}">
        <p14:creationId xmlns:p14="http://schemas.microsoft.com/office/powerpoint/2010/main" val="384233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logoLL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08725"/>
            <a:ext cx="93662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 descr="M5 REIN SOU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8" y="116632"/>
            <a:ext cx="89281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Oval 4"/>
          <p:cNvSpPr>
            <a:spLocks noChangeArrowheads="1"/>
          </p:cNvSpPr>
          <p:nvPr/>
        </p:nvSpPr>
        <p:spPr bwMode="auto">
          <a:xfrm>
            <a:off x="1042988" y="533448"/>
            <a:ext cx="1728787" cy="8651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CH" altLang="fr-FR" sz="3600" dirty="0"/>
              <a:t>P1</a:t>
            </a:r>
            <a:endParaRPr lang="fr-FR" altLang="fr-FR" sz="3600" dirty="0"/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>
            <a:off x="2555875" y="1325611"/>
            <a:ext cx="1728788" cy="10080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CH" altLang="fr-FR" sz="3600"/>
              <a:t>P2</a:t>
            </a:r>
            <a:endParaRPr lang="fr-FR" altLang="fr-FR" sz="3600"/>
          </a:p>
        </p:txBody>
      </p:sp>
      <p:sp>
        <p:nvSpPr>
          <p:cNvPr id="65542" name="Oval 6"/>
          <p:cNvSpPr>
            <a:spLocks noChangeArrowheads="1"/>
          </p:cNvSpPr>
          <p:nvPr/>
        </p:nvSpPr>
        <p:spPr bwMode="auto">
          <a:xfrm>
            <a:off x="4211638" y="2276475"/>
            <a:ext cx="1728787" cy="8651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fr-FR" altLang="fr-FR" sz="2400"/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>
            <a:off x="6659563" y="3284538"/>
            <a:ext cx="1728787" cy="93821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CH" altLang="fr-FR" sz="4000" b="1" dirty="0">
                <a:solidFill>
                  <a:srgbClr val="FF0000"/>
                </a:solidFill>
              </a:rPr>
              <a:t>D</a:t>
            </a:r>
            <a:endParaRPr lang="fr-FR" altLang="fr-FR" sz="4000" b="1" dirty="0">
              <a:solidFill>
                <a:srgbClr val="FF0000"/>
              </a:solidFill>
            </a:endParaRPr>
          </a:p>
        </p:txBody>
      </p:sp>
      <p:sp>
        <p:nvSpPr>
          <p:cNvPr id="65545" name="Text Box 11"/>
          <p:cNvSpPr txBox="1">
            <a:spLocks noChangeArrowheads="1"/>
          </p:cNvSpPr>
          <p:nvPr/>
        </p:nvSpPr>
        <p:spPr bwMode="auto">
          <a:xfrm>
            <a:off x="4692650" y="2427610"/>
            <a:ext cx="74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 altLang="fr-FR" sz="3600" dirty="0"/>
              <a:t>P3</a:t>
            </a:r>
            <a:endParaRPr lang="fr-FR" altLang="fr-FR" sz="3600" dirty="0"/>
          </a:p>
        </p:txBody>
      </p:sp>
      <p:sp>
        <p:nvSpPr>
          <p:cNvPr id="2" name="Rectangle 1"/>
          <p:cNvSpPr/>
          <p:nvPr/>
        </p:nvSpPr>
        <p:spPr>
          <a:xfrm>
            <a:off x="7219561" y="6530235"/>
            <a:ext cx="181735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fr-LU" sz="1400" b="1" dirty="0" err="1"/>
              <a:t>Pr.René-Louis</a:t>
            </a:r>
            <a:r>
              <a:rPr lang="fr-LU" sz="1400" b="1" dirty="0"/>
              <a:t> </a:t>
            </a:r>
            <a:r>
              <a:rPr lang="fr-LU" sz="1400" b="1" dirty="0" err="1"/>
              <a:t>Humbel</a:t>
            </a:r>
            <a:endParaRPr lang="fr-LU" sz="1400" b="1" dirty="0"/>
          </a:p>
        </p:txBody>
      </p:sp>
    </p:spTree>
    <p:extLst>
      <p:ext uri="{BB962C8B-B14F-4D97-AF65-F5344CB8AC3E}">
        <p14:creationId xmlns:p14="http://schemas.microsoft.com/office/powerpoint/2010/main" val="220564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7981" y="145882"/>
            <a:ext cx="5442011" cy="60477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43767" y="6435402"/>
            <a:ext cx="40722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CDROM 2012 </a:t>
            </a:r>
            <a:r>
              <a:rPr lang="fr-FR" sz="1400" b="1" dirty="0" err="1" smtClean="0"/>
              <a:t>J.C.Monier</a:t>
            </a:r>
            <a:r>
              <a:rPr lang="fr-FR" sz="1400" b="1" dirty="0" smtClean="0"/>
              <a:t>, </a:t>
            </a:r>
            <a:r>
              <a:rPr lang="fr-FR" sz="1400" b="1" dirty="0" err="1" smtClean="0"/>
              <a:t>C.Auger</a:t>
            </a:r>
            <a:r>
              <a:rPr lang="fr-FR" sz="1400" b="1" dirty="0"/>
              <a:t>,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N.Fabien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89398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BURG CHL Foie"/>
          <p:cNvPicPr>
            <a:picLocks noChangeAspect="1" noChangeArrowheads="1"/>
          </p:cNvPicPr>
          <p:nvPr/>
        </p:nvPicPr>
        <p:blipFill>
          <a:blip r:embed="rId2">
            <a:lum bright="12000" contrast="24000"/>
          </a:blip>
          <a:srcRect/>
          <a:stretch>
            <a:fillRect/>
          </a:stretch>
        </p:blipFill>
        <p:spPr bwMode="auto">
          <a:xfrm>
            <a:off x="107950" y="171450"/>
            <a:ext cx="8785225" cy="6588125"/>
          </a:xfrm>
          <a:prstGeom prst="rect">
            <a:avLst/>
          </a:prstGeo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150F28B-394A-4739-BF57-4078979003A1}"/>
              </a:ext>
            </a:extLst>
          </p:cNvPr>
          <p:cNvSpPr txBox="1"/>
          <p:nvPr/>
        </p:nvSpPr>
        <p:spPr>
          <a:xfrm>
            <a:off x="428878" y="485523"/>
            <a:ext cx="1579278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LU" sz="2800" b="1" dirty="0">
                <a:solidFill>
                  <a:srgbClr val="FFFF00"/>
                </a:solidFill>
              </a:rPr>
              <a:t>ANTI </a:t>
            </a:r>
            <a:r>
              <a:rPr lang="fr-LU" sz="2800" b="1" dirty="0" smtClean="0">
                <a:solidFill>
                  <a:srgbClr val="FFFF00"/>
                </a:solidFill>
              </a:rPr>
              <a:t>1A2</a:t>
            </a:r>
            <a:endParaRPr lang="fr-LU" sz="28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4401" y="6334927"/>
            <a:ext cx="181735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fr-LU" sz="1400" b="1" dirty="0" err="1"/>
              <a:t>Pr.René-Louis</a:t>
            </a:r>
            <a:r>
              <a:rPr lang="fr-LU" sz="1400" b="1" dirty="0"/>
              <a:t> </a:t>
            </a:r>
            <a:r>
              <a:rPr lang="fr-LU" sz="1400" b="1" dirty="0" err="1"/>
              <a:t>Humbel</a:t>
            </a:r>
            <a:endParaRPr lang="fr-LU" sz="1400" b="1" dirty="0"/>
          </a:p>
        </p:txBody>
      </p:sp>
    </p:spTree>
    <p:extLst>
      <p:ext uri="{BB962C8B-B14F-4D97-AF65-F5344CB8AC3E}">
        <p14:creationId xmlns:p14="http://schemas.microsoft.com/office/powerpoint/2010/main" val="203930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2692</TotalTime>
  <Words>1630</Words>
  <Application>Microsoft Office PowerPoint</Application>
  <PresentationFormat>Affichage à l'écran (4:3)</PresentationFormat>
  <Paragraphs>430</Paragraphs>
  <Slides>34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Lucida Sans Unicode</vt:lpstr>
      <vt:lpstr>Times New Roman</vt:lpstr>
      <vt:lpstr>Thème Office</vt:lpstr>
      <vt:lpstr>Anti-« LKM », LM, LC  et clinique:  cohorte de 36 patients  </vt:lpstr>
      <vt:lpstr>Présentation PowerPoint</vt:lpstr>
      <vt:lpstr>Présentation PowerPoint</vt:lpstr>
      <vt:lpstr>Présentation PowerPoint</vt:lpstr>
      <vt:lpstr>1. Aspect LKMx/LM  Fluorescence des tubes rénaux  proximaux : P1/P2/P3 cortex distaux: TD Médullaire +  LM au niveau du foie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cohorte HCL: 36 patients  </vt:lpstr>
      <vt:lpstr>1. Aspect LKMx/LM  Fluorescence des tubes rénaux  +  LM au niveau du foie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Dot : 24/36 sérums : kit euroimmun</vt:lpstr>
      <vt:lpstr>Présentation PowerPoint</vt:lpstr>
      <vt:lpstr>Présentation PowerPoint</vt:lpstr>
      <vt:lpstr>Présentation PowerPoint</vt:lpstr>
      <vt:lpstr>Ac et clinique: cohorte HCL</vt:lpstr>
      <vt:lpstr>Conclusion</vt:lpstr>
    </vt:vector>
  </TitlesOfParts>
  <Company>Hospices Civils de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GONCALVES, David</dc:creator>
  <cp:lastModifiedBy>FABIEN, Nicole</cp:lastModifiedBy>
  <cp:revision>83</cp:revision>
  <cp:lastPrinted>2021-06-02T07:19:22Z</cp:lastPrinted>
  <dcterms:created xsi:type="dcterms:W3CDTF">2020-05-20T14:31:58Z</dcterms:created>
  <dcterms:modified xsi:type="dcterms:W3CDTF">2021-06-03T12:08:42Z</dcterms:modified>
</cp:coreProperties>
</file>