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2" r:id="rId3"/>
    <p:sldId id="261" r:id="rId4"/>
    <p:sldId id="270" r:id="rId5"/>
    <p:sldId id="262" r:id="rId6"/>
    <p:sldId id="264" r:id="rId7"/>
    <p:sldId id="276" r:id="rId8"/>
    <p:sldId id="283" r:id="rId9"/>
    <p:sldId id="293" r:id="rId10"/>
    <p:sldId id="284" r:id="rId11"/>
    <p:sldId id="294" r:id="rId12"/>
    <p:sldId id="295" r:id="rId13"/>
    <p:sldId id="280" r:id="rId14"/>
    <p:sldId id="286" r:id="rId15"/>
    <p:sldId id="290" r:id="rId16"/>
    <p:sldId id="291" r:id="rId17"/>
    <p:sldId id="287" r:id="rId18"/>
    <p:sldId id="288" r:id="rId19"/>
    <p:sldId id="292" r:id="rId20"/>
    <p:sldId id="263"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76696" autoAdjust="0"/>
  </p:normalViewPr>
  <p:slideViewPr>
    <p:cSldViewPr>
      <p:cViewPr varScale="1">
        <p:scale>
          <a:sx n="98" d="100"/>
          <a:sy n="98" d="100"/>
        </p:scale>
        <p:origin x="-193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8BADF6-D3C4-41E7-8C64-F49B1D4A086D}" type="datetimeFigureOut">
              <a:rPr lang="fr-FR" smtClean="0"/>
              <a:t>12/01/2023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EA5B27-1339-47AD-8D58-3CBE93A01B19}" type="slidenum">
              <a:rPr lang="fr-FR" smtClean="0"/>
              <a:t>‹N°›</a:t>
            </a:fld>
            <a:endParaRPr lang="fr-FR"/>
          </a:p>
        </p:txBody>
      </p:sp>
    </p:spTree>
    <p:extLst>
      <p:ext uri="{BB962C8B-B14F-4D97-AF65-F5344CB8AC3E}">
        <p14:creationId xmlns:p14="http://schemas.microsoft.com/office/powerpoint/2010/main" val="96643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800" b="0" dirty="0" smtClean="0"/>
              <a:t>Bibliographie</a:t>
            </a:r>
          </a:p>
          <a:p>
            <a:pPr marL="0" marR="0" indent="0" algn="l" defTabSz="914400" rtl="0" eaLnBrk="1" fontAlgn="auto" latinLnBrk="0" hangingPunct="1">
              <a:lnSpc>
                <a:spcPct val="100000"/>
              </a:lnSpc>
              <a:spcBef>
                <a:spcPts val="0"/>
              </a:spcBef>
              <a:spcAft>
                <a:spcPts val="0"/>
              </a:spcAft>
              <a:buClrTx/>
              <a:buSzTx/>
              <a:buFontTx/>
              <a:buNone/>
              <a:tabLst/>
              <a:defRPr/>
            </a:pPr>
            <a:r>
              <a:rPr lang="fr-FR" sz="800" b="0" i="0" u="none" strike="noStrike" kern="1200" baseline="0" dirty="0" err="1" smtClean="0">
                <a:solidFill>
                  <a:schemeClr val="tx1"/>
                </a:solidFill>
                <a:latin typeface="+mn-lt"/>
                <a:ea typeface="+mn-ea"/>
                <a:cs typeface="+mn-cs"/>
              </a:rPr>
              <a:t>Ben-Chetrit</a:t>
            </a:r>
            <a:r>
              <a:rPr lang="fr-FR" sz="800" b="0" i="0" u="none" strike="noStrike" kern="1200" baseline="0" dirty="0" smtClean="0">
                <a:solidFill>
                  <a:schemeClr val="tx1"/>
                </a:solidFill>
                <a:latin typeface="+mn-lt"/>
                <a:ea typeface="+mn-ea"/>
                <a:cs typeface="+mn-cs"/>
              </a:rPr>
              <a:t>, 1988 : Western blot protéine de 52kDa </a:t>
            </a:r>
            <a:r>
              <a:rPr lang="en-US" sz="1200" b="1" i="0" kern="1200" dirty="0" smtClean="0">
                <a:solidFill>
                  <a:schemeClr val="tx1"/>
                </a:solidFill>
                <a:effectLst/>
                <a:latin typeface="+mn-lt"/>
                <a:ea typeface="+mn-ea"/>
                <a:cs typeface="+mn-cs"/>
              </a:rPr>
              <a:t>A 52-kD protein is a novel component of the SS-A/Ro antigenic particle</a:t>
            </a:r>
          </a:p>
          <a:p>
            <a:endParaRPr lang="fr-FR" sz="800" b="0" i="0" u="none" strike="noStrike" kern="1200" baseline="0" dirty="0" smtClean="0">
              <a:solidFill>
                <a:schemeClr val="tx1"/>
              </a:solidFill>
              <a:latin typeface="+mn-lt"/>
              <a:ea typeface="+mn-ea"/>
              <a:cs typeface="+mn-cs"/>
            </a:endParaRPr>
          </a:p>
          <a:p>
            <a:r>
              <a:rPr lang="fr-FR" sz="800" b="0" i="0" u="none" strike="noStrike" kern="1200" baseline="0" dirty="0" smtClean="0">
                <a:solidFill>
                  <a:schemeClr val="tx1"/>
                </a:solidFill>
                <a:latin typeface="+mn-lt"/>
                <a:ea typeface="+mn-ea"/>
                <a:cs typeface="+mn-cs"/>
              </a:rPr>
              <a:t>patients SS-A /</a:t>
            </a:r>
            <a:r>
              <a:rPr lang="fr-FR" sz="800" b="0" i="0" u="none" strike="noStrike" kern="1200" baseline="0" dirty="0" err="1" smtClean="0">
                <a:solidFill>
                  <a:schemeClr val="tx1"/>
                </a:solidFill>
                <a:latin typeface="+mn-lt"/>
                <a:ea typeface="+mn-ea"/>
                <a:cs typeface="+mn-cs"/>
              </a:rPr>
              <a:t>Ro</a:t>
            </a:r>
            <a:r>
              <a:rPr lang="fr-FR" sz="800" b="0" i="0" u="none" strike="noStrike" kern="1200" baseline="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fr-FR" sz="800" b="0" i="0" u="none" strike="noStrike" kern="1200" baseline="0" dirty="0" smtClean="0">
                <a:solidFill>
                  <a:schemeClr val="tx1"/>
                </a:solidFill>
                <a:latin typeface="+mn-lt"/>
                <a:ea typeface="+mn-ea"/>
                <a:cs typeface="+mn-cs"/>
              </a:rPr>
              <a:t>Chan EK, 1991 : définition moléculaire de la protéine 52kDa </a:t>
            </a:r>
            <a:r>
              <a:rPr lang="en-US" sz="1200" b="1" i="0" kern="1200" dirty="0" smtClean="0">
                <a:solidFill>
                  <a:schemeClr val="tx1"/>
                </a:solidFill>
                <a:effectLst/>
                <a:latin typeface="+mn-lt"/>
                <a:ea typeface="+mn-ea"/>
                <a:cs typeface="+mn-cs"/>
              </a:rPr>
              <a:t>Molecular definition and sequence motifs of the 52-kD component of human SS-A/Ro autoantigen</a:t>
            </a:r>
          </a:p>
          <a:p>
            <a:endParaRPr lang="fr-FR" sz="800" b="0" i="0" u="none" strike="noStrike" kern="1200" baseline="0" dirty="0" smtClean="0">
              <a:solidFill>
                <a:schemeClr val="tx1"/>
              </a:solidFill>
              <a:latin typeface="+mn-lt"/>
              <a:ea typeface="+mn-ea"/>
              <a:cs typeface="+mn-cs"/>
            </a:endParaRPr>
          </a:p>
          <a:p>
            <a:r>
              <a:rPr lang="fr-FR" sz="800" b="0" i="0" u="none" strike="noStrike" kern="1200" baseline="0" dirty="0" smtClean="0">
                <a:solidFill>
                  <a:schemeClr val="tx1"/>
                </a:solidFill>
                <a:latin typeface="+mn-lt"/>
                <a:ea typeface="+mn-ea"/>
                <a:cs typeface="+mn-cs"/>
              </a:rPr>
              <a:t>Boire G ,1995 : Ro52 n’est pas un membre du complexe SS-A/</a:t>
            </a:r>
            <a:r>
              <a:rPr lang="fr-FR" sz="800" b="0" i="0" u="none" strike="noStrike" kern="1200" baseline="0" dirty="0" err="1" smtClean="0">
                <a:solidFill>
                  <a:schemeClr val="tx1"/>
                </a:solidFill>
                <a:latin typeface="+mn-lt"/>
                <a:ea typeface="+mn-ea"/>
                <a:cs typeface="+mn-cs"/>
              </a:rPr>
              <a:t>Ro</a:t>
            </a:r>
            <a:r>
              <a:rPr lang="fr-FR" sz="800" b="0" i="0" u="none" strike="noStrike" kern="1200" baseline="0" dirty="0" smtClean="0">
                <a:solidFill>
                  <a:schemeClr val="tx1"/>
                </a:solidFill>
                <a:latin typeface="+mn-lt"/>
                <a:ea typeface="+mn-ea"/>
                <a:cs typeface="+mn-cs"/>
              </a:rPr>
              <a:t> </a:t>
            </a:r>
          </a:p>
          <a:p>
            <a:r>
              <a:rPr lang="fr-FR" sz="800" b="0" i="0" u="none" strike="noStrike" kern="1200" baseline="0" dirty="0" smtClean="0">
                <a:solidFill>
                  <a:schemeClr val="tx1"/>
                </a:solidFill>
                <a:latin typeface="+mn-lt"/>
                <a:ea typeface="+mn-ea"/>
                <a:cs typeface="+mn-cs"/>
              </a:rPr>
              <a:t>Rhodes Da 2002: Ro52 est la protéine TRIM21 </a:t>
            </a:r>
          </a:p>
          <a:p>
            <a:r>
              <a:rPr lang="fr-FR" sz="1200" b="1" i="0" u="none" strike="noStrike" kern="1200" baseline="0" dirty="0" err="1" smtClean="0">
                <a:solidFill>
                  <a:schemeClr val="tx1"/>
                </a:solidFill>
                <a:latin typeface="+mn-lt"/>
                <a:ea typeface="+mn-ea"/>
                <a:cs typeface="+mn-cs"/>
              </a:rPr>
              <a:t>Wada</a:t>
            </a:r>
            <a:r>
              <a:rPr lang="fr-FR" sz="1200" b="1" i="0" u="none" strike="noStrike" kern="1200" baseline="0" dirty="0" smtClean="0">
                <a:solidFill>
                  <a:schemeClr val="tx1"/>
                </a:solidFill>
                <a:latin typeface="+mn-lt"/>
                <a:ea typeface="+mn-ea"/>
                <a:cs typeface="+mn-cs"/>
              </a:rPr>
              <a:t> K, 2006 : Ro52 est une Ubiquitine-Ligase 3 </a:t>
            </a:r>
            <a:endParaRPr lang="fr-FR" dirty="0"/>
          </a:p>
        </p:txBody>
      </p:sp>
      <p:sp>
        <p:nvSpPr>
          <p:cNvPr id="4" name="Espace réservé du numéro de diapositive 3"/>
          <p:cNvSpPr>
            <a:spLocks noGrp="1"/>
          </p:cNvSpPr>
          <p:nvPr>
            <p:ph type="sldNum" sz="quarter" idx="10"/>
          </p:nvPr>
        </p:nvSpPr>
        <p:spPr/>
        <p:txBody>
          <a:bodyPr/>
          <a:lstStyle/>
          <a:p>
            <a:fld id="{C7EA5B27-1339-47AD-8D58-3CBE93A01B19}" type="slidenum">
              <a:rPr lang="fr-FR" smtClean="0"/>
              <a:t>2</a:t>
            </a:fld>
            <a:endParaRPr lang="fr-FR"/>
          </a:p>
        </p:txBody>
      </p:sp>
    </p:spTree>
    <p:extLst>
      <p:ext uri="{BB962C8B-B14F-4D97-AF65-F5344CB8AC3E}">
        <p14:creationId xmlns:p14="http://schemas.microsoft.com/office/powerpoint/2010/main" val="2602825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7EA5B27-1339-47AD-8D58-3CBE93A01B19}" type="slidenum">
              <a:rPr lang="fr-FR" smtClean="0"/>
              <a:t>11</a:t>
            </a:fld>
            <a:endParaRPr lang="fr-FR"/>
          </a:p>
        </p:txBody>
      </p:sp>
    </p:spTree>
    <p:extLst>
      <p:ext uri="{BB962C8B-B14F-4D97-AF65-F5344CB8AC3E}">
        <p14:creationId xmlns:p14="http://schemas.microsoft.com/office/powerpoint/2010/main" val="2215051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7EA5B27-1339-47AD-8D58-3CBE93A01B19}" type="slidenum">
              <a:rPr lang="fr-FR" smtClean="0"/>
              <a:t>12</a:t>
            </a:fld>
            <a:endParaRPr lang="fr-FR"/>
          </a:p>
        </p:txBody>
      </p:sp>
    </p:spTree>
    <p:extLst>
      <p:ext uri="{BB962C8B-B14F-4D97-AF65-F5344CB8AC3E}">
        <p14:creationId xmlns:p14="http://schemas.microsoft.com/office/powerpoint/2010/main" val="2215051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7EA5B27-1339-47AD-8D58-3CBE93A01B19}" type="slidenum">
              <a:rPr lang="fr-FR" smtClean="0"/>
              <a:t>13</a:t>
            </a:fld>
            <a:endParaRPr lang="fr-FR"/>
          </a:p>
        </p:txBody>
      </p:sp>
    </p:spTree>
    <p:extLst>
      <p:ext uri="{BB962C8B-B14F-4D97-AF65-F5344CB8AC3E}">
        <p14:creationId xmlns:p14="http://schemas.microsoft.com/office/powerpoint/2010/main" val="3402349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4/76  5%</a:t>
            </a:r>
            <a:endParaRPr lang="fr-FR" dirty="0"/>
          </a:p>
        </p:txBody>
      </p:sp>
      <p:sp>
        <p:nvSpPr>
          <p:cNvPr id="4" name="Espace réservé du numéro de diapositive 3"/>
          <p:cNvSpPr>
            <a:spLocks noGrp="1"/>
          </p:cNvSpPr>
          <p:nvPr>
            <p:ph type="sldNum" sz="quarter" idx="10"/>
          </p:nvPr>
        </p:nvSpPr>
        <p:spPr/>
        <p:txBody>
          <a:bodyPr/>
          <a:lstStyle/>
          <a:p>
            <a:fld id="{C7EA5B27-1339-47AD-8D58-3CBE93A01B19}" type="slidenum">
              <a:rPr lang="fr-FR" smtClean="0"/>
              <a:t>17</a:t>
            </a:fld>
            <a:endParaRPr lang="fr-FR"/>
          </a:p>
        </p:txBody>
      </p:sp>
    </p:spTree>
    <p:extLst>
      <p:ext uri="{BB962C8B-B14F-4D97-AF65-F5344CB8AC3E}">
        <p14:creationId xmlns:p14="http://schemas.microsoft.com/office/powerpoint/2010/main" val="30156786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7EA5B27-1339-47AD-8D58-3CBE93A01B19}" type="slidenum">
              <a:rPr lang="fr-FR" smtClean="0"/>
              <a:t>18</a:t>
            </a:fld>
            <a:endParaRPr lang="fr-FR"/>
          </a:p>
        </p:txBody>
      </p:sp>
    </p:spTree>
    <p:extLst>
      <p:ext uri="{BB962C8B-B14F-4D97-AF65-F5344CB8AC3E}">
        <p14:creationId xmlns:p14="http://schemas.microsoft.com/office/powerpoint/2010/main" val="417075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7EA5B27-1339-47AD-8D58-3CBE93A01B19}" type="slidenum">
              <a:rPr lang="fr-FR" smtClean="0"/>
              <a:t>3</a:t>
            </a:fld>
            <a:endParaRPr lang="fr-FR"/>
          </a:p>
        </p:txBody>
      </p:sp>
    </p:spTree>
    <p:extLst>
      <p:ext uri="{BB962C8B-B14F-4D97-AF65-F5344CB8AC3E}">
        <p14:creationId xmlns:p14="http://schemas.microsoft.com/office/powerpoint/2010/main" val="130122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215094913</a:t>
            </a:r>
            <a:endParaRPr lang="fr-FR" dirty="0"/>
          </a:p>
        </p:txBody>
      </p:sp>
      <p:sp>
        <p:nvSpPr>
          <p:cNvPr id="4" name="Espace réservé du numéro de diapositive 3"/>
          <p:cNvSpPr>
            <a:spLocks noGrp="1"/>
          </p:cNvSpPr>
          <p:nvPr>
            <p:ph type="sldNum" sz="quarter" idx="10"/>
          </p:nvPr>
        </p:nvSpPr>
        <p:spPr/>
        <p:txBody>
          <a:bodyPr/>
          <a:lstStyle/>
          <a:p>
            <a:fld id="{C7EA5B27-1339-47AD-8D58-3CBE93A01B19}" type="slidenum">
              <a:rPr lang="fr-FR" smtClean="0"/>
              <a:t>4</a:t>
            </a:fld>
            <a:endParaRPr lang="fr-FR"/>
          </a:p>
        </p:txBody>
      </p:sp>
    </p:spTree>
    <p:extLst>
      <p:ext uri="{BB962C8B-B14F-4D97-AF65-F5344CB8AC3E}">
        <p14:creationId xmlns:p14="http://schemas.microsoft.com/office/powerpoint/2010/main" val="120729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err="1" smtClean="0"/>
              <a:t>Sclafani</a:t>
            </a:r>
            <a:r>
              <a:rPr lang="fr-FR" sz="1200" dirty="0" smtClean="0"/>
              <a:t> </a:t>
            </a:r>
            <a:r>
              <a:rPr lang="fr-FR" sz="1200" dirty="0" err="1" smtClean="0"/>
              <a:t>Respir</a:t>
            </a:r>
            <a:r>
              <a:rPr lang="fr-FR" sz="1200" dirty="0" smtClean="0"/>
              <a:t> </a:t>
            </a:r>
            <a:r>
              <a:rPr lang="fr-FR" sz="1200" dirty="0" err="1" smtClean="0"/>
              <a:t>Res</a:t>
            </a:r>
            <a:r>
              <a:rPr lang="fr-FR" sz="1200" dirty="0" smtClean="0"/>
              <a:t>. 2019</a:t>
            </a:r>
          </a:p>
          <a:p>
            <a:r>
              <a:rPr lang="fr-FR" dirty="0" err="1" smtClean="0"/>
              <a:t>Laboratory</a:t>
            </a:r>
            <a:r>
              <a:rPr lang="fr-FR" dirty="0" smtClean="0"/>
              <a:t> </a:t>
            </a:r>
            <a:r>
              <a:rPr lang="fr-FR" dirty="0" err="1" smtClean="0"/>
              <a:t>results</a:t>
            </a:r>
            <a:r>
              <a:rPr lang="fr-FR" dirty="0" smtClean="0"/>
              <a:t> </a:t>
            </a:r>
            <a:r>
              <a:rPr lang="fr-FR" dirty="0" err="1" smtClean="0"/>
              <a:t>including</a:t>
            </a:r>
            <a:r>
              <a:rPr lang="fr-FR" dirty="0" smtClean="0"/>
              <a:t> anti-Ro52 </a:t>
            </a:r>
            <a:r>
              <a:rPr lang="fr-FR" dirty="0" err="1" smtClean="0"/>
              <a:t>titer</a:t>
            </a:r>
            <a:r>
              <a:rPr lang="fr-FR" dirty="0" smtClean="0"/>
              <a:t> by enzyme </a:t>
            </a:r>
            <a:r>
              <a:rPr lang="fr-FR" dirty="0" err="1" smtClean="0"/>
              <a:t>immunoassay</a:t>
            </a:r>
            <a:r>
              <a:rPr lang="fr-FR" dirty="0" smtClean="0"/>
              <a:t>, </a:t>
            </a:r>
            <a:r>
              <a:rPr lang="fr-FR" dirty="0" err="1" smtClean="0"/>
              <a:t>antinuclear</a:t>
            </a:r>
            <a:r>
              <a:rPr lang="fr-FR" dirty="0" smtClean="0"/>
              <a:t> </a:t>
            </a:r>
            <a:r>
              <a:rPr lang="fr-FR" dirty="0" err="1" smtClean="0"/>
              <a:t>antibody</a:t>
            </a:r>
            <a:r>
              <a:rPr lang="fr-FR" dirty="0" smtClean="0"/>
              <a:t> (ANA), SS-A by enzyme-</a:t>
            </a:r>
            <a:r>
              <a:rPr lang="fr-FR" dirty="0" err="1" smtClean="0"/>
              <a:t>linked</a:t>
            </a:r>
            <a:r>
              <a:rPr lang="fr-FR" dirty="0" smtClean="0"/>
              <a:t> </a:t>
            </a:r>
            <a:r>
              <a:rPr lang="fr-FR" dirty="0" err="1" smtClean="0"/>
              <a:t>immunosorbent</a:t>
            </a:r>
            <a:r>
              <a:rPr lang="fr-FR" dirty="0" smtClean="0"/>
              <a:t> </a:t>
            </a:r>
            <a:r>
              <a:rPr lang="fr-FR" dirty="0" err="1" smtClean="0"/>
              <a:t>assay</a:t>
            </a:r>
            <a:r>
              <a:rPr lang="fr-FR" dirty="0" smtClean="0"/>
              <a:t> (ELISA), </a:t>
            </a:r>
            <a:r>
              <a:rPr lang="fr-FR" dirty="0" err="1" smtClean="0"/>
              <a:t>creatine</a:t>
            </a:r>
            <a:r>
              <a:rPr lang="fr-FR" dirty="0" smtClean="0"/>
              <a:t> kinase, </a:t>
            </a:r>
            <a:r>
              <a:rPr lang="fr-FR" dirty="0" err="1" smtClean="0"/>
              <a:t>aldolase</a:t>
            </a:r>
            <a:r>
              <a:rPr lang="fr-FR" dirty="0" smtClean="0"/>
              <a:t>, and </a:t>
            </a:r>
            <a:r>
              <a:rPr lang="fr-FR" dirty="0" err="1" smtClean="0"/>
              <a:t>myositis-specific</a:t>
            </a:r>
            <a:r>
              <a:rPr lang="fr-FR" dirty="0" smtClean="0"/>
              <a:t> </a:t>
            </a:r>
            <a:r>
              <a:rPr lang="fr-FR" dirty="0" err="1" smtClean="0"/>
              <a:t>autoantibodies</a:t>
            </a:r>
            <a:r>
              <a:rPr lang="fr-FR" dirty="0" smtClean="0"/>
              <a:t> </a:t>
            </a:r>
            <a:r>
              <a:rPr lang="fr-FR" dirty="0" err="1" smtClean="0"/>
              <a:t>including</a:t>
            </a:r>
            <a:r>
              <a:rPr lang="fr-FR" dirty="0" smtClean="0"/>
              <a:t> the anti-</a:t>
            </a:r>
            <a:r>
              <a:rPr lang="fr-FR" dirty="0" err="1" smtClean="0"/>
              <a:t>synthetase</a:t>
            </a:r>
            <a:r>
              <a:rPr lang="fr-FR" dirty="0" smtClean="0"/>
              <a:t> </a:t>
            </a:r>
            <a:r>
              <a:rPr lang="fr-FR" dirty="0" err="1" smtClean="0"/>
              <a:t>antibodies</a:t>
            </a:r>
            <a:r>
              <a:rPr lang="fr-FR" dirty="0" smtClean="0"/>
              <a:t> </a:t>
            </a:r>
            <a:r>
              <a:rPr lang="fr-FR" dirty="0" err="1" smtClean="0"/>
              <a:t>were</a:t>
            </a:r>
            <a:r>
              <a:rPr lang="fr-FR" dirty="0" smtClean="0"/>
              <a:t> </a:t>
            </a:r>
            <a:r>
              <a:rPr lang="fr-FR" dirty="0" err="1" smtClean="0"/>
              <a:t>also</a:t>
            </a:r>
            <a:r>
              <a:rPr lang="fr-FR" dirty="0" smtClean="0"/>
              <a:t> </a:t>
            </a:r>
            <a:r>
              <a:rPr lang="fr-FR" dirty="0" err="1" smtClean="0"/>
              <a:t>collected</a:t>
            </a:r>
            <a:endParaRPr lang="fr-FR" dirty="0" smtClean="0"/>
          </a:p>
          <a:p>
            <a:r>
              <a:rPr lang="en-US" dirty="0" smtClean="0"/>
              <a:t>Ro52 (positive values were indicated by a titer of ≧20 units on one standard enzyme immunoassay, </a:t>
            </a:r>
            <a:r>
              <a:rPr lang="en-US" dirty="0" err="1" smtClean="0"/>
              <a:t>MyoMarker</a:t>
            </a:r>
            <a:r>
              <a:rPr lang="en-US" dirty="0" smtClean="0"/>
              <a:t> Panel 3, RDL Reference Laboratory1 )</a:t>
            </a:r>
          </a:p>
          <a:p>
            <a:r>
              <a:rPr lang="fr-FR" dirty="0" smtClean="0"/>
              <a:t>1 </a:t>
            </a:r>
            <a:r>
              <a:rPr lang="fr-FR" dirty="0" err="1" smtClean="0"/>
              <a:t>MyoMarker</a:t>
            </a:r>
            <a:r>
              <a:rPr lang="fr-FR" dirty="0" smtClean="0"/>
              <a:t> Panel 3 (RDL Reference </a:t>
            </a:r>
            <a:r>
              <a:rPr lang="fr-FR" dirty="0" err="1" smtClean="0"/>
              <a:t>Laboratory</a:t>
            </a:r>
            <a:r>
              <a:rPr lang="fr-FR" dirty="0" smtClean="0"/>
              <a:t>) </a:t>
            </a:r>
            <a:r>
              <a:rPr lang="fr-FR" dirty="0" err="1" smtClean="0"/>
              <a:t>includes</a:t>
            </a:r>
            <a:r>
              <a:rPr lang="fr-FR" dirty="0" smtClean="0"/>
              <a:t> the </a:t>
            </a:r>
            <a:r>
              <a:rPr lang="fr-FR" dirty="0" err="1" smtClean="0"/>
              <a:t>following</a:t>
            </a:r>
            <a:r>
              <a:rPr lang="fr-FR" dirty="0" smtClean="0"/>
              <a:t> tests: Anti-Jo-1 Ab, Anti-Mi-2 Ab, Anti-PL-12 Ab, Anti-PL-7 Ab, Anti-EJ Ab, Anti-OJ Ab, Anti-SRP Ab, Anti-Ku Ab, Anti-U2 RNP, Anti-PM/Scl-100 Ab, Anti-MDA5 Ab, Anti-NXP2 Ab, Anti-TIF-1</a:t>
            </a:r>
            <a:r>
              <a:rPr lang="el-GR" dirty="0" smtClean="0"/>
              <a:t>γ </a:t>
            </a:r>
            <a:r>
              <a:rPr lang="fr-FR" dirty="0" smtClean="0"/>
              <a:t>Ab, Anti-SSA 52 </a:t>
            </a:r>
            <a:r>
              <a:rPr lang="fr-FR" dirty="0" err="1" smtClean="0"/>
              <a:t>kD</a:t>
            </a:r>
            <a:r>
              <a:rPr lang="fr-FR" dirty="0" smtClean="0"/>
              <a:t> </a:t>
            </a:r>
            <a:r>
              <a:rPr lang="fr-FR" dirty="0" err="1" smtClean="0"/>
              <a:t>IgG</a:t>
            </a:r>
            <a:r>
              <a:rPr lang="fr-FR" dirty="0" smtClean="0"/>
              <a:t> Ab, Anti-U1 RNP Ab, Anti-</a:t>
            </a:r>
            <a:r>
              <a:rPr lang="fr-FR" dirty="0" err="1" smtClean="0"/>
              <a:t>Fibrillarin</a:t>
            </a:r>
            <a:r>
              <a:rPr lang="fr-FR" dirty="0" smtClean="0"/>
              <a:t> U3 RNP Ab. http://www.rdlinc.com/test_menu/myomarker-panel-3/</a:t>
            </a:r>
            <a:endParaRPr lang="fr-FR" dirty="0"/>
          </a:p>
        </p:txBody>
      </p:sp>
      <p:sp>
        <p:nvSpPr>
          <p:cNvPr id="4" name="Espace réservé du numéro de diapositive 3"/>
          <p:cNvSpPr>
            <a:spLocks noGrp="1"/>
          </p:cNvSpPr>
          <p:nvPr>
            <p:ph type="sldNum" sz="quarter" idx="10"/>
          </p:nvPr>
        </p:nvSpPr>
        <p:spPr/>
        <p:txBody>
          <a:bodyPr/>
          <a:lstStyle/>
          <a:p>
            <a:fld id="{C7EA5B27-1339-47AD-8D58-3CBE93A01B19}" type="slidenum">
              <a:rPr lang="fr-FR" smtClean="0"/>
              <a:t>5</a:t>
            </a:fld>
            <a:endParaRPr lang="fr-FR"/>
          </a:p>
        </p:txBody>
      </p:sp>
    </p:spTree>
    <p:extLst>
      <p:ext uri="{BB962C8B-B14F-4D97-AF65-F5344CB8AC3E}">
        <p14:creationId xmlns:p14="http://schemas.microsoft.com/office/powerpoint/2010/main" val="130122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Table 3. American College of Rheumatology/European League Against Rheumatism classification criteria for primary </a:t>
            </a:r>
            <a:r>
              <a:rPr lang="en-US" dirty="0" err="1" smtClean="0"/>
              <a:t>Sjogren’s</a:t>
            </a:r>
            <a:r>
              <a:rPr lang="en-US" dirty="0" smtClean="0"/>
              <a:t> syndrome: The classification of primary </a:t>
            </a:r>
            <a:r>
              <a:rPr lang="en-US" dirty="0" err="1" smtClean="0"/>
              <a:t>Sjogren’s</a:t>
            </a:r>
            <a:r>
              <a:rPr lang="en-US" dirty="0" smtClean="0"/>
              <a:t> syndrome applies to € any individual who meets the inclusion criteria,* does not have any of the conditions listed as exclusion criteria,† and has a score of $4 when the weights from the 5 criteria items below are summed.</a:t>
            </a:r>
          </a:p>
          <a:p>
            <a:r>
              <a:rPr lang="en-US" dirty="0" smtClean="0"/>
              <a:t>† Exclusion criteria include prior diagnosis of any of the following conditions, which would exclude diagnosis of SS and participation in SS studies or therapeutic trials because of overlapping clinical features or interference with criteria tests: 1) history of head and neck radiation treatment, 2) active hepatitis C infection (with confirmation by polymerase chain reaction, 3) AIDS, 4) sarcoidosis, 5) amyloidosis, 6) graft-versus-host disease, 7) IgG4-related disease.</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C7EA5B27-1339-47AD-8D58-3CBE93A01B19}" type="slidenum">
              <a:rPr lang="fr-FR" smtClean="0"/>
              <a:t>6</a:t>
            </a:fld>
            <a:endParaRPr lang="fr-FR"/>
          </a:p>
        </p:txBody>
      </p:sp>
    </p:spTree>
    <p:extLst>
      <p:ext uri="{BB962C8B-B14F-4D97-AF65-F5344CB8AC3E}">
        <p14:creationId xmlns:p14="http://schemas.microsoft.com/office/powerpoint/2010/main" val="130122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Notice dot </a:t>
            </a:r>
            <a:r>
              <a:rPr lang="fr-FR" dirty="0" err="1" smtClean="0"/>
              <a:t>Euroimmun</a:t>
            </a:r>
            <a:r>
              <a:rPr lang="fr-FR" dirty="0" smtClean="0"/>
              <a:t> DL_1530-7G_A_FR_C01 Version 18/10/19</a:t>
            </a:r>
            <a:endParaRPr lang="fr-FR" dirty="0"/>
          </a:p>
        </p:txBody>
      </p:sp>
      <p:sp>
        <p:nvSpPr>
          <p:cNvPr id="4" name="Espace réservé du numéro de diapositive 3"/>
          <p:cNvSpPr>
            <a:spLocks noGrp="1"/>
          </p:cNvSpPr>
          <p:nvPr>
            <p:ph type="sldNum" sz="quarter" idx="10"/>
          </p:nvPr>
        </p:nvSpPr>
        <p:spPr/>
        <p:txBody>
          <a:bodyPr/>
          <a:lstStyle/>
          <a:p>
            <a:fld id="{C7EA5B27-1339-47AD-8D58-3CBE93A01B19}" type="slidenum">
              <a:rPr lang="fr-FR" smtClean="0"/>
              <a:t>7</a:t>
            </a:fld>
            <a:endParaRPr lang="fr-FR"/>
          </a:p>
        </p:txBody>
      </p:sp>
    </p:spTree>
    <p:extLst>
      <p:ext uri="{BB962C8B-B14F-4D97-AF65-F5344CB8AC3E}">
        <p14:creationId xmlns:p14="http://schemas.microsoft.com/office/powerpoint/2010/main" val="2602825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Dans les PID 4 </a:t>
            </a:r>
            <a:r>
              <a:rPr lang="fr-FR" dirty="0" err="1" smtClean="0"/>
              <a:t>centro</a:t>
            </a:r>
            <a:r>
              <a:rPr lang="fr-FR" dirty="0" smtClean="0"/>
              <a:t> dont 3 </a:t>
            </a:r>
            <a:r>
              <a:rPr lang="fr-FR" dirty="0" err="1" smtClean="0"/>
              <a:t>Scl</a:t>
            </a:r>
            <a:r>
              <a:rPr lang="fr-FR" dirty="0" smtClean="0"/>
              <a:t> (1 critères </a:t>
            </a:r>
            <a:r>
              <a:rPr lang="fr-FR" dirty="0" err="1" smtClean="0"/>
              <a:t>insuff</a:t>
            </a:r>
            <a:r>
              <a:rPr lang="fr-FR" dirty="0" smtClean="0"/>
              <a:t>)</a:t>
            </a:r>
          </a:p>
          <a:p>
            <a:r>
              <a:rPr lang="fr-FR" dirty="0" smtClean="0"/>
              <a:t>8 connectivites : 4 </a:t>
            </a:r>
            <a:endParaRPr lang="fr-FR" dirty="0"/>
          </a:p>
        </p:txBody>
      </p:sp>
      <p:sp>
        <p:nvSpPr>
          <p:cNvPr id="4" name="Espace réservé du numéro de diapositive 3"/>
          <p:cNvSpPr>
            <a:spLocks noGrp="1"/>
          </p:cNvSpPr>
          <p:nvPr>
            <p:ph type="sldNum" sz="quarter" idx="10"/>
          </p:nvPr>
        </p:nvSpPr>
        <p:spPr/>
        <p:txBody>
          <a:bodyPr/>
          <a:lstStyle/>
          <a:p>
            <a:fld id="{C7EA5B27-1339-47AD-8D58-3CBE93A01B19}" type="slidenum">
              <a:rPr lang="fr-FR" smtClean="0"/>
              <a:t>8</a:t>
            </a:fld>
            <a:endParaRPr lang="fr-FR"/>
          </a:p>
        </p:txBody>
      </p:sp>
    </p:spTree>
    <p:extLst>
      <p:ext uri="{BB962C8B-B14F-4D97-AF65-F5344CB8AC3E}">
        <p14:creationId xmlns:p14="http://schemas.microsoft.com/office/powerpoint/2010/main" val="858285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Dans les PID 4 </a:t>
            </a:r>
            <a:r>
              <a:rPr lang="fr-FR" dirty="0" err="1" smtClean="0"/>
              <a:t>centro</a:t>
            </a:r>
            <a:r>
              <a:rPr lang="fr-FR" dirty="0" smtClean="0"/>
              <a:t> dont 3 </a:t>
            </a:r>
            <a:r>
              <a:rPr lang="fr-FR" dirty="0" err="1" smtClean="0"/>
              <a:t>Scl</a:t>
            </a:r>
            <a:r>
              <a:rPr lang="fr-FR" dirty="0" smtClean="0"/>
              <a:t> (1 critères </a:t>
            </a:r>
            <a:r>
              <a:rPr lang="fr-FR" dirty="0" err="1" smtClean="0"/>
              <a:t>insuff</a:t>
            </a:r>
            <a:r>
              <a:rPr lang="fr-FR" dirty="0" smtClean="0"/>
              <a:t>)</a:t>
            </a:r>
          </a:p>
          <a:p>
            <a:r>
              <a:rPr lang="fr-FR" dirty="0" smtClean="0"/>
              <a:t>8 connectivites : 4 </a:t>
            </a:r>
            <a:endParaRPr lang="fr-FR" dirty="0"/>
          </a:p>
        </p:txBody>
      </p:sp>
      <p:sp>
        <p:nvSpPr>
          <p:cNvPr id="4" name="Espace réservé du numéro de diapositive 3"/>
          <p:cNvSpPr>
            <a:spLocks noGrp="1"/>
          </p:cNvSpPr>
          <p:nvPr>
            <p:ph type="sldNum" sz="quarter" idx="10"/>
          </p:nvPr>
        </p:nvSpPr>
        <p:spPr/>
        <p:txBody>
          <a:bodyPr/>
          <a:lstStyle/>
          <a:p>
            <a:fld id="{C7EA5B27-1339-47AD-8D58-3CBE93A01B19}" type="slidenum">
              <a:rPr lang="fr-FR" smtClean="0"/>
              <a:t>9</a:t>
            </a:fld>
            <a:endParaRPr lang="fr-FR"/>
          </a:p>
        </p:txBody>
      </p:sp>
    </p:spTree>
    <p:extLst>
      <p:ext uri="{BB962C8B-B14F-4D97-AF65-F5344CB8AC3E}">
        <p14:creationId xmlns:p14="http://schemas.microsoft.com/office/powerpoint/2010/main" val="858285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7EA5B27-1339-47AD-8D58-3CBE93A01B19}" type="slidenum">
              <a:rPr lang="fr-FR" smtClean="0"/>
              <a:t>10</a:t>
            </a:fld>
            <a:endParaRPr lang="fr-FR"/>
          </a:p>
        </p:txBody>
      </p:sp>
    </p:spTree>
    <p:extLst>
      <p:ext uri="{BB962C8B-B14F-4D97-AF65-F5344CB8AC3E}">
        <p14:creationId xmlns:p14="http://schemas.microsoft.com/office/powerpoint/2010/main" val="2215051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12/01/2023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12/01/2023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12/01/2023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12/01/2023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12/01/2023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12/01/2023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12/01/2023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12/01/2023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12/01/2023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12/01/2023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12/01/2023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12/01/2023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jpe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hyperlink" Target="13-RO52-TRIM21-N-FABIEN-RLH.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hyperlink" Target="ERS_ATS_IPAF%20criteria_Fischer_Eur%20Respir%20J.&#160;2015.P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844824"/>
            <a:ext cx="7772400" cy="1470025"/>
          </a:xfrm>
        </p:spPr>
        <p:txBody>
          <a:bodyPr>
            <a:normAutofit fontScale="90000"/>
          </a:bodyPr>
          <a:lstStyle/>
          <a:p>
            <a:r>
              <a:rPr lang="fr-FR" dirty="0" smtClean="0"/>
              <a:t>Analyse des cas de discordance entre techniques pour la détection</a:t>
            </a:r>
            <a:br>
              <a:rPr lang="fr-FR" dirty="0" smtClean="0"/>
            </a:br>
            <a:r>
              <a:rPr lang="fr-FR" dirty="0" smtClean="0"/>
              <a:t>d’anti-Ro52</a:t>
            </a:r>
            <a:endParaRPr lang="fr-FR" dirty="0"/>
          </a:p>
        </p:txBody>
      </p:sp>
      <p:sp>
        <p:nvSpPr>
          <p:cNvPr id="3" name="Sous-titre 2"/>
          <p:cNvSpPr>
            <a:spLocks noGrp="1"/>
          </p:cNvSpPr>
          <p:nvPr>
            <p:ph type="subTitle" idx="1"/>
          </p:nvPr>
        </p:nvSpPr>
        <p:spPr>
          <a:xfrm>
            <a:off x="1331640" y="4797152"/>
            <a:ext cx="6400800" cy="1126976"/>
          </a:xfrm>
        </p:spPr>
        <p:txBody>
          <a:bodyPr>
            <a:normAutofit fontScale="70000" lnSpcReduction="20000"/>
          </a:bodyPr>
          <a:lstStyle/>
          <a:p>
            <a:r>
              <a:rPr lang="fr-FR" dirty="0" smtClean="0"/>
              <a:t>E Vinatier (CHU Angers)</a:t>
            </a:r>
            <a:endParaRPr lang="fr-FR" dirty="0"/>
          </a:p>
          <a:p>
            <a:r>
              <a:rPr lang="fr-FR" dirty="0" smtClean="0"/>
              <a:t>pour le GEAI</a:t>
            </a:r>
          </a:p>
          <a:p>
            <a:r>
              <a:rPr lang="fr-FR" dirty="0" smtClean="0"/>
              <a:t>13/01/23</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5772232"/>
            <a:ext cx="2123728" cy="1057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9202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413297" y="1422411"/>
            <a:ext cx="4750989" cy="5398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re 1"/>
          <p:cNvSpPr txBox="1">
            <a:spLocks/>
          </p:cNvSpPr>
          <p:nvPr/>
        </p:nvSpPr>
        <p:spPr>
          <a:xfrm>
            <a:off x="417545" y="0"/>
            <a:ext cx="8229600" cy="7647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dirty="0" smtClean="0"/>
              <a:t>Résultats Ro52 DISC</a:t>
            </a:r>
            <a:endParaRPr lang="fr-FR" sz="3600" dirty="0"/>
          </a:p>
        </p:txBody>
      </p:sp>
      <p:sp>
        <p:nvSpPr>
          <p:cNvPr id="4" name="ZoneTexte 3"/>
          <p:cNvSpPr txBox="1"/>
          <p:nvPr/>
        </p:nvSpPr>
        <p:spPr>
          <a:xfrm>
            <a:off x="179512" y="764704"/>
            <a:ext cx="3816424" cy="646331"/>
          </a:xfrm>
          <a:prstGeom prst="rect">
            <a:avLst/>
          </a:prstGeom>
          <a:noFill/>
        </p:spPr>
        <p:txBody>
          <a:bodyPr wrap="square" rtlCol="0">
            <a:spAutoFit/>
          </a:bodyPr>
          <a:lstStyle/>
          <a:p>
            <a:r>
              <a:rPr lang="fr-FR" dirty="0" smtClean="0"/>
              <a:t>n = 76 Ro52 DISC</a:t>
            </a:r>
          </a:p>
          <a:p>
            <a:r>
              <a:rPr lang="fr-FR" dirty="0" smtClean="0"/>
              <a:t>Analyse des </a:t>
            </a:r>
            <a:r>
              <a:rPr lang="fr-FR" dirty="0" err="1" smtClean="0"/>
              <a:t>autoAc</a:t>
            </a:r>
            <a:r>
              <a:rPr lang="fr-FR" dirty="0" smtClean="0"/>
              <a:t> associés :  </a:t>
            </a:r>
            <a:endParaRPr lang="fr-FR" dirty="0"/>
          </a:p>
        </p:txBody>
      </p:sp>
    </p:spTree>
    <p:extLst>
      <p:ext uri="{BB962C8B-B14F-4D97-AF65-F5344CB8AC3E}">
        <p14:creationId xmlns:p14="http://schemas.microsoft.com/office/powerpoint/2010/main" val="3538643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413297" y="1422411"/>
            <a:ext cx="4750989" cy="5398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re 1"/>
          <p:cNvSpPr txBox="1">
            <a:spLocks/>
          </p:cNvSpPr>
          <p:nvPr/>
        </p:nvSpPr>
        <p:spPr>
          <a:xfrm>
            <a:off x="417545" y="0"/>
            <a:ext cx="8229600" cy="7647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dirty="0" smtClean="0"/>
              <a:t>Résultats Ro52 DISC</a:t>
            </a:r>
            <a:endParaRPr lang="fr-FR" sz="3600" dirty="0"/>
          </a:p>
        </p:txBody>
      </p:sp>
      <p:sp>
        <p:nvSpPr>
          <p:cNvPr id="4" name="ZoneTexte 3"/>
          <p:cNvSpPr txBox="1"/>
          <p:nvPr/>
        </p:nvSpPr>
        <p:spPr>
          <a:xfrm>
            <a:off x="179512" y="764704"/>
            <a:ext cx="3816424" cy="646331"/>
          </a:xfrm>
          <a:prstGeom prst="rect">
            <a:avLst/>
          </a:prstGeom>
          <a:noFill/>
        </p:spPr>
        <p:txBody>
          <a:bodyPr wrap="square" rtlCol="0">
            <a:spAutoFit/>
          </a:bodyPr>
          <a:lstStyle/>
          <a:p>
            <a:r>
              <a:rPr lang="fr-FR" dirty="0" smtClean="0"/>
              <a:t>n = 76 Ro52 DISC</a:t>
            </a:r>
          </a:p>
          <a:p>
            <a:r>
              <a:rPr lang="fr-FR" dirty="0" smtClean="0"/>
              <a:t>Analyse des </a:t>
            </a:r>
            <a:r>
              <a:rPr lang="fr-FR" dirty="0" err="1" smtClean="0"/>
              <a:t>autoAc</a:t>
            </a:r>
            <a:r>
              <a:rPr lang="fr-FR" dirty="0" smtClean="0"/>
              <a:t> associés :  </a:t>
            </a:r>
            <a:endParaRPr lang="fr-FR" dirty="0"/>
          </a:p>
        </p:txBody>
      </p:sp>
      <p:sp>
        <p:nvSpPr>
          <p:cNvPr id="3" name="ZoneTexte 2"/>
          <p:cNvSpPr txBox="1"/>
          <p:nvPr/>
        </p:nvSpPr>
        <p:spPr>
          <a:xfrm>
            <a:off x="3444953" y="2492896"/>
            <a:ext cx="1025902" cy="523220"/>
          </a:xfrm>
          <a:prstGeom prst="rect">
            <a:avLst/>
          </a:prstGeom>
          <a:noFill/>
        </p:spPr>
        <p:txBody>
          <a:bodyPr wrap="square" rtlCol="0">
            <a:spAutoFit/>
          </a:bodyPr>
          <a:lstStyle/>
          <a:p>
            <a:r>
              <a:rPr lang="fr-FR" sz="1400" dirty="0" smtClean="0"/>
              <a:t>n= 16 (21%) </a:t>
            </a:r>
            <a:endParaRPr lang="fr-FR" sz="1400" dirty="0"/>
          </a:p>
        </p:txBody>
      </p:sp>
      <p:sp>
        <p:nvSpPr>
          <p:cNvPr id="7" name="ZoneTexte 6"/>
          <p:cNvSpPr txBox="1"/>
          <p:nvPr/>
        </p:nvSpPr>
        <p:spPr>
          <a:xfrm>
            <a:off x="4427984" y="3057700"/>
            <a:ext cx="794220" cy="523220"/>
          </a:xfrm>
          <a:prstGeom prst="rect">
            <a:avLst/>
          </a:prstGeom>
          <a:noFill/>
        </p:spPr>
        <p:txBody>
          <a:bodyPr wrap="square" rtlCol="0">
            <a:spAutoFit/>
          </a:bodyPr>
          <a:lstStyle/>
          <a:p>
            <a:r>
              <a:rPr lang="fr-FR" sz="1400" dirty="0" smtClean="0"/>
              <a:t>n= 11 (14%) </a:t>
            </a:r>
            <a:endParaRPr lang="fr-FR" sz="1400" dirty="0"/>
          </a:p>
        </p:txBody>
      </p:sp>
      <p:sp>
        <p:nvSpPr>
          <p:cNvPr id="9" name="ZoneTexte 8"/>
          <p:cNvSpPr txBox="1"/>
          <p:nvPr/>
        </p:nvSpPr>
        <p:spPr>
          <a:xfrm>
            <a:off x="6084168" y="1815787"/>
            <a:ext cx="1025902" cy="307777"/>
          </a:xfrm>
          <a:prstGeom prst="rect">
            <a:avLst/>
          </a:prstGeom>
          <a:noFill/>
        </p:spPr>
        <p:txBody>
          <a:bodyPr wrap="square" rtlCol="0">
            <a:spAutoFit/>
          </a:bodyPr>
          <a:lstStyle/>
          <a:p>
            <a:r>
              <a:rPr lang="fr-FR" sz="1400" dirty="0" smtClean="0"/>
              <a:t>n= 27(36%) </a:t>
            </a:r>
            <a:endParaRPr lang="fr-FR" sz="1400" dirty="0"/>
          </a:p>
        </p:txBody>
      </p:sp>
      <p:sp>
        <p:nvSpPr>
          <p:cNvPr id="10" name="ZoneTexte 9"/>
          <p:cNvSpPr txBox="1"/>
          <p:nvPr/>
        </p:nvSpPr>
        <p:spPr>
          <a:xfrm>
            <a:off x="5222204" y="1969676"/>
            <a:ext cx="1025902" cy="523220"/>
          </a:xfrm>
          <a:prstGeom prst="rect">
            <a:avLst/>
          </a:prstGeom>
          <a:noFill/>
        </p:spPr>
        <p:txBody>
          <a:bodyPr wrap="square" rtlCol="0">
            <a:spAutoFit/>
          </a:bodyPr>
          <a:lstStyle/>
          <a:p>
            <a:r>
              <a:rPr lang="fr-FR" sz="1400" dirty="0" smtClean="0"/>
              <a:t>n= 22 (29%) </a:t>
            </a:r>
            <a:endParaRPr lang="fr-FR" sz="1400" dirty="0"/>
          </a:p>
        </p:txBody>
      </p:sp>
      <p:sp>
        <p:nvSpPr>
          <p:cNvPr id="6" name="ZoneTexte 5"/>
          <p:cNvSpPr txBox="1"/>
          <p:nvPr/>
        </p:nvSpPr>
        <p:spPr>
          <a:xfrm>
            <a:off x="1420621" y="6473081"/>
            <a:ext cx="2592288" cy="307777"/>
          </a:xfrm>
          <a:prstGeom prst="rect">
            <a:avLst/>
          </a:prstGeom>
          <a:noFill/>
        </p:spPr>
        <p:txBody>
          <a:bodyPr wrap="square" rtlCol="0">
            <a:spAutoFit/>
          </a:bodyPr>
          <a:lstStyle/>
          <a:p>
            <a:pPr algn="ctr"/>
            <a:r>
              <a:rPr lang="fr-FR" sz="1400" dirty="0" smtClean="0"/>
              <a:t>11 / 16 </a:t>
            </a:r>
            <a:r>
              <a:rPr lang="fr-FR" sz="1400" dirty="0" err="1" smtClean="0"/>
              <a:t>diag</a:t>
            </a:r>
            <a:r>
              <a:rPr lang="fr-FR" sz="1400" dirty="0" smtClean="0"/>
              <a:t>. clairs SCL</a:t>
            </a:r>
            <a:endParaRPr lang="fr-FR" sz="1400" dirty="0"/>
          </a:p>
        </p:txBody>
      </p:sp>
      <p:cxnSp>
        <p:nvCxnSpPr>
          <p:cNvPr id="12" name="Connecteur droit avec flèche 11"/>
          <p:cNvCxnSpPr/>
          <p:nvPr/>
        </p:nvCxnSpPr>
        <p:spPr>
          <a:xfrm>
            <a:off x="3275856" y="5517232"/>
            <a:ext cx="0" cy="9558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7160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413297" y="1422411"/>
            <a:ext cx="4750989" cy="5398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re 1"/>
          <p:cNvSpPr txBox="1">
            <a:spLocks/>
          </p:cNvSpPr>
          <p:nvPr/>
        </p:nvSpPr>
        <p:spPr>
          <a:xfrm>
            <a:off x="417545" y="0"/>
            <a:ext cx="8229600" cy="7647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dirty="0" smtClean="0"/>
              <a:t>Résultats Ro52 DISC</a:t>
            </a:r>
            <a:endParaRPr lang="fr-FR" sz="3600" dirty="0"/>
          </a:p>
        </p:txBody>
      </p:sp>
      <p:sp>
        <p:nvSpPr>
          <p:cNvPr id="4" name="ZoneTexte 3"/>
          <p:cNvSpPr txBox="1"/>
          <p:nvPr/>
        </p:nvSpPr>
        <p:spPr>
          <a:xfrm>
            <a:off x="179512" y="764704"/>
            <a:ext cx="3816424" cy="646331"/>
          </a:xfrm>
          <a:prstGeom prst="rect">
            <a:avLst/>
          </a:prstGeom>
          <a:noFill/>
        </p:spPr>
        <p:txBody>
          <a:bodyPr wrap="square" rtlCol="0">
            <a:spAutoFit/>
          </a:bodyPr>
          <a:lstStyle/>
          <a:p>
            <a:r>
              <a:rPr lang="fr-FR" dirty="0" smtClean="0"/>
              <a:t>n = 76 Ro52 DISC</a:t>
            </a:r>
          </a:p>
          <a:p>
            <a:r>
              <a:rPr lang="fr-FR" dirty="0" smtClean="0"/>
              <a:t>Analyse des </a:t>
            </a:r>
            <a:r>
              <a:rPr lang="fr-FR" dirty="0" err="1" smtClean="0"/>
              <a:t>autoAc</a:t>
            </a:r>
            <a:r>
              <a:rPr lang="fr-FR" dirty="0" smtClean="0"/>
              <a:t> associés :  </a:t>
            </a:r>
            <a:endParaRPr lang="fr-FR" dirty="0"/>
          </a:p>
        </p:txBody>
      </p:sp>
      <p:sp>
        <p:nvSpPr>
          <p:cNvPr id="2" name="Ellipse 1"/>
          <p:cNvSpPr/>
          <p:nvPr/>
        </p:nvSpPr>
        <p:spPr>
          <a:xfrm rot="18964968">
            <a:off x="4314136" y="5405375"/>
            <a:ext cx="2906662" cy="516836"/>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3444953" y="2492896"/>
            <a:ext cx="1025902" cy="523220"/>
          </a:xfrm>
          <a:prstGeom prst="rect">
            <a:avLst/>
          </a:prstGeom>
          <a:noFill/>
        </p:spPr>
        <p:txBody>
          <a:bodyPr wrap="square" rtlCol="0">
            <a:spAutoFit/>
          </a:bodyPr>
          <a:lstStyle/>
          <a:p>
            <a:r>
              <a:rPr lang="fr-FR" sz="1400" dirty="0" smtClean="0"/>
              <a:t>n= 16 (21%) </a:t>
            </a:r>
            <a:endParaRPr lang="fr-FR" sz="1400" dirty="0"/>
          </a:p>
        </p:txBody>
      </p:sp>
      <p:sp>
        <p:nvSpPr>
          <p:cNvPr id="7" name="ZoneTexte 6"/>
          <p:cNvSpPr txBox="1"/>
          <p:nvPr/>
        </p:nvSpPr>
        <p:spPr>
          <a:xfrm>
            <a:off x="4427984" y="3057700"/>
            <a:ext cx="794220" cy="523220"/>
          </a:xfrm>
          <a:prstGeom prst="rect">
            <a:avLst/>
          </a:prstGeom>
          <a:noFill/>
        </p:spPr>
        <p:txBody>
          <a:bodyPr wrap="square" rtlCol="0">
            <a:spAutoFit/>
          </a:bodyPr>
          <a:lstStyle/>
          <a:p>
            <a:r>
              <a:rPr lang="fr-FR" sz="1400" dirty="0" smtClean="0"/>
              <a:t>n= 11 (14%) </a:t>
            </a:r>
            <a:endParaRPr lang="fr-FR" sz="1400" dirty="0"/>
          </a:p>
        </p:txBody>
      </p:sp>
      <p:sp>
        <p:nvSpPr>
          <p:cNvPr id="9" name="ZoneTexte 8"/>
          <p:cNvSpPr txBox="1"/>
          <p:nvPr/>
        </p:nvSpPr>
        <p:spPr>
          <a:xfrm>
            <a:off x="6084168" y="1815787"/>
            <a:ext cx="1025902" cy="307777"/>
          </a:xfrm>
          <a:prstGeom prst="rect">
            <a:avLst/>
          </a:prstGeom>
          <a:noFill/>
        </p:spPr>
        <p:txBody>
          <a:bodyPr wrap="square" rtlCol="0">
            <a:spAutoFit/>
          </a:bodyPr>
          <a:lstStyle/>
          <a:p>
            <a:r>
              <a:rPr lang="fr-FR" sz="1400" dirty="0" smtClean="0"/>
              <a:t>n= 27(36%) </a:t>
            </a:r>
            <a:endParaRPr lang="fr-FR" sz="1400" dirty="0"/>
          </a:p>
        </p:txBody>
      </p:sp>
      <p:sp>
        <p:nvSpPr>
          <p:cNvPr id="10" name="ZoneTexte 9"/>
          <p:cNvSpPr txBox="1"/>
          <p:nvPr/>
        </p:nvSpPr>
        <p:spPr>
          <a:xfrm>
            <a:off x="5222204" y="1969676"/>
            <a:ext cx="1025902" cy="523220"/>
          </a:xfrm>
          <a:prstGeom prst="rect">
            <a:avLst/>
          </a:prstGeom>
          <a:noFill/>
        </p:spPr>
        <p:txBody>
          <a:bodyPr wrap="square" rtlCol="0">
            <a:spAutoFit/>
          </a:bodyPr>
          <a:lstStyle/>
          <a:p>
            <a:r>
              <a:rPr lang="fr-FR" sz="1400" dirty="0" smtClean="0"/>
              <a:t>n= 22 (29%) </a:t>
            </a:r>
            <a:endParaRPr lang="fr-FR" sz="1400" dirty="0"/>
          </a:p>
        </p:txBody>
      </p:sp>
      <p:sp>
        <p:nvSpPr>
          <p:cNvPr id="6" name="ZoneTexte 5"/>
          <p:cNvSpPr txBox="1"/>
          <p:nvPr/>
        </p:nvSpPr>
        <p:spPr>
          <a:xfrm>
            <a:off x="1420621" y="6473081"/>
            <a:ext cx="2592288" cy="307777"/>
          </a:xfrm>
          <a:prstGeom prst="rect">
            <a:avLst/>
          </a:prstGeom>
          <a:noFill/>
        </p:spPr>
        <p:txBody>
          <a:bodyPr wrap="square" rtlCol="0">
            <a:spAutoFit/>
          </a:bodyPr>
          <a:lstStyle/>
          <a:p>
            <a:pPr algn="ctr"/>
            <a:r>
              <a:rPr lang="fr-FR" sz="1400" dirty="0" smtClean="0"/>
              <a:t>11 / 16 </a:t>
            </a:r>
            <a:r>
              <a:rPr lang="fr-FR" sz="1400" dirty="0" err="1" smtClean="0"/>
              <a:t>diag</a:t>
            </a:r>
            <a:r>
              <a:rPr lang="fr-FR" sz="1400" dirty="0" smtClean="0"/>
              <a:t>. clairs SCL</a:t>
            </a:r>
            <a:endParaRPr lang="fr-FR" sz="1400" dirty="0"/>
          </a:p>
        </p:txBody>
      </p:sp>
      <p:cxnSp>
        <p:nvCxnSpPr>
          <p:cNvPr id="12" name="Connecteur droit avec flèche 11"/>
          <p:cNvCxnSpPr/>
          <p:nvPr/>
        </p:nvCxnSpPr>
        <p:spPr>
          <a:xfrm>
            <a:off x="3275856" y="5517232"/>
            <a:ext cx="0" cy="9558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6444208" y="5663793"/>
            <a:ext cx="1224136" cy="646331"/>
          </a:xfrm>
          <a:prstGeom prst="rect">
            <a:avLst/>
          </a:prstGeom>
          <a:noFill/>
        </p:spPr>
        <p:txBody>
          <a:bodyPr wrap="square" rtlCol="0">
            <a:spAutoFit/>
          </a:bodyPr>
          <a:lstStyle/>
          <a:p>
            <a:r>
              <a:rPr lang="fr-FR" b="1" dirty="0" smtClean="0">
                <a:solidFill>
                  <a:schemeClr val="accent6">
                    <a:lumMod val="75000"/>
                  </a:schemeClr>
                </a:solidFill>
              </a:rPr>
              <a:t>Focus sur ce groupe</a:t>
            </a:r>
            <a:endParaRPr lang="fr-FR" b="1" dirty="0">
              <a:solidFill>
                <a:schemeClr val="accent6">
                  <a:lumMod val="75000"/>
                </a:schemeClr>
              </a:solidFill>
            </a:endParaRPr>
          </a:p>
        </p:txBody>
      </p:sp>
    </p:spTree>
    <p:extLst>
      <p:ext uri="{BB962C8B-B14F-4D97-AF65-F5344CB8AC3E}">
        <p14:creationId xmlns:p14="http://schemas.microsoft.com/office/powerpoint/2010/main" val="1257772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9" y="836712"/>
            <a:ext cx="8820472" cy="4525963"/>
          </a:xfrm>
        </p:spPr>
        <p:txBody>
          <a:bodyPr>
            <a:normAutofit/>
          </a:bodyPr>
          <a:lstStyle/>
          <a:p>
            <a:pPr marL="0" indent="0">
              <a:buNone/>
            </a:pPr>
            <a:r>
              <a:rPr lang="fr-FR" sz="2400" dirty="0" smtClean="0">
                <a:solidFill>
                  <a:schemeClr val="accent6">
                    <a:lumMod val="75000"/>
                  </a:schemeClr>
                </a:solidFill>
              </a:rPr>
              <a:t>Groupe Ro52 DISC avec aucun autre auto-</a:t>
            </a:r>
            <a:r>
              <a:rPr lang="fr-FR" sz="2400" dirty="0" err="1" smtClean="0">
                <a:solidFill>
                  <a:schemeClr val="accent6">
                    <a:lumMod val="75000"/>
                  </a:schemeClr>
                </a:solidFill>
              </a:rPr>
              <a:t>Ac</a:t>
            </a:r>
            <a:r>
              <a:rPr lang="fr-FR" sz="2400" dirty="0" smtClean="0">
                <a:solidFill>
                  <a:schemeClr val="accent6">
                    <a:lumMod val="75000"/>
                  </a:schemeClr>
                </a:solidFill>
              </a:rPr>
              <a:t> ou anti-SSB seul +faible</a:t>
            </a:r>
          </a:p>
        </p:txBody>
      </p:sp>
      <p:sp>
        <p:nvSpPr>
          <p:cNvPr id="7" name="Titre 1"/>
          <p:cNvSpPr txBox="1">
            <a:spLocks/>
          </p:cNvSpPr>
          <p:nvPr/>
        </p:nvSpPr>
        <p:spPr>
          <a:xfrm>
            <a:off x="417545" y="0"/>
            <a:ext cx="8229600" cy="7647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dirty="0" smtClean="0"/>
              <a:t>Résultats</a:t>
            </a:r>
            <a:endParaRPr lang="fr-FR" sz="3600" dirty="0"/>
          </a:p>
        </p:txBody>
      </p:sp>
      <p:graphicFrame>
        <p:nvGraphicFramePr>
          <p:cNvPr id="5" name="Tableau 4"/>
          <p:cNvGraphicFramePr>
            <a:graphicFrameLocks noGrp="1"/>
          </p:cNvGraphicFramePr>
          <p:nvPr>
            <p:extLst>
              <p:ext uri="{D42A27DB-BD31-4B8C-83A1-F6EECF244321}">
                <p14:modId xmlns:p14="http://schemas.microsoft.com/office/powerpoint/2010/main" val="4073158774"/>
              </p:ext>
            </p:extLst>
          </p:nvPr>
        </p:nvGraphicFramePr>
        <p:xfrm>
          <a:off x="417545" y="1556792"/>
          <a:ext cx="8352928" cy="4789120"/>
        </p:xfrm>
        <a:graphic>
          <a:graphicData uri="http://schemas.openxmlformats.org/drawingml/2006/table">
            <a:tbl>
              <a:tblPr firstRow="1" bandRow="1">
                <a:tableStyleId>{9D7B26C5-4107-4FEC-AEDC-1716B250A1EF}</a:tableStyleId>
              </a:tblPr>
              <a:tblGrid>
                <a:gridCol w="3567826"/>
                <a:gridCol w="4785102"/>
              </a:tblGrid>
              <a:tr h="398814">
                <a:tc>
                  <a:txBody>
                    <a:bodyPr/>
                    <a:lstStyle/>
                    <a:p>
                      <a:endParaRPr lang="fr-FR" dirty="0"/>
                    </a:p>
                  </a:txBody>
                  <a:tcPr/>
                </a:tc>
                <a:tc>
                  <a:txBody>
                    <a:bodyPr/>
                    <a:lstStyle/>
                    <a:p>
                      <a:endParaRPr lang="fr-FR" dirty="0"/>
                    </a:p>
                  </a:txBody>
                  <a:tcPr/>
                </a:tc>
              </a:tr>
              <a:tr h="398814">
                <a:tc>
                  <a:txBody>
                    <a:bodyPr/>
                    <a:lstStyle/>
                    <a:p>
                      <a:r>
                        <a:rPr lang="fr-FR" dirty="0" smtClean="0"/>
                        <a:t>Sexe</a:t>
                      </a:r>
                      <a:endParaRPr lang="fr-FR" dirty="0"/>
                    </a:p>
                  </a:txBody>
                  <a:tcPr/>
                </a:tc>
                <a:tc>
                  <a:txBody>
                    <a:bodyPr/>
                    <a:lstStyle/>
                    <a:p>
                      <a:r>
                        <a:rPr lang="fr-FR" dirty="0" smtClean="0"/>
                        <a:t>17F 10M</a:t>
                      </a:r>
                      <a:endParaRPr lang="fr-FR" dirty="0"/>
                    </a:p>
                  </a:txBody>
                  <a:tcPr/>
                </a:tc>
              </a:tr>
              <a:tr h="398814">
                <a:tc>
                  <a:txBody>
                    <a:bodyPr/>
                    <a:lstStyle/>
                    <a:p>
                      <a:r>
                        <a:rPr lang="fr-FR" dirty="0" smtClean="0"/>
                        <a:t>Age médian</a:t>
                      </a:r>
                      <a:endParaRPr lang="fr-FR" dirty="0"/>
                    </a:p>
                  </a:txBody>
                  <a:tcPr/>
                </a:tc>
                <a:tc>
                  <a:txBody>
                    <a:bodyPr/>
                    <a:lstStyle/>
                    <a:p>
                      <a:r>
                        <a:rPr lang="fr-FR" dirty="0" smtClean="0"/>
                        <a:t>73 ans [15 ; 93]</a:t>
                      </a:r>
                      <a:endParaRPr lang="fr-FR" dirty="0"/>
                    </a:p>
                  </a:txBody>
                  <a:tcPr/>
                </a:tc>
              </a:tr>
              <a:tr h="997034">
                <a:tc>
                  <a:txBody>
                    <a:bodyPr/>
                    <a:lstStyle/>
                    <a:p>
                      <a:r>
                        <a:rPr lang="fr-FR" dirty="0" smtClean="0"/>
                        <a:t>PID</a:t>
                      </a:r>
                      <a:endParaRPr lang="fr-FR" dirty="0"/>
                    </a:p>
                  </a:txBody>
                  <a:tcPr/>
                </a:tc>
                <a:tc>
                  <a:txBody>
                    <a:bodyPr/>
                    <a:lstStyle/>
                    <a:p>
                      <a:r>
                        <a:rPr lang="fr-FR" dirty="0" smtClean="0"/>
                        <a:t>n</a:t>
                      </a:r>
                      <a:r>
                        <a:rPr lang="fr-FR" baseline="0" dirty="0" smtClean="0"/>
                        <a:t> </a:t>
                      </a:r>
                      <a:r>
                        <a:rPr lang="fr-FR" dirty="0" smtClean="0"/>
                        <a:t>=7  (26%)</a:t>
                      </a:r>
                    </a:p>
                    <a:p>
                      <a:r>
                        <a:rPr lang="fr-FR" dirty="0" smtClean="0"/>
                        <a:t>Sexe 3F  4M </a:t>
                      </a:r>
                    </a:p>
                    <a:p>
                      <a:r>
                        <a:rPr lang="fr-FR" dirty="0" smtClean="0"/>
                        <a:t>Âge 59 à 79 ans médiane 75</a:t>
                      </a:r>
                      <a:endParaRPr lang="fr-FR" dirty="0"/>
                    </a:p>
                  </a:txBody>
                  <a:tcPr/>
                </a:tc>
              </a:tr>
              <a:tr h="686844">
                <a:tc>
                  <a:txBody>
                    <a:bodyPr/>
                    <a:lstStyle/>
                    <a:p>
                      <a:r>
                        <a:rPr lang="fr-FR" dirty="0" smtClean="0"/>
                        <a:t>Multiplexage</a:t>
                      </a:r>
                      <a:r>
                        <a:rPr lang="fr-FR" baseline="0" dirty="0" smtClean="0"/>
                        <a:t> indétectable (anti-TRIM21 &lt;0, IA)</a:t>
                      </a:r>
                      <a:endParaRPr lang="fr-FR" dirty="0"/>
                    </a:p>
                  </a:txBody>
                  <a:tcPr/>
                </a:tc>
                <a:tc>
                  <a:txBody>
                    <a:bodyPr/>
                    <a:lstStyle/>
                    <a:p>
                      <a:r>
                        <a:rPr lang="fr-FR" dirty="0" smtClean="0"/>
                        <a:t>n = 11</a:t>
                      </a:r>
                      <a:endParaRPr lang="fr-FR" dirty="0"/>
                    </a:p>
                  </a:txBody>
                  <a:tcPr/>
                </a:tc>
              </a:tr>
              <a:tr h="720080">
                <a:tc>
                  <a:txBody>
                    <a:bodyPr/>
                    <a:lstStyle/>
                    <a:p>
                      <a:r>
                        <a:rPr lang="fr-FR" baseline="0" dirty="0" smtClean="0"/>
                        <a:t>Multiplexage signal détectable</a:t>
                      </a:r>
                      <a:endParaRPr lang="fr-FR" dirty="0"/>
                    </a:p>
                  </a:txBody>
                  <a:tcPr/>
                </a:tc>
                <a:tc>
                  <a:txBody>
                    <a:bodyPr/>
                    <a:lstStyle/>
                    <a:p>
                      <a:r>
                        <a:rPr lang="fr-FR" dirty="0" smtClean="0"/>
                        <a:t>n= 16   </a:t>
                      </a:r>
                      <a:r>
                        <a:rPr lang="fr-FR" baseline="0" dirty="0" smtClean="0"/>
                        <a:t>[0,2 – 0,8 IA ]  (seuil de positivité 1,0 IA)</a:t>
                      </a:r>
                      <a:endParaRPr lang="fr-FR" dirty="0" smtClean="0"/>
                    </a:p>
                    <a:p>
                      <a:r>
                        <a:rPr lang="fr-FR" dirty="0" smtClean="0"/>
                        <a:t>µ </a:t>
                      </a:r>
                      <a:r>
                        <a:rPr lang="fr-FR" baseline="0" dirty="0" smtClean="0"/>
                        <a:t>= 0,4 IA = médiane</a:t>
                      </a:r>
                    </a:p>
                  </a:txBody>
                  <a:tcPr/>
                </a:tc>
              </a:tr>
              <a:tr h="398814">
                <a:tc>
                  <a:txBody>
                    <a:bodyPr/>
                    <a:lstStyle/>
                    <a:p>
                      <a:r>
                        <a:rPr lang="fr-FR" dirty="0" smtClean="0"/>
                        <a:t>Nombre de </a:t>
                      </a:r>
                      <a:r>
                        <a:rPr lang="fr-FR" dirty="0" err="1" smtClean="0"/>
                        <a:t>positivation</a:t>
                      </a:r>
                      <a:r>
                        <a:rPr lang="fr-FR" dirty="0" smtClean="0"/>
                        <a:t> du </a:t>
                      </a:r>
                      <a:r>
                        <a:rPr lang="fr-FR" dirty="0" err="1" smtClean="0"/>
                        <a:t>Bioplex</a:t>
                      </a:r>
                      <a:r>
                        <a:rPr lang="fr-FR" dirty="0" smtClean="0"/>
                        <a:t> au cours du temps</a:t>
                      </a:r>
                      <a:endParaRPr lang="fr-FR" dirty="0"/>
                    </a:p>
                  </a:txBody>
                  <a:tcPr/>
                </a:tc>
                <a:tc>
                  <a:txBody>
                    <a:bodyPr/>
                    <a:lstStyle/>
                    <a:p>
                      <a:r>
                        <a:rPr lang="fr-FR" dirty="0" smtClean="0"/>
                        <a:t>n=2</a:t>
                      </a:r>
                      <a:endParaRPr lang="fr-FR" dirty="0"/>
                    </a:p>
                  </a:txBody>
                  <a:tcPr/>
                </a:tc>
              </a:tr>
              <a:tr h="398814">
                <a:tc>
                  <a:txBody>
                    <a:bodyPr/>
                    <a:lstStyle/>
                    <a:p>
                      <a:r>
                        <a:rPr lang="fr-FR" dirty="0" smtClean="0"/>
                        <a:t>Valeur </a:t>
                      </a:r>
                      <a:r>
                        <a:rPr lang="fr-FR" dirty="0" err="1" smtClean="0"/>
                        <a:t>immunodot</a:t>
                      </a:r>
                      <a:endParaRPr lang="fr-FR" dirty="0"/>
                    </a:p>
                  </a:txBody>
                  <a:tcPr/>
                </a:tc>
                <a:tc>
                  <a:txBody>
                    <a:bodyPr/>
                    <a:lstStyle/>
                    <a:p>
                      <a:r>
                        <a:rPr lang="fr-FR" baseline="0" dirty="0" smtClean="0"/>
                        <a:t>[16 – 123] </a:t>
                      </a:r>
                    </a:p>
                    <a:p>
                      <a:r>
                        <a:rPr lang="fr-FR" sz="1200" baseline="0" dirty="0" smtClean="0"/>
                        <a:t>(30 dossiers ; 33 valeurs ; 2 données manquantes)</a:t>
                      </a:r>
                      <a:endParaRPr lang="fr-FR" sz="1200" dirty="0"/>
                    </a:p>
                  </a:txBody>
                  <a:tcPr/>
                </a:tc>
              </a:tr>
            </a:tbl>
          </a:graphicData>
        </a:graphic>
      </p:graphicFrame>
    </p:spTree>
    <p:extLst>
      <p:ext uri="{BB962C8B-B14F-4D97-AF65-F5344CB8AC3E}">
        <p14:creationId xmlns:p14="http://schemas.microsoft.com/office/powerpoint/2010/main" val="1610229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417545" y="0"/>
            <a:ext cx="8229600" cy="7647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dirty="0" smtClean="0"/>
              <a:t>Résultats</a:t>
            </a:r>
            <a:endParaRPr lang="fr-FR" sz="3600" dirty="0"/>
          </a:p>
        </p:txBody>
      </p:sp>
      <p:graphicFrame>
        <p:nvGraphicFramePr>
          <p:cNvPr id="11" name="Tableau 10"/>
          <p:cNvGraphicFramePr>
            <a:graphicFrameLocks noGrp="1"/>
          </p:cNvGraphicFramePr>
          <p:nvPr>
            <p:extLst>
              <p:ext uri="{D42A27DB-BD31-4B8C-83A1-F6EECF244321}">
                <p14:modId xmlns:p14="http://schemas.microsoft.com/office/powerpoint/2010/main" val="3370568710"/>
              </p:ext>
            </p:extLst>
          </p:nvPr>
        </p:nvGraphicFramePr>
        <p:xfrm>
          <a:off x="417545" y="1582064"/>
          <a:ext cx="8402927" cy="3477028"/>
        </p:xfrm>
        <a:graphic>
          <a:graphicData uri="http://schemas.openxmlformats.org/drawingml/2006/table">
            <a:tbl>
              <a:tblPr/>
              <a:tblGrid>
                <a:gridCol w="1182851"/>
                <a:gridCol w="1045242"/>
                <a:gridCol w="904705"/>
                <a:gridCol w="1393656"/>
                <a:gridCol w="1335099"/>
                <a:gridCol w="1241409"/>
                <a:gridCol w="1299965"/>
              </a:tblGrid>
              <a:tr h="733352">
                <a:tc>
                  <a:txBody>
                    <a:bodyPr/>
                    <a:lstStyle/>
                    <a:p>
                      <a:pPr algn="ctr" fontAlgn="ctr"/>
                      <a:r>
                        <a:rPr lang="fr-FR" sz="1600" b="1" i="0" u="none" strike="noStrike" dirty="0">
                          <a:solidFill>
                            <a:srgbClr val="000000"/>
                          </a:solidFill>
                          <a:effectLst/>
                          <a:latin typeface="Calibri"/>
                        </a:rPr>
                        <a:t>Patient </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libri"/>
                        </a:rPr>
                        <a:t>Service demandeur</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libri"/>
                        </a:rPr>
                        <a:t>Sexe</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libri"/>
                        </a:rPr>
                        <a:t>Age en 2022</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libri"/>
                        </a:rPr>
                        <a:t>PID</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err="1">
                          <a:solidFill>
                            <a:srgbClr val="000000"/>
                          </a:solidFill>
                          <a:effectLst/>
                          <a:latin typeface="Calibri"/>
                        </a:rPr>
                        <a:t>Diag</a:t>
                      </a:r>
                      <a:r>
                        <a:rPr lang="fr-FR" sz="1600" b="1" i="0" u="none" strike="noStrike" dirty="0">
                          <a:solidFill>
                            <a:srgbClr val="000000"/>
                          </a:solidFill>
                          <a:effectLst/>
                          <a:latin typeface="Calibri"/>
                        </a:rPr>
                        <a:t>. connectivite</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a:solidFill>
                            <a:srgbClr val="000000"/>
                          </a:solidFill>
                          <a:effectLst/>
                          <a:latin typeface="Calibri"/>
                        </a:rPr>
                        <a:t>POSITIVATION BPLX</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76814">
                <a:tc>
                  <a:txBody>
                    <a:bodyPr/>
                    <a:lstStyle/>
                    <a:p>
                      <a:pPr algn="ctr" fontAlgn="ctr"/>
                      <a:r>
                        <a:rPr lang="fr-FR" sz="1600" b="1" i="0" u="none" strike="noStrike">
                          <a:solidFill>
                            <a:srgbClr val="000000"/>
                          </a:solidFill>
                          <a:effectLst/>
                          <a:latin typeface="Calibri"/>
                        </a:rPr>
                        <a:t>PID1</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PNEUMO</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a:rPr>
                        <a:t>M</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59</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PID FPI</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814">
                <a:tc rowSpan="2">
                  <a:txBody>
                    <a:bodyPr/>
                    <a:lstStyle/>
                    <a:p>
                      <a:pPr algn="ctr" fontAlgn="ctr"/>
                      <a:r>
                        <a:rPr lang="fr-FR" sz="1600" b="1" i="0" u="none" strike="noStrike">
                          <a:solidFill>
                            <a:srgbClr val="000000"/>
                          </a:solidFill>
                          <a:effectLst/>
                          <a:latin typeface="Calibri"/>
                        </a:rPr>
                        <a:t>PID2</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PNEUMO</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fr-FR" sz="1600" b="0" i="0" u="none" strike="noStrike">
                          <a:solidFill>
                            <a:srgbClr val="000000"/>
                          </a:solidFill>
                          <a:effectLst/>
                          <a:latin typeface="Calibri"/>
                        </a:rPr>
                        <a:t>F</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a:solidFill>
                            <a:srgbClr val="000000"/>
                          </a:solidFill>
                          <a:effectLst/>
                          <a:latin typeface="Calibri"/>
                        </a:rPr>
                        <a:t>79</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dirty="0">
                          <a:solidFill>
                            <a:srgbClr val="000000"/>
                          </a:solidFill>
                          <a:effectLst/>
                          <a:latin typeface="Calibri"/>
                        </a:rPr>
                        <a:t>PID</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dirty="0">
                          <a:solidFill>
                            <a:srgbClr val="000000"/>
                          </a:solidFill>
                          <a:effectLst/>
                          <a:latin typeface="Calibri"/>
                        </a:rPr>
                        <a:t>SGS</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814">
                <a:tc vMerge="1">
                  <a:txBody>
                    <a:bodyPr/>
                    <a:lstStyle/>
                    <a:p>
                      <a:endParaRPr lang="fr-FR"/>
                    </a:p>
                  </a:txBody>
                  <a:tcPr/>
                </a:tc>
                <a:tc>
                  <a:txBody>
                    <a:bodyPr/>
                    <a:lstStyle/>
                    <a:p>
                      <a:pPr algn="ctr" fontAlgn="b"/>
                      <a:r>
                        <a:rPr lang="fr-FR" sz="1600" b="0" i="0" u="none" strike="noStrike" dirty="0">
                          <a:solidFill>
                            <a:srgbClr val="000000"/>
                          </a:solidFill>
                          <a:effectLst/>
                          <a:latin typeface="Calibri"/>
                        </a:rPr>
                        <a:t>MEDINT</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276814">
                <a:tc>
                  <a:txBody>
                    <a:bodyPr/>
                    <a:lstStyle/>
                    <a:p>
                      <a:pPr algn="ctr" fontAlgn="ctr"/>
                      <a:r>
                        <a:rPr lang="fr-FR" sz="1600" b="1" i="0" u="none" strike="noStrike">
                          <a:solidFill>
                            <a:srgbClr val="000000"/>
                          </a:solidFill>
                          <a:effectLst/>
                          <a:latin typeface="Calibri"/>
                        </a:rPr>
                        <a:t>PID3</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PNEUMO</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a:rPr>
                        <a:t>F</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70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PID</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PR</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 </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814">
                <a:tc>
                  <a:txBody>
                    <a:bodyPr/>
                    <a:lstStyle/>
                    <a:p>
                      <a:pPr algn="ctr" fontAlgn="ctr"/>
                      <a:r>
                        <a:rPr lang="fr-FR" sz="1600" b="1" i="0" u="none" strike="noStrike">
                          <a:solidFill>
                            <a:srgbClr val="000000"/>
                          </a:solidFill>
                          <a:effectLst/>
                          <a:latin typeface="Calibri"/>
                        </a:rPr>
                        <a:t>PID4</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PNEUMO</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a:rPr>
                        <a:t>M</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76</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PID IPAF</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1600" b="0" i="0" u="none" strike="noStrike" dirty="0">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x</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276814">
                <a:tc>
                  <a:txBody>
                    <a:bodyPr/>
                    <a:lstStyle/>
                    <a:p>
                      <a:pPr algn="ctr" fontAlgn="ctr"/>
                      <a:r>
                        <a:rPr lang="fr-FR" sz="1600" b="1" i="0" u="none" strike="noStrike">
                          <a:solidFill>
                            <a:srgbClr val="000000"/>
                          </a:solidFill>
                          <a:effectLst/>
                          <a:latin typeface="Calibri"/>
                        </a:rPr>
                        <a:t>PID5</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MEDINT</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a:rPr>
                        <a:t>F</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72</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PID</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SCL SGS2</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814">
                <a:tc rowSpan="2">
                  <a:txBody>
                    <a:bodyPr/>
                    <a:lstStyle/>
                    <a:p>
                      <a:pPr algn="ctr" fontAlgn="ctr"/>
                      <a:r>
                        <a:rPr lang="fr-FR" sz="1600" b="1" i="0" u="none" strike="noStrike" dirty="0">
                          <a:solidFill>
                            <a:srgbClr val="000000"/>
                          </a:solidFill>
                          <a:effectLst/>
                          <a:latin typeface="Calibri"/>
                        </a:rPr>
                        <a:t>PID6</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SMIT</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fr-FR" sz="1600" b="0" i="0" u="none" strike="noStrike" dirty="0">
                          <a:solidFill>
                            <a:srgbClr val="000000"/>
                          </a:solidFill>
                          <a:effectLst/>
                          <a:latin typeface="Calibri"/>
                        </a:rPr>
                        <a:t>M</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a:solidFill>
                            <a:srgbClr val="000000"/>
                          </a:solidFill>
                          <a:effectLst/>
                          <a:latin typeface="Calibri"/>
                        </a:rPr>
                        <a:t>75</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a:solidFill>
                            <a:srgbClr val="000000"/>
                          </a:solidFill>
                          <a:effectLst/>
                          <a:latin typeface="Calibri"/>
                        </a:rPr>
                        <a:t>PID PINS</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dirty="0">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dirty="0">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814">
                <a:tc vMerge="1">
                  <a:txBody>
                    <a:bodyPr/>
                    <a:lstStyle/>
                    <a:p>
                      <a:endParaRPr lang="fr-FR"/>
                    </a:p>
                  </a:txBody>
                  <a:tcPr/>
                </a:tc>
                <a:tc>
                  <a:txBody>
                    <a:bodyPr/>
                    <a:lstStyle/>
                    <a:p>
                      <a:pPr algn="ctr" fontAlgn="b"/>
                      <a:r>
                        <a:rPr lang="fr-FR" sz="1600" b="0" i="0" u="none" strike="noStrike" dirty="0">
                          <a:solidFill>
                            <a:srgbClr val="000000"/>
                          </a:solidFill>
                          <a:effectLst/>
                          <a:latin typeface="Calibri"/>
                        </a:rPr>
                        <a:t>PNEUMO</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529164">
                <a:tc>
                  <a:txBody>
                    <a:bodyPr/>
                    <a:lstStyle/>
                    <a:p>
                      <a:pPr algn="ctr" fontAlgn="ctr"/>
                      <a:r>
                        <a:rPr lang="fr-FR" sz="1600" b="1" i="0" u="none" strike="noStrike">
                          <a:solidFill>
                            <a:srgbClr val="000000"/>
                          </a:solidFill>
                          <a:effectLst/>
                          <a:latin typeface="Calibri"/>
                        </a:rPr>
                        <a:t>PID7</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SMIT</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a:rPr>
                        <a:t>M</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76</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PID post Hydrea</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x</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bl>
          </a:graphicData>
        </a:graphic>
      </p:graphicFrame>
      <p:sp>
        <p:nvSpPr>
          <p:cNvPr id="2" name="Rectangle 1"/>
          <p:cNvSpPr/>
          <p:nvPr/>
        </p:nvSpPr>
        <p:spPr>
          <a:xfrm>
            <a:off x="251520" y="836712"/>
            <a:ext cx="8712968" cy="461665"/>
          </a:xfrm>
          <a:prstGeom prst="rect">
            <a:avLst/>
          </a:prstGeom>
        </p:spPr>
        <p:txBody>
          <a:bodyPr wrap="square">
            <a:spAutoFit/>
          </a:bodyPr>
          <a:lstStyle/>
          <a:p>
            <a:r>
              <a:rPr lang="fr-FR" sz="2400" dirty="0">
                <a:solidFill>
                  <a:schemeClr val="accent6">
                    <a:lumMod val="75000"/>
                  </a:schemeClr>
                </a:solidFill>
              </a:rPr>
              <a:t>Groupe Ro52 DISC avec aucun autre auto-</a:t>
            </a:r>
            <a:r>
              <a:rPr lang="fr-FR" sz="2400" dirty="0" err="1">
                <a:solidFill>
                  <a:schemeClr val="accent6">
                    <a:lumMod val="75000"/>
                  </a:schemeClr>
                </a:solidFill>
              </a:rPr>
              <a:t>Ac</a:t>
            </a:r>
            <a:r>
              <a:rPr lang="fr-FR" sz="2400" dirty="0">
                <a:solidFill>
                  <a:schemeClr val="accent6">
                    <a:lumMod val="75000"/>
                  </a:schemeClr>
                </a:solidFill>
              </a:rPr>
              <a:t> ou anti-SSB seul +faible</a:t>
            </a:r>
          </a:p>
        </p:txBody>
      </p:sp>
    </p:spTree>
    <p:extLst>
      <p:ext uri="{BB962C8B-B14F-4D97-AF65-F5344CB8AC3E}">
        <p14:creationId xmlns:p14="http://schemas.microsoft.com/office/powerpoint/2010/main" val="3730889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3773624820"/>
              </p:ext>
            </p:extLst>
          </p:nvPr>
        </p:nvGraphicFramePr>
        <p:xfrm>
          <a:off x="1115616" y="1628800"/>
          <a:ext cx="6553150" cy="3970902"/>
        </p:xfrm>
        <a:graphic>
          <a:graphicData uri="http://schemas.openxmlformats.org/drawingml/2006/table">
            <a:tbl>
              <a:tblPr/>
              <a:tblGrid>
                <a:gridCol w="1422608"/>
                <a:gridCol w="2986067"/>
                <a:gridCol w="2144475"/>
              </a:tblGrid>
              <a:tr h="985926">
                <a:tc>
                  <a:txBody>
                    <a:bodyPr/>
                    <a:lstStyle/>
                    <a:p>
                      <a:pPr algn="ctr" fontAlgn="ctr"/>
                      <a:r>
                        <a:rPr lang="fr-FR" sz="1600" b="1" i="0" u="none" strike="noStrike" dirty="0">
                          <a:solidFill>
                            <a:srgbClr val="000000"/>
                          </a:solidFill>
                          <a:effectLst/>
                          <a:latin typeface="Calibri"/>
                        </a:rPr>
                        <a:t>Patient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a:solidFill>
                            <a:srgbClr val="000000"/>
                          </a:solidFill>
                          <a:effectLst/>
                          <a:latin typeface="Calibri"/>
                        </a:rPr>
                        <a:t>Fluorescence nucléaire sur HEp2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a:solidFill>
                            <a:srgbClr val="000000"/>
                          </a:solidFill>
                          <a:effectLst/>
                          <a:latin typeface="Calibri"/>
                        </a:rPr>
                        <a:t>Fluorescence cytoplasmique sur HEp2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331664">
                <a:tc>
                  <a:txBody>
                    <a:bodyPr/>
                    <a:lstStyle/>
                    <a:p>
                      <a:pPr algn="ctr" fontAlgn="ctr"/>
                      <a:r>
                        <a:rPr lang="fr-FR" sz="1600" b="1" i="0" u="none" strike="noStrike">
                          <a:solidFill>
                            <a:srgbClr val="000000"/>
                          </a:solidFill>
                          <a:effectLst/>
                          <a:latin typeface="Calibri"/>
                        </a:rPr>
                        <a:t>PID1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Moucheté 1/100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664">
                <a:tc rowSpan="2">
                  <a:txBody>
                    <a:bodyPr/>
                    <a:lstStyle/>
                    <a:p>
                      <a:pPr algn="ctr" fontAlgn="ctr"/>
                      <a:r>
                        <a:rPr lang="fr-FR" sz="1600" b="1" i="0" u="none" strike="noStrike">
                          <a:solidFill>
                            <a:srgbClr val="000000"/>
                          </a:solidFill>
                          <a:effectLst/>
                          <a:latin typeface="Calibri"/>
                        </a:rPr>
                        <a:t>PID2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Homogène 1/320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664">
                <a:tc vMerge="1">
                  <a:txBody>
                    <a:bodyPr/>
                    <a:lstStyle/>
                    <a:p>
                      <a:endParaRPr lang="fr-FR"/>
                    </a:p>
                  </a:txBody>
                  <a:tcPr/>
                </a:tc>
                <a:tc>
                  <a:txBody>
                    <a:bodyPr/>
                    <a:lstStyle/>
                    <a:p>
                      <a:pPr algn="ctr" fontAlgn="ctr"/>
                      <a:r>
                        <a:rPr lang="fr-FR" sz="1600" b="0" i="0" u="none" strike="noStrike">
                          <a:solidFill>
                            <a:srgbClr val="000000"/>
                          </a:solidFill>
                          <a:effectLst/>
                          <a:latin typeface="Calibri"/>
                        </a:rPr>
                        <a:t>Homogène 1/160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664">
                <a:tc>
                  <a:txBody>
                    <a:bodyPr/>
                    <a:lstStyle/>
                    <a:p>
                      <a:pPr algn="ctr" fontAlgn="ctr"/>
                      <a:r>
                        <a:rPr lang="fr-FR" sz="1600" b="1" i="0" u="none" strike="noStrike">
                          <a:solidFill>
                            <a:srgbClr val="000000"/>
                          </a:solidFill>
                          <a:effectLst/>
                          <a:latin typeface="Calibri"/>
                        </a:rPr>
                        <a:t>PID3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Homogène 1/640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664">
                <a:tc>
                  <a:txBody>
                    <a:bodyPr/>
                    <a:lstStyle/>
                    <a:p>
                      <a:pPr algn="ctr" fontAlgn="ctr"/>
                      <a:r>
                        <a:rPr lang="fr-FR" sz="1600" b="1" i="0" u="none" strike="noStrike">
                          <a:solidFill>
                            <a:srgbClr val="000000"/>
                          </a:solidFill>
                          <a:effectLst/>
                          <a:latin typeface="Calibri"/>
                        </a:rPr>
                        <a:t>PID4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finement granulaire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664">
                <a:tc>
                  <a:txBody>
                    <a:bodyPr/>
                    <a:lstStyle/>
                    <a:p>
                      <a:pPr algn="ctr" fontAlgn="ctr"/>
                      <a:r>
                        <a:rPr lang="fr-FR" sz="1600" b="1" i="0" u="none" strike="noStrike">
                          <a:solidFill>
                            <a:srgbClr val="000000"/>
                          </a:solidFill>
                          <a:effectLst/>
                          <a:latin typeface="Calibri"/>
                        </a:rPr>
                        <a:t>PID5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Homogène 640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664">
                <a:tc rowSpan="2">
                  <a:txBody>
                    <a:bodyPr/>
                    <a:lstStyle/>
                    <a:p>
                      <a:pPr algn="ctr" fontAlgn="ctr"/>
                      <a:r>
                        <a:rPr lang="fr-FR" sz="1600" b="1" i="0" u="none" strike="noStrike">
                          <a:solidFill>
                            <a:srgbClr val="000000"/>
                          </a:solidFill>
                          <a:effectLst/>
                          <a:latin typeface="Calibri"/>
                        </a:rPr>
                        <a:t>PID6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Moucheté (atypique) 1/160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664">
                <a:tc vMerge="1">
                  <a:txBody>
                    <a:bodyPr/>
                    <a:lstStyle/>
                    <a:p>
                      <a:endParaRPr lang="fr-FR"/>
                    </a:p>
                  </a:txBody>
                  <a:tcPr/>
                </a:tc>
                <a:tc>
                  <a:txBody>
                    <a:bodyPr/>
                    <a:lstStyle/>
                    <a:p>
                      <a:pPr algn="ctr" fontAlgn="ctr"/>
                      <a:r>
                        <a:rPr lang="fr-FR" sz="1600" b="0" i="0" u="none" strike="noStrike">
                          <a:solidFill>
                            <a:srgbClr val="000000"/>
                          </a:solidFill>
                          <a:effectLst/>
                          <a:latin typeface="Calibri"/>
                        </a:rPr>
                        <a:t>Moucheté et nucléolaire 1/80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664">
                <a:tc>
                  <a:txBody>
                    <a:bodyPr/>
                    <a:lstStyle/>
                    <a:p>
                      <a:pPr algn="ctr" fontAlgn="ctr"/>
                      <a:r>
                        <a:rPr lang="fr-FR" sz="1600" b="1" i="0" u="none" strike="noStrike">
                          <a:solidFill>
                            <a:srgbClr val="000000"/>
                          </a:solidFill>
                          <a:effectLst/>
                          <a:latin typeface="Calibri"/>
                        </a:rPr>
                        <a:t>PID7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Moucheté 1/100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(filaments)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251520" y="836712"/>
            <a:ext cx="8712968" cy="461665"/>
          </a:xfrm>
          <a:prstGeom prst="rect">
            <a:avLst/>
          </a:prstGeom>
        </p:spPr>
        <p:txBody>
          <a:bodyPr wrap="square">
            <a:spAutoFit/>
          </a:bodyPr>
          <a:lstStyle/>
          <a:p>
            <a:r>
              <a:rPr lang="fr-FR" sz="2400" dirty="0">
                <a:solidFill>
                  <a:schemeClr val="accent6">
                    <a:lumMod val="75000"/>
                  </a:schemeClr>
                </a:solidFill>
              </a:rPr>
              <a:t>Groupe Ro52 DISC avec aucun autre auto-</a:t>
            </a:r>
            <a:r>
              <a:rPr lang="fr-FR" sz="2400" dirty="0" err="1">
                <a:solidFill>
                  <a:schemeClr val="accent6">
                    <a:lumMod val="75000"/>
                  </a:schemeClr>
                </a:solidFill>
              </a:rPr>
              <a:t>Ac</a:t>
            </a:r>
            <a:r>
              <a:rPr lang="fr-FR" sz="2400" dirty="0">
                <a:solidFill>
                  <a:schemeClr val="accent6">
                    <a:lumMod val="75000"/>
                  </a:schemeClr>
                </a:solidFill>
              </a:rPr>
              <a:t> ou anti-SSB seul +faible</a:t>
            </a:r>
          </a:p>
        </p:txBody>
      </p:sp>
      <p:sp>
        <p:nvSpPr>
          <p:cNvPr id="8" name="Titre 1"/>
          <p:cNvSpPr txBox="1">
            <a:spLocks/>
          </p:cNvSpPr>
          <p:nvPr/>
        </p:nvSpPr>
        <p:spPr>
          <a:xfrm>
            <a:off x="417545" y="0"/>
            <a:ext cx="8229600" cy="7647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dirty="0" smtClean="0"/>
              <a:t>Résultats</a:t>
            </a:r>
            <a:endParaRPr lang="fr-FR" sz="3600" dirty="0"/>
          </a:p>
        </p:txBody>
      </p:sp>
    </p:spTree>
    <p:extLst>
      <p:ext uri="{BB962C8B-B14F-4D97-AF65-F5344CB8AC3E}">
        <p14:creationId xmlns:p14="http://schemas.microsoft.com/office/powerpoint/2010/main" val="2239679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417545" y="0"/>
            <a:ext cx="8229600" cy="7647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dirty="0" smtClean="0"/>
              <a:t>Résultats</a:t>
            </a:r>
            <a:endParaRPr lang="fr-FR" sz="3600" dirty="0"/>
          </a:p>
        </p:txBody>
      </p:sp>
      <p:graphicFrame>
        <p:nvGraphicFramePr>
          <p:cNvPr id="11" name="Tableau 10"/>
          <p:cNvGraphicFramePr>
            <a:graphicFrameLocks noGrp="1"/>
          </p:cNvGraphicFramePr>
          <p:nvPr>
            <p:extLst>
              <p:ext uri="{D42A27DB-BD31-4B8C-83A1-F6EECF244321}">
                <p14:modId xmlns:p14="http://schemas.microsoft.com/office/powerpoint/2010/main" val="1846029096"/>
              </p:ext>
            </p:extLst>
          </p:nvPr>
        </p:nvGraphicFramePr>
        <p:xfrm>
          <a:off x="417545" y="1582064"/>
          <a:ext cx="8402927" cy="3477028"/>
        </p:xfrm>
        <a:graphic>
          <a:graphicData uri="http://schemas.openxmlformats.org/drawingml/2006/table">
            <a:tbl>
              <a:tblPr/>
              <a:tblGrid>
                <a:gridCol w="1182851"/>
                <a:gridCol w="1045242"/>
                <a:gridCol w="904705"/>
                <a:gridCol w="1393656"/>
                <a:gridCol w="1335099"/>
                <a:gridCol w="1241409"/>
                <a:gridCol w="1299965"/>
              </a:tblGrid>
              <a:tr h="733352">
                <a:tc>
                  <a:txBody>
                    <a:bodyPr/>
                    <a:lstStyle/>
                    <a:p>
                      <a:pPr algn="ctr" fontAlgn="ctr"/>
                      <a:r>
                        <a:rPr lang="fr-FR" sz="1600" b="1" i="0" u="none" strike="noStrike" dirty="0">
                          <a:solidFill>
                            <a:srgbClr val="000000"/>
                          </a:solidFill>
                          <a:effectLst/>
                          <a:latin typeface="Calibri"/>
                        </a:rPr>
                        <a:t>Patient </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libri"/>
                        </a:rPr>
                        <a:t>Service demandeur</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libri"/>
                        </a:rPr>
                        <a:t>Sexe</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libri"/>
                        </a:rPr>
                        <a:t>Age en 2022</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libri"/>
                        </a:rPr>
                        <a:t>PID</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err="1">
                          <a:solidFill>
                            <a:srgbClr val="000000"/>
                          </a:solidFill>
                          <a:effectLst/>
                          <a:latin typeface="Calibri"/>
                        </a:rPr>
                        <a:t>Diag</a:t>
                      </a:r>
                      <a:r>
                        <a:rPr lang="fr-FR" sz="1600" b="1" i="0" u="none" strike="noStrike" dirty="0">
                          <a:solidFill>
                            <a:srgbClr val="000000"/>
                          </a:solidFill>
                          <a:effectLst/>
                          <a:latin typeface="Calibri"/>
                        </a:rPr>
                        <a:t>. connectivite</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a:solidFill>
                            <a:srgbClr val="000000"/>
                          </a:solidFill>
                          <a:effectLst/>
                          <a:latin typeface="Calibri"/>
                        </a:rPr>
                        <a:t>POSITIVATION BPLX</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76814">
                <a:tc>
                  <a:txBody>
                    <a:bodyPr/>
                    <a:lstStyle/>
                    <a:p>
                      <a:pPr algn="ctr" fontAlgn="ctr"/>
                      <a:r>
                        <a:rPr lang="fr-FR" sz="1600" b="1" i="0" u="none" strike="noStrike">
                          <a:solidFill>
                            <a:srgbClr val="000000"/>
                          </a:solidFill>
                          <a:effectLst/>
                          <a:latin typeface="Calibri"/>
                        </a:rPr>
                        <a:t>PID1</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PNEUMO</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a:rPr>
                        <a:t>M</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59</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PID FPI</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814">
                <a:tc rowSpan="2">
                  <a:txBody>
                    <a:bodyPr/>
                    <a:lstStyle/>
                    <a:p>
                      <a:pPr algn="ctr" fontAlgn="ctr"/>
                      <a:r>
                        <a:rPr lang="fr-FR" sz="1600" b="1" i="0" u="none" strike="noStrike">
                          <a:solidFill>
                            <a:srgbClr val="000000"/>
                          </a:solidFill>
                          <a:effectLst/>
                          <a:latin typeface="Calibri"/>
                        </a:rPr>
                        <a:t>PID2</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PNEUMO</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fr-FR" sz="1600" b="0" i="0" u="none" strike="noStrike">
                          <a:solidFill>
                            <a:srgbClr val="000000"/>
                          </a:solidFill>
                          <a:effectLst/>
                          <a:latin typeface="Calibri"/>
                        </a:rPr>
                        <a:t>F</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a:solidFill>
                            <a:srgbClr val="000000"/>
                          </a:solidFill>
                          <a:effectLst/>
                          <a:latin typeface="Calibri"/>
                        </a:rPr>
                        <a:t>79</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dirty="0">
                          <a:solidFill>
                            <a:srgbClr val="000000"/>
                          </a:solidFill>
                          <a:effectLst/>
                          <a:latin typeface="Calibri"/>
                        </a:rPr>
                        <a:t>PID</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dirty="0">
                          <a:solidFill>
                            <a:srgbClr val="000000"/>
                          </a:solidFill>
                          <a:effectLst/>
                          <a:latin typeface="Calibri"/>
                        </a:rPr>
                        <a:t>SGS</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814">
                <a:tc vMerge="1">
                  <a:txBody>
                    <a:bodyPr/>
                    <a:lstStyle/>
                    <a:p>
                      <a:endParaRPr lang="fr-FR"/>
                    </a:p>
                  </a:txBody>
                  <a:tcPr/>
                </a:tc>
                <a:tc>
                  <a:txBody>
                    <a:bodyPr/>
                    <a:lstStyle/>
                    <a:p>
                      <a:pPr algn="ctr" fontAlgn="b"/>
                      <a:r>
                        <a:rPr lang="fr-FR" sz="1600" b="0" i="0" u="none" strike="noStrike" dirty="0">
                          <a:solidFill>
                            <a:srgbClr val="000000"/>
                          </a:solidFill>
                          <a:effectLst/>
                          <a:latin typeface="Calibri"/>
                        </a:rPr>
                        <a:t>MEDINT</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276814">
                <a:tc>
                  <a:txBody>
                    <a:bodyPr/>
                    <a:lstStyle/>
                    <a:p>
                      <a:pPr algn="ctr" fontAlgn="ctr"/>
                      <a:r>
                        <a:rPr lang="fr-FR" sz="1600" b="1" i="0" u="none" strike="noStrike">
                          <a:solidFill>
                            <a:srgbClr val="000000"/>
                          </a:solidFill>
                          <a:effectLst/>
                          <a:latin typeface="Calibri"/>
                        </a:rPr>
                        <a:t>PID3</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PNEUMO</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a:rPr>
                        <a:t>F</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70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PID</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PR</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 </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814">
                <a:tc>
                  <a:txBody>
                    <a:bodyPr/>
                    <a:lstStyle/>
                    <a:p>
                      <a:pPr algn="ctr" fontAlgn="ctr"/>
                      <a:r>
                        <a:rPr lang="fr-FR" sz="1600" b="1" i="0" u="none" strike="noStrike">
                          <a:solidFill>
                            <a:srgbClr val="000000"/>
                          </a:solidFill>
                          <a:effectLst/>
                          <a:latin typeface="Calibri"/>
                        </a:rPr>
                        <a:t>PID4</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PNEUMO</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a:rPr>
                        <a:t>M</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76</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PID IPAF</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600" b="0" i="0" u="none" strike="noStrike" dirty="0">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x</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276814">
                <a:tc>
                  <a:txBody>
                    <a:bodyPr/>
                    <a:lstStyle/>
                    <a:p>
                      <a:pPr algn="ctr" fontAlgn="ctr"/>
                      <a:r>
                        <a:rPr lang="fr-FR" sz="1600" b="1" i="0" u="none" strike="noStrike">
                          <a:solidFill>
                            <a:srgbClr val="000000"/>
                          </a:solidFill>
                          <a:effectLst/>
                          <a:latin typeface="Calibri"/>
                        </a:rPr>
                        <a:t>PID5</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MEDINT</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a:rPr>
                        <a:t>F</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72</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PID</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SCL SGS2</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814">
                <a:tc rowSpan="2">
                  <a:txBody>
                    <a:bodyPr/>
                    <a:lstStyle/>
                    <a:p>
                      <a:pPr algn="ctr" fontAlgn="ctr"/>
                      <a:r>
                        <a:rPr lang="fr-FR" sz="1600" b="1" i="0" u="none" strike="noStrike" dirty="0">
                          <a:solidFill>
                            <a:srgbClr val="000000"/>
                          </a:solidFill>
                          <a:effectLst/>
                          <a:latin typeface="Calibri"/>
                        </a:rPr>
                        <a:t>PID6</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SMIT</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fr-FR" sz="1600" b="0" i="0" u="none" strike="noStrike" dirty="0">
                          <a:solidFill>
                            <a:srgbClr val="000000"/>
                          </a:solidFill>
                          <a:effectLst/>
                          <a:latin typeface="Calibri"/>
                        </a:rPr>
                        <a:t>M</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a:solidFill>
                            <a:srgbClr val="000000"/>
                          </a:solidFill>
                          <a:effectLst/>
                          <a:latin typeface="Calibri"/>
                        </a:rPr>
                        <a:t>75</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a:solidFill>
                            <a:srgbClr val="000000"/>
                          </a:solidFill>
                          <a:effectLst/>
                          <a:latin typeface="Calibri"/>
                        </a:rPr>
                        <a:t>PID PINS</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dirty="0">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dirty="0">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814">
                <a:tc vMerge="1">
                  <a:txBody>
                    <a:bodyPr/>
                    <a:lstStyle/>
                    <a:p>
                      <a:endParaRPr lang="fr-FR"/>
                    </a:p>
                  </a:txBody>
                  <a:tcPr/>
                </a:tc>
                <a:tc>
                  <a:txBody>
                    <a:bodyPr/>
                    <a:lstStyle/>
                    <a:p>
                      <a:pPr algn="ctr" fontAlgn="b"/>
                      <a:r>
                        <a:rPr lang="fr-FR" sz="1600" b="0" i="0" u="none" strike="noStrike" dirty="0">
                          <a:solidFill>
                            <a:srgbClr val="000000"/>
                          </a:solidFill>
                          <a:effectLst/>
                          <a:latin typeface="Calibri"/>
                        </a:rPr>
                        <a:t>PNEUMO</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529164">
                <a:tc>
                  <a:txBody>
                    <a:bodyPr/>
                    <a:lstStyle/>
                    <a:p>
                      <a:pPr algn="ctr" fontAlgn="ctr"/>
                      <a:r>
                        <a:rPr lang="fr-FR" sz="1600" b="1" i="0" u="none" strike="noStrike">
                          <a:solidFill>
                            <a:srgbClr val="000000"/>
                          </a:solidFill>
                          <a:effectLst/>
                          <a:latin typeface="Calibri"/>
                        </a:rPr>
                        <a:t>PID7</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SMIT</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a:rPr>
                        <a:t>M</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76</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PID post Hydrea</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x</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bl>
          </a:graphicData>
        </a:graphic>
      </p:graphicFrame>
      <p:sp>
        <p:nvSpPr>
          <p:cNvPr id="6" name="Rectangle 5"/>
          <p:cNvSpPr/>
          <p:nvPr/>
        </p:nvSpPr>
        <p:spPr>
          <a:xfrm>
            <a:off x="251520" y="836712"/>
            <a:ext cx="8712968" cy="461665"/>
          </a:xfrm>
          <a:prstGeom prst="rect">
            <a:avLst/>
          </a:prstGeom>
        </p:spPr>
        <p:txBody>
          <a:bodyPr wrap="square">
            <a:spAutoFit/>
          </a:bodyPr>
          <a:lstStyle/>
          <a:p>
            <a:r>
              <a:rPr lang="fr-FR" sz="2400" dirty="0">
                <a:solidFill>
                  <a:schemeClr val="accent6">
                    <a:lumMod val="75000"/>
                  </a:schemeClr>
                </a:solidFill>
              </a:rPr>
              <a:t>Groupe Ro52 DISC avec aucun autre auto-</a:t>
            </a:r>
            <a:r>
              <a:rPr lang="fr-FR" sz="2400" dirty="0" err="1">
                <a:solidFill>
                  <a:schemeClr val="accent6">
                    <a:lumMod val="75000"/>
                  </a:schemeClr>
                </a:solidFill>
              </a:rPr>
              <a:t>Ac</a:t>
            </a:r>
            <a:r>
              <a:rPr lang="fr-FR" sz="2400" dirty="0">
                <a:solidFill>
                  <a:schemeClr val="accent6">
                    <a:lumMod val="75000"/>
                  </a:schemeClr>
                </a:solidFill>
              </a:rPr>
              <a:t> ou anti-SSB seul +faible</a:t>
            </a:r>
          </a:p>
        </p:txBody>
      </p:sp>
    </p:spTree>
    <p:extLst>
      <p:ext uri="{BB962C8B-B14F-4D97-AF65-F5344CB8AC3E}">
        <p14:creationId xmlns:p14="http://schemas.microsoft.com/office/powerpoint/2010/main" val="2802191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txBox="1">
            <a:spLocks noGrp="1"/>
          </p:cNvSpPr>
          <p:nvPr>
            <p:ph idx="1"/>
          </p:nvPr>
        </p:nvSpPr>
        <p:spPr>
          <a:xfrm>
            <a:off x="437000" y="5254227"/>
            <a:ext cx="8229600" cy="1271117"/>
          </a:xfrm>
          <a:prstGeom prst="rect">
            <a:avLst/>
          </a:prstGeom>
          <a:noFill/>
        </p:spPr>
        <p:txBody>
          <a:bodyPr wrap="square" rtlCol="0">
            <a:spAutoFit/>
          </a:bodyPr>
          <a:lstStyle/>
          <a:p>
            <a:pPr marL="0" indent="0" algn="ctr">
              <a:buNone/>
            </a:pPr>
            <a:r>
              <a:rPr lang="fr-FR" sz="2000" dirty="0" smtClean="0">
                <a:sym typeface="Wingdings 2"/>
              </a:rPr>
              <a:t>3 PID associées à connectivite ; 4 sans connectivite associée</a:t>
            </a:r>
          </a:p>
          <a:p>
            <a:pPr marL="0" indent="0" algn="ctr">
              <a:buNone/>
            </a:pPr>
            <a:endParaRPr lang="fr-FR" sz="1050" dirty="0" smtClean="0">
              <a:sym typeface="Wingdings 2"/>
            </a:endParaRPr>
          </a:p>
          <a:p>
            <a:pPr marL="0" indent="0" algn="ctr">
              <a:buNone/>
            </a:pPr>
            <a:r>
              <a:rPr lang="fr-FR" sz="2000" dirty="0" smtClean="0">
                <a:sym typeface="Wingdings 2"/>
              </a:rPr>
              <a:t></a:t>
            </a:r>
            <a:r>
              <a:rPr lang="fr-FR" sz="2000" u="sng" dirty="0" smtClean="0"/>
              <a:t>Potentiellement</a:t>
            </a:r>
            <a:r>
              <a:rPr lang="fr-FR" sz="2000" dirty="0" smtClean="0"/>
              <a:t> </a:t>
            </a:r>
            <a:r>
              <a:rPr lang="fr-FR" sz="2000" dirty="0" smtClean="0">
                <a:solidFill>
                  <a:schemeClr val="accent6">
                    <a:lumMod val="75000"/>
                  </a:schemeClr>
                </a:solidFill>
              </a:rPr>
              <a:t>4</a:t>
            </a:r>
            <a:r>
              <a:rPr lang="fr-FR" sz="2000" dirty="0" smtClean="0"/>
              <a:t> PID IPAF « récupérées » par le dot</a:t>
            </a:r>
            <a:r>
              <a:rPr lang="fr-FR" sz="2000" dirty="0"/>
              <a:t> </a:t>
            </a:r>
            <a:r>
              <a:rPr lang="fr-FR" sz="2000" dirty="0" smtClean="0"/>
              <a:t>sur 27 patients (15%) dont 1 étiquetée PID post </a:t>
            </a:r>
            <a:r>
              <a:rPr lang="fr-FR" sz="2000" dirty="0" err="1" smtClean="0"/>
              <a:t>Hydrea</a:t>
            </a:r>
            <a:r>
              <a:rPr lang="fr-FR" sz="2000" dirty="0" smtClean="0"/>
              <a:t> (</a:t>
            </a:r>
            <a:r>
              <a:rPr lang="fr-FR" sz="2000" dirty="0" err="1" smtClean="0"/>
              <a:t>ttt</a:t>
            </a:r>
            <a:r>
              <a:rPr lang="fr-FR" sz="2000" dirty="0" smtClean="0"/>
              <a:t> reçu pour SMP)</a:t>
            </a:r>
          </a:p>
        </p:txBody>
      </p:sp>
      <p:sp>
        <p:nvSpPr>
          <p:cNvPr id="5" name="Titre 1"/>
          <p:cNvSpPr txBox="1">
            <a:spLocks/>
          </p:cNvSpPr>
          <p:nvPr/>
        </p:nvSpPr>
        <p:spPr>
          <a:xfrm>
            <a:off x="417545" y="0"/>
            <a:ext cx="8229600" cy="7647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dirty="0" smtClean="0"/>
              <a:t>Résultats</a:t>
            </a:r>
            <a:endParaRPr lang="fr-FR" sz="3600" dirty="0"/>
          </a:p>
        </p:txBody>
      </p:sp>
      <p:graphicFrame>
        <p:nvGraphicFramePr>
          <p:cNvPr id="11" name="Tableau 10"/>
          <p:cNvGraphicFramePr>
            <a:graphicFrameLocks noGrp="1"/>
          </p:cNvGraphicFramePr>
          <p:nvPr>
            <p:extLst>
              <p:ext uri="{D42A27DB-BD31-4B8C-83A1-F6EECF244321}">
                <p14:modId xmlns:p14="http://schemas.microsoft.com/office/powerpoint/2010/main" val="443231316"/>
              </p:ext>
            </p:extLst>
          </p:nvPr>
        </p:nvGraphicFramePr>
        <p:xfrm>
          <a:off x="417545" y="1582064"/>
          <a:ext cx="8402927" cy="3477028"/>
        </p:xfrm>
        <a:graphic>
          <a:graphicData uri="http://schemas.openxmlformats.org/drawingml/2006/table">
            <a:tbl>
              <a:tblPr/>
              <a:tblGrid>
                <a:gridCol w="1182851"/>
                <a:gridCol w="1045242"/>
                <a:gridCol w="904705"/>
                <a:gridCol w="1393656"/>
                <a:gridCol w="1335099"/>
                <a:gridCol w="1241409"/>
                <a:gridCol w="1299965"/>
              </a:tblGrid>
              <a:tr h="733352">
                <a:tc>
                  <a:txBody>
                    <a:bodyPr/>
                    <a:lstStyle/>
                    <a:p>
                      <a:pPr algn="ctr" fontAlgn="ctr"/>
                      <a:r>
                        <a:rPr lang="fr-FR" sz="1600" b="1" i="0" u="none" strike="noStrike" dirty="0">
                          <a:solidFill>
                            <a:srgbClr val="000000"/>
                          </a:solidFill>
                          <a:effectLst/>
                          <a:latin typeface="Calibri"/>
                        </a:rPr>
                        <a:t>Patient </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libri"/>
                        </a:rPr>
                        <a:t>Service demandeur</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libri"/>
                        </a:rPr>
                        <a:t>Sexe</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libri"/>
                        </a:rPr>
                        <a:t>Age en 2022</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libri"/>
                        </a:rPr>
                        <a:t>PID</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a:solidFill>
                            <a:srgbClr val="000000"/>
                          </a:solidFill>
                          <a:effectLst/>
                          <a:latin typeface="Calibri"/>
                        </a:rPr>
                        <a:t>Diag. connectivite</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a:solidFill>
                            <a:srgbClr val="000000"/>
                          </a:solidFill>
                          <a:effectLst/>
                          <a:latin typeface="Calibri"/>
                        </a:rPr>
                        <a:t>POSITIVATION BPLX</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76814">
                <a:tc>
                  <a:txBody>
                    <a:bodyPr/>
                    <a:lstStyle/>
                    <a:p>
                      <a:pPr algn="ctr" fontAlgn="ctr"/>
                      <a:r>
                        <a:rPr lang="fr-FR" sz="1600" b="1" i="0" u="none" strike="noStrike">
                          <a:solidFill>
                            <a:srgbClr val="000000"/>
                          </a:solidFill>
                          <a:effectLst/>
                          <a:latin typeface="Calibri"/>
                        </a:rPr>
                        <a:t>PID1</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PNEUMO</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a:rPr>
                        <a:t>M</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59</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PID FPI</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814">
                <a:tc rowSpan="2">
                  <a:txBody>
                    <a:bodyPr/>
                    <a:lstStyle/>
                    <a:p>
                      <a:pPr algn="ctr" fontAlgn="ctr"/>
                      <a:r>
                        <a:rPr lang="fr-FR" sz="1600" b="1" i="0" u="none" strike="noStrike">
                          <a:solidFill>
                            <a:srgbClr val="000000"/>
                          </a:solidFill>
                          <a:effectLst/>
                          <a:latin typeface="Calibri"/>
                        </a:rPr>
                        <a:t>PID2</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PNEUMO</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fr-FR" sz="1600" b="0" i="0" u="none" strike="noStrike">
                          <a:solidFill>
                            <a:srgbClr val="000000"/>
                          </a:solidFill>
                          <a:effectLst/>
                          <a:latin typeface="Calibri"/>
                        </a:rPr>
                        <a:t>F</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a:solidFill>
                            <a:srgbClr val="000000"/>
                          </a:solidFill>
                          <a:effectLst/>
                          <a:latin typeface="Calibri"/>
                        </a:rPr>
                        <a:t>79</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dirty="0">
                          <a:solidFill>
                            <a:srgbClr val="000000"/>
                          </a:solidFill>
                          <a:effectLst/>
                          <a:latin typeface="Calibri"/>
                        </a:rPr>
                        <a:t>PID</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dirty="0">
                          <a:solidFill>
                            <a:srgbClr val="000000"/>
                          </a:solidFill>
                          <a:effectLst/>
                          <a:latin typeface="Calibri"/>
                        </a:rPr>
                        <a:t>SGS</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814">
                <a:tc vMerge="1">
                  <a:txBody>
                    <a:bodyPr/>
                    <a:lstStyle/>
                    <a:p>
                      <a:endParaRPr lang="fr-FR"/>
                    </a:p>
                  </a:txBody>
                  <a:tcPr/>
                </a:tc>
                <a:tc>
                  <a:txBody>
                    <a:bodyPr/>
                    <a:lstStyle/>
                    <a:p>
                      <a:pPr algn="ctr" fontAlgn="b"/>
                      <a:r>
                        <a:rPr lang="fr-FR" sz="1600" b="0" i="0" u="none" strike="noStrike" dirty="0">
                          <a:solidFill>
                            <a:srgbClr val="000000"/>
                          </a:solidFill>
                          <a:effectLst/>
                          <a:latin typeface="Calibri"/>
                        </a:rPr>
                        <a:t>MEDINT</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276814">
                <a:tc>
                  <a:txBody>
                    <a:bodyPr/>
                    <a:lstStyle/>
                    <a:p>
                      <a:pPr algn="ctr" fontAlgn="ctr"/>
                      <a:r>
                        <a:rPr lang="fr-FR" sz="1600" b="1" i="0" u="none" strike="noStrike">
                          <a:solidFill>
                            <a:srgbClr val="000000"/>
                          </a:solidFill>
                          <a:effectLst/>
                          <a:latin typeface="Calibri"/>
                        </a:rPr>
                        <a:t>PID3</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PNEUMO</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a:rPr>
                        <a:t>F</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70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PID</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PR</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 </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814">
                <a:tc>
                  <a:txBody>
                    <a:bodyPr/>
                    <a:lstStyle/>
                    <a:p>
                      <a:pPr algn="ctr" fontAlgn="ctr"/>
                      <a:r>
                        <a:rPr lang="fr-FR" sz="1600" b="1" i="0" u="none" strike="noStrike">
                          <a:solidFill>
                            <a:srgbClr val="000000"/>
                          </a:solidFill>
                          <a:effectLst/>
                          <a:latin typeface="Calibri"/>
                        </a:rPr>
                        <a:t>PID4</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PNEUMO</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a:rPr>
                        <a:t>M</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76</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PID IPAF</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fr-FR" sz="1600" b="0" i="0" u="none" strike="noStrike" dirty="0">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x</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276814">
                <a:tc>
                  <a:txBody>
                    <a:bodyPr/>
                    <a:lstStyle/>
                    <a:p>
                      <a:pPr algn="ctr" fontAlgn="ctr"/>
                      <a:r>
                        <a:rPr lang="fr-FR" sz="1600" b="1" i="0" u="none" strike="noStrike">
                          <a:solidFill>
                            <a:srgbClr val="000000"/>
                          </a:solidFill>
                          <a:effectLst/>
                          <a:latin typeface="Calibri"/>
                        </a:rPr>
                        <a:t>PID5</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MEDINT</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a:rPr>
                        <a:t>F</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72</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PID</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SCL SGS2</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814">
                <a:tc rowSpan="2">
                  <a:txBody>
                    <a:bodyPr/>
                    <a:lstStyle/>
                    <a:p>
                      <a:pPr algn="ctr" fontAlgn="ctr"/>
                      <a:r>
                        <a:rPr lang="fr-FR" sz="1600" b="1" i="0" u="none" strike="noStrike" dirty="0">
                          <a:solidFill>
                            <a:srgbClr val="000000"/>
                          </a:solidFill>
                          <a:effectLst/>
                          <a:latin typeface="Calibri"/>
                        </a:rPr>
                        <a:t>PID6</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SMIT</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fr-FR" sz="1600" b="0" i="0" u="none" strike="noStrike" dirty="0">
                          <a:solidFill>
                            <a:srgbClr val="000000"/>
                          </a:solidFill>
                          <a:effectLst/>
                          <a:latin typeface="Calibri"/>
                        </a:rPr>
                        <a:t>M</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a:solidFill>
                            <a:srgbClr val="000000"/>
                          </a:solidFill>
                          <a:effectLst/>
                          <a:latin typeface="Calibri"/>
                        </a:rPr>
                        <a:t>75</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a:solidFill>
                            <a:srgbClr val="000000"/>
                          </a:solidFill>
                          <a:effectLst/>
                          <a:latin typeface="Calibri"/>
                        </a:rPr>
                        <a:t>PID PINS</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dirty="0">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r-FR" sz="1600" b="0" i="0" u="none" strike="noStrike" dirty="0">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814">
                <a:tc vMerge="1">
                  <a:txBody>
                    <a:bodyPr/>
                    <a:lstStyle/>
                    <a:p>
                      <a:endParaRPr lang="fr-FR"/>
                    </a:p>
                  </a:txBody>
                  <a:tcPr/>
                </a:tc>
                <a:tc>
                  <a:txBody>
                    <a:bodyPr/>
                    <a:lstStyle/>
                    <a:p>
                      <a:pPr algn="ctr" fontAlgn="b"/>
                      <a:r>
                        <a:rPr lang="fr-FR" sz="1600" b="0" i="0" u="none" strike="noStrike" dirty="0">
                          <a:solidFill>
                            <a:srgbClr val="000000"/>
                          </a:solidFill>
                          <a:effectLst/>
                          <a:latin typeface="Calibri"/>
                        </a:rPr>
                        <a:t>PNEUMO</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529164">
                <a:tc>
                  <a:txBody>
                    <a:bodyPr/>
                    <a:lstStyle/>
                    <a:p>
                      <a:pPr algn="ctr" fontAlgn="ctr"/>
                      <a:r>
                        <a:rPr lang="fr-FR" sz="1600" b="1" i="0" u="none" strike="noStrike">
                          <a:solidFill>
                            <a:srgbClr val="000000"/>
                          </a:solidFill>
                          <a:effectLst/>
                          <a:latin typeface="Calibri"/>
                        </a:rPr>
                        <a:t>PID7</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SMIT</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a:rPr>
                        <a:t>M</a:t>
                      </a:r>
                    </a:p>
                  </a:txBody>
                  <a:tcPr marL="8608" marR="8608" marT="86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76</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PID post Hydrea</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a:solidFill>
                            <a:srgbClr val="000000"/>
                          </a:solidFill>
                          <a:effectLst/>
                          <a:latin typeface="Calibri"/>
                        </a:rPr>
                        <a:t>0</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0" i="0" u="none" strike="noStrike" dirty="0">
                          <a:solidFill>
                            <a:srgbClr val="000000"/>
                          </a:solidFill>
                          <a:effectLst/>
                          <a:latin typeface="Calibri"/>
                        </a:rPr>
                        <a:t>x</a:t>
                      </a:r>
                    </a:p>
                  </a:txBody>
                  <a:tcPr marL="8608" marR="8608" marT="86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bl>
          </a:graphicData>
        </a:graphic>
      </p:graphicFrame>
      <p:sp>
        <p:nvSpPr>
          <p:cNvPr id="6" name="Rectangle 5"/>
          <p:cNvSpPr/>
          <p:nvPr/>
        </p:nvSpPr>
        <p:spPr>
          <a:xfrm>
            <a:off x="417544" y="2292955"/>
            <a:ext cx="1202127" cy="296036"/>
          </a:xfrm>
          <a:prstGeom prst="rect">
            <a:avLst/>
          </a:prstGeom>
          <a:noFill/>
          <a:ln w="317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6">
                  <a:lumMod val="50000"/>
                </a:schemeClr>
              </a:solidFill>
            </a:endParaRPr>
          </a:p>
        </p:txBody>
      </p:sp>
      <p:sp>
        <p:nvSpPr>
          <p:cNvPr id="7" name="Rectangle 6"/>
          <p:cNvSpPr/>
          <p:nvPr/>
        </p:nvSpPr>
        <p:spPr>
          <a:xfrm>
            <a:off x="6268145" y="2287347"/>
            <a:ext cx="1256183" cy="296036"/>
          </a:xfrm>
          <a:prstGeom prst="rect">
            <a:avLst/>
          </a:prstGeom>
          <a:noFill/>
          <a:ln w="317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6">
                  <a:lumMod val="50000"/>
                </a:schemeClr>
              </a:solidFill>
            </a:endParaRPr>
          </a:p>
        </p:txBody>
      </p:sp>
      <p:sp>
        <p:nvSpPr>
          <p:cNvPr id="9" name="Rectangle 8"/>
          <p:cNvSpPr/>
          <p:nvPr/>
        </p:nvSpPr>
        <p:spPr>
          <a:xfrm>
            <a:off x="6286518" y="3389433"/>
            <a:ext cx="1256183" cy="296036"/>
          </a:xfrm>
          <a:prstGeom prst="rect">
            <a:avLst/>
          </a:prstGeom>
          <a:noFill/>
          <a:ln w="317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6">
                  <a:lumMod val="50000"/>
                </a:schemeClr>
              </a:solidFill>
            </a:endParaRPr>
          </a:p>
        </p:txBody>
      </p:sp>
      <p:sp>
        <p:nvSpPr>
          <p:cNvPr id="10" name="Rectangle 9"/>
          <p:cNvSpPr/>
          <p:nvPr/>
        </p:nvSpPr>
        <p:spPr>
          <a:xfrm>
            <a:off x="399184" y="3382262"/>
            <a:ext cx="1220487" cy="296036"/>
          </a:xfrm>
          <a:prstGeom prst="rect">
            <a:avLst/>
          </a:prstGeom>
          <a:noFill/>
          <a:ln w="317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6">
                  <a:lumMod val="50000"/>
                </a:schemeClr>
              </a:solidFill>
            </a:endParaRPr>
          </a:p>
        </p:txBody>
      </p:sp>
      <p:sp>
        <p:nvSpPr>
          <p:cNvPr id="12" name="Rectangle 11"/>
          <p:cNvSpPr/>
          <p:nvPr/>
        </p:nvSpPr>
        <p:spPr>
          <a:xfrm>
            <a:off x="406768" y="3958326"/>
            <a:ext cx="1220487" cy="576064"/>
          </a:xfrm>
          <a:prstGeom prst="rect">
            <a:avLst/>
          </a:prstGeom>
          <a:noFill/>
          <a:ln w="317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6">
                  <a:lumMod val="50000"/>
                </a:schemeClr>
              </a:solidFill>
            </a:endParaRPr>
          </a:p>
        </p:txBody>
      </p:sp>
      <p:sp>
        <p:nvSpPr>
          <p:cNvPr id="13" name="Rectangle 12"/>
          <p:cNvSpPr/>
          <p:nvPr/>
        </p:nvSpPr>
        <p:spPr>
          <a:xfrm>
            <a:off x="399183" y="4534390"/>
            <a:ext cx="1220487" cy="504056"/>
          </a:xfrm>
          <a:prstGeom prst="rect">
            <a:avLst/>
          </a:prstGeom>
          <a:noFill/>
          <a:ln w="317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6">
                  <a:lumMod val="50000"/>
                </a:schemeClr>
              </a:solidFill>
            </a:endParaRPr>
          </a:p>
        </p:txBody>
      </p:sp>
      <p:sp>
        <p:nvSpPr>
          <p:cNvPr id="14" name="Rectangle 13"/>
          <p:cNvSpPr/>
          <p:nvPr/>
        </p:nvSpPr>
        <p:spPr>
          <a:xfrm>
            <a:off x="6268144" y="4557774"/>
            <a:ext cx="1256183" cy="480672"/>
          </a:xfrm>
          <a:prstGeom prst="rect">
            <a:avLst/>
          </a:prstGeom>
          <a:noFill/>
          <a:ln w="317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6">
                  <a:lumMod val="50000"/>
                </a:schemeClr>
              </a:solidFill>
            </a:endParaRPr>
          </a:p>
        </p:txBody>
      </p:sp>
      <p:sp>
        <p:nvSpPr>
          <p:cNvPr id="15" name="Rectangle 14"/>
          <p:cNvSpPr/>
          <p:nvPr/>
        </p:nvSpPr>
        <p:spPr>
          <a:xfrm>
            <a:off x="6286518" y="3983784"/>
            <a:ext cx="1256183" cy="550606"/>
          </a:xfrm>
          <a:prstGeom prst="rect">
            <a:avLst/>
          </a:prstGeom>
          <a:noFill/>
          <a:ln w="317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6">
                  <a:lumMod val="50000"/>
                </a:schemeClr>
              </a:solidFill>
            </a:endParaRPr>
          </a:p>
        </p:txBody>
      </p:sp>
      <p:sp>
        <p:nvSpPr>
          <p:cNvPr id="16" name="Rectangle 15"/>
          <p:cNvSpPr/>
          <p:nvPr/>
        </p:nvSpPr>
        <p:spPr>
          <a:xfrm>
            <a:off x="251520" y="836712"/>
            <a:ext cx="8712968" cy="461665"/>
          </a:xfrm>
          <a:prstGeom prst="rect">
            <a:avLst/>
          </a:prstGeom>
        </p:spPr>
        <p:txBody>
          <a:bodyPr wrap="square">
            <a:spAutoFit/>
          </a:bodyPr>
          <a:lstStyle/>
          <a:p>
            <a:r>
              <a:rPr lang="fr-FR" sz="2400" dirty="0">
                <a:solidFill>
                  <a:schemeClr val="accent6">
                    <a:lumMod val="75000"/>
                  </a:schemeClr>
                </a:solidFill>
              </a:rPr>
              <a:t>Groupe Ro52 DISC avec aucun autre auto-</a:t>
            </a:r>
            <a:r>
              <a:rPr lang="fr-FR" sz="2400" dirty="0" err="1">
                <a:solidFill>
                  <a:schemeClr val="accent6">
                    <a:lumMod val="75000"/>
                  </a:schemeClr>
                </a:solidFill>
              </a:rPr>
              <a:t>Ac</a:t>
            </a:r>
            <a:r>
              <a:rPr lang="fr-FR" sz="2400" dirty="0">
                <a:solidFill>
                  <a:schemeClr val="accent6">
                    <a:lumMod val="75000"/>
                  </a:schemeClr>
                </a:solidFill>
              </a:rPr>
              <a:t> ou anti-SSB seul +faible</a:t>
            </a:r>
          </a:p>
        </p:txBody>
      </p:sp>
    </p:spTree>
    <p:extLst>
      <p:ext uri="{BB962C8B-B14F-4D97-AF65-F5344CB8AC3E}">
        <p14:creationId xmlns:p14="http://schemas.microsoft.com/office/powerpoint/2010/main" val="2062480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2073317564"/>
              </p:ext>
            </p:extLst>
          </p:nvPr>
        </p:nvGraphicFramePr>
        <p:xfrm>
          <a:off x="251520" y="1772816"/>
          <a:ext cx="8568953" cy="2809240"/>
        </p:xfrm>
        <a:graphic>
          <a:graphicData uri="http://schemas.openxmlformats.org/drawingml/2006/table">
            <a:tbl>
              <a:tblPr firstRow="1" bandRow="1">
                <a:tableStyleId>{9D7B26C5-4107-4FEC-AEDC-1716B250A1EF}</a:tableStyleId>
              </a:tblPr>
              <a:tblGrid>
                <a:gridCol w="2301380"/>
                <a:gridCol w="1983097"/>
                <a:gridCol w="2142238"/>
                <a:gridCol w="2142238"/>
              </a:tblGrid>
              <a:tr h="370840">
                <a:tc>
                  <a:txBody>
                    <a:bodyPr/>
                    <a:lstStyle/>
                    <a:p>
                      <a:endParaRPr lang="fr-FR" dirty="0"/>
                    </a:p>
                  </a:txBody>
                  <a:tcPr/>
                </a:tc>
                <a:tc>
                  <a:txBody>
                    <a:bodyPr/>
                    <a:lstStyle/>
                    <a:p>
                      <a:r>
                        <a:rPr lang="fr-FR" dirty="0" smtClean="0"/>
                        <a:t>10/04/21</a:t>
                      </a:r>
                      <a:endParaRPr lang="fr-FR" dirty="0"/>
                    </a:p>
                  </a:txBody>
                  <a:tcPr/>
                </a:tc>
                <a:tc>
                  <a:txBody>
                    <a:bodyPr/>
                    <a:lstStyle/>
                    <a:p>
                      <a:r>
                        <a:rPr lang="fr-FR" dirty="0" smtClean="0"/>
                        <a:t>23/04/21</a:t>
                      </a:r>
                      <a:endParaRPr lang="fr-FR" dirty="0"/>
                    </a:p>
                  </a:txBody>
                  <a:tcPr/>
                </a:tc>
                <a:tc>
                  <a:txBody>
                    <a:bodyPr/>
                    <a:lstStyle/>
                    <a:p>
                      <a:r>
                        <a:rPr lang="fr-FR" dirty="0" smtClean="0"/>
                        <a:t>14/10/21</a:t>
                      </a:r>
                      <a:endParaRPr lang="fr-F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Dot « Myosite »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err="1" smtClean="0"/>
                        <a:t>Euroimmun</a:t>
                      </a:r>
                      <a:endParaRPr lang="fr-FR" dirty="0" smtClean="0"/>
                    </a:p>
                    <a:p>
                      <a:endParaRPr lang="fr-FR" dirty="0"/>
                    </a:p>
                  </a:txBody>
                  <a:tcPr/>
                </a:tc>
                <a:tc>
                  <a:txBody>
                    <a:bodyPr/>
                    <a:lstStyle/>
                    <a:p>
                      <a:r>
                        <a:rPr lang="fr-FR" dirty="0" smtClean="0"/>
                        <a:t>++</a:t>
                      </a:r>
                    </a:p>
                    <a:p>
                      <a:r>
                        <a:rPr lang="fr-FR" dirty="0" smtClean="0"/>
                        <a:t>Manuel (50)</a:t>
                      </a:r>
                      <a:endParaRPr lang="fr-FR" dirty="0"/>
                    </a:p>
                  </a:txBody>
                  <a:tcPr/>
                </a:tc>
                <a:tc>
                  <a:txBody>
                    <a:bodyPr/>
                    <a:lstStyle/>
                    <a:p>
                      <a:r>
                        <a:rPr lang="fr-FR" dirty="0" smtClean="0"/>
                        <a:t>+++ </a:t>
                      </a:r>
                    </a:p>
                    <a:p>
                      <a:r>
                        <a:rPr lang="fr-FR" dirty="0" smtClean="0"/>
                        <a:t>Manuel (72)</a:t>
                      </a:r>
                      <a:endParaRPr lang="fr-FR" dirty="0"/>
                    </a:p>
                  </a:txBody>
                  <a:tcPr/>
                </a:tc>
                <a:tc>
                  <a:txBody>
                    <a:bodyPr/>
                    <a:lstStyle/>
                    <a:p>
                      <a:r>
                        <a:rPr lang="fr-FR" dirty="0" smtClean="0"/>
                        <a:t>+++ </a:t>
                      </a:r>
                    </a:p>
                    <a:p>
                      <a:r>
                        <a:rPr lang="fr-FR" dirty="0" smtClean="0"/>
                        <a:t>EBO (134)</a:t>
                      </a:r>
                      <a:endParaRPr lang="fr-FR" dirty="0"/>
                    </a:p>
                  </a:txBody>
                  <a:tcPr/>
                </a:tc>
              </a:tr>
              <a:tr h="370840">
                <a:tc>
                  <a:txBody>
                    <a:bodyPr/>
                    <a:lstStyle/>
                    <a:p>
                      <a:r>
                        <a:rPr lang="fr-FR" dirty="0" smtClean="0"/>
                        <a:t>Dot « Sclérodermies »</a:t>
                      </a:r>
                    </a:p>
                    <a:p>
                      <a:r>
                        <a:rPr lang="fr-FR" dirty="0" err="1" smtClean="0"/>
                        <a:t>Euroimmun</a:t>
                      </a:r>
                      <a:endParaRPr lang="fr-FR" dirty="0"/>
                    </a:p>
                  </a:txBody>
                  <a:tcPr/>
                </a:tc>
                <a:tc>
                  <a:txBody>
                    <a:bodyPr/>
                    <a:lstStyle/>
                    <a:p>
                      <a:r>
                        <a:rPr lang="fr-FR" dirty="0" smtClean="0"/>
                        <a:t>NA</a:t>
                      </a:r>
                      <a:endParaRPr lang="fr-FR" dirty="0"/>
                    </a:p>
                  </a:txBody>
                  <a:tcPr/>
                </a:tc>
                <a:tc>
                  <a:txBody>
                    <a:bodyPr/>
                    <a:lstStyle/>
                    <a:p>
                      <a:r>
                        <a:rPr lang="fr-FR" dirty="0" smtClean="0"/>
                        <a:t>+++ </a:t>
                      </a:r>
                    </a:p>
                    <a:p>
                      <a:r>
                        <a:rPr lang="fr-FR" dirty="0" smtClean="0"/>
                        <a:t>Manuel (80)</a:t>
                      </a:r>
                      <a:endParaRPr lang="fr-FR" dirty="0"/>
                    </a:p>
                  </a:txBody>
                  <a:tcPr/>
                </a:tc>
                <a:tc>
                  <a:txBody>
                    <a:bodyPr/>
                    <a:lstStyle/>
                    <a:p>
                      <a:r>
                        <a:rPr lang="fr-FR" dirty="0" smtClean="0"/>
                        <a:t>+++ </a:t>
                      </a:r>
                    </a:p>
                    <a:p>
                      <a:r>
                        <a:rPr lang="fr-FR" dirty="0" smtClean="0"/>
                        <a:t>EBO (128)</a:t>
                      </a:r>
                      <a:endParaRPr lang="fr-FR" dirty="0"/>
                    </a:p>
                  </a:txBody>
                  <a:tcPr/>
                </a:tc>
              </a:tr>
              <a:tr h="370840">
                <a:tc>
                  <a:txBody>
                    <a:bodyPr/>
                    <a:lstStyle/>
                    <a:p>
                      <a:r>
                        <a:rPr lang="fr-FR" dirty="0" smtClean="0"/>
                        <a:t>Multiplexage Bioplex2200 </a:t>
                      </a:r>
                    </a:p>
                    <a:p>
                      <a:r>
                        <a:rPr lang="fr-FR" sz="1600" dirty="0" smtClean="0"/>
                        <a:t>(seuil</a:t>
                      </a:r>
                      <a:r>
                        <a:rPr lang="fr-FR" sz="1600" baseline="0" dirty="0" smtClean="0"/>
                        <a:t> de positivité 1,0 IA)</a:t>
                      </a:r>
                      <a:endParaRPr lang="fr-FR" sz="1600" dirty="0"/>
                    </a:p>
                  </a:txBody>
                  <a:tcPr/>
                </a:tc>
                <a:tc>
                  <a:txBody>
                    <a:bodyPr/>
                    <a:lstStyle/>
                    <a:p>
                      <a:r>
                        <a:rPr lang="fr-FR" dirty="0" smtClean="0"/>
                        <a:t>Non fait (</a:t>
                      </a:r>
                      <a:r>
                        <a:rPr lang="fr-FR" dirty="0" err="1" smtClean="0"/>
                        <a:t>ext</a:t>
                      </a:r>
                      <a:r>
                        <a:rPr lang="fr-FR" dirty="0" smtClean="0"/>
                        <a:t>)</a:t>
                      </a:r>
                      <a:endParaRPr lang="fr-FR" dirty="0"/>
                    </a:p>
                  </a:txBody>
                  <a:tcPr/>
                </a:tc>
                <a:tc>
                  <a:txBody>
                    <a:bodyPr/>
                    <a:lstStyle/>
                    <a:p>
                      <a:r>
                        <a:rPr lang="fr-FR" dirty="0" smtClean="0"/>
                        <a:t>Négatif à 0,5 IA</a:t>
                      </a:r>
                      <a:endParaRPr lang="fr-FR" dirty="0"/>
                    </a:p>
                  </a:txBody>
                  <a:tcPr/>
                </a:tc>
                <a:tc>
                  <a:txBody>
                    <a:bodyPr/>
                    <a:lstStyle/>
                    <a:p>
                      <a:r>
                        <a:rPr lang="fr-FR" dirty="0" smtClean="0"/>
                        <a:t>2,0  IA</a:t>
                      </a:r>
                      <a:endParaRPr lang="fr-FR" dirty="0"/>
                    </a:p>
                  </a:txBody>
                  <a:tcPr/>
                </a:tc>
              </a:tr>
            </a:tbl>
          </a:graphicData>
        </a:graphic>
      </p:graphicFrame>
      <p:sp>
        <p:nvSpPr>
          <p:cNvPr id="4" name="Titre 1"/>
          <p:cNvSpPr txBox="1">
            <a:spLocks/>
          </p:cNvSpPr>
          <p:nvPr/>
        </p:nvSpPr>
        <p:spPr>
          <a:xfrm>
            <a:off x="417545" y="476672"/>
            <a:ext cx="8229600" cy="7647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dirty="0" smtClean="0"/>
              <a:t>Résultats – patient PID4</a:t>
            </a:r>
            <a:endParaRPr lang="fr-FR" sz="3600" dirty="0"/>
          </a:p>
        </p:txBody>
      </p:sp>
    </p:spTree>
    <p:extLst>
      <p:ext uri="{BB962C8B-B14F-4D97-AF65-F5344CB8AC3E}">
        <p14:creationId xmlns:p14="http://schemas.microsoft.com/office/powerpoint/2010/main" val="23260287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a:p>
        </p:txBody>
      </p:sp>
      <p:pic>
        <p:nvPicPr>
          <p:cNvPr id="3074" name="Picture 2" descr="\\sw50\MesDocuments_SaZ\VINAEM\GEAI\avril ssa52.jpg"/>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25000"/>
                    </a14:imgEffect>
                    <a14:imgEffect>
                      <a14:brightnessContrast bright="40000" contrast="-20000"/>
                    </a14:imgEffect>
                  </a14:imgLayer>
                </a14:imgProps>
              </a:ext>
              <a:ext uri="{28A0092B-C50C-407E-A947-70E740481C1C}">
                <a14:useLocalDpi xmlns:a14="http://schemas.microsoft.com/office/drawing/2010/main" val="0"/>
              </a:ext>
            </a:extLst>
          </a:blip>
          <a:srcRect t="3860" r="41340" b="394"/>
          <a:stretch/>
        </p:blipFill>
        <p:spPr bwMode="auto">
          <a:xfrm>
            <a:off x="-104418" y="1326551"/>
            <a:ext cx="5108418" cy="5211272"/>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sw50\MesDocuments_SaZ\VINAEM\GEAI\octobre ssa52.jpg"/>
          <p:cNvPicPr>
            <a:picLocks noChangeAspect="1" noChangeArrowheads="1"/>
          </p:cNvPicPr>
          <p:nvPr/>
        </p:nvPicPr>
        <p:blipFill rotWithShape="1">
          <a:blip r:embed="rId4">
            <a:extLst>
              <a:ext uri="{BEBA8EAE-BF5A-486C-A8C5-ECC9F3942E4B}">
                <a14:imgProps xmlns:a14="http://schemas.microsoft.com/office/drawing/2010/main">
                  <a14:imgLayer r:embed="rId5">
                    <a14:imgEffect>
                      <a14:sharpenSoften amount="25000"/>
                    </a14:imgEffect>
                    <a14:imgEffect>
                      <a14:brightnessContrast bright="40000" contrast="-20000"/>
                    </a14:imgEffect>
                  </a14:imgLayer>
                </a14:imgProps>
              </a:ext>
              <a:ext uri="{28A0092B-C50C-407E-A947-70E740481C1C}">
                <a14:useLocalDpi xmlns:a14="http://schemas.microsoft.com/office/drawing/2010/main" val="0"/>
              </a:ext>
            </a:extLst>
          </a:blip>
          <a:srcRect l="-91" t="-8872" r="91" b="8715"/>
          <a:stretch/>
        </p:blipFill>
        <p:spPr bwMode="auto">
          <a:xfrm>
            <a:off x="5004000" y="813823"/>
            <a:ext cx="9144000" cy="572400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p:cNvSpPr txBox="1">
            <a:spLocks/>
          </p:cNvSpPr>
          <p:nvPr/>
        </p:nvSpPr>
        <p:spPr>
          <a:xfrm>
            <a:off x="417545" y="94320"/>
            <a:ext cx="8229600" cy="7647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dirty="0" smtClean="0">
                <a:solidFill>
                  <a:schemeClr val="bg1"/>
                </a:solidFill>
              </a:rPr>
              <a:t>Résultats – patient PID4</a:t>
            </a:r>
            <a:endParaRPr lang="fr-FR" sz="3600" dirty="0">
              <a:solidFill>
                <a:schemeClr val="bg1"/>
              </a:solidFill>
            </a:endParaRPr>
          </a:p>
        </p:txBody>
      </p:sp>
      <p:sp>
        <p:nvSpPr>
          <p:cNvPr id="7" name="ZoneTexte 6"/>
          <p:cNvSpPr txBox="1"/>
          <p:nvPr/>
        </p:nvSpPr>
        <p:spPr>
          <a:xfrm>
            <a:off x="2330218" y="855778"/>
            <a:ext cx="4734247" cy="523220"/>
          </a:xfrm>
          <a:prstGeom prst="rect">
            <a:avLst/>
          </a:prstGeom>
          <a:noFill/>
        </p:spPr>
        <p:txBody>
          <a:bodyPr wrap="square" rtlCol="0">
            <a:spAutoFit/>
          </a:bodyPr>
          <a:lstStyle/>
          <a:p>
            <a:pPr algn="ctr"/>
            <a:r>
              <a:rPr lang="fr-FR" sz="1400" dirty="0" smtClean="0">
                <a:solidFill>
                  <a:schemeClr val="bg1"/>
                </a:solidFill>
              </a:rPr>
              <a:t>IFI sur Hep2 1/80 lames </a:t>
            </a:r>
            <a:r>
              <a:rPr lang="fr-FR" sz="1400" dirty="0" err="1" smtClean="0">
                <a:solidFill>
                  <a:schemeClr val="bg1"/>
                </a:solidFill>
              </a:rPr>
              <a:t>Inova</a:t>
            </a:r>
            <a:r>
              <a:rPr lang="fr-FR" sz="1400" dirty="0" smtClean="0">
                <a:solidFill>
                  <a:schemeClr val="bg1"/>
                </a:solidFill>
              </a:rPr>
              <a:t>, x40</a:t>
            </a:r>
          </a:p>
          <a:p>
            <a:pPr algn="ctr"/>
            <a:r>
              <a:rPr lang="fr-FR" sz="1400" dirty="0" smtClean="0">
                <a:solidFill>
                  <a:schemeClr val="bg1"/>
                </a:solidFill>
              </a:rPr>
              <a:t>Photos CHU d’Angers</a:t>
            </a:r>
            <a:endParaRPr lang="fr-FR" sz="1400" dirty="0">
              <a:solidFill>
                <a:schemeClr val="bg1"/>
              </a:solidFill>
            </a:endParaRPr>
          </a:p>
        </p:txBody>
      </p:sp>
      <p:sp>
        <p:nvSpPr>
          <p:cNvPr id="8" name="ZoneTexte 7"/>
          <p:cNvSpPr txBox="1"/>
          <p:nvPr/>
        </p:nvSpPr>
        <p:spPr>
          <a:xfrm>
            <a:off x="0" y="6522477"/>
            <a:ext cx="5004000" cy="276999"/>
          </a:xfrm>
          <a:prstGeom prst="rect">
            <a:avLst/>
          </a:prstGeom>
          <a:noFill/>
        </p:spPr>
        <p:txBody>
          <a:bodyPr wrap="square" rtlCol="0">
            <a:spAutoFit/>
          </a:bodyPr>
          <a:lstStyle/>
          <a:p>
            <a:pPr algn="ctr"/>
            <a:r>
              <a:rPr lang="fr-FR" sz="1200" dirty="0" smtClean="0">
                <a:solidFill>
                  <a:schemeClr val="bg1"/>
                </a:solidFill>
              </a:rPr>
              <a:t>Sérum avril 2021</a:t>
            </a:r>
            <a:endParaRPr lang="fr-FR" sz="1200" dirty="0">
              <a:solidFill>
                <a:schemeClr val="bg1"/>
              </a:solidFill>
            </a:endParaRPr>
          </a:p>
        </p:txBody>
      </p:sp>
      <p:sp>
        <p:nvSpPr>
          <p:cNvPr id="9" name="ZoneTexte 8"/>
          <p:cNvSpPr txBox="1"/>
          <p:nvPr/>
        </p:nvSpPr>
        <p:spPr>
          <a:xfrm>
            <a:off x="5003999" y="6536377"/>
            <a:ext cx="4140001" cy="276999"/>
          </a:xfrm>
          <a:prstGeom prst="rect">
            <a:avLst/>
          </a:prstGeom>
          <a:noFill/>
        </p:spPr>
        <p:txBody>
          <a:bodyPr wrap="square" rtlCol="0">
            <a:spAutoFit/>
          </a:bodyPr>
          <a:lstStyle/>
          <a:p>
            <a:pPr algn="ctr"/>
            <a:r>
              <a:rPr lang="fr-FR" sz="1200" dirty="0" smtClean="0">
                <a:solidFill>
                  <a:schemeClr val="bg1"/>
                </a:solidFill>
              </a:rPr>
              <a:t>Sérum octobre 2021</a:t>
            </a:r>
            <a:endParaRPr lang="fr-FR" sz="1200" dirty="0">
              <a:solidFill>
                <a:schemeClr val="bg1"/>
              </a:solidFill>
            </a:endParaRPr>
          </a:p>
        </p:txBody>
      </p:sp>
    </p:spTree>
    <p:extLst>
      <p:ext uri="{BB962C8B-B14F-4D97-AF65-F5344CB8AC3E}">
        <p14:creationId xmlns:p14="http://schemas.microsoft.com/office/powerpoint/2010/main" val="3320241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417545" y="25402"/>
            <a:ext cx="8229600" cy="7647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dirty="0" smtClean="0"/>
              <a:t>De Ro-52 </a:t>
            </a:r>
            <a:r>
              <a:rPr lang="fr-FR" sz="3600" dirty="0" smtClean="0">
                <a:sym typeface="Wingdings" panose="05000000000000000000" pitchFamily="2" charset="2"/>
              </a:rPr>
              <a:t>à </a:t>
            </a:r>
            <a:r>
              <a:rPr lang="fr-FR" sz="3600" dirty="0" smtClean="0"/>
              <a:t>TRIM-21</a:t>
            </a:r>
            <a:endParaRPr lang="fr-FR" sz="3600" dirty="0"/>
          </a:p>
        </p:txBody>
      </p:sp>
      <p:sp>
        <p:nvSpPr>
          <p:cNvPr id="3" name="ZoneTexte 2"/>
          <p:cNvSpPr txBox="1"/>
          <p:nvPr/>
        </p:nvSpPr>
        <p:spPr>
          <a:xfrm>
            <a:off x="1897835" y="4014625"/>
            <a:ext cx="1368152" cy="1169551"/>
          </a:xfrm>
          <a:prstGeom prst="rect">
            <a:avLst/>
          </a:prstGeom>
          <a:noFill/>
        </p:spPr>
        <p:txBody>
          <a:bodyPr wrap="square" rtlCol="0">
            <a:spAutoFit/>
          </a:bodyPr>
          <a:lstStyle/>
          <a:p>
            <a:r>
              <a:rPr lang="fr-FR" sz="1400" dirty="0" err="1" smtClean="0"/>
              <a:t>Ro</a:t>
            </a:r>
            <a:r>
              <a:rPr lang="fr-FR" sz="1400" dirty="0" smtClean="0"/>
              <a:t> 52 n’est </a:t>
            </a:r>
            <a:r>
              <a:rPr lang="fr-FR" sz="1400" dirty="0"/>
              <a:t>pas un membre du complexe SS-A/</a:t>
            </a:r>
            <a:r>
              <a:rPr lang="fr-FR" sz="1400" dirty="0" err="1"/>
              <a:t>Ro</a:t>
            </a:r>
            <a:r>
              <a:rPr lang="fr-FR" sz="1400" dirty="0"/>
              <a:t> </a:t>
            </a:r>
            <a:endParaRPr lang="fr-FR" sz="1400" dirty="0" smtClean="0"/>
          </a:p>
          <a:p>
            <a:r>
              <a:rPr lang="fr-FR" sz="1400" i="1" dirty="0" smtClean="0"/>
              <a:t>Boire G</a:t>
            </a:r>
            <a:endParaRPr lang="fr-FR" sz="1400" i="1" dirty="0"/>
          </a:p>
        </p:txBody>
      </p:sp>
      <p:grpSp>
        <p:nvGrpSpPr>
          <p:cNvPr id="11" name="Groupe 10"/>
          <p:cNvGrpSpPr/>
          <p:nvPr/>
        </p:nvGrpSpPr>
        <p:grpSpPr>
          <a:xfrm>
            <a:off x="-31653" y="2787538"/>
            <a:ext cx="9175653" cy="790576"/>
            <a:chOff x="-130423" y="743485"/>
            <a:chExt cx="9328306" cy="790576"/>
          </a:xfrm>
        </p:grpSpPr>
        <p:sp>
          <p:nvSpPr>
            <p:cNvPr id="12" name="Freeform 5"/>
            <p:cNvSpPr>
              <a:spLocks/>
            </p:cNvSpPr>
            <p:nvPr/>
          </p:nvSpPr>
          <p:spPr bwMode="auto">
            <a:xfrm>
              <a:off x="5090" y="743485"/>
              <a:ext cx="9138910" cy="790576"/>
            </a:xfrm>
            <a:custGeom>
              <a:avLst/>
              <a:gdLst>
                <a:gd name="T0" fmla="*/ 0 w 5348"/>
                <a:gd name="T1" fmla="*/ 124 h 498"/>
                <a:gd name="T2" fmla="*/ 5099 w 5348"/>
                <a:gd name="T3" fmla="*/ 124 h 498"/>
                <a:gd name="T4" fmla="*/ 5099 w 5348"/>
                <a:gd name="T5" fmla="*/ 0 h 498"/>
                <a:gd name="T6" fmla="*/ 5348 w 5348"/>
                <a:gd name="T7" fmla="*/ 249 h 498"/>
                <a:gd name="T8" fmla="*/ 5099 w 5348"/>
                <a:gd name="T9" fmla="*/ 498 h 498"/>
                <a:gd name="T10" fmla="*/ 5099 w 5348"/>
                <a:gd name="T11" fmla="*/ 373 h 498"/>
                <a:gd name="T12" fmla="*/ 0 w 5348"/>
                <a:gd name="T13" fmla="*/ 373 h 498"/>
                <a:gd name="T14" fmla="*/ 0 w 5348"/>
                <a:gd name="T15" fmla="*/ 124 h 4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48" h="498">
                  <a:moveTo>
                    <a:pt x="0" y="124"/>
                  </a:moveTo>
                  <a:lnTo>
                    <a:pt x="5099" y="124"/>
                  </a:lnTo>
                  <a:lnTo>
                    <a:pt x="5099" y="0"/>
                  </a:lnTo>
                  <a:lnTo>
                    <a:pt x="5348" y="249"/>
                  </a:lnTo>
                  <a:lnTo>
                    <a:pt x="5099" y="498"/>
                  </a:lnTo>
                  <a:lnTo>
                    <a:pt x="5099" y="373"/>
                  </a:lnTo>
                  <a:lnTo>
                    <a:pt x="0" y="373"/>
                  </a:lnTo>
                  <a:lnTo>
                    <a:pt x="0" y="124"/>
                  </a:lnTo>
                  <a:close/>
                </a:path>
              </a:pathLst>
            </a:custGeom>
            <a:gradFill flip="none" rotWithShape="1">
              <a:gsLst>
                <a:gs pos="0">
                  <a:schemeClr val="bg1">
                    <a:lumMod val="65000"/>
                    <a:alpha val="0"/>
                  </a:schemeClr>
                </a:gs>
                <a:gs pos="100000">
                  <a:schemeClr val="bg1">
                    <a:lumMod val="95000"/>
                    <a:alpha val="78000"/>
                  </a:schemeClr>
                </a:gs>
                <a:gs pos="100000">
                  <a:schemeClr val="tx2">
                    <a:lumMod val="35000"/>
                    <a:lumOff val="65000"/>
                  </a:schemeClr>
                </a:gs>
                <a:gs pos="0">
                  <a:schemeClr val="bg1">
                    <a:lumMod val="50000"/>
                    <a:alpha val="49000"/>
                  </a:schemeClr>
                </a:gs>
                <a:gs pos="100000">
                  <a:schemeClr val="tx1">
                    <a:lumMod val="50000"/>
                    <a:lumOff val="50000"/>
                  </a:schemeClr>
                </a:gs>
              </a:gsLst>
              <a:lin ang="2700000" scaled="1"/>
              <a:tileRect/>
            </a:gradFill>
            <a:ln>
              <a:noFill/>
            </a:ln>
            <a:extLst/>
          </p:spPr>
          <p:txBody>
            <a:bodyPr vert="horz" wrap="square" lIns="91440" tIns="45720" rIns="91440" bIns="45720" numCol="1" anchor="t" anchorCtr="0" compatLnSpc="1">
              <a:prstTxWarp prst="textNoShape">
                <a:avLst/>
              </a:prstTxWarp>
            </a:bodyPr>
            <a:lstStyle/>
            <a:p>
              <a:endParaRPr lang="fr-FR" dirty="0"/>
            </a:p>
          </p:txBody>
        </p:sp>
        <p:sp>
          <p:nvSpPr>
            <p:cNvPr id="13" name="ZoneTexte 12"/>
            <p:cNvSpPr txBox="1"/>
            <p:nvPr/>
          </p:nvSpPr>
          <p:spPr>
            <a:xfrm rot="19380073">
              <a:off x="1165721" y="811701"/>
              <a:ext cx="1152128" cy="369332"/>
            </a:xfrm>
            <a:prstGeom prst="rect">
              <a:avLst/>
            </a:prstGeom>
            <a:noFill/>
          </p:spPr>
          <p:txBody>
            <a:bodyPr wrap="square" rtlCol="0">
              <a:spAutoFit/>
            </a:bodyPr>
            <a:lstStyle/>
            <a:p>
              <a:r>
                <a:rPr lang="fr-FR" dirty="0" smtClean="0">
                  <a:solidFill>
                    <a:schemeClr val="accent1">
                      <a:lumMod val="75000"/>
                    </a:schemeClr>
                  </a:solidFill>
                </a:rPr>
                <a:t>1991</a:t>
              </a:r>
              <a:endParaRPr lang="fr-FR" dirty="0">
                <a:solidFill>
                  <a:schemeClr val="accent1">
                    <a:lumMod val="75000"/>
                  </a:schemeClr>
                </a:solidFill>
              </a:endParaRPr>
            </a:p>
          </p:txBody>
        </p:sp>
        <p:sp>
          <p:nvSpPr>
            <p:cNvPr id="14" name="ZoneTexte 13"/>
            <p:cNvSpPr txBox="1"/>
            <p:nvPr/>
          </p:nvSpPr>
          <p:spPr>
            <a:xfrm rot="19380073">
              <a:off x="-130423" y="786803"/>
              <a:ext cx="1152128" cy="369332"/>
            </a:xfrm>
            <a:prstGeom prst="rect">
              <a:avLst/>
            </a:prstGeom>
            <a:noFill/>
          </p:spPr>
          <p:txBody>
            <a:bodyPr wrap="square" rtlCol="0">
              <a:spAutoFit/>
            </a:bodyPr>
            <a:lstStyle/>
            <a:p>
              <a:r>
                <a:rPr lang="fr-FR" dirty="0" smtClean="0">
                  <a:solidFill>
                    <a:schemeClr val="accent1">
                      <a:lumMod val="75000"/>
                    </a:schemeClr>
                  </a:solidFill>
                </a:rPr>
                <a:t>1988</a:t>
              </a:r>
              <a:endParaRPr lang="fr-FR" dirty="0">
                <a:solidFill>
                  <a:schemeClr val="accent1">
                    <a:lumMod val="75000"/>
                  </a:schemeClr>
                </a:solidFill>
              </a:endParaRPr>
            </a:p>
          </p:txBody>
        </p:sp>
        <p:sp>
          <p:nvSpPr>
            <p:cNvPr id="15" name="ZoneTexte 14"/>
            <p:cNvSpPr txBox="1"/>
            <p:nvPr/>
          </p:nvSpPr>
          <p:spPr>
            <a:xfrm rot="19380073">
              <a:off x="2236123" y="816768"/>
              <a:ext cx="1152128" cy="369332"/>
            </a:xfrm>
            <a:prstGeom prst="rect">
              <a:avLst/>
            </a:prstGeom>
            <a:noFill/>
          </p:spPr>
          <p:txBody>
            <a:bodyPr wrap="square" rtlCol="0">
              <a:spAutoFit/>
            </a:bodyPr>
            <a:lstStyle/>
            <a:p>
              <a:r>
                <a:rPr lang="fr-FR" dirty="0" smtClean="0">
                  <a:solidFill>
                    <a:schemeClr val="accent1">
                      <a:lumMod val="75000"/>
                    </a:schemeClr>
                  </a:solidFill>
                </a:rPr>
                <a:t>1995</a:t>
              </a:r>
              <a:endParaRPr lang="fr-FR" dirty="0">
                <a:solidFill>
                  <a:schemeClr val="accent1">
                    <a:lumMod val="75000"/>
                  </a:schemeClr>
                </a:solidFill>
              </a:endParaRPr>
            </a:p>
          </p:txBody>
        </p:sp>
        <p:sp>
          <p:nvSpPr>
            <p:cNvPr id="16" name="ZoneTexte 15"/>
            <p:cNvSpPr txBox="1"/>
            <p:nvPr/>
          </p:nvSpPr>
          <p:spPr>
            <a:xfrm rot="19380073">
              <a:off x="3316243" y="786804"/>
              <a:ext cx="1152128" cy="369332"/>
            </a:xfrm>
            <a:prstGeom prst="rect">
              <a:avLst/>
            </a:prstGeom>
            <a:noFill/>
          </p:spPr>
          <p:txBody>
            <a:bodyPr wrap="square" rtlCol="0">
              <a:spAutoFit/>
            </a:bodyPr>
            <a:lstStyle/>
            <a:p>
              <a:r>
                <a:rPr lang="fr-FR" dirty="0" smtClean="0">
                  <a:solidFill>
                    <a:schemeClr val="tx2"/>
                  </a:solidFill>
                </a:rPr>
                <a:t>2002</a:t>
              </a:r>
              <a:endParaRPr lang="fr-FR" dirty="0">
                <a:solidFill>
                  <a:schemeClr val="tx2"/>
                </a:solidFill>
              </a:endParaRPr>
            </a:p>
          </p:txBody>
        </p:sp>
        <p:sp>
          <p:nvSpPr>
            <p:cNvPr id="17" name="ZoneTexte 16"/>
            <p:cNvSpPr txBox="1"/>
            <p:nvPr/>
          </p:nvSpPr>
          <p:spPr>
            <a:xfrm rot="19380073">
              <a:off x="8045755" y="803414"/>
              <a:ext cx="1152128" cy="369332"/>
            </a:xfrm>
            <a:prstGeom prst="rect">
              <a:avLst/>
            </a:prstGeom>
            <a:noFill/>
          </p:spPr>
          <p:txBody>
            <a:bodyPr wrap="square" rtlCol="0">
              <a:spAutoFit/>
            </a:bodyPr>
            <a:lstStyle/>
            <a:p>
              <a:r>
                <a:rPr lang="fr-FR" dirty="0" smtClean="0"/>
                <a:t>2022</a:t>
              </a:r>
              <a:endParaRPr lang="fr-FR" dirty="0"/>
            </a:p>
          </p:txBody>
        </p:sp>
      </p:grpSp>
      <p:grpSp>
        <p:nvGrpSpPr>
          <p:cNvPr id="40" name="Groupe 39"/>
          <p:cNvGrpSpPr/>
          <p:nvPr/>
        </p:nvGrpSpPr>
        <p:grpSpPr>
          <a:xfrm>
            <a:off x="71500" y="3310471"/>
            <a:ext cx="1188132" cy="1621771"/>
            <a:chOff x="1619672" y="3553424"/>
            <a:chExt cx="1188132" cy="1621771"/>
          </a:xfrm>
        </p:grpSpPr>
        <p:sp>
          <p:nvSpPr>
            <p:cNvPr id="2" name="ZoneTexte 1"/>
            <p:cNvSpPr txBox="1"/>
            <p:nvPr/>
          </p:nvSpPr>
          <p:spPr>
            <a:xfrm>
              <a:off x="1619672" y="4221088"/>
              <a:ext cx="1188132" cy="954107"/>
            </a:xfrm>
            <a:prstGeom prst="rect">
              <a:avLst/>
            </a:prstGeom>
            <a:noFill/>
          </p:spPr>
          <p:txBody>
            <a:bodyPr wrap="square" rtlCol="0">
              <a:spAutoFit/>
            </a:bodyPr>
            <a:lstStyle/>
            <a:p>
              <a:r>
                <a:rPr lang="fr-FR" sz="1400" dirty="0" smtClean="0"/>
                <a:t>Western </a:t>
              </a:r>
              <a:r>
                <a:rPr lang="fr-FR" sz="1400" dirty="0"/>
                <a:t>blot protéine de 52kDa</a:t>
              </a:r>
            </a:p>
            <a:p>
              <a:r>
                <a:rPr lang="fr-FR" sz="1400" i="1" dirty="0" err="1" smtClean="0"/>
                <a:t>Ben-Chetrit</a:t>
              </a:r>
              <a:endParaRPr lang="fr-FR" sz="1400" i="1" dirty="0"/>
            </a:p>
          </p:txBody>
        </p:sp>
        <p:sp>
          <p:nvSpPr>
            <p:cNvPr id="18" name="Bouée 17"/>
            <p:cNvSpPr/>
            <p:nvPr/>
          </p:nvSpPr>
          <p:spPr>
            <a:xfrm>
              <a:off x="1896883" y="3553424"/>
              <a:ext cx="122007" cy="126535"/>
            </a:xfrm>
            <a:prstGeom prst="donu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cxnSp>
          <p:nvCxnSpPr>
            <p:cNvPr id="20" name="Connecteur droit 19"/>
            <p:cNvCxnSpPr>
              <a:stCxn id="18" idx="4"/>
            </p:cNvCxnSpPr>
            <p:nvPr/>
          </p:nvCxnSpPr>
          <p:spPr>
            <a:xfrm>
              <a:off x="1957887" y="3679959"/>
              <a:ext cx="1" cy="54101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1" name="ZoneTexte 20"/>
          <p:cNvSpPr txBox="1"/>
          <p:nvPr/>
        </p:nvSpPr>
        <p:spPr>
          <a:xfrm rot="19380073">
            <a:off x="6665091" y="2847467"/>
            <a:ext cx="1152128" cy="369332"/>
          </a:xfrm>
          <a:prstGeom prst="rect">
            <a:avLst/>
          </a:prstGeom>
          <a:noFill/>
        </p:spPr>
        <p:txBody>
          <a:bodyPr wrap="square" rtlCol="0">
            <a:spAutoFit/>
          </a:bodyPr>
          <a:lstStyle/>
          <a:p>
            <a:r>
              <a:rPr lang="fr-FR" dirty="0" smtClean="0"/>
              <a:t>2018</a:t>
            </a:r>
            <a:endParaRPr lang="fr-FR" dirty="0"/>
          </a:p>
        </p:txBody>
      </p:sp>
      <p:grpSp>
        <p:nvGrpSpPr>
          <p:cNvPr id="36" name="Groupe 35"/>
          <p:cNvGrpSpPr/>
          <p:nvPr/>
        </p:nvGrpSpPr>
        <p:grpSpPr>
          <a:xfrm>
            <a:off x="5224931" y="2847467"/>
            <a:ext cx="1192991" cy="2767596"/>
            <a:chOff x="5224931" y="3090420"/>
            <a:chExt cx="1192991" cy="2767596"/>
          </a:xfrm>
        </p:grpSpPr>
        <p:sp>
          <p:nvSpPr>
            <p:cNvPr id="22" name="ZoneTexte 21"/>
            <p:cNvSpPr txBox="1"/>
            <p:nvPr/>
          </p:nvSpPr>
          <p:spPr>
            <a:xfrm rot="19380073">
              <a:off x="5224931" y="3090420"/>
              <a:ext cx="1152128" cy="369332"/>
            </a:xfrm>
            <a:prstGeom prst="rect">
              <a:avLst/>
            </a:prstGeom>
            <a:noFill/>
          </p:spPr>
          <p:txBody>
            <a:bodyPr wrap="square" rtlCol="0">
              <a:spAutoFit/>
            </a:bodyPr>
            <a:lstStyle/>
            <a:p>
              <a:r>
                <a:rPr lang="fr-FR" b="1" dirty="0" smtClean="0">
                  <a:solidFill>
                    <a:schemeClr val="accent3">
                      <a:lumMod val="75000"/>
                    </a:schemeClr>
                  </a:solidFill>
                </a:rPr>
                <a:t>2011</a:t>
              </a:r>
              <a:endParaRPr lang="fr-FR" b="1" dirty="0">
                <a:solidFill>
                  <a:schemeClr val="accent3">
                    <a:lumMod val="75000"/>
                  </a:schemeClr>
                </a:solidFill>
              </a:endParaRPr>
            </a:p>
          </p:txBody>
        </p:sp>
        <p:sp>
          <p:nvSpPr>
            <p:cNvPr id="23" name="ZoneTexte 22"/>
            <p:cNvSpPr txBox="1"/>
            <p:nvPr/>
          </p:nvSpPr>
          <p:spPr>
            <a:xfrm>
              <a:off x="5229790" y="4257578"/>
              <a:ext cx="1188132" cy="1600438"/>
            </a:xfrm>
            <a:prstGeom prst="rect">
              <a:avLst/>
            </a:prstGeom>
            <a:noFill/>
          </p:spPr>
          <p:txBody>
            <a:bodyPr wrap="square" rtlCol="0">
              <a:spAutoFit/>
            </a:bodyPr>
            <a:lstStyle/>
            <a:p>
              <a:r>
                <a:rPr lang="fr-FR" sz="1400" dirty="0" smtClean="0"/>
                <a:t>Signification </a:t>
              </a:r>
              <a:r>
                <a:rPr lang="fr-FR" sz="1400" dirty="0"/>
                <a:t>particulière des anti-TRIM21 dans les maladies </a:t>
              </a:r>
              <a:r>
                <a:rPr lang="fr-FR" sz="1400" dirty="0" smtClean="0"/>
                <a:t>pulmonaires</a:t>
              </a:r>
            </a:p>
            <a:p>
              <a:r>
                <a:rPr lang="fr-FR" sz="1400" i="1" dirty="0" err="1" smtClean="0"/>
                <a:t>Ghillani</a:t>
              </a:r>
              <a:endParaRPr lang="fr-FR" sz="1400" i="1" dirty="0"/>
            </a:p>
          </p:txBody>
        </p:sp>
      </p:grpSp>
      <p:sp>
        <p:nvSpPr>
          <p:cNvPr id="24" name="ZoneTexte 23"/>
          <p:cNvSpPr txBox="1"/>
          <p:nvPr/>
        </p:nvSpPr>
        <p:spPr>
          <a:xfrm rot="19380073">
            <a:off x="3991077" y="2822184"/>
            <a:ext cx="1152128" cy="369332"/>
          </a:xfrm>
          <a:prstGeom prst="rect">
            <a:avLst/>
          </a:prstGeom>
          <a:noFill/>
        </p:spPr>
        <p:txBody>
          <a:bodyPr wrap="square" rtlCol="0">
            <a:spAutoFit/>
          </a:bodyPr>
          <a:lstStyle/>
          <a:p>
            <a:r>
              <a:rPr lang="fr-FR" dirty="0" smtClean="0">
                <a:solidFill>
                  <a:schemeClr val="tx2"/>
                </a:solidFill>
              </a:rPr>
              <a:t>2006</a:t>
            </a:r>
            <a:endParaRPr lang="fr-FR" dirty="0">
              <a:solidFill>
                <a:schemeClr val="tx2"/>
              </a:solidFill>
            </a:endParaRPr>
          </a:p>
        </p:txBody>
      </p:sp>
      <p:sp>
        <p:nvSpPr>
          <p:cNvPr id="26" name="ZoneTexte 25"/>
          <p:cNvSpPr txBox="1"/>
          <p:nvPr/>
        </p:nvSpPr>
        <p:spPr>
          <a:xfrm>
            <a:off x="101642" y="767031"/>
            <a:ext cx="1796193" cy="523220"/>
          </a:xfrm>
          <a:prstGeom prst="rect">
            <a:avLst/>
          </a:prstGeom>
          <a:noFill/>
        </p:spPr>
        <p:txBody>
          <a:bodyPr wrap="square" rtlCol="0">
            <a:spAutoFit/>
          </a:bodyPr>
          <a:lstStyle/>
          <a:p>
            <a:r>
              <a:rPr lang="fr-FR" sz="1400" b="1" dirty="0" smtClean="0">
                <a:solidFill>
                  <a:schemeClr val="accent1">
                    <a:lumMod val="75000"/>
                  </a:schemeClr>
                </a:solidFill>
              </a:rPr>
              <a:t>description protéine</a:t>
            </a:r>
          </a:p>
          <a:p>
            <a:r>
              <a:rPr lang="fr-FR" sz="1400" b="1" dirty="0" smtClean="0">
                <a:solidFill>
                  <a:schemeClr val="accent3">
                    <a:lumMod val="75000"/>
                  </a:schemeClr>
                </a:solidFill>
              </a:rPr>
              <a:t>signification clinique</a:t>
            </a:r>
            <a:endParaRPr lang="fr-FR" sz="1400" b="1" dirty="0">
              <a:solidFill>
                <a:schemeClr val="accent3">
                  <a:lumMod val="75000"/>
                </a:schemeClr>
              </a:solidFill>
            </a:endParaRPr>
          </a:p>
        </p:txBody>
      </p:sp>
      <p:grpSp>
        <p:nvGrpSpPr>
          <p:cNvPr id="37" name="Groupe 36"/>
          <p:cNvGrpSpPr/>
          <p:nvPr/>
        </p:nvGrpSpPr>
        <p:grpSpPr>
          <a:xfrm>
            <a:off x="4648867" y="2466967"/>
            <a:ext cx="1327289" cy="732581"/>
            <a:chOff x="4648867" y="2709920"/>
            <a:chExt cx="1327289" cy="732581"/>
          </a:xfrm>
        </p:grpSpPr>
        <p:sp>
          <p:nvSpPr>
            <p:cNvPr id="25" name="ZoneTexte 24"/>
            <p:cNvSpPr txBox="1"/>
            <p:nvPr/>
          </p:nvSpPr>
          <p:spPr>
            <a:xfrm rot="19380073">
              <a:off x="4648867" y="3073169"/>
              <a:ext cx="1152128" cy="369332"/>
            </a:xfrm>
            <a:prstGeom prst="rect">
              <a:avLst/>
            </a:prstGeom>
            <a:noFill/>
          </p:spPr>
          <p:txBody>
            <a:bodyPr wrap="square" rtlCol="0">
              <a:spAutoFit/>
            </a:bodyPr>
            <a:lstStyle/>
            <a:p>
              <a:r>
                <a:rPr lang="fr-FR" dirty="0" smtClean="0"/>
                <a:t>2008</a:t>
              </a:r>
              <a:endParaRPr lang="fr-FR" dirty="0"/>
            </a:p>
          </p:txBody>
        </p:sp>
        <p:sp>
          <p:nvSpPr>
            <p:cNvPr id="27" name="ZoneTexte 26"/>
            <p:cNvSpPr txBox="1"/>
            <p:nvPr/>
          </p:nvSpPr>
          <p:spPr>
            <a:xfrm>
              <a:off x="4788024" y="2709920"/>
              <a:ext cx="1188132" cy="523220"/>
            </a:xfrm>
            <a:prstGeom prst="rect">
              <a:avLst/>
            </a:prstGeom>
            <a:noFill/>
          </p:spPr>
          <p:txBody>
            <a:bodyPr wrap="square" rtlCol="0">
              <a:spAutoFit/>
            </a:bodyPr>
            <a:lstStyle/>
            <a:p>
              <a:r>
                <a:rPr lang="fr-FR" sz="1400" dirty="0" smtClean="0"/>
                <a:t>GEAI RFL 2008</a:t>
              </a:r>
              <a:endParaRPr lang="fr-FR" sz="1400" dirty="0"/>
            </a:p>
          </p:txBody>
        </p:sp>
      </p:grpSp>
      <p:sp>
        <p:nvSpPr>
          <p:cNvPr id="28" name="ZoneTexte 27"/>
          <p:cNvSpPr txBox="1"/>
          <p:nvPr/>
        </p:nvSpPr>
        <p:spPr>
          <a:xfrm>
            <a:off x="111414" y="5877272"/>
            <a:ext cx="10941306" cy="923330"/>
          </a:xfrm>
          <a:prstGeom prst="rect">
            <a:avLst/>
          </a:prstGeom>
          <a:noFill/>
        </p:spPr>
        <p:txBody>
          <a:bodyPr wrap="square" rtlCol="0">
            <a:spAutoFit/>
          </a:bodyPr>
          <a:lstStyle/>
          <a:p>
            <a:r>
              <a:rPr lang="fr-FR" dirty="0" smtClean="0"/>
              <a:t>GEAI    - Étude T Vincent   n = 243 Ro52+  13% isolés </a:t>
            </a:r>
          </a:p>
          <a:p>
            <a:r>
              <a:rPr lang="fr-FR" dirty="0" smtClean="0"/>
              <a:t>             - Etude GEAI J </a:t>
            </a:r>
            <a:r>
              <a:rPr lang="fr-FR" dirty="0" err="1" smtClean="0"/>
              <a:t>Goetz</a:t>
            </a:r>
            <a:r>
              <a:rPr lang="fr-FR" dirty="0" smtClean="0"/>
              <a:t> n = 413 patients </a:t>
            </a:r>
          </a:p>
          <a:p>
            <a:r>
              <a:rPr lang="fr-FR" dirty="0" smtClean="0">
                <a:hlinkClick r:id="rId3" action="ppaction://hlinkfile"/>
              </a:rPr>
              <a:t>13-RO52-TRIM21-N-FABIEN-RLH.pdf</a:t>
            </a:r>
            <a:endParaRPr lang="fr-FR" dirty="0"/>
          </a:p>
        </p:txBody>
      </p:sp>
      <p:grpSp>
        <p:nvGrpSpPr>
          <p:cNvPr id="31" name="Groupe 30"/>
          <p:cNvGrpSpPr/>
          <p:nvPr/>
        </p:nvGrpSpPr>
        <p:grpSpPr>
          <a:xfrm>
            <a:off x="7142332" y="2847467"/>
            <a:ext cx="1349773" cy="2730994"/>
            <a:chOff x="7142332" y="3090420"/>
            <a:chExt cx="1349773" cy="2730994"/>
          </a:xfrm>
        </p:grpSpPr>
        <p:sp>
          <p:nvSpPr>
            <p:cNvPr id="29" name="ZoneTexte 28"/>
            <p:cNvSpPr txBox="1"/>
            <p:nvPr/>
          </p:nvSpPr>
          <p:spPr>
            <a:xfrm rot="19380073">
              <a:off x="7241155" y="3090420"/>
              <a:ext cx="1152128" cy="369332"/>
            </a:xfrm>
            <a:prstGeom prst="rect">
              <a:avLst/>
            </a:prstGeom>
            <a:noFill/>
          </p:spPr>
          <p:txBody>
            <a:bodyPr wrap="square" rtlCol="0">
              <a:spAutoFit/>
            </a:bodyPr>
            <a:lstStyle/>
            <a:p>
              <a:r>
                <a:rPr lang="fr-FR" b="1" dirty="0" smtClean="0">
                  <a:solidFill>
                    <a:schemeClr val="accent3">
                      <a:lumMod val="75000"/>
                    </a:schemeClr>
                  </a:solidFill>
                </a:rPr>
                <a:t>2019</a:t>
              </a:r>
              <a:endParaRPr lang="fr-FR" b="1" dirty="0">
                <a:solidFill>
                  <a:schemeClr val="accent3">
                    <a:lumMod val="75000"/>
                  </a:schemeClr>
                </a:solidFill>
              </a:endParaRPr>
            </a:p>
          </p:txBody>
        </p:sp>
        <p:sp>
          <p:nvSpPr>
            <p:cNvPr id="30" name="ZoneTexte 29"/>
            <p:cNvSpPr txBox="1"/>
            <p:nvPr/>
          </p:nvSpPr>
          <p:spPr>
            <a:xfrm>
              <a:off x="7142332" y="4220976"/>
              <a:ext cx="1349773" cy="1600438"/>
            </a:xfrm>
            <a:prstGeom prst="rect">
              <a:avLst/>
            </a:prstGeom>
            <a:noFill/>
          </p:spPr>
          <p:txBody>
            <a:bodyPr wrap="square" rtlCol="0">
              <a:spAutoFit/>
            </a:bodyPr>
            <a:lstStyle/>
            <a:p>
              <a:r>
                <a:rPr lang="fr-FR" sz="1400" dirty="0" smtClean="0"/>
                <a:t>Etude :</a:t>
              </a:r>
              <a:r>
                <a:rPr lang="en-US" sz="1400" dirty="0" smtClean="0"/>
                <a:t> reclassification </a:t>
              </a:r>
              <a:r>
                <a:rPr lang="en-US" sz="1400" dirty="0" err="1" smtClean="0"/>
                <a:t>en</a:t>
              </a:r>
              <a:r>
                <a:rPr lang="en-US" sz="1400" dirty="0" smtClean="0"/>
                <a:t> IPAF de </a:t>
              </a:r>
              <a:r>
                <a:rPr lang="en-US" sz="1400" dirty="0"/>
                <a:t>14 patients (19.2</a:t>
              </a:r>
              <a:r>
                <a:rPr lang="en-US" sz="1400" dirty="0" smtClean="0"/>
                <a:t>%) avec anti-TRIM21+</a:t>
              </a:r>
            </a:p>
            <a:p>
              <a:r>
                <a:rPr lang="fr-FR" sz="1400" i="1" dirty="0" err="1" smtClean="0"/>
                <a:t>Sclafani</a:t>
              </a:r>
              <a:endParaRPr lang="fr-FR" sz="1400" i="1" dirty="0"/>
            </a:p>
          </p:txBody>
        </p:sp>
      </p:grpSp>
      <p:grpSp>
        <p:nvGrpSpPr>
          <p:cNvPr id="35" name="Groupe 34"/>
          <p:cNvGrpSpPr/>
          <p:nvPr/>
        </p:nvGrpSpPr>
        <p:grpSpPr>
          <a:xfrm>
            <a:off x="5755441" y="1432417"/>
            <a:ext cx="3353064" cy="1435081"/>
            <a:chOff x="5796136" y="1752647"/>
            <a:chExt cx="1683388" cy="1435081"/>
          </a:xfrm>
        </p:grpSpPr>
        <p:sp>
          <p:nvSpPr>
            <p:cNvPr id="33" name="ZoneTexte 32"/>
            <p:cNvSpPr txBox="1"/>
            <p:nvPr/>
          </p:nvSpPr>
          <p:spPr>
            <a:xfrm rot="19380073">
              <a:off x="5796136" y="2818396"/>
              <a:ext cx="1152128" cy="369332"/>
            </a:xfrm>
            <a:prstGeom prst="rect">
              <a:avLst/>
            </a:prstGeom>
            <a:noFill/>
          </p:spPr>
          <p:txBody>
            <a:bodyPr wrap="square" rtlCol="0">
              <a:spAutoFit/>
            </a:bodyPr>
            <a:lstStyle/>
            <a:p>
              <a:r>
                <a:rPr lang="fr-FR" b="1" dirty="0" smtClean="0">
                  <a:solidFill>
                    <a:schemeClr val="accent3">
                      <a:lumMod val="75000"/>
                    </a:schemeClr>
                  </a:solidFill>
                </a:rPr>
                <a:t>2012</a:t>
              </a:r>
              <a:endParaRPr lang="fr-FR" b="1" dirty="0">
                <a:solidFill>
                  <a:schemeClr val="accent3">
                    <a:lumMod val="75000"/>
                  </a:schemeClr>
                </a:solidFill>
              </a:endParaRPr>
            </a:p>
          </p:txBody>
        </p:sp>
        <p:sp>
          <p:nvSpPr>
            <p:cNvPr id="34" name="ZoneTexte 33"/>
            <p:cNvSpPr txBox="1"/>
            <p:nvPr/>
          </p:nvSpPr>
          <p:spPr>
            <a:xfrm>
              <a:off x="5809781" y="1752647"/>
              <a:ext cx="1669743" cy="1231106"/>
            </a:xfrm>
            <a:prstGeom prst="rect">
              <a:avLst/>
            </a:prstGeom>
            <a:noFill/>
          </p:spPr>
          <p:txBody>
            <a:bodyPr wrap="square" rtlCol="0">
              <a:spAutoFit/>
            </a:bodyPr>
            <a:lstStyle/>
            <a:p>
              <a:r>
                <a:rPr lang="fr-FR" sz="1400" dirty="0" smtClean="0"/>
                <a:t>Phénotype </a:t>
              </a:r>
              <a:r>
                <a:rPr lang="fr-FR" sz="1400" dirty="0"/>
                <a:t>particulier : myosite sévère et risque accru de cancer </a:t>
              </a:r>
            </a:p>
            <a:p>
              <a:r>
                <a:rPr lang="fr-FR" sz="1400" dirty="0" smtClean="0"/>
                <a:t>=Intérêt </a:t>
              </a:r>
              <a:r>
                <a:rPr lang="fr-FR" sz="1400" dirty="0"/>
                <a:t>pronostique  </a:t>
              </a:r>
              <a:r>
                <a:rPr lang="fr-FR" sz="1400" dirty="0" smtClean="0"/>
                <a:t>(cohorte anti-Jo1+ </a:t>
              </a:r>
            </a:p>
            <a:p>
              <a:r>
                <a:rPr lang="fr-FR" sz="1400" i="1" dirty="0" smtClean="0"/>
                <a:t>Marie I, </a:t>
              </a:r>
              <a:r>
                <a:rPr lang="fr-FR" sz="1400" i="1" dirty="0" err="1" smtClean="0"/>
                <a:t>Jouen</a:t>
              </a:r>
              <a:r>
                <a:rPr lang="fr-FR" sz="1400" i="1" dirty="0" smtClean="0"/>
                <a:t> F</a:t>
              </a:r>
              <a:endParaRPr lang="fr-FR" sz="1400" i="1" dirty="0"/>
            </a:p>
            <a:p>
              <a:endParaRPr lang="fr-FR" sz="900" dirty="0" smtClean="0"/>
            </a:p>
            <a:p>
              <a:endParaRPr lang="fr-FR" sz="900" dirty="0"/>
            </a:p>
          </p:txBody>
        </p:sp>
      </p:grpSp>
      <p:sp>
        <p:nvSpPr>
          <p:cNvPr id="32" name="Bouée 31"/>
          <p:cNvSpPr/>
          <p:nvPr/>
        </p:nvSpPr>
        <p:spPr>
          <a:xfrm>
            <a:off x="1519445" y="2918952"/>
            <a:ext cx="122007" cy="126535"/>
          </a:xfrm>
          <a:prstGeom prst="donu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lumMod val="75000"/>
                </a:schemeClr>
              </a:solidFill>
            </a:endParaRPr>
          </a:p>
        </p:txBody>
      </p:sp>
      <p:cxnSp>
        <p:nvCxnSpPr>
          <p:cNvPr id="38" name="Connecteur droit 37"/>
          <p:cNvCxnSpPr/>
          <p:nvPr/>
        </p:nvCxnSpPr>
        <p:spPr>
          <a:xfrm>
            <a:off x="1580448" y="2393959"/>
            <a:ext cx="1" cy="541017"/>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9" name="Bouée 38"/>
          <p:cNvSpPr/>
          <p:nvPr/>
        </p:nvSpPr>
        <p:spPr>
          <a:xfrm>
            <a:off x="2710796" y="3330289"/>
            <a:ext cx="122007" cy="126535"/>
          </a:xfrm>
          <a:prstGeom prst="donu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lumMod val="75000"/>
                </a:schemeClr>
              </a:solidFill>
            </a:endParaRPr>
          </a:p>
        </p:txBody>
      </p:sp>
      <p:cxnSp>
        <p:nvCxnSpPr>
          <p:cNvPr id="41" name="Connecteur droit 40"/>
          <p:cNvCxnSpPr>
            <a:stCxn id="39" idx="4"/>
          </p:cNvCxnSpPr>
          <p:nvPr/>
        </p:nvCxnSpPr>
        <p:spPr>
          <a:xfrm>
            <a:off x="2771800" y="3456824"/>
            <a:ext cx="1" cy="541017"/>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947940" y="1455007"/>
            <a:ext cx="1723953" cy="954107"/>
          </a:xfrm>
          <a:prstGeom prst="rect">
            <a:avLst/>
          </a:prstGeom>
        </p:spPr>
        <p:txBody>
          <a:bodyPr wrap="square">
            <a:spAutoFit/>
          </a:bodyPr>
          <a:lstStyle/>
          <a:p>
            <a:r>
              <a:rPr lang="fr-FR" sz="1400" dirty="0"/>
              <a:t>D</a:t>
            </a:r>
            <a:r>
              <a:rPr lang="fr-FR" sz="1400" dirty="0" smtClean="0"/>
              <a:t>éfinition </a:t>
            </a:r>
            <a:r>
              <a:rPr lang="fr-FR" sz="1400" dirty="0"/>
              <a:t>moléculaire de la protéine </a:t>
            </a:r>
            <a:r>
              <a:rPr lang="fr-FR" sz="1400" dirty="0" smtClean="0"/>
              <a:t>52kDa</a:t>
            </a:r>
          </a:p>
          <a:p>
            <a:r>
              <a:rPr lang="fr-FR" sz="1400" i="1" dirty="0"/>
              <a:t>Chan EK</a:t>
            </a:r>
          </a:p>
        </p:txBody>
      </p:sp>
      <p:sp>
        <p:nvSpPr>
          <p:cNvPr id="42" name="Bouée 41"/>
          <p:cNvSpPr/>
          <p:nvPr/>
        </p:nvSpPr>
        <p:spPr>
          <a:xfrm>
            <a:off x="7607340" y="3330289"/>
            <a:ext cx="122007" cy="126535"/>
          </a:xfrm>
          <a:prstGeom prst="donut">
            <a:avLst/>
          </a:prstGeom>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cxnSp>
        <p:nvCxnSpPr>
          <p:cNvPr id="43" name="Connecteur droit 42"/>
          <p:cNvCxnSpPr>
            <a:stCxn id="42" idx="4"/>
          </p:cNvCxnSpPr>
          <p:nvPr/>
        </p:nvCxnSpPr>
        <p:spPr>
          <a:xfrm>
            <a:off x="7668344" y="3456824"/>
            <a:ext cx="1" cy="541017"/>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44" name="Bouée 43"/>
          <p:cNvSpPr/>
          <p:nvPr/>
        </p:nvSpPr>
        <p:spPr>
          <a:xfrm>
            <a:off x="6095172" y="2926920"/>
            <a:ext cx="122007" cy="126535"/>
          </a:xfrm>
          <a:prstGeom prst="donut">
            <a:avLst/>
          </a:prstGeom>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cxnSp>
        <p:nvCxnSpPr>
          <p:cNvPr id="45" name="Connecteur droit 44"/>
          <p:cNvCxnSpPr/>
          <p:nvPr/>
        </p:nvCxnSpPr>
        <p:spPr>
          <a:xfrm flipV="1">
            <a:off x="6156176" y="2297940"/>
            <a:ext cx="1" cy="627004"/>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47" name="Bouée 46"/>
          <p:cNvSpPr/>
          <p:nvPr/>
        </p:nvSpPr>
        <p:spPr>
          <a:xfrm>
            <a:off x="5587119" y="3312447"/>
            <a:ext cx="122007" cy="126535"/>
          </a:xfrm>
          <a:prstGeom prst="donut">
            <a:avLst/>
          </a:prstGeom>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cxnSp>
        <p:nvCxnSpPr>
          <p:cNvPr id="48" name="Connecteur droit 47"/>
          <p:cNvCxnSpPr/>
          <p:nvPr/>
        </p:nvCxnSpPr>
        <p:spPr>
          <a:xfrm>
            <a:off x="5648123" y="3310471"/>
            <a:ext cx="1" cy="728125"/>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49" name="ZoneTexte 48"/>
          <p:cNvSpPr txBox="1"/>
          <p:nvPr/>
        </p:nvSpPr>
        <p:spPr>
          <a:xfrm>
            <a:off x="6776479" y="2466967"/>
            <a:ext cx="1040740" cy="523220"/>
          </a:xfrm>
          <a:prstGeom prst="rect">
            <a:avLst/>
          </a:prstGeom>
          <a:noFill/>
        </p:spPr>
        <p:txBody>
          <a:bodyPr wrap="square" rtlCol="0">
            <a:spAutoFit/>
          </a:bodyPr>
          <a:lstStyle/>
          <a:p>
            <a:r>
              <a:rPr lang="fr-FR" sz="1400" dirty="0" smtClean="0"/>
              <a:t>GEAI RFL 2018</a:t>
            </a:r>
            <a:endParaRPr lang="fr-FR" sz="1400" dirty="0"/>
          </a:p>
        </p:txBody>
      </p:sp>
      <p:sp>
        <p:nvSpPr>
          <p:cNvPr id="50" name="Bouée 49"/>
          <p:cNvSpPr/>
          <p:nvPr/>
        </p:nvSpPr>
        <p:spPr>
          <a:xfrm>
            <a:off x="3574893" y="2934107"/>
            <a:ext cx="122007" cy="126535"/>
          </a:xfrm>
          <a:prstGeom prst="donu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lumMod val="75000"/>
                </a:schemeClr>
              </a:solidFill>
            </a:endParaRPr>
          </a:p>
        </p:txBody>
      </p:sp>
      <p:cxnSp>
        <p:nvCxnSpPr>
          <p:cNvPr id="51" name="Connecteur droit 50"/>
          <p:cNvCxnSpPr/>
          <p:nvPr/>
        </p:nvCxnSpPr>
        <p:spPr>
          <a:xfrm>
            <a:off x="3635896" y="2409114"/>
            <a:ext cx="1" cy="541017"/>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3133200" y="1538789"/>
            <a:ext cx="1353591" cy="954107"/>
          </a:xfrm>
          <a:prstGeom prst="rect">
            <a:avLst/>
          </a:prstGeom>
        </p:spPr>
        <p:txBody>
          <a:bodyPr wrap="square">
            <a:spAutoFit/>
          </a:bodyPr>
          <a:lstStyle/>
          <a:p>
            <a:r>
              <a:rPr lang="fr-FR" sz="1400" dirty="0" smtClean="0"/>
              <a:t>Ro52 est la </a:t>
            </a:r>
            <a:r>
              <a:rPr lang="fr-FR" sz="1400" dirty="0"/>
              <a:t>protéine </a:t>
            </a:r>
            <a:r>
              <a:rPr lang="fr-FR" sz="1400" dirty="0" smtClean="0"/>
              <a:t>TRIM21</a:t>
            </a:r>
          </a:p>
          <a:p>
            <a:r>
              <a:rPr lang="fr-FR" sz="1400" i="1" dirty="0" smtClean="0"/>
              <a:t>Rhodes</a:t>
            </a:r>
            <a:endParaRPr lang="fr-FR" sz="1400" i="1" dirty="0"/>
          </a:p>
        </p:txBody>
      </p:sp>
      <p:sp>
        <p:nvSpPr>
          <p:cNvPr id="53" name="Rectangle 52"/>
          <p:cNvSpPr/>
          <p:nvPr/>
        </p:nvSpPr>
        <p:spPr>
          <a:xfrm>
            <a:off x="3664963" y="3861056"/>
            <a:ext cx="1353591" cy="954107"/>
          </a:xfrm>
          <a:prstGeom prst="rect">
            <a:avLst/>
          </a:prstGeom>
        </p:spPr>
        <p:txBody>
          <a:bodyPr wrap="square">
            <a:spAutoFit/>
          </a:bodyPr>
          <a:lstStyle/>
          <a:p>
            <a:r>
              <a:rPr lang="fr-FR" sz="1400" dirty="0" smtClean="0"/>
              <a:t>Ro52 est une ubiquitine ligase</a:t>
            </a:r>
          </a:p>
          <a:p>
            <a:r>
              <a:rPr lang="fr-FR" sz="1400" i="1" dirty="0" err="1" smtClean="0"/>
              <a:t>Wada</a:t>
            </a:r>
            <a:endParaRPr lang="fr-FR" sz="1400" i="1" dirty="0"/>
          </a:p>
        </p:txBody>
      </p:sp>
      <p:sp>
        <p:nvSpPr>
          <p:cNvPr id="54" name="Bouée 53"/>
          <p:cNvSpPr/>
          <p:nvPr/>
        </p:nvSpPr>
        <p:spPr>
          <a:xfrm>
            <a:off x="4406513" y="3308867"/>
            <a:ext cx="122007" cy="126535"/>
          </a:xfrm>
          <a:prstGeom prst="donu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1">
                  <a:lumMod val="75000"/>
                </a:schemeClr>
              </a:solidFill>
            </a:endParaRPr>
          </a:p>
        </p:txBody>
      </p:sp>
      <p:cxnSp>
        <p:nvCxnSpPr>
          <p:cNvPr id="55" name="Connecteur droit 54"/>
          <p:cNvCxnSpPr>
            <a:stCxn id="54" idx="4"/>
          </p:cNvCxnSpPr>
          <p:nvPr/>
        </p:nvCxnSpPr>
        <p:spPr>
          <a:xfrm>
            <a:off x="4467517" y="3435402"/>
            <a:ext cx="1" cy="541017"/>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24047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1057633"/>
            <a:ext cx="8208912" cy="5112568"/>
          </a:xfrm>
        </p:spPr>
        <p:txBody>
          <a:bodyPr>
            <a:normAutofit/>
          </a:bodyPr>
          <a:lstStyle/>
          <a:p>
            <a:pPr algn="just"/>
            <a:r>
              <a:rPr lang="fr-FR" sz="1800" dirty="0" smtClean="0"/>
              <a:t>Biais</a:t>
            </a:r>
          </a:p>
          <a:p>
            <a:pPr marL="0" indent="0" algn="just">
              <a:buNone/>
            </a:pPr>
            <a:r>
              <a:rPr lang="fr-FR" sz="1800" dirty="0" smtClean="0"/>
              <a:t>Changement méthode entre 2015 et 2022 (manuel --- &gt; </a:t>
            </a:r>
            <a:r>
              <a:rPr lang="fr-FR" sz="1800" dirty="0" err="1" smtClean="0"/>
              <a:t>EuroBlotOne</a:t>
            </a:r>
            <a:r>
              <a:rPr lang="fr-FR" sz="1800" dirty="0" smtClean="0"/>
              <a:t>)</a:t>
            </a:r>
            <a:endParaRPr lang="fr-FR" sz="1800" dirty="0"/>
          </a:p>
          <a:p>
            <a:pPr marL="0" indent="0" algn="just">
              <a:buNone/>
            </a:pPr>
            <a:r>
              <a:rPr lang="fr-FR" sz="1800" dirty="0" smtClean="0"/>
              <a:t>Seuils d’interprétation </a:t>
            </a:r>
          </a:p>
          <a:p>
            <a:pPr algn="just"/>
            <a:r>
              <a:rPr lang="fr-FR" sz="1800" dirty="0"/>
              <a:t>Panel </a:t>
            </a:r>
            <a:r>
              <a:rPr lang="fr-FR" sz="1800" dirty="0" smtClean="0"/>
              <a:t>prescription «</a:t>
            </a:r>
            <a:r>
              <a:rPr lang="fr-FR" sz="1800" dirty="0"/>
              <a:t> PID </a:t>
            </a:r>
            <a:r>
              <a:rPr lang="fr-FR" sz="1800" dirty="0" smtClean="0"/>
              <a:t>auto-immune</a:t>
            </a:r>
            <a:r>
              <a:rPr lang="fr-FR" sz="1800" dirty="0"/>
              <a:t> » depuis </a:t>
            </a:r>
            <a:r>
              <a:rPr lang="fr-FR" sz="1800" dirty="0" smtClean="0"/>
              <a:t>environ 2 ans : à ré évaluer</a:t>
            </a:r>
          </a:p>
          <a:p>
            <a:pPr algn="just"/>
            <a:r>
              <a:rPr lang="fr-FR" sz="1800" dirty="0" smtClean="0"/>
              <a:t>Analyse rétrospective CHU Angers : 4 </a:t>
            </a:r>
            <a:r>
              <a:rPr lang="fr-FR" sz="1800" dirty="0" err="1" smtClean="0"/>
              <a:t>reclassemenst</a:t>
            </a:r>
            <a:r>
              <a:rPr lang="fr-FR" sz="1800" dirty="0" smtClean="0"/>
              <a:t> potentiel en IPAF grâce à l’</a:t>
            </a:r>
            <a:r>
              <a:rPr lang="fr-FR" sz="1800" dirty="0" err="1" smtClean="0"/>
              <a:t>immunodot</a:t>
            </a:r>
            <a:r>
              <a:rPr lang="fr-FR" sz="1800" dirty="0" smtClean="0"/>
              <a:t> (15% du groupe Ro-52 DISC isolés +/- anti-SSB, mais quel % si on part des PID ?)</a:t>
            </a:r>
            <a:endParaRPr lang="fr-FR" sz="1800" dirty="0"/>
          </a:p>
          <a:p>
            <a:pPr algn="just"/>
            <a:r>
              <a:rPr lang="fr-FR" sz="1800" dirty="0" smtClean="0"/>
              <a:t>Conclusion actuelle anti-TRIM21 isolé </a:t>
            </a:r>
            <a:r>
              <a:rPr lang="fr-FR" sz="1800" dirty="0" err="1" smtClean="0"/>
              <a:t>Bioplex</a:t>
            </a:r>
            <a:r>
              <a:rPr lang="fr-FR" sz="1800" dirty="0" smtClean="0"/>
              <a:t> CHU Angers : </a:t>
            </a:r>
          </a:p>
          <a:p>
            <a:pPr marL="0" indent="0" algn="just">
              <a:buNone/>
            </a:pPr>
            <a:r>
              <a:rPr lang="fr-FR" sz="1800" dirty="0" smtClean="0"/>
              <a:t>« Les </a:t>
            </a:r>
            <a:r>
              <a:rPr lang="fr-FR" sz="1800" dirty="0"/>
              <a:t>anticorps anti-TRIM21 (= anti-Ro52 = anti-SSA52 kDa) isolés ont une utilité clinique limitée : ils peuvent être détectés dans des situations pathologiques très diverses. </a:t>
            </a:r>
            <a:r>
              <a:rPr lang="fr-FR" sz="1800" dirty="0" smtClean="0"/>
              <a:t>Cependant </a:t>
            </a:r>
            <a:r>
              <a:rPr lang="fr-FR" sz="1800" dirty="0"/>
              <a:t>dans un contexte de pneumopathie interstitielle diffuse ils peuvent avoir un intérêt comme critère d'IPAF (</a:t>
            </a:r>
            <a:r>
              <a:rPr lang="fr-FR" sz="1800" dirty="0" err="1"/>
              <a:t>Interstitial</a:t>
            </a:r>
            <a:r>
              <a:rPr lang="fr-FR" sz="1800" dirty="0"/>
              <a:t> </a:t>
            </a:r>
            <a:r>
              <a:rPr lang="fr-FR" sz="1800" dirty="0" err="1"/>
              <a:t>Pneumonia</a:t>
            </a:r>
            <a:r>
              <a:rPr lang="fr-FR" sz="1800" dirty="0"/>
              <a:t> </a:t>
            </a:r>
            <a:r>
              <a:rPr lang="fr-FR" sz="1800" dirty="0" err="1"/>
              <a:t>with</a:t>
            </a:r>
            <a:r>
              <a:rPr lang="fr-FR" sz="1800" dirty="0"/>
              <a:t> </a:t>
            </a:r>
            <a:r>
              <a:rPr lang="fr-FR" sz="1800" dirty="0" err="1"/>
              <a:t>Autoimmune</a:t>
            </a:r>
            <a:r>
              <a:rPr lang="fr-FR" sz="1800" dirty="0"/>
              <a:t> </a:t>
            </a:r>
            <a:r>
              <a:rPr lang="fr-FR" sz="1800" dirty="0" err="1"/>
              <a:t>Features</a:t>
            </a:r>
            <a:r>
              <a:rPr lang="fr-FR" sz="1800" dirty="0"/>
              <a:t>) [</a:t>
            </a:r>
            <a:r>
              <a:rPr lang="fr-FR" sz="1800" dirty="0" err="1"/>
              <a:t>Sclafani</a:t>
            </a:r>
            <a:r>
              <a:rPr lang="fr-FR" sz="1800" dirty="0"/>
              <a:t>, </a:t>
            </a:r>
            <a:r>
              <a:rPr lang="fr-FR" sz="1800" dirty="0" err="1"/>
              <a:t>Respir</a:t>
            </a:r>
            <a:r>
              <a:rPr lang="fr-FR" sz="1800" dirty="0"/>
              <a:t> </a:t>
            </a:r>
            <a:r>
              <a:rPr lang="fr-FR" sz="1800" dirty="0" err="1"/>
              <a:t>Res</a:t>
            </a:r>
            <a:r>
              <a:rPr lang="fr-FR" sz="1800" dirty="0"/>
              <a:t>, 2019</a:t>
            </a:r>
            <a:r>
              <a:rPr lang="fr-FR" sz="1800" dirty="0" smtClean="0"/>
              <a:t>]. »</a:t>
            </a:r>
          </a:p>
          <a:p>
            <a:pPr algn="just">
              <a:buFont typeface="Wingdings 2"/>
              <a:buChar char="E"/>
            </a:pPr>
            <a:r>
              <a:rPr lang="fr-FR" sz="1800" dirty="0" smtClean="0">
                <a:sym typeface="Wingdings 2"/>
              </a:rPr>
              <a:t>Demander contrôle à 6 mois (</a:t>
            </a:r>
            <a:r>
              <a:rPr lang="fr-FR" sz="1800" dirty="0" err="1" smtClean="0">
                <a:sym typeface="Wingdings 2"/>
              </a:rPr>
              <a:t>positivation</a:t>
            </a:r>
            <a:r>
              <a:rPr lang="fr-FR" sz="1800" dirty="0" smtClean="0">
                <a:sym typeface="Wingdings 2"/>
              </a:rPr>
              <a:t> </a:t>
            </a:r>
            <a:r>
              <a:rPr lang="fr-FR" sz="1800" dirty="0" err="1" smtClean="0">
                <a:sym typeface="Wingdings 2"/>
              </a:rPr>
              <a:t>Bioplex</a:t>
            </a:r>
            <a:r>
              <a:rPr lang="fr-FR" sz="1800" dirty="0" smtClean="0">
                <a:sym typeface="Wingdings 2"/>
              </a:rPr>
              <a:t> ?)</a:t>
            </a:r>
          </a:p>
          <a:p>
            <a:pPr marL="0" indent="0" algn="just">
              <a:buNone/>
            </a:pPr>
            <a:r>
              <a:rPr lang="fr-FR" sz="1800" dirty="0" smtClean="0">
                <a:sym typeface="Wingdings 2"/>
              </a:rPr>
              <a:t>ou conclure directement en indiquant anti-TRIM21 comme critère d’IPAF (pour Pneumo ++) ?</a:t>
            </a:r>
          </a:p>
          <a:p>
            <a:pPr marL="0" indent="0" algn="just">
              <a:buNone/>
            </a:pPr>
            <a:endParaRPr lang="fr-FR" sz="1800" dirty="0" smtClean="0"/>
          </a:p>
        </p:txBody>
      </p:sp>
      <p:sp>
        <p:nvSpPr>
          <p:cNvPr id="4" name="Titre 1"/>
          <p:cNvSpPr txBox="1">
            <a:spLocks/>
          </p:cNvSpPr>
          <p:nvPr/>
        </p:nvSpPr>
        <p:spPr>
          <a:xfrm>
            <a:off x="417545" y="0"/>
            <a:ext cx="8229600" cy="8367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dirty="0" smtClean="0"/>
              <a:t>Conclusion</a:t>
            </a:r>
            <a:endParaRPr lang="fr-FR" sz="3600"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1990" y="0"/>
            <a:ext cx="2123728" cy="1057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32640" y="1556792"/>
            <a:ext cx="5353050" cy="177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ZoneTexte 1"/>
          <p:cNvSpPr txBox="1"/>
          <p:nvPr/>
        </p:nvSpPr>
        <p:spPr>
          <a:xfrm>
            <a:off x="-39655" y="6373534"/>
            <a:ext cx="9144000" cy="461665"/>
          </a:xfrm>
          <a:prstGeom prst="rect">
            <a:avLst/>
          </a:prstGeom>
          <a:noFill/>
        </p:spPr>
        <p:txBody>
          <a:bodyPr wrap="square" rtlCol="0">
            <a:spAutoFit/>
          </a:bodyPr>
          <a:lstStyle/>
          <a:p>
            <a:pPr algn="ctr"/>
            <a:r>
              <a:rPr lang="fr-FR" sz="2400" b="1" dirty="0" smtClean="0">
                <a:solidFill>
                  <a:schemeClr val="tx2"/>
                </a:solidFill>
              </a:rPr>
              <a:t>Merci pour votre attention</a:t>
            </a:r>
            <a:endParaRPr lang="fr-FR" sz="2400" b="1" dirty="0">
              <a:solidFill>
                <a:schemeClr val="tx2"/>
              </a:solidFill>
            </a:endParaRPr>
          </a:p>
        </p:txBody>
      </p:sp>
    </p:spTree>
    <p:extLst>
      <p:ext uri="{BB962C8B-B14F-4D97-AF65-F5344CB8AC3E}">
        <p14:creationId xmlns:p14="http://schemas.microsoft.com/office/powerpoint/2010/main" val="4114645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nvPr>
        </p:nvSpPr>
        <p:spPr>
          <a:xfrm>
            <a:off x="417545" y="0"/>
            <a:ext cx="8229600" cy="1143000"/>
          </a:xfrm>
        </p:spPr>
        <p:txBody>
          <a:bodyPr>
            <a:normAutofit/>
          </a:bodyPr>
          <a:lstStyle/>
          <a:p>
            <a:r>
              <a:rPr lang="fr-FR" sz="3600" dirty="0" smtClean="0"/>
              <a:t>Anti-Ro52/TRIM21 intérêt clinique</a:t>
            </a:r>
            <a:endParaRPr lang="fr-FR" sz="3600" dirty="0"/>
          </a:p>
        </p:txBody>
      </p:sp>
      <p:sp>
        <p:nvSpPr>
          <p:cNvPr id="10" name="ZoneTexte 9"/>
          <p:cNvSpPr txBox="1"/>
          <p:nvPr/>
        </p:nvSpPr>
        <p:spPr>
          <a:xfrm>
            <a:off x="434211" y="1331476"/>
            <a:ext cx="8280920" cy="369332"/>
          </a:xfrm>
          <a:prstGeom prst="rect">
            <a:avLst/>
          </a:prstGeom>
          <a:noFill/>
          <a:ln>
            <a:solidFill>
              <a:schemeClr val="tx1"/>
            </a:solidFill>
          </a:ln>
        </p:spPr>
        <p:txBody>
          <a:bodyPr wrap="square" rtlCol="0">
            <a:spAutoFit/>
          </a:bodyPr>
          <a:lstStyle/>
          <a:p>
            <a:pPr algn="ctr"/>
            <a:r>
              <a:rPr lang="fr-FR" dirty="0" smtClean="0"/>
              <a:t>1. BAV fœtal (grossesse femme anti-SSA+)</a:t>
            </a:r>
            <a:endParaRPr lang="fr-FR" dirty="0"/>
          </a:p>
        </p:txBody>
      </p:sp>
      <p:grpSp>
        <p:nvGrpSpPr>
          <p:cNvPr id="11" name="Groupe 10"/>
          <p:cNvGrpSpPr/>
          <p:nvPr/>
        </p:nvGrpSpPr>
        <p:grpSpPr>
          <a:xfrm>
            <a:off x="35497" y="2348880"/>
            <a:ext cx="9217023" cy="3157319"/>
            <a:chOff x="35497" y="3963253"/>
            <a:chExt cx="9217023" cy="3157319"/>
          </a:xfrm>
        </p:grpSpPr>
        <p:grpSp>
          <p:nvGrpSpPr>
            <p:cNvPr id="12" name="Groupe 11"/>
            <p:cNvGrpSpPr/>
            <p:nvPr/>
          </p:nvGrpSpPr>
          <p:grpSpPr>
            <a:xfrm>
              <a:off x="35497" y="5013177"/>
              <a:ext cx="9217023" cy="2107395"/>
              <a:chOff x="35497" y="5013177"/>
              <a:chExt cx="9217023" cy="2107395"/>
            </a:xfrm>
          </p:grpSpPr>
          <p:pic>
            <p:nvPicPr>
              <p:cNvPr id="1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7" y="5013177"/>
                <a:ext cx="3023235" cy="1057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9919" y="5286340"/>
                <a:ext cx="737235" cy="6629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45239" y="5229200"/>
                <a:ext cx="1663065" cy="8058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ZoneTexte 16"/>
              <p:cNvSpPr txBox="1"/>
              <p:nvPr/>
            </p:nvSpPr>
            <p:spPr>
              <a:xfrm>
                <a:off x="1475656" y="6020271"/>
                <a:ext cx="2175311" cy="577081"/>
              </a:xfrm>
              <a:prstGeom prst="rect">
                <a:avLst/>
              </a:prstGeom>
              <a:noFill/>
            </p:spPr>
            <p:txBody>
              <a:bodyPr wrap="square" rtlCol="0">
                <a:spAutoFit/>
              </a:bodyPr>
              <a:lstStyle/>
              <a:p>
                <a:pPr algn="ctr"/>
                <a:r>
                  <a:rPr lang="fr-FR" sz="1050" b="1" dirty="0" smtClean="0">
                    <a:solidFill>
                      <a:prstClr val="black"/>
                    </a:solidFill>
                    <a:latin typeface="Helvetica" panose="020B0604020202020204" pitchFamily="34" charset="0"/>
                    <a:cs typeface="Helvetica" panose="020B0604020202020204" pitchFamily="34" charset="0"/>
                  </a:rPr>
                  <a:t>1. Anti-SSA-52 se lient sur une protéine exprimée par cellules cardiaques fœtales</a:t>
                </a:r>
                <a:endParaRPr lang="fr-FR" sz="1050" b="1" dirty="0">
                  <a:solidFill>
                    <a:prstClr val="black"/>
                  </a:solidFill>
                  <a:latin typeface="Helvetica" panose="020B0604020202020204" pitchFamily="34" charset="0"/>
                  <a:cs typeface="Helvetica" panose="020B0604020202020204" pitchFamily="34" charset="0"/>
                </a:endParaRPr>
              </a:p>
            </p:txBody>
          </p:sp>
          <p:cxnSp>
            <p:nvCxnSpPr>
              <p:cNvPr id="18" name="Connecteur droit avec flèche 17"/>
              <p:cNvCxnSpPr/>
              <p:nvPr/>
            </p:nvCxnSpPr>
            <p:spPr>
              <a:xfrm>
                <a:off x="3058548" y="5661248"/>
                <a:ext cx="86538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2411760" y="5085184"/>
                <a:ext cx="2175311" cy="415498"/>
              </a:xfrm>
              <a:prstGeom prst="rect">
                <a:avLst/>
              </a:prstGeom>
              <a:noFill/>
            </p:spPr>
            <p:txBody>
              <a:bodyPr wrap="square" rtlCol="0">
                <a:spAutoFit/>
              </a:bodyPr>
              <a:lstStyle/>
              <a:p>
                <a:pPr algn="ctr"/>
                <a:r>
                  <a:rPr lang="fr-FR" sz="1050" b="1" i="1" dirty="0" smtClean="0">
                    <a:solidFill>
                      <a:prstClr val="white">
                        <a:lumMod val="50000"/>
                      </a:prstClr>
                    </a:solidFill>
                    <a:latin typeface="Helvetica" panose="020B0604020202020204" pitchFamily="34" charset="0"/>
                    <a:cs typeface="Helvetica" panose="020B0604020202020204" pitchFamily="34" charset="0"/>
                  </a:rPr>
                  <a:t>Perturbation des flux calciques</a:t>
                </a:r>
              </a:p>
              <a:p>
                <a:pPr algn="ctr"/>
                <a:r>
                  <a:rPr lang="fr-FR" sz="1050" b="1" i="1" dirty="0" smtClean="0">
                    <a:solidFill>
                      <a:prstClr val="white">
                        <a:lumMod val="50000"/>
                      </a:prstClr>
                    </a:solidFill>
                    <a:latin typeface="Helvetica" panose="020B0604020202020204" pitchFamily="34" charset="0"/>
                    <a:cs typeface="Helvetica" panose="020B0604020202020204" pitchFamily="34" charset="0"/>
                  </a:rPr>
                  <a:t>Apoptose</a:t>
                </a:r>
                <a:endParaRPr lang="fr-FR" sz="1050" b="1" i="1" dirty="0">
                  <a:solidFill>
                    <a:prstClr val="white">
                      <a:lumMod val="50000"/>
                    </a:prstClr>
                  </a:solidFill>
                  <a:latin typeface="Helvetica" panose="020B0604020202020204" pitchFamily="34" charset="0"/>
                  <a:cs typeface="Helvetica" panose="020B0604020202020204" pitchFamily="34" charset="0"/>
                </a:endParaRPr>
              </a:p>
            </p:txBody>
          </p:sp>
          <p:sp>
            <p:nvSpPr>
              <p:cNvPr id="20" name="ZoneTexte 19"/>
              <p:cNvSpPr txBox="1"/>
              <p:nvPr/>
            </p:nvSpPr>
            <p:spPr>
              <a:xfrm>
                <a:off x="3491880" y="6036821"/>
                <a:ext cx="2175311" cy="415498"/>
              </a:xfrm>
              <a:prstGeom prst="rect">
                <a:avLst/>
              </a:prstGeom>
              <a:noFill/>
            </p:spPr>
            <p:txBody>
              <a:bodyPr wrap="square" rtlCol="0">
                <a:spAutoFit/>
              </a:bodyPr>
              <a:lstStyle/>
              <a:p>
                <a:pPr algn="ctr"/>
                <a:r>
                  <a:rPr lang="fr-FR" sz="1050" b="1" dirty="0" smtClean="0">
                    <a:solidFill>
                      <a:prstClr val="black"/>
                    </a:solidFill>
                    <a:latin typeface="Helvetica" panose="020B0604020202020204" pitchFamily="34" charset="0"/>
                    <a:cs typeface="Helvetica" panose="020B0604020202020204" pitchFamily="34" charset="0"/>
                  </a:rPr>
                  <a:t>2. Anti-SSA/SSB se lient aux cellules apoptotiques</a:t>
                </a:r>
                <a:endParaRPr lang="fr-FR" sz="1050" b="1" dirty="0">
                  <a:solidFill>
                    <a:prstClr val="black"/>
                  </a:solidFill>
                  <a:latin typeface="Helvetica" panose="020B0604020202020204" pitchFamily="34" charset="0"/>
                  <a:cs typeface="Helvetica" panose="020B0604020202020204" pitchFamily="34" charset="0"/>
                </a:endParaRPr>
              </a:p>
            </p:txBody>
          </p:sp>
          <p:cxnSp>
            <p:nvCxnSpPr>
              <p:cNvPr id="21" name="Connecteur droit avec flèche 20"/>
              <p:cNvCxnSpPr/>
              <p:nvPr/>
            </p:nvCxnSpPr>
            <p:spPr>
              <a:xfrm>
                <a:off x="4700945" y="5661248"/>
                <a:ext cx="86538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3995936" y="5229200"/>
                <a:ext cx="2175311" cy="253916"/>
              </a:xfrm>
              <a:prstGeom prst="rect">
                <a:avLst/>
              </a:prstGeom>
              <a:noFill/>
            </p:spPr>
            <p:txBody>
              <a:bodyPr wrap="square" rtlCol="0">
                <a:spAutoFit/>
              </a:bodyPr>
              <a:lstStyle/>
              <a:p>
                <a:pPr algn="ctr"/>
                <a:r>
                  <a:rPr lang="fr-FR" sz="1050" b="1" i="1" dirty="0" err="1" smtClean="0">
                    <a:solidFill>
                      <a:prstClr val="white">
                        <a:lumMod val="50000"/>
                      </a:prstClr>
                    </a:solidFill>
                    <a:latin typeface="Helvetica" panose="020B0604020202020204" pitchFamily="34" charset="0"/>
                    <a:cs typeface="Helvetica" panose="020B0604020202020204" pitchFamily="34" charset="0"/>
                  </a:rPr>
                  <a:t>Opsonisation</a:t>
                </a:r>
                <a:endParaRPr lang="fr-FR" sz="1050" b="1" i="1" dirty="0">
                  <a:solidFill>
                    <a:prstClr val="white">
                      <a:lumMod val="50000"/>
                    </a:prstClr>
                  </a:solidFill>
                  <a:latin typeface="Helvetica" panose="020B0604020202020204" pitchFamily="34" charset="0"/>
                  <a:cs typeface="Helvetica" panose="020B0604020202020204" pitchFamily="34" charset="0"/>
                </a:endParaRPr>
              </a:p>
            </p:txBody>
          </p:sp>
          <p:sp>
            <p:nvSpPr>
              <p:cNvPr id="23" name="ZoneTexte 22"/>
              <p:cNvSpPr txBox="1"/>
              <p:nvPr/>
            </p:nvSpPr>
            <p:spPr>
              <a:xfrm>
                <a:off x="5349017" y="6020271"/>
                <a:ext cx="2175311" cy="577081"/>
              </a:xfrm>
              <a:prstGeom prst="rect">
                <a:avLst/>
              </a:prstGeom>
              <a:noFill/>
            </p:spPr>
            <p:txBody>
              <a:bodyPr wrap="square" rtlCol="0">
                <a:spAutoFit/>
              </a:bodyPr>
              <a:lstStyle/>
              <a:p>
                <a:pPr algn="ctr"/>
                <a:r>
                  <a:rPr lang="fr-FR" sz="1050" b="1" dirty="0" smtClean="0">
                    <a:solidFill>
                      <a:prstClr val="black"/>
                    </a:solidFill>
                    <a:latin typeface="Helvetica" panose="020B0604020202020204" pitchFamily="34" charset="0"/>
                    <a:cs typeface="Helvetica" panose="020B0604020202020204" pitchFamily="34" charset="0"/>
                  </a:rPr>
                  <a:t>3. Phagocytose des corps apoptotiques </a:t>
                </a:r>
                <a:r>
                  <a:rPr lang="fr-FR" sz="1050" b="1" dirty="0" err="1" smtClean="0">
                    <a:solidFill>
                      <a:prstClr val="black"/>
                    </a:solidFill>
                    <a:latin typeface="Helvetica" panose="020B0604020202020204" pitchFamily="34" charset="0"/>
                    <a:cs typeface="Helvetica" panose="020B0604020202020204" pitchFamily="34" charset="0"/>
                  </a:rPr>
                  <a:t>opsonisés</a:t>
                </a:r>
                <a:r>
                  <a:rPr lang="fr-FR" sz="1050" b="1" dirty="0" smtClean="0">
                    <a:solidFill>
                      <a:prstClr val="black"/>
                    </a:solidFill>
                    <a:latin typeface="Helvetica" panose="020B0604020202020204" pitchFamily="34" charset="0"/>
                    <a:cs typeface="Helvetica" panose="020B0604020202020204" pitchFamily="34" charset="0"/>
                  </a:rPr>
                  <a:t> par macrophages</a:t>
                </a:r>
                <a:endParaRPr lang="fr-FR" sz="1050" b="1" dirty="0">
                  <a:solidFill>
                    <a:prstClr val="black"/>
                  </a:solidFill>
                  <a:latin typeface="Helvetica" panose="020B0604020202020204" pitchFamily="34" charset="0"/>
                  <a:cs typeface="Helvetica" panose="020B0604020202020204" pitchFamily="34" charset="0"/>
                </a:endParaRPr>
              </a:p>
            </p:txBody>
          </p:sp>
          <p:cxnSp>
            <p:nvCxnSpPr>
              <p:cNvPr id="24" name="Connecteur droit avec flèche 23"/>
              <p:cNvCxnSpPr/>
              <p:nvPr/>
            </p:nvCxnSpPr>
            <p:spPr>
              <a:xfrm>
                <a:off x="7235654" y="5733256"/>
                <a:ext cx="57670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7668344" y="5373216"/>
                <a:ext cx="1584176" cy="584775"/>
              </a:xfrm>
              <a:prstGeom prst="rect">
                <a:avLst/>
              </a:prstGeom>
              <a:noFill/>
            </p:spPr>
            <p:txBody>
              <a:bodyPr wrap="square" rtlCol="0">
                <a:spAutoFit/>
              </a:bodyPr>
              <a:lstStyle/>
              <a:p>
                <a:pPr algn="ctr"/>
                <a:r>
                  <a:rPr lang="fr-FR" sz="1600" dirty="0" smtClean="0">
                    <a:solidFill>
                      <a:prstClr val="black"/>
                    </a:solidFill>
                    <a:latin typeface="Arial" panose="020B0604020202020204" pitchFamily="34" charset="0"/>
                    <a:cs typeface="Arial" panose="020B0604020202020204" pitchFamily="34" charset="0"/>
                  </a:rPr>
                  <a:t>Inflammation</a:t>
                </a:r>
              </a:p>
              <a:p>
                <a:pPr algn="ctr"/>
                <a:r>
                  <a:rPr lang="fr-FR" sz="1600" dirty="0" smtClean="0">
                    <a:solidFill>
                      <a:prstClr val="black"/>
                    </a:solidFill>
                    <a:latin typeface="Arial" panose="020B0604020202020204" pitchFamily="34" charset="0"/>
                    <a:cs typeface="Arial" panose="020B0604020202020204" pitchFamily="34" charset="0"/>
                  </a:rPr>
                  <a:t>Fibrose</a:t>
                </a:r>
                <a:endParaRPr lang="fr-FR" sz="1600" dirty="0">
                  <a:solidFill>
                    <a:prstClr val="black"/>
                  </a:solidFill>
                  <a:latin typeface="Arial" panose="020B0604020202020204" pitchFamily="34" charset="0"/>
                  <a:cs typeface="Arial" panose="020B0604020202020204" pitchFamily="34" charset="0"/>
                </a:endParaRPr>
              </a:p>
            </p:txBody>
          </p:sp>
          <p:sp>
            <p:nvSpPr>
              <p:cNvPr id="26" name="ZoneTexte 25"/>
              <p:cNvSpPr txBox="1"/>
              <p:nvPr/>
            </p:nvSpPr>
            <p:spPr>
              <a:xfrm>
                <a:off x="6207193" y="6843573"/>
                <a:ext cx="2982182" cy="276999"/>
              </a:xfrm>
              <a:prstGeom prst="rect">
                <a:avLst/>
              </a:prstGeom>
              <a:noFill/>
            </p:spPr>
            <p:txBody>
              <a:bodyPr wrap="square" rtlCol="0">
                <a:spAutoFit/>
              </a:bodyPr>
              <a:lstStyle/>
              <a:p>
                <a:r>
                  <a:rPr lang="en-US" sz="1200" dirty="0" err="1" smtClean="0">
                    <a:solidFill>
                      <a:prstClr val="black"/>
                    </a:solidFill>
                    <a:cs typeface="Arial" panose="020B0604020202020204" pitchFamily="34" charset="0"/>
                  </a:rPr>
                  <a:t>D’après</a:t>
                </a:r>
                <a:r>
                  <a:rPr lang="en-US" sz="1200" dirty="0" smtClean="0">
                    <a:solidFill>
                      <a:prstClr val="black"/>
                    </a:solidFill>
                    <a:cs typeface="Arial" panose="020B0604020202020204" pitchFamily="34" charset="0"/>
                  </a:rPr>
                  <a:t> </a:t>
                </a:r>
                <a:r>
                  <a:rPr lang="en-US" sz="1200" dirty="0" err="1" smtClean="0">
                    <a:solidFill>
                      <a:prstClr val="black"/>
                    </a:solidFill>
                    <a:cs typeface="Arial" panose="020B0604020202020204" pitchFamily="34" charset="0"/>
                  </a:rPr>
                  <a:t>Ambrosi</a:t>
                </a:r>
                <a:r>
                  <a:rPr lang="en-US" sz="1200" dirty="0" smtClean="0">
                    <a:solidFill>
                      <a:prstClr val="black"/>
                    </a:solidFill>
                    <a:cs typeface="Arial" panose="020B0604020202020204" pitchFamily="34" charset="0"/>
                  </a:rPr>
                  <a:t> A, Arthritis Res </a:t>
                </a:r>
                <a:r>
                  <a:rPr lang="en-US" sz="1200" dirty="0" err="1" smtClean="0">
                    <a:solidFill>
                      <a:prstClr val="black"/>
                    </a:solidFill>
                    <a:cs typeface="Arial" panose="020B0604020202020204" pitchFamily="34" charset="0"/>
                  </a:rPr>
                  <a:t>Ther</a:t>
                </a:r>
                <a:r>
                  <a:rPr lang="en-US" sz="1200" dirty="0" smtClean="0">
                    <a:solidFill>
                      <a:prstClr val="black"/>
                    </a:solidFill>
                    <a:cs typeface="Arial" panose="020B0604020202020204" pitchFamily="34" charset="0"/>
                  </a:rPr>
                  <a:t>, 2012</a:t>
                </a:r>
                <a:endParaRPr lang="en-US" sz="1200" dirty="0">
                  <a:solidFill>
                    <a:prstClr val="black"/>
                  </a:solidFill>
                  <a:cs typeface="Arial" panose="020B0604020202020204" pitchFamily="34" charset="0"/>
                </a:endParaRPr>
              </a:p>
            </p:txBody>
          </p:sp>
        </p:grpSp>
        <p:sp>
          <p:nvSpPr>
            <p:cNvPr id="13" name="ZoneTexte 12"/>
            <p:cNvSpPr txBox="1"/>
            <p:nvPr/>
          </p:nvSpPr>
          <p:spPr>
            <a:xfrm>
              <a:off x="179512" y="3963253"/>
              <a:ext cx="8856984" cy="923330"/>
            </a:xfrm>
            <a:prstGeom prst="rect">
              <a:avLst/>
            </a:prstGeom>
            <a:noFill/>
          </p:spPr>
          <p:txBody>
            <a:bodyPr wrap="square" rtlCol="0">
              <a:spAutoFit/>
            </a:bodyPr>
            <a:lstStyle/>
            <a:p>
              <a:pPr marL="285750" indent="-285750" algn="just">
                <a:buFont typeface="Arial" panose="020B0604020202020204" pitchFamily="34" charset="0"/>
                <a:buChar char="•"/>
              </a:pPr>
              <a:r>
                <a:rPr lang="fr-FR" dirty="0" smtClean="0">
                  <a:solidFill>
                    <a:prstClr val="black"/>
                  </a:solidFill>
                  <a:latin typeface="Calibri" panose="020F0502020204030204" pitchFamily="34" charset="0"/>
                  <a:cs typeface="Helvetica" panose="020B0604020202020204" pitchFamily="34" charset="0"/>
                </a:rPr>
                <a:t>Risque de blocs auriculo-ventriculaires fœtaux (BAV) avec les anti-SSA (anticorps retrouvés dans le lupus, mais aussi syndrome de </a:t>
              </a:r>
              <a:r>
                <a:rPr lang="fr-FR" dirty="0" err="1" smtClean="0">
                  <a:solidFill>
                    <a:prstClr val="black"/>
                  </a:solidFill>
                  <a:latin typeface="Calibri" panose="020F0502020204030204" pitchFamily="34" charset="0"/>
                  <a:cs typeface="Helvetica" panose="020B0604020202020204" pitchFamily="34" charset="0"/>
                </a:rPr>
                <a:t>Gougerot</a:t>
              </a:r>
              <a:r>
                <a:rPr lang="fr-FR" dirty="0" smtClean="0">
                  <a:solidFill>
                    <a:prstClr val="black"/>
                  </a:solidFill>
                  <a:latin typeface="Calibri" panose="020F0502020204030204" pitchFamily="34" charset="0"/>
                  <a:cs typeface="Helvetica" panose="020B0604020202020204" pitchFamily="34" charset="0"/>
                </a:rPr>
                <a:t> </a:t>
              </a:r>
              <a:r>
                <a:rPr lang="fr-FR" dirty="0" err="1" smtClean="0">
                  <a:solidFill>
                    <a:prstClr val="black"/>
                  </a:solidFill>
                  <a:latin typeface="Calibri" panose="020F0502020204030204" pitchFamily="34" charset="0"/>
                  <a:cs typeface="Helvetica" panose="020B0604020202020204" pitchFamily="34" charset="0"/>
                </a:rPr>
                <a:t>Sjogren</a:t>
              </a:r>
              <a:r>
                <a:rPr lang="fr-FR" dirty="0" smtClean="0">
                  <a:solidFill>
                    <a:prstClr val="black"/>
                  </a:solidFill>
                  <a:latin typeface="Calibri" panose="020F0502020204030204" pitchFamily="34" charset="0"/>
                  <a:cs typeface="Helvetica" panose="020B0604020202020204" pitchFamily="34" charset="0"/>
                </a:rPr>
                <a:t> et autres maladies auto-immunes)</a:t>
              </a:r>
              <a:endParaRPr lang="fr-FR" dirty="0">
                <a:solidFill>
                  <a:prstClr val="black"/>
                </a:solidFill>
                <a:latin typeface="Calibri" panose="020F0502020204030204" pitchFamily="34" charset="0"/>
                <a:cs typeface="Helvetica" panose="020B0604020202020204" pitchFamily="34" charset="0"/>
              </a:endParaRPr>
            </a:p>
          </p:txBody>
        </p:sp>
      </p:grpSp>
    </p:spTree>
    <p:extLst>
      <p:ext uri="{BB962C8B-B14F-4D97-AF65-F5344CB8AC3E}">
        <p14:creationId xmlns:p14="http://schemas.microsoft.com/office/powerpoint/2010/main" val="4123750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589" y="3582307"/>
            <a:ext cx="9252520" cy="33843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434211" y="1196752"/>
            <a:ext cx="8280920" cy="369332"/>
          </a:xfrm>
          <a:prstGeom prst="rect">
            <a:avLst/>
          </a:prstGeom>
          <a:noFill/>
          <a:ln>
            <a:solidFill>
              <a:schemeClr val="tx1"/>
            </a:solidFill>
          </a:ln>
        </p:spPr>
        <p:txBody>
          <a:bodyPr wrap="square" rtlCol="0">
            <a:spAutoFit/>
          </a:bodyPr>
          <a:lstStyle/>
          <a:p>
            <a:pPr algn="ctr"/>
            <a:r>
              <a:rPr lang="fr-FR" dirty="0" smtClean="0"/>
              <a:t>2. </a:t>
            </a:r>
            <a:r>
              <a:rPr lang="fr-FR" dirty="0" err="1" smtClean="0"/>
              <a:t>AutoAc</a:t>
            </a:r>
            <a:r>
              <a:rPr lang="fr-FR" dirty="0" smtClean="0"/>
              <a:t> associé aux myosites</a:t>
            </a:r>
            <a:endParaRPr lang="fr-FR" dirty="0"/>
          </a:p>
        </p:txBody>
      </p:sp>
      <p:sp>
        <p:nvSpPr>
          <p:cNvPr id="2" name="Rectangle 1"/>
          <p:cNvSpPr/>
          <p:nvPr/>
        </p:nvSpPr>
        <p:spPr>
          <a:xfrm>
            <a:off x="434210" y="1782108"/>
            <a:ext cx="8458269" cy="1692771"/>
          </a:xfrm>
          <a:prstGeom prst="rect">
            <a:avLst/>
          </a:prstGeom>
        </p:spPr>
        <p:txBody>
          <a:bodyPr wrap="square">
            <a:spAutoFit/>
          </a:bodyPr>
          <a:lstStyle/>
          <a:p>
            <a:pPr marL="285750" indent="-285750">
              <a:buFontTx/>
              <a:buChar char="-"/>
            </a:pPr>
            <a:r>
              <a:rPr lang="fr-FR" dirty="0" err="1" smtClean="0"/>
              <a:t>autoAc</a:t>
            </a:r>
            <a:r>
              <a:rPr lang="fr-FR" dirty="0" smtClean="0"/>
              <a:t> non spécifique mais associés aux myosites</a:t>
            </a:r>
          </a:p>
          <a:p>
            <a:pPr marL="285750" indent="-285750">
              <a:buFontTx/>
              <a:buChar char="-"/>
            </a:pPr>
            <a:endParaRPr lang="fr-FR" sz="1400" dirty="0" smtClean="0"/>
          </a:p>
          <a:p>
            <a:pPr marL="285750" indent="-285750">
              <a:buFontTx/>
              <a:buChar char="-"/>
            </a:pPr>
            <a:r>
              <a:rPr lang="fr-FR" dirty="0" smtClean="0"/>
              <a:t>intérêt </a:t>
            </a:r>
            <a:r>
              <a:rPr lang="fr-FR" dirty="0"/>
              <a:t>pronostique </a:t>
            </a:r>
            <a:endParaRPr lang="fr-FR" dirty="0" smtClean="0"/>
          </a:p>
          <a:p>
            <a:r>
              <a:rPr lang="fr-FR" dirty="0" smtClean="0">
                <a:sym typeface="Wingdings 2"/>
              </a:rPr>
              <a:t></a:t>
            </a:r>
            <a:r>
              <a:rPr lang="fr-FR" dirty="0" smtClean="0"/>
              <a:t>phénotype </a:t>
            </a:r>
            <a:r>
              <a:rPr lang="fr-FR" dirty="0"/>
              <a:t>particulier : myosite sévère et risque accru de cancer </a:t>
            </a:r>
            <a:r>
              <a:rPr lang="fr-FR" dirty="0" smtClean="0"/>
              <a:t> (cohorte anti-Jo1+)*</a:t>
            </a:r>
            <a:endParaRPr lang="fr-FR" dirty="0"/>
          </a:p>
          <a:p>
            <a:endParaRPr lang="en-US" sz="1200" dirty="0" smtClean="0"/>
          </a:p>
          <a:p>
            <a:r>
              <a:rPr lang="en-US" sz="1200" dirty="0" smtClean="0"/>
              <a:t>*Short-term </a:t>
            </a:r>
            <a:r>
              <a:rPr lang="en-US" sz="1200" dirty="0"/>
              <a:t>and long-term outcome of anti-Jo1-positive patients with anti-Ro52 antibody. </a:t>
            </a:r>
          </a:p>
          <a:p>
            <a:r>
              <a:rPr lang="fr-FR" sz="1200" dirty="0"/>
              <a:t>Marie I, </a:t>
            </a:r>
            <a:r>
              <a:rPr lang="fr-FR" sz="1200" dirty="0" err="1"/>
              <a:t>Hatron</a:t>
            </a:r>
            <a:r>
              <a:rPr lang="fr-FR" sz="1200" dirty="0"/>
              <a:t> PY, Dominique S, </a:t>
            </a:r>
            <a:r>
              <a:rPr lang="fr-FR" sz="1200" dirty="0" err="1"/>
              <a:t>Cherin</a:t>
            </a:r>
            <a:r>
              <a:rPr lang="fr-FR" sz="1200" dirty="0"/>
              <a:t> P, </a:t>
            </a:r>
            <a:r>
              <a:rPr lang="fr-FR" sz="1200" dirty="0" err="1"/>
              <a:t>Mouthon</a:t>
            </a:r>
            <a:r>
              <a:rPr lang="fr-FR" sz="1200" dirty="0"/>
              <a:t> L, Menard JF, Levesque H, </a:t>
            </a:r>
            <a:r>
              <a:rPr lang="fr-FR" sz="1200" dirty="0" err="1"/>
              <a:t>Jouen</a:t>
            </a:r>
            <a:r>
              <a:rPr lang="fr-FR" sz="1200" dirty="0"/>
              <a:t> F. </a:t>
            </a:r>
            <a:r>
              <a:rPr lang="fr-FR" sz="1200" dirty="0" err="1"/>
              <a:t>Semin</a:t>
            </a:r>
            <a:r>
              <a:rPr lang="fr-FR" sz="1200" dirty="0"/>
              <a:t> </a:t>
            </a:r>
            <a:r>
              <a:rPr lang="fr-FR" sz="1200" dirty="0" err="1"/>
              <a:t>Arthritis</a:t>
            </a:r>
            <a:r>
              <a:rPr lang="fr-FR" sz="1200" dirty="0"/>
              <a:t> </a:t>
            </a:r>
            <a:r>
              <a:rPr lang="fr-FR" sz="1200" dirty="0" err="1"/>
              <a:t>Rheum</a:t>
            </a:r>
            <a:r>
              <a:rPr lang="fr-FR" sz="1200" dirty="0"/>
              <a:t>. 2012 Jun;41:890-9</a:t>
            </a:r>
          </a:p>
        </p:txBody>
      </p:sp>
      <p:sp>
        <p:nvSpPr>
          <p:cNvPr id="6" name="Titre 1"/>
          <p:cNvSpPr>
            <a:spLocks noGrp="1"/>
          </p:cNvSpPr>
          <p:nvPr>
            <p:ph type="title"/>
          </p:nvPr>
        </p:nvSpPr>
        <p:spPr>
          <a:xfrm>
            <a:off x="417545" y="0"/>
            <a:ext cx="8229600" cy="1143000"/>
          </a:xfrm>
        </p:spPr>
        <p:txBody>
          <a:bodyPr>
            <a:normAutofit/>
          </a:bodyPr>
          <a:lstStyle/>
          <a:p>
            <a:r>
              <a:rPr lang="fr-FR" sz="3600" dirty="0" smtClean="0"/>
              <a:t>Anti-Ro52/TRIM21 intérêt clinique</a:t>
            </a:r>
            <a:endParaRPr lang="fr-FR" sz="3600" dirty="0"/>
          </a:p>
        </p:txBody>
      </p:sp>
      <p:pic>
        <p:nvPicPr>
          <p:cNvPr id="1026" name="Picture 2" descr="C:\Users\VINAEM\Desktop\ro52jo1.jpg"/>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sharpenSoften amount="50000"/>
                    </a14:imgEffect>
                    <a14:imgEffect>
                      <a14:brightnessContrast bright="20000"/>
                    </a14:imgEffect>
                  </a14:imgLayer>
                </a14:imgProps>
              </a:ext>
              <a:ext uri="{28A0092B-C50C-407E-A947-70E740481C1C}">
                <a14:useLocalDpi xmlns:a14="http://schemas.microsoft.com/office/drawing/2010/main" val="0"/>
              </a:ext>
            </a:extLst>
          </a:blip>
          <a:srcRect l="24583" t="17440" r="21941" b="7883"/>
          <a:stretch/>
        </p:blipFill>
        <p:spPr bwMode="auto">
          <a:xfrm>
            <a:off x="2636048" y="3582307"/>
            <a:ext cx="3877246" cy="3384376"/>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6677980" y="5958572"/>
            <a:ext cx="2522951" cy="646331"/>
          </a:xfrm>
          <a:prstGeom prst="rect">
            <a:avLst/>
          </a:prstGeom>
          <a:noFill/>
        </p:spPr>
        <p:txBody>
          <a:bodyPr wrap="square" rtlCol="0">
            <a:spAutoFit/>
          </a:bodyPr>
          <a:lstStyle/>
          <a:p>
            <a:r>
              <a:rPr lang="fr-FR" sz="1200" dirty="0" smtClean="0">
                <a:solidFill>
                  <a:schemeClr val="bg1"/>
                </a:solidFill>
              </a:rPr>
              <a:t>IFI sur Hep2 1/80 lames </a:t>
            </a:r>
            <a:r>
              <a:rPr lang="fr-FR" sz="1200" dirty="0" err="1" smtClean="0">
                <a:solidFill>
                  <a:schemeClr val="bg1"/>
                </a:solidFill>
              </a:rPr>
              <a:t>Inova</a:t>
            </a:r>
            <a:r>
              <a:rPr lang="fr-FR" sz="1200" dirty="0" smtClean="0">
                <a:solidFill>
                  <a:schemeClr val="bg1"/>
                </a:solidFill>
              </a:rPr>
              <a:t>, x40</a:t>
            </a:r>
          </a:p>
          <a:p>
            <a:r>
              <a:rPr lang="fr-FR" sz="1200" dirty="0" smtClean="0">
                <a:solidFill>
                  <a:schemeClr val="bg1"/>
                </a:solidFill>
              </a:rPr>
              <a:t>Patient anti-Jo1+ anti-TRIM21+</a:t>
            </a:r>
          </a:p>
          <a:p>
            <a:r>
              <a:rPr lang="fr-FR" sz="1200" dirty="0" smtClean="0">
                <a:solidFill>
                  <a:schemeClr val="bg1"/>
                </a:solidFill>
              </a:rPr>
              <a:t>Photo CHU d’Angers</a:t>
            </a:r>
            <a:endParaRPr lang="fr-FR" sz="1200" dirty="0">
              <a:solidFill>
                <a:schemeClr val="bg1"/>
              </a:solidFill>
            </a:endParaRPr>
          </a:p>
        </p:txBody>
      </p:sp>
    </p:spTree>
    <p:extLst>
      <p:ext uri="{BB962C8B-B14F-4D97-AF65-F5344CB8AC3E}">
        <p14:creationId xmlns:p14="http://schemas.microsoft.com/office/powerpoint/2010/main" val="1012785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434211" y="1331476"/>
            <a:ext cx="8280920" cy="369332"/>
          </a:xfrm>
          <a:prstGeom prst="rect">
            <a:avLst/>
          </a:prstGeom>
          <a:noFill/>
          <a:ln>
            <a:solidFill>
              <a:schemeClr val="tx1"/>
            </a:solidFill>
          </a:ln>
        </p:spPr>
        <p:txBody>
          <a:bodyPr wrap="square" rtlCol="0">
            <a:spAutoFit/>
          </a:bodyPr>
          <a:lstStyle/>
          <a:p>
            <a:pPr algn="ctr"/>
            <a:r>
              <a:rPr lang="fr-FR" dirty="0"/>
              <a:t>3</a:t>
            </a:r>
            <a:r>
              <a:rPr lang="fr-FR" dirty="0" smtClean="0"/>
              <a:t>. IPAF (</a:t>
            </a:r>
            <a:r>
              <a:rPr lang="en-US" i="1" dirty="0" smtClean="0"/>
              <a:t>idiopathic </a:t>
            </a:r>
            <a:r>
              <a:rPr lang="en-US" i="1" dirty="0"/>
              <a:t>pneumonia with autoimmune </a:t>
            </a:r>
            <a:r>
              <a:rPr lang="en-US" i="1" dirty="0" smtClean="0"/>
              <a:t>features</a:t>
            </a:r>
            <a:r>
              <a:rPr lang="en-US" dirty="0" smtClean="0"/>
              <a:t>)</a:t>
            </a:r>
            <a:r>
              <a:rPr lang="fr-FR" dirty="0" smtClean="0"/>
              <a:t> </a:t>
            </a:r>
            <a:endParaRPr lang="fr-FR" dirty="0"/>
          </a:p>
        </p:txBody>
      </p:sp>
      <p:sp>
        <p:nvSpPr>
          <p:cNvPr id="2" name="Rectangle 1"/>
          <p:cNvSpPr/>
          <p:nvPr/>
        </p:nvSpPr>
        <p:spPr>
          <a:xfrm>
            <a:off x="434211" y="2204864"/>
            <a:ext cx="8280920" cy="2585323"/>
          </a:xfrm>
          <a:prstGeom prst="rect">
            <a:avLst/>
          </a:prstGeom>
        </p:spPr>
        <p:txBody>
          <a:bodyPr wrap="square">
            <a:spAutoFit/>
          </a:bodyPr>
          <a:lstStyle/>
          <a:p>
            <a:pPr marL="285750" indent="-285750" algn="just">
              <a:buFont typeface="Arial" panose="020B0604020202020204" pitchFamily="34" charset="0"/>
              <a:buChar char="•"/>
            </a:pPr>
            <a:r>
              <a:rPr lang="en-US" dirty="0" smtClean="0"/>
              <a:t>Anti-Ro52/TRIM21 sans anti-SSA60 : association pathologies </a:t>
            </a:r>
            <a:r>
              <a:rPr lang="en-US" dirty="0" err="1" smtClean="0"/>
              <a:t>pulmonaires</a:t>
            </a:r>
            <a:r>
              <a:rPr lang="en-US" dirty="0" smtClean="0"/>
              <a:t> [1]</a:t>
            </a:r>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err="1" smtClean="0"/>
              <a:t>Critères</a:t>
            </a:r>
            <a:r>
              <a:rPr lang="en-US" dirty="0" smtClean="0"/>
              <a:t> IPAF [2]</a:t>
            </a:r>
          </a:p>
          <a:p>
            <a:pPr algn="just"/>
            <a:r>
              <a:rPr lang="en-US" dirty="0" smtClean="0">
                <a:hlinkClick r:id="rId3" action="ppaction://hlinkfile"/>
              </a:rPr>
              <a:t>ERS_ATS_IPAF </a:t>
            </a:r>
            <a:r>
              <a:rPr lang="en-US" dirty="0" err="1" smtClean="0">
                <a:hlinkClick r:id="rId3" action="ppaction://hlinkfile"/>
              </a:rPr>
              <a:t>criteria_Fischer_Eur</a:t>
            </a:r>
            <a:r>
              <a:rPr lang="en-US" dirty="0" smtClean="0">
                <a:hlinkClick r:id="rId3" action="ppaction://hlinkfile"/>
              </a:rPr>
              <a:t> </a:t>
            </a:r>
            <a:r>
              <a:rPr lang="en-US" dirty="0" err="1" smtClean="0">
                <a:hlinkClick r:id="rId3" action="ppaction://hlinkfile"/>
              </a:rPr>
              <a:t>Respir</a:t>
            </a:r>
            <a:r>
              <a:rPr lang="en-US" dirty="0" smtClean="0">
                <a:hlinkClick r:id="rId3" action="ppaction://hlinkfile"/>
              </a:rPr>
              <a:t> J. 2015.PNG</a:t>
            </a:r>
            <a:endParaRPr lang="en-US" dirty="0" smtClean="0"/>
          </a:p>
          <a:p>
            <a:pPr algn="just"/>
            <a:endParaRPr lang="en-US" dirty="0" smtClean="0"/>
          </a:p>
          <a:p>
            <a:pPr marL="285750" indent="-285750" algn="just">
              <a:buFont typeface="Arial" panose="020B0604020202020204" pitchFamily="34" charset="0"/>
              <a:buChar char="•"/>
            </a:pPr>
            <a:r>
              <a:rPr lang="en-US" dirty="0" smtClean="0"/>
              <a:t>Testing for SS-A via ELISA alone would have classified only 30.1% of patients as having IPAF; thus, specific testing for anti-Ro52 resulted in a net reclassification of 14 patients (19.2%), thereby increasing the total number of IPAF patients in this cohort to 36 (49.3%) [3]</a:t>
            </a:r>
            <a:endParaRPr lang="fr-FR" dirty="0"/>
          </a:p>
        </p:txBody>
      </p:sp>
      <p:sp>
        <p:nvSpPr>
          <p:cNvPr id="3" name="Rectangle 2"/>
          <p:cNvSpPr/>
          <p:nvPr/>
        </p:nvSpPr>
        <p:spPr>
          <a:xfrm>
            <a:off x="539552" y="5445224"/>
            <a:ext cx="2880320" cy="830997"/>
          </a:xfrm>
          <a:prstGeom prst="rect">
            <a:avLst/>
          </a:prstGeom>
        </p:spPr>
        <p:txBody>
          <a:bodyPr wrap="square">
            <a:spAutoFit/>
          </a:bodyPr>
          <a:lstStyle/>
          <a:p>
            <a:r>
              <a:rPr lang="fr-FR" sz="1200" dirty="0" smtClean="0"/>
              <a:t>Références bibliographiques</a:t>
            </a:r>
          </a:p>
          <a:p>
            <a:r>
              <a:rPr lang="fr-FR" sz="1200" dirty="0" smtClean="0"/>
              <a:t>1. </a:t>
            </a:r>
            <a:r>
              <a:rPr lang="fr-FR" sz="1200" dirty="0" err="1" smtClean="0"/>
              <a:t>Ghillani</a:t>
            </a:r>
            <a:r>
              <a:rPr lang="fr-FR" sz="1200" dirty="0" smtClean="0"/>
              <a:t> </a:t>
            </a:r>
            <a:r>
              <a:rPr lang="fr-FR" sz="1200" dirty="0" err="1" smtClean="0"/>
              <a:t>Autoimmun</a:t>
            </a:r>
            <a:r>
              <a:rPr lang="fr-FR" sz="1200" dirty="0" smtClean="0"/>
              <a:t> </a:t>
            </a:r>
            <a:r>
              <a:rPr lang="fr-FR" sz="1200" dirty="0" err="1" smtClean="0"/>
              <a:t>Rev</a:t>
            </a:r>
            <a:r>
              <a:rPr lang="fr-FR" sz="1200" dirty="0" smtClean="0"/>
              <a:t>.</a:t>
            </a:r>
            <a:r>
              <a:rPr lang="fr-FR" sz="1200" dirty="0"/>
              <a:t> </a:t>
            </a:r>
            <a:r>
              <a:rPr lang="fr-FR" sz="1200" dirty="0" smtClean="0"/>
              <a:t>2011</a:t>
            </a:r>
          </a:p>
          <a:p>
            <a:r>
              <a:rPr lang="fr-FR" sz="1200" dirty="0"/>
              <a:t>2</a:t>
            </a:r>
            <a:r>
              <a:rPr lang="fr-FR" sz="1200" dirty="0" smtClean="0"/>
              <a:t>. Fischer </a:t>
            </a:r>
            <a:r>
              <a:rPr lang="fr-FR" sz="1200" dirty="0" err="1"/>
              <a:t>Eur</a:t>
            </a:r>
            <a:r>
              <a:rPr lang="fr-FR" sz="1200" dirty="0"/>
              <a:t> </a:t>
            </a:r>
            <a:r>
              <a:rPr lang="fr-FR" sz="1200" dirty="0" err="1"/>
              <a:t>Respir</a:t>
            </a:r>
            <a:r>
              <a:rPr lang="fr-FR" sz="1200" dirty="0"/>
              <a:t> J. </a:t>
            </a:r>
            <a:r>
              <a:rPr lang="fr-FR" sz="1200" dirty="0" smtClean="0"/>
              <a:t>2015</a:t>
            </a:r>
          </a:p>
          <a:p>
            <a:r>
              <a:rPr lang="fr-FR" sz="1200" dirty="0" smtClean="0"/>
              <a:t>3. </a:t>
            </a:r>
            <a:r>
              <a:rPr lang="fr-FR" sz="1200" dirty="0" err="1" smtClean="0"/>
              <a:t>Sclafani</a:t>
            </a:r>
            <a:r>
              <a:rPr lang="fr-FR" sz="1200" dirty="0" smtClean="0"/>
              <a:t> </a:t>
            </a:r>
            <a:r>
              <a:rPr lang="fr-FR" sz="1200" dirty="0" err="1" smtClean="0"/>
              <a:t>Respir</a:t>
            </a:r>
            <a:r>
              <a:rPr lang="fr-FR" sz="1200" dirty="0" smtClean="0"/>
              <a:t> </a:t>
            </a:r>
            <a:r>
              <a:rPr lang="fr-FR" sz="1200" dirty="0" err="1" smtClean="0"/>
              <a:t>Res</a:t>
            </a:r>
            <a:r>
              <a:rPr lang="fr-FR" sz="1200" dirty="0"/>
              <a:t>.</a:t>
            </a:r>
            <a:r>
              <a:rPr lang="fr-FR" sz="1200" dirty="0" smtClean="0"/>
              <a:t> 2019</a:t>
            </a:r>
            <a:endParaRPr lang="fr-FR" sz="1200" dirty="0"/>
          </a:p>
        </p:txBody>
      </p:sp>
      <p:sp>
        <p:nvSpPr>
          <p:cNvPr id="4" name="Rectangle 3"/>
          <p:cNvSpPr/>
          <p:nvPr/>
        </p:nvSpPr>
        <p:spPr>
          <a:xfrm>
            <a:off x="2555776" y="3356992"/>
            <a:ext cx="6159355" cy="288032"/>
          </a:xfrm>
          <a:prstGeom prst="rect">
            <a:avLst/>
          </a:prstGeom>
          <a:solidFill>
            <a:schemeClr val="accent6">
              <a:lumMod val="60000"/>
              <a:lumOff val="40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755576" y="3617570"/>
            <a:ext cx="1152128" cy="288032"/>
          </a:xfrm>
          <a:prstGeom prst="rect">
            <a:avLst/>
          </a:prstGeom>
          <a:solidFill>
            <a:schemeClr val="accent6">
              <a:lumMod val="60000"/>
              <a:lumOff val="40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itre 1"/>
          <p:cNvSpPr txBox="1">
            <a:spLocks/>
          </p:cNvSpPr>
          <p:nvPr/>
        </p:nvSpPr>
        <p:spPr>
          <a:xfrm>
            <a:off x="417545"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smtClean="0"/>
              <a:t>Anti-Ro52/TRIM21 intérêt clinique</a:t>
            </a:r>
            <a:endParaRPr lang="fr-FR" sz="3600" dirty="0"/>
          </a:p>
        </p:txBody>
      </p:sp>
    </p:spTree>
    <p:extLst>
      <p:ext uri="{BB962C8B-B14F-4D97-AF65-F5344CB8AC3E}">
        <p14:creationId xmlns:p14="http://schemas.microsoft.com/office/powerpoint/2010/main" val="3898261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nvPr>
        </p:nvSpPr>
        <p:spPr>
          <a:xfrm>
            <a:off x="417545" y="0"/>
            <a:ext cx="8229600" cy="1143000"/>
          </a:xfrm>
        </p:spPr>
        <p:txBody>
          <a:bodyPr>
            <a:normAutofit/>
          </a:bodyPr>
          <a:lstStyle/>
          <a:p>
            <a:r>
              <a:rPr lang="fr-FR" sz="3600" dirty="0" smtClean="0"/>
              <a:t>Objectifs</a:t>
            </a:r>
            <a:endParaRPr lang="fr-FR" sz="3600" dirty="0"/>
          </a:p>
        </p:txBody>
      </p:sp>
      <p:sp>
        <p:nvSpPr>
          <p:cNvPr id="2" name="ZoneTexte 1"/>
          <p:cNvSpPr txBox="1"/>
          <p:nvPr/>
        </p:nvSpPr>
        <p:spPr>
          <a:xfrm>
            <a:off x="683568" y="1196752"/>
            <a:ext cx="7776864" cy="4247317"/>
          </a:xfrm>
          <a:prstGeom prst="rect">
            <a:avLst/>
          </a:prstGeom>
          <a:noFill/>
        </p:spPr>
        <p:txBody>
          <a:bodyPr wrap="square" rtlCol="0">
            <a:spAutoFit/>
          </a:bodyPr>
          <a:lstStyle/>
          <a:p>
            <a:pPr algn="just"/>
            <a:r>
              <a:rPr lang="fr-FR" b="1" dirty="0" smtClean="0"/>
              <a:t>Observation</a:t>
            </a:r>
            <a:r>
              <a:rPr lang="fr-FR" dirty="0" smtClean="0"/>
              <a:t> : </a:t>
            </a:r>
          </a:p>
          <a:p>
            <a:pPr algn="just"/>
            <a:endParaRPr lang="fr-FR" dirty="0" smtClean="0"/>
          </a:p>
          <a:p>
            <a:pPr marL="285750" indent="-285750" algn="just">
              <a:buFontTx/>
              <a:buChar char="-"/>
            </a:pPr>
            <a:r>
              <a:rPr lang="fr-FR" dirty="0" smtClean="0"/>
              <a:t>Bilan auto-immunité de PID systématisé depuis 2 ans </a:t>
            </a:r>
          </a:p>
          <a:p>
            <a:pPr marL="285750" indent="-285750" algn="just">
              <a:buFontTx/>
              <a:buChar char="-"/>
            </a:pPr>
            <a:endParaRPr lang="fr-FR" dirty="0"/>
          </a:p>
          <a:p>
            <a:pPr algn="just"/>
            <a:r>
              <a:rPr lang="fr-FR" dirty="0" smtClean="0"/>
              <a:t>- Cas de discordances entre techniques, notamment positivité </a:t>
            </a:r>
            <a:r>
              <a:rPr lang="fr-FR" dirty="0" err="1" smtClean="0"/>
              <a:t>immunodot</a:t>
            </a:r>
            <a:r>
              <a:rPr lang="fr-FR" dirty="0" smtClean="0"/>
              <a:t> et négativité multiplexage (Bioplex220) </a:t>
            </a:r>
            <a:r>
              <a:rPr lang="fr-FR" dirty="0" smtClean="0">
                <a:sym typeface="Wingdings 2"/>
              </a:rPr>
              <a:t> analyse rétrospective (extraction SIL) des cas discordants, notamment quand seul auto-</a:t>
            </a:r>
            <a:r>
              <a:rPr lang="fr-FR" dirty="0" err="1" smtClean="0">
                <a:sym typeface="Wingdings 2"/>
              </a:rPr>
              <a:t>Ac</a:t>
            </a:r>
            <a:r>
              <a:rPr lang="fr-FR" dirty="0" smtClean="0">
                <a:sym typeface="Wingdings 2"/>
              </a:rPr>
              <a:t> détecté et que contexte de PID</a:t>
            </a:r>
          </a:p>
          <a:p>
            <a:pPr algn="just"/>
            <a:endParaRPr lang="fr-FR" b="1" dirty="0">
              <a:sym typeface="Wingdings 2"/>
            </a:endParaRPr>
          </a:p>
          <a:p>
            <a:pPr algn="just"/>
            <a:r>
              <a:rPr lang="fr-FR" b="1" dirty="0" smtClean="0">
                <a:sym typeface="Wingdings 2"/>
              </a:rPr>
              <a:t>Objectifs </a:t>
            </a:r>
            <a:r>
              <a:rPr lang="fr-FR" dirty="0" smtClean="0">
                <a:sym typeface="Wingdings 2"/>
              </a:rPr>
              <a:t>: </a:t>
            </a:r>
          </a:p>
          <a:p>
            <a:pPr algn="just"/>
            <a:endParaRPr lang="fr-FR" dirty="0" smtClean="0">
              <a:sym typeface="Wingdings 2"/>
            </a:endParaRPr>
          </a:p>
          <a:p>
            <a:pPr marL="285750" indent="-285750" algn="just">
              <a:buFontTx/>
              <a:buChar char="-"/>
            </a:pPr>
            <a:r>
              <a:rPr lang="fr-FR" dirty="0" smtClean="0">
                <a:sym typeface="Wingdings 2"/>
              </a:rPr>
              <a:t>Situation clinique commune ?</a:t>
            </a:r>
          </a:p>
          <a:p>
            <a:pPr marL="285750" indent="-285750" algn="just">
              <a:buFontTx/>
              <a:buChar char="-"/>
            </a:pPr>
            <a:endParaRPr lang="fr-FR" dirty="0" smtClean="0">
              <a:sym typeface="Wingdings 2"/>
            </a:endParaRPr>
          </a:p>
          <a:p>
            <a:pPr marL="285750" indent="-285750" algn="just">
              <a:buFontTx/>
              <a:buChar char="-"/>
            </a:pPr>
            <a:r>
              <a:rPr lang="fr-FR" dirty="0" smtClean="0"/>
              <a:t>Intérêt de rendre ces positivités isolées </a:t>
            </a:r>
            <a:r>
              <a:rPr lang="fr-FR" dirty="0" err="1" smtClean="0"/>
              <a:t>immunodot</a:t>
            </a:r>
            <a:r>
              <a:rPr lang="fr-FR" dirty="0" smtClean="0"/>
              <a:t> pour le diagnostic notamment IPAF ? Sur quels critères ?</a:t>
            </a:r>
          </a:p>
          <a:p>
            <a:pPr marL="285750" indent="-285750" algn="just">
              <a:buFontTx/>
              <a:buChar char="-"/>
            </a:pPr>
            <a:endParaRPr lang="fr-FR" dirty="0"/>
          </a:p>
        </p:txBody>
      </p:sp>
      <p:sp>
        <p:nvSpPr>
          <p:cNvPr id="3" name="Rectangle 2"/>
          <p:cNvSpPr/>
          <p:nvPr/>
        </p:nvSpPr>
        <p:spPr>
          <a:xfrm>
            <a:off x="663795" y="6093296"/>
            <a:ext cx="7233775" cy="369332"/>
          </a:xfrm>
          <a:prstGeom prst="rect">
            <a:avLst/>
          </a:prstGeom>
        </p:spPr>
        <p:txBody>
          <a:bodyPr wrap="none">
            <a:spAutoFit/>
          </a:bodyPr>
          <a:lstStyle/>
          <a:p>
            <a:r>
              <a:rPr lang="fr-FR" dirty="0" smtClean="0"/>
              <a:t>Déclaration CNIL </a:t>
            </a:r>
            <a:r>
              <a:rPr lang="fr-FR" dirty="0"/>
              <a:t>du CHU d’Angers sous le n° </a:t>
            </a:r>
            <a:r>
              <a:rPr lang="fr-FR" dirty="0" smtClean="0"/>
              <a:t>ar22-0083v0, projet Ro52DISC.</a:t>
            </a:r>
            <a:endParaRPr lang="fr-FR" dirty="0"/>
          </a:p>
        </p:txBody>
      </p:sp>
    </p:spTree>
    <p:extLst>
      <p:ext uri="{BB962C8B-B14F-4D97-AF65-F5344CB8AC3E}">
        <p14:creationId xmlns:p14="http://schemas.microsoft.com/office/powerpoint/2010/main" val="1276426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417545"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dirty="0" smtClean="0"/>
              <a:t>Sources antigéniques </a:t>
            </a:r>
            <a:endParaRPr lang="fr-FR" sz="3600" dirty="0"/>
          </a:p>
        </p:txBody>
      </p:sp>
      <p:sp>
        <p:nvSpPr>
          <p:cNvPr id="5" name="ZoneTexte 4"/>
          <p:cNvSpPr txBox="1"/>
          <p:nvPr/>
        </p:nvSpPr>
        <p:spPr>
          <a:xfrm>
            <a:off x="1043608" y="1556792"/>
            <a:ext cx="6912768" cy="1938992"/>
          </a:xfrm>
          <a:prstGeom prst="rect">
            <a:avLst/>
          </a:prstGeom>
          <a:noFill/>
        </p:spPr>
        <p:txBody>
          <a:bodyPr wrap="square" rtlCol="0">
            <a:spAutoFit/>
          </a:bodyPr>
          <a:lstStyle/>
          <a:p>
            <a:r>
              <a:rPr lang="fr-FR" sz="2000" u="sng" dirty="0" smtClean="0"/>
              <a:t>Dot </a:t>
            </a:r>
            <a:r>
              <a:rPr lang="fr-FR" sz="2000" u="sng" dirty="0" err="1" smtClean="0"/>
              <a:t>Euroimmun</a:t>
            </a:r>
            <a:r>
              <a:rPr lang="fr-FR" sz="2000" u="sng" dirty="0" smtClean="0"/>
              <a:t> </a:t>
            </a:r>
          </a:p>
          <a:p>
            <a:r>
              <a:rPr lang="fr-FR" sz="2000" dirty="0" smtClean="0"/>
              <a:t>« Ro-52 recombinante (52 </a:t>
            </a:r>
            <a:r>
              <a:rPr lang="fr-FR" sz="2000" dirty="0" err="1" smtClean="0"/>
              <a:t>kDA</a:t>
            </a:r>
            <a:r>
              <a:rPr lang="fr-FR" sz="2000" dirty="0" smtClean="0"/>
              <a:t>). L’ADNc humain correspondant a été exprimé avec un système </a:t>
            </a:r>
            <a:r>
              <a:rPr lang="fr-FR" sz="2000" dirty="0" err="1" smtClean="0"/>
              <a:t>baculovirus</a:t>
            </a:r>
            <a:r>
              <a:rPr lang="fr-FR" sz="2000" dirty="0" smtClean="0"/>
              <a:t> dans des cellules d’insecte. » (Notice V 18/10/19)</a:t>
            </a:r>
          </a:p>
          <a:p>
            <a:endParaRPr lang="fr-FR" sz="2000" dirty="0"/>
          </a:p>
          <a:p>
            <a:r>
              <a:rPr lang="fr-FR" sz="2000" u="sng" dirty="0" smtClean="0"/>
              <a:t>Kit ANA Bioplex2200</a:t>
            </a:r>
            <a:r>
              <a:rPr lang="fr-FR" sz="2000" dirty="0" smtClean="0"/>
              <a:t> « protéine </a:t>
            </a:r>
            <a:r>
              <a:rPr lang="fr-FR" sz="2000" dirty="0"/>
              <a:t>native, purifiée par </a:t>
            </a:r>
            <a:r>
              <a:rPr lang="fr-FR" sz="2000" dirty="0" smtClean="0"/>
              <a:t>affinité »</a:t>
            </a:r>
          </a:p>
        </p:txBody>
      </p:sp>
    </p:spTree>
    <p:extLst>
      <p:ext uri="{BB962C8B-B14F-4D97-AF65-F5344CB8AC3E}">
        <p14:creationId xmlns:p14="http://schemas.microsoft.com/office/powerpoint/2010/main" val="68569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764704"/>
            <a:ext cx="9144000" cy="646331"/>
          </a:xfrm>
          <a:prstGeom prst="rect">
            <a:avLst/>
          </a:prstGeom>
          <a:noFill/>
        </p:spPr>
        <p:txBody>
          <a:bodyPr wrap="square" rtlCol="0">
            <a:spAutoFit/>
          </a:bodyPr>
          <a:lstStyle/>
          <a:p>
            <a:pPr algn="ctr"/>
            <a:r>
              <a:rPr lang="fr-FR" dirty="0" smtClean="0"/>
              <a:t>N= 129 demandes/dossiers TOT 2015 - 2022</a:t>
            </a:r>
          </a:p>
          <a:p>
            <a:pPr algn="ctr"/>
            <a:r>
              <a:rPr lang="fr-FR" dirty="0"/>
              <a:t>n = </a:t>
            </a:r>
            <a:r>
              <a:rPr lang="fr-FR" b="1" dirty="0"/>
              <a:t>105 patients </a:t>
            </a:r>
            <a:r>
              <a:rPr lang="fr-FR" b="1" dirty="0" smtClean="0"/>
              <a:t>Ro-52 DISC</a:t>
            </a:r>
            <a:endParaRPr lang="fr-FR" dirty="0"/>
          </a:p>
        </p:txBody>
      </p:sp>
      <p:sp>
        <p:nvSpPr>
          <p:cNvPr id="5" name="Espace réservé du contenu 2"/>
          <p:cNvSpPr>
            <a:spLocks noGrp="1"/>
          </p:cNvSpPr>
          <p:nvPr>
            <p:ph idx="1"/>
          </p:nvPr>
        </p:nvSpPr>
        <p:spPr>
          <a:xfrm>
            <a:off x="9252520" y="1196752"/>
            <a:ext cx="8229600" cy="4853136"/>
          </a:xfrm>
        </p:spPr>
        <p:txBody>
          <a:bodyPr>
            <a:normAutofit fontScale="77500" lnSpcReduction="20000"/>
          </a:bodyPr>
          <a:lstStyle/>
          <a:p>
            <a:r>
              <a:rPr lang="fr-FR" sz="2400" dirty="0" smtClean="0"/>
              <a:t>N=98 patients 120 demandes</a:t>
            </a:r>
          </a:p>
          <a:p>
            <a:r>
              <a:rPr lang="fr-FR" sz="2400" dirty="0" smtClean="0"/>
              <a:t>5 absence RC</a:t>
            </a:r>
          </a:p>
          <a:p>
            <a:r>
              <a:rPr lang="fr-FR" sz="2400" dirty="0" smtClean="0"/>
              <a:t>SCL 23 dont 12 </a:t>
            </a:r>
            <a:r>
              <a:rPr lang="fr-FR" sz="2400" dirty="0" err="1" smtClean="0"/>
              <a:t>SCl</a:t>
            </a:r>
            <a:r>
              <a:rPr lang="fr-FR" sz="2400" dirty="0" smtClean="0"/>
              <a:t> seules +/- 1 (</a:t>
            </a:r>
            <a:r>
              <a:rPr lang="fr-FR" sz="2400" dirty="0" err="1" smtClean="0"/>
              <a:t>sd</a:t>
            </a:r>
            <a:r>
              <a:rPr lang="fr-FR" sz="2400" dirty="0" smtClean="0"/>
              <a:t> sec sans SGS ? n°68)   et 10 </a:t>
            </a:r>
            <a:r>
              <a:rPr lang="fr-FR" sz="2400" dirty="0" err="1" smtClean="0"/>
              <a:t>assoc</a:t>
            </a:r>
            <a:r>
              <a:rPr lang="fr-FR" sz="2400" dirty="0" smtClean="0"/>
              <a:t> SGS (dont 2 </a:t>
            </a:r>
            <a:r>
              <a:rPr lang="fr-FR" sz="2400" dirty="0" err="1" smtClean="0"/>
              <a:t>asso</a:t>
            </a:r>
            <a:r>
              <a:rPr lang="fr-FR" sz="2400" dirty="0" smtClean="0"/>
              <a:t> chevauchement + SGS)     + </a:t>
            </a:r>
            <a:r>
              <a:rPr lang="fr-FR" sz="2400" dirty="0" smtClean="0">
                <a:solidFill>
                  <a:srgbClr val="FF0000"/>
                </a:solidFill>
              </a:rPr>
              <a:t>1suspicion</a:t>
            </a:r>
          </a:p>
          <a:p>
            <a:r>
              <a:rPr lang="fr-FR" sz="2400" dirty="0" smtClean="0"/>
              <a:t>19 pas de connectivites (+/-) revoir  dont 8 (revoir) avec </a:t>
            </a:r>
            <a:r>
              <a:rPr lang="fr-FR" sz="2400" dirty="0" err="1" smtClean="0"/>
              <a:t>Ac</a:t>
            </a:r>
            <a:r>
              <a:rPr lang="fr-FR" sz="2400" dirty="0" smtClean="0"/>
              <a:t> de </a:t>
            </a:r>
            <a:r>
              <a:rPr lang="fr-FR" sz="2400" dirty="0" err="1" smtClean="0"/>
              <a:t>Scl</a:t>
            </a:r>
            <a:r>
              <a:rPr lang="fr-FR" sz="2400" dirty="0" smtClean="0"/>
              <a:t> dans </a:t>
            </a:r>
            <a:r>
              <a:rPr lang="fr-FR" sz="2400" dirty="0" err="1" smtClean="0"/>
              <a:t>diag</a:t>
            </a:r>
            <a:r>
              <a:rPr lang="fr-FR" sz="2400" dirty="0" smtClean="0"/>
              <a:t> de </a:t>
            </a:r>
            <a:r>
              <a:rPr lang="fr-FR" sz="2400" dirty="0" err="1" smtClean="0"/>
              <a:t>Scl</a:t>
            </a:r>
            <a:r>
              <a:rPr lang="fr-FR" sz="2400" dirty="0" smtClean="0"/>
              <a:t> dont 3/8 </a:t>
            </a:r>
            <a:r>
              <a:rPr lang="fr-FR" sz="2400" dirty="0" err="1" smtClean="0"/>
              <a:t>centro</a:t>
            </a:r>
            <a:endParaRPr lang="fr-FR" sz="2400" dirty="0" smtClean="0"/>
          </a:p>
          <a:p>
            <a:r>
              <a:rPr lang="da-DK" sz="2400" dirty="0"/>
              <a:t>16 Non ? Dont 1 Non Myos </a:t>
            </a:r>
            <a:r>
              <a:rPr lang="da-DK" sz="2400" dirty="0" smtClean="0"/>
              <a:t>?</a:t>
            </a:r>
            <a:endParaRPr lang="fr-FR" sz="2400" dirty="0" smtClean="0"/>
          </a:p>
          <a:p>
            <a:r>
              <a:rPr lang="fr-FR" sz="2400" dirty="0" smtClean="0"/>
              <a:t>6 (dermato)myosites (seules)  2 SRP 2 TIF1g 1Jo1 + 1</a:t>
            </a:r>
            <a:r>
              <a:rPr lang="da-DK" sz="2400" dirty="0"/>
              <a:t>Jo1 OJ NOR90 dsDNAdtx </a:t>
            </a:r>
            <a:r>
              <a:rPr lang="da-DK" sz="2400" dirty="0" smtClean="0"/>
              <a:t>CCP0 ?</a:t>
            </a:r>
          </a:p>
          <a:p>
            <a:r>
              <a:rPr lang="da-DK" sz="2400" dirty="0" smtClean="0"/>
              <a:t>7 SGS seuls  dont 2 avec Ac Scl (centro sans diag Scl, PMScl) + 9 asoc (1 SGS PMSCl +  8 SGS SCL)</a:t>
            </a:r>
          </a:p>
          <a:p>
            <a:r>
              <a:rPr lang="da-DK" sz="2400" dirty="0" smtClean="0"/>
              <a:t>3 LUPUS</a:t>
            </a:r>
          </a:p>
          <a:p>
            <a:r>
              <a:rPr lang="da-DK" sz="2400" dirty="0" smtClean="0"/>
              <a:t>3 indiff ou ?</a:t>
            </a:r>
          </a:p>
          <a:p>
            <a:r>
              <a:rPr lang="da-DK" sz="2400" dirty="0" smtClean="0"/>
              <a:t>3 mixtes  1 sharp revoir les autres  (25 et 27)</a:t>
            </a:r>
          </a:p>
          <a:p>
            <a:r>
              <a:rPr lang="da-DK" sz="2400" dirty="0" smtClean="0"/>
              <a:t>1 mulitple connect</a:t>
            </a:r>
          </a:p>
          <a:p>
            <a:r>
              <a:rPr lang="da-DK" sz="2400" dirty="0" smtClean="0"/>
              <a:t>4 SAPL</a:t>
            </a:r>
          </a:p>
          <a:p>
            <a:r>
              <a:rPr lang="da-DK" sz="2400" dirty="0" smtClean="0"/>
              <a:t>16 Non ? Dont 1 Non Myos ?</a:t>
            </a:r>
            <a:endParaRPr lang="fr-FR" sz="2400" dirty="0"/>
          </a:p>
        </p:txBody>
      </p:sp>
      <p:cxnSp>
        <p:nvCxnSpPr>
          <p:cNvPr id="7" name="Connecteur droit 6"/>
          <p:cNvCxnSpPr/>
          <p:nvPr/>
        </p:nvCxnSpPr>
        <p:spPr>
          <a:xfrm>
            <a:off x="4572000" y="1484784"/>
            <a:ext cx="0" cy="504056"/>
          </a:xfrm>
          <a:prstGeom prst="line">
            <a:avLst/>
          </a:prstGeom>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2543538" y="1988840"/>
            <a:ext cx="4056923" cy="1477328"/>
          </a:xfrm>
          <a:prstGeom prst="rect">
            <a:avLst/>
          </a:prstGeom>
          <a:noFill/>
        </p:spPr>
        <p:txBody>
          <a:bodyPr wrap="square" rtlCol="0">
            <a:spAutoFit/>
          </a:bodyPr>
          <a:lstStyle/>
          <a:p>
            <a:pPr algn="ctr"/>
            <a:r>
              <a:rPr lang="fr-FR" b="1" dirty="0" smtClean="0">
                <a:solidFill>
                  <a:srgbClr val="C00000"/>
                </a:solidFill>
              </a:rPr>
              <a:t>EXCLUSION </a:t>
            </a:r>
          </a:p>
          <a:p>
            <a:pPr algn="ctr"/>
            <a:r>
              <a:rPr lang="fr-FR" dirty="0" smtClean="0"/>
              <a:t>- absence RC n=5</a:t>
            </a:r>
          </a:p>
          <a:p>
            <a:pPr marL="285750" indent="-285750" algn="ctr">
              <a:buFontTx/>
              <a:buChar char="-"/>
            </a:pPr>
            <a:r>
              <a:rPr lang="fr-FR" dirty="0" smtClean="0"/>
              <a:t>négativation </a:t>
            </a:r>
            <a:r>
              <a:rPr lang="fr-FR" dirty="0" err="1" smtClean="0"/>
              <a:t>immunodot</a:t>
            </a:r>
            <a:r>
              <a:rPr lang="fr-FR" dirty="0" smtClean="0"/>
              <a:t> n=17</a:t>
            </a:r>
          </a:p>
          <a:p>
            <a:pPr algn="ctr"/>
            <a:r>
              <a:rPr lang="fr-FR" dirty="0" smtClean="0"/>
              <a:t>-  ATCD </a:t>
            </a:r>
            <a:r>
              <a:rPr lang="fr-FR" dirty="0" err="1" smtClean="0"/>
              <a:t>Bioplex</a:t>
            </a:r>
            <a:r>
              <a:rPr lang="fr-FR" dirty="0" smtClean="0"/>
              <a:t> +  n=7 </a:t>
            </a:r>
            <a:r>
              <a:rPr lang="fr-FR" dirty="0" smtClean="0">
                <a:solidFill>
                  <a:schemeClr val="bg1"/>
                </a:solidFill>
              </a:rPr>
              <a:t>*</a:t>
            </a:r>
            <a:endParaRPr lang="fr-FR" dirty="0">
              <a:solidFill>
                <a:schemeClr val="bg1"/>
              </a:solidFill>
            </a:endParaRPr>
          </a:p>
          <a:p>
            <a:pPr marL="285750" indent="-285750">
              <a:buFontTx/>
              <a:buChar char="-"/>
            </a:pPr>
            <a:endParaRPr lang="fr-FR" dirty="0"/>
          </a:p>
        </p:txBody>
      </p:sp>
      <p:sp>
        <p:nvSpPr>
          <p:cNvPr id="8" name="Titre 1"/>
          <p:cNvSpPr txBox="1">
            <a:spLocks/>
          </p:cNvSpPr>
          <p:nvPr/>
        </p:nvSpPr>
        <p:spPr>
          <a:xfrm>
            <a:off x="417545" y="0"/>
            <a:ext cx="8229600" cy="7647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dirty="0" smtClean="0"/>
              <a:t>Résultats</a:t>
            </a:r>
            <a:endParaRPr lang="fr-FR" sz="3600" dirty="0"/>
          </a:p>
        </p:txBody>
      </p:sp>
      <p:sp>
        <p:nvSpPr>
          <p:cNvPr id="11" name="ZoneTexte 10"/>
          <p:cNvSpPr txBox="1"/>
          <p:nvPr/>
        </p:nvSpPr>
        <p:spPr>
          <a:xfrm>
            <a:off x="0" y="3718196"/>
            <a:ext cx="9144000" cy="1200329"/>
          </a:xfrm>
          <a:prstGeom prst="rect">
            <a:avLst/>
          </a:prstGeom>
          <a:noFill/>
        </p:spPr>
        <p:txBody>
          <a:bodyPr wrap="square" rtlCol="0">
            <a:spAutoFit/>
          </a:bodyPr>
          <a:lstStyle/>
          <a:p>
            <a:pPr algn="ctr"/>
            <a:r>
              <a:rPr lang="fr-FR" dirty="0" smtClean="0"/>
              <a:t>n </a:t>
            </a:r>
            <a:r>
              <a:rPr lang="fr-FR" dirty="0"/>
              <a:t>= </a:t>
            </a:r>
            <a:r>
              <a:rPr lang="fr-FR" b="1" dirty="0" smtClean="0"/>
              <a:t>76 </a:t>
            </a:r>
            <a:r>
              <a:rPr lang="fr-FR" b="1" dirty="0"/>
              <a:t>patients </a:t>
            </a:r>
            <a:r>
              <a:rPr lang="fr-FR" b="1" dirty="0" smtClean="0"/>
              <a:t>Ro-52 DISCORDANT entre </a:t>
            </a:r>
            <a:r>
              <a:rPr lang="fr-FR" b="1" dirty="0" err="1" smtClean="0"/>
              <a:t>Bioplex</a:t>
            </a:r>
            <a:r>
              <a:rPr lang="fr-FR" b="1" dirty="0" smtClean="0"/>
              <a:t> et dot </a:t>
            </a:r>
            <a:r>
              <a:rPr lang="fr-FR" b="1" dirty="0" err="1" smtClean="0"/>
              <a:t>Euroimmun</a:t>
            </a:r>
            <a:r>
              <a:rPr lang="fr-FR" b="1" dirty="0" smtClean="0"/>
              <a:t> </a:t>
            </a:r>
          </a:p>
          <a:p>
            <a:pPr algn="ctr"/>
            <a:r>
              <a:rPr lang="fr-FR" dirty="0" smtClean="0"/>
              <a:t>49 connectivites (64%)</a:t>
            </a:r>
          </a:p>
          <a:p>
            <a:pPr algn="ctr"/>
            <a:r>
              <a:rPr lang="fr-FR" dirty="0" smtClean="0"/>
              <a:t>14 PID (18%) dont 8 avec diagnostic de connectivite (5SCL (+/-</a:t>
            </a:r>
            <a:r>
              <a:rPr lang="fr-FR" dirty="0" err="1" smtClean="0"/>
              <a:t>assoc</a:t>
            </a:r>
            <a:r>
              <a:rPr lang="fr-FR" dirty="0" smtClean="0"/>
              <a:t> à SGS ou PR), 2SGS, 1PR) </a:t>
            </a:r>
          </a:p>
          <a:p>
            <a:pPr algn="ctr"/>
            <a:endParaRPr lang="fr-FR" dirty="0"/>
          </a:p>
        </p:txBody>
      </p:sp>
      <p:cxnSp>
        <p:nvCxnSpPr>
          <p:cNvPr id="17" name="Connecteur droit 16"/>
          <p:cNvCxnSpPr/>
          <p:nvPr/>
        </p:nvCxnSpPr>
        <p:spPr>
          <a:xfrm>
            <a:off x="4555434" y="3214140"/>
            <a:ext cx="0" cy="504056"/>
          </a:xfrm>
          <a:prstGeom prst="line">
            <a:avLst/>
          </a:prstGeom>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24528" y="1988840"/>
            <a:ext cx="5591175" cy="3171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8210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764704"/>
            <a:ext cx="9144000" cy="646331"/>
          </a:xfrm>
          <a:prstGeom prst="rect">
            <a:avLst/>
          </a:prstGeom>
          <a:noFill/>
        </p:spPr>
        <p:txBody>
          <a:bodyPr wrap="square" rtlCol="0">
            <a:spAutoFit/>
          </a:bodyPr>
          <a:lstStyle/>
          <a:p>
            <a:pPr algn="ctr"/>
            <a:r>
              <a:rPr lang="fr-FR" dirty="0" smtClean="0"/>
              <a:t>N= 129 demandes/dossiers TOT 2015 - 2022</a:t>
            </a:r>
          </a:p>
          <a:p>
            <a:pPr algn="ctr"/>
            <a:r>
              <a:rPr lang="fr-FR" dirty="0"/>
              <a:t>n = </a:t>
            </a:r>
            <a:r>
              <a:rPr lang="fr-FR" b="1" dirty="0"/>
              <a:t>105 patients </a:t>
            </a:r>
            <a:r>
              <a:rPr lang="fr-FR" b="1" dirty="0" smtClean="0"/>
              <a:t>Ro-52 DISC</a:t>
            </a:r>
            <a:endParaRPr lang="fr-FR" dirty="0"/>
          </a:p>
        </p:txBody>
      </p:sp>
      <p:sp>
        <p:nvSpPr>
          <p:cNvPr id="5" name="Espace réservé du contenu 2"/>
          <p:cNvSpPr>
            <a:spLocks noGrp="1"/>
          </p:cNvSpPr>
          <p:nvPr>
            <p:ph idx="1"/>
          </p:nvPr>
        </p:nvSpPr>
        <p:spPr>
          <a:xfrm>
            <a:off x="9252520" y="1196752"/>
            <a:ext cx="8229600" cy="4853136"/>
          </a:xfrm>
        </p:spPr>
        <p:txBody>
          <a:bodyPr>
            <a:normAutofit fontScale="77500" lnSpcReduction="20000"/>
          </a:bodyPr>
          <a:lstStyle/>
          <a:p>
            <a:r>
              <a:rPr lang="fr-FR" sz="2400" dirty="0" smtClean="0"/>
              <a:t>N=98 patients 120 demandes</a:t>
            </a:r>
          </a:p>
          <a:p>
            <a:r>
              <a:rPr lang="fr-FR" sz="2400" dirty="0" smtClean="0"/>
              <a:t>5 absence RC</a:t>
            </a:r>
          </a:p>
          <a:p>
            <a:r>
              <a:rPr lang="fr-FR" sz="2400" dirty="0" smtClean="0"/>
              <a:t>SCL 23 dont 12 </a:t>
            </a:r>
            <a:r>
              <a:rPr lang="fr-FR" sz="2400" dirty="0" err="1" smtClean="0"/>
              <a:t>SCl</a:t>
            </a:r>
            <a:r>
              <a:rPr lang="fr-FR" sz="2400" dirty="0" smtClean="0"/>
              <a:t> seules +/- 1 (</a:t>
            </a:r>
            <a:r>
              <a:rPr lang="fr-FR" sz="2400" dirty="0" err="1" smtClean="0"/>
              <a:t>sd</a:t>
            </a:r>
            <a:r>
              <a:rPr lang="fr-FR" sz="2400" dirty="0" smtClean="0"/>
              <a:t> sec sans SGS ? n°68)   et 10 </a:t>
            </a:r>
            <a:r>
              <a:rPr lang="fr-FR" sz="2400" dirty="0" err="1" smtClean="0"/>
              <a:t>assoc</a:t>
            </a:r>
            <a:r>
              <a:rPr lang="fr-FR" sz="2400" dirty="0" smtClean="0"/>
              <a:t> SGS (dont 2 </a:t>
            </a:r>
            <a:r>
              <a:rPr lang="fr-FR" sz="2400" dirty="0" err="1" smtClean="0"/>
              <a:t>asso</a:t>
            </a:r>
            <a:r>
              <a:rPr lang="fr-FR" sz="2400" dirty="0" smtClean="0"/>
              <a:t> chevauchement + SGS)     + </a:t>
            </a:r>
            <a:r>
              <a:rPr lang="fr-FR" sz="2400" dirty="0" smtClean="0">
                <a:solidFill>
                  <a:srgbClr val="FF0000"/>
                </a:solidFill>
              </a:rPr>
              <a:t>1suspicion</a:t>
            </a:r>
          </a:p>
          <a:p>
            <a:r>
              <a:rPr lang="fr-FR" sz="2400" dirty="0" smtClean="0"/>
              <a:t>19 pas de connectivites (+/-) revoir  dont 8 (revoir) avec </a:t>
            </a:r>
            <a:r>
              <a:rPr lang="fr-FR" sz="2400" dirty="0" err="1" smtClean="0"/>
              <a:t>Ac</a:t>
            </a:r>
            <a:r>
              <a:rPr lang="fr-FR" sz="2400" dirty="0" smtClean="0"/>
              <a:t> de </a:t>
            </a:r>
            <a:r>
              <a:rPr lang="fr-FR" sz="2400" dirty="0" err="1" smtClean="0"/>
              <a:t>Scl</a:t>
            </a:r>
            <a:r>
              <a:rPr lang="fr-FR" sz="2400" dirty="0" smtClean="0"/>
              <a:t> dans </a:t>
            </a:r>
            <a:r>
              <a:rPr lang="fr-FR" sz="2400" dirty="0" err="1" smtClean="0"/>
              <a:t>diag</a:t>
            </a:r>
            <a:r>
              <a:rPr lang="fr-FR" sz="2400" dirty="0" smtClean="0"/>
              <a:t> de </a:t>
            </a:r>
            <a:r>
              <a:rPr lang="fr-FR" sz="2400" dirty="0" err="1" smtClean="0"/>
              <a:t>Scl</a:t>
            </a:r>
            <a:r>
              <a:rPr lang="fr-FR" sz="2400" dirty="0" smtClean="0"/>
              <a:t> dont 3/8 </a:t>
            </a:r>
            <a:r>
              <a:rPr lang="fr-FR" sz="2400" dirty="0" err="1" smtClean="0"/>
              <a:t>centro</a:t>
            </a:r>
            <a:endParaRPr lang="fr-FR" sz="2400" dirty="0" smtClean="0"/>
          </a:p>
          <a:p>
            <a:r>
              <a:rPr lang="da-DK" sz="2400" dirty="0"/>
              <a:t>16 Non ? Dont 1 Non Myos </a:t>
            </a:r>
            <a:r>
              <a:rPr lang="da-DK" sz="2400" dirty="0" smtClean="0"/>
              <a:t>?</a:t>
            </a:r>
            <a:endParaRPr lang="fr-FR" sz="2400" dirty="0" smtClean="0"/>
          </a:p>
          <a:p>
            <a:r>
              <a:rPr lang="fr-FR" sz="2400" dirty="0" smtClean="0"/>
              <a:t>6 (dermato)myosites (seules)  2 SRP 2 TIF1g 1Jo1 + 1</a:t>
            </a:r>
            <a:r>
              <a:rPr lang="da-DK" sz="2400" dirty="0"/>
              <a:t>Jo1 OJ NOR90 dsDNAdtx </a:t>
            </a:r>
            <a:r>
              <a:rPr lang="da-DK" sz="2400" dirty="0" smtClean="0"/>
              <a:t>CCP0 ?</a:t>
            </a:r>
          </a:p>
          <a:p>
            <a:r>
              <a:rPr lang="da-DK" sz="2400" dirty="0" smtClean="0"/>
              <a:t>7 SGS seuls  dont 2 avec Ac Scl (centro sans diag Scl, PMScl) + 9 asoc (1 SGS PMSCl +  8 SGS SCL)</a:t>
            </a:r>
          </a:p>
          <a:p>
            <a:r>
              <a:rPr lang="da-DK" sz="2400" dirty="0" smtClean="0"/>
              <a:t>3 LUPUS</a:t>
            </a:r>
          </a:p>
          <a:p>
            <a:r>
              <a:rPr lang="da-DK" sz="2400" dirty="0" smtClean="0"/>
              <a:t>3 indiff ou ?</a:t>
            </a:r>
          </a:p>
          <a:p>
            <a:r>
              <a:rPr lang="da-DK" sz="2400" dirty="0" smtClean="0"/>
              <a:t>3 mixtes  1 sharp revoir les autres  (25 et 27)</a:t>
            </a:r>
          </a:p>
          <a:p>
            <a:r>
              <a:rPr lang="da-DK" sz="2400" dirty="0" smtClean="0"/>
              <a:t>1 mulitple connect</a:t>
            </a:r>
          </a:p>
          <a:p>
            <a:r>
              <a:rPr lang="da-DK" sz="2400" dirty="0" smtClean="0"/>
              <a:t>4 SAPL</a:t>
            </a:r>
          </a:p>
          <a:p>
            <a:r>
              <a:rPr lang="da-DK" sz="2400" dirty="0" smtClean="0"/>
              <a:t>16 Non ? Dont 1 Non Myos ?</a:t>
            </a:r>
            <a:endParaRPr lang="fr-FR" sz="2400" dirty="0"/>
          </a:p>
        </p:txBody>
      </p:sp>
      <p:cxnSp>
        <p:nvCxnSpPr>
          <p:cNvPr id="7" name="Connecteur droit 6"/>
          <p:cNvCxnSpPr/>
          <p:nvPr/>
        </p:nvCxnSpPr>
        <p:spPr>
          <a:xfrm>
            <a:off x="4572000" y="1484784"/>
            <a:ext cx="0" cy="504056"/>
          </a:xfrm>
          <a:prstGeom prst="line">
            <a:avLst/>
          </a:prstGeom>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2543538" y="1988840"/>
            <a:ext cx="4056923" cy="1477328"/>
          </a:xfrm>
          <a:prstGeom prst="rect">
            <a:avLst/>
          </a:prstGeom>
          <a:noFill/>
        </p:spPr>
        <p:txBody>
          <a:bodyPr wrap="square" rtlCol="0">
            <a:spAutoFit/>
          </a:bodyPr>
          <a:lstStyle/>
          <a:p>
            <a:pPr algn="ctr"/>
            <a:r>
              <a:rPr lang="fr-FR" b="1" dirty="0" smtClean="0">
                <a:solidFill>
                  <a:srgbClr val="C00000"/>
                </a:solidFill>
              </a:rPr>
              <a:t>EXCLUSION </a:t>
            </a:r>
          </a:p>
          <a:p>
            <a:pPr algn="ctr"/>
            <a:r>
              <a:rPr lang="fr-FR" dirty="0" smtClean="0"/>
              <a:t>- absence RC n=5</a:t>
            </a:r>
          </a:p>
          <a:p>
            <a:pPr marL="285750" indent="-285750" algn="ctr">
              <a:buFontTx/>
              <a:buChar char="-"/>
            </a:pPr>
            <a:r>
              <a:rPr lang="fr-FR" dirty="0" smtClean="0"/>
              <a:t>négativation </a:t>
            </a:r>
            <a:r>
              <a:rPr lang="fr-FR" dirty="0" err="1" smtClean="0"/>
              <a:t>immunodot</a:t>
            </a:r>
            <a:r>
              <a:rPr lang="fr-FR" dirty="0" smtClean="0"/>
              <a:t> n=17</a:t>
            </a:r>
          </a:p>
          <a:p>
            <a:pPr algn="ctr"/>
            <a:r>
              <a:rPr lang="fr-FR" dirty="0" smtClean="0"/>
              <a:t>-  </a:t>
            </a:r>
            <a:r>
              <a:rPr lang="fr-FR" u="sng" dirty="0" smtClean="0"/>
              <a:t>ATCD</a:t>
            </a:r>
            <a:r>
              <a:rPr lang="fr-FR" dirty="0" smtClean="0"/>
              <a:t> </a:t>
            </a:r>
            <a:r>
              <a:rPr lang="fr-FR" dirty="0" err="1" smtClean="0"/>
              <a:t>Bioplex</a:t>
            </a:r>
            <a:r>
              <a:rPr lang="fr-FR" dirty="0" smtClean="0"/>
              <a:t> +  n=7 </a:t>
            </a:r>
            <a:r>
              <a:rPr lang="fr-FR" dirty="0" smtClean="0">
                <a:solidFill>
                  <a:schemeClr val="accent6">
                    <a:lumMod val="75000"/>
                  </a:schemeClr>
                </a:solidFill>
              </a:rPr>
              <a:t>*</a:t>
            </a:r>
            <a:endParaRPr lang="fr-FR" dirty="0">
              <a:solidFill>
                <a:schemeClr val="accent6">
                  <a:lumMod val="75000"/>
                </a:schemeClr>
              </a:solidFill>
            </a:endParaRPr>
          </a:p>
          <a:p>
            <a:pPr marL="285750" indent="-285750">
              <a:buFontTx/>
              <a:buChar char="-"/>
            </a:pPr>
            <a:endParaRPr lang="fr-FR" dirty="0"/>
          </a:p>
        </p:txBody>
      </p:sp>
      <p:sp>
        <p:nvSpPr>
          <p:cNvPr id="8" name="Titre 1"/>
          <p:cNvSpPr txBox="1">
            <a:spLocks/>
          </p:cNvSpPr>
          <p:nvPr/>
        </p:nvSpPr>
        <p:spPr>
          <a:xfrm>
            <a:off x="417545" y="0"/>
            <a:ext cx="8229600" cy="7647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600" dirty="0" smtClean="0"/>
              <a:t>Résultats</a:t>
            </a:r>
            <a:endParaRPr lang="fr-FR" sz="3600" dirty="0"/>
          </a:p>
        </p:txBody>
      </p:sp>
      <p:sp>
        <p:nvSpPr>
          <p:cNvPr id="11" name="ZoneTexte 10"/>
          <p:cNvSpPr txBox="1"/>
          <p:nvPr/>
        </p:nvSpPr>
        <p:spPr>
          <a:xfrm>
            <a:off x="0" y="3718196"/>
            <a:ext cx="9144000" cy="1200329"/>
          </a:xfrm>
          <a:prstGeom prst="rect">
            <a:avLst/>
          </a:prstGeom>
          <a:noFill/>
        </p:spPr>
        <p:txBody>
          <a:bodyPr wrap="square" rtlCol="0">
            <a:spAutoFit/>
          </a:bodyPr>
          <a:lstStyle/>
          <a:p>
            <a:pPr algn="ctr"/>
            <a:r>
              <a:rPr lang="fr-FR" dirty="0" smtClean="0"/>
              <a:t>n </a:t>
            </a:r>
            <a:r>
              <a:rPr lang="fr-FR" dirty="0"/>
              <a:t>= </a:t>
            </a:r>
            <a:r>
              <a:rPr lang="fr-FR" b="1" dirty="0" smtClean="0"/>
              <a:t>76 </a:t>
            </a:r>
            <a:r>
              <a:rPr lang="fr-FR" b="1" dirty="0"/>
              <a:t>patients </a:t>
            </a:r>
            <a:r>
              <a:rPr lang="fr-FR" b="1" dirty="0" smtClean="0"/>
              <a:t>Ro-52 DISCORDANT entre </a:t>
            </a:r>
            <a:r>
              <a:rPr lang="fr-FR" b="1" dirty="0" err="1" smtClean="0"/>
              <a:t>Bioplex</a:t>
            </a:r>
            <a:r>
              <a:rPr lang="fr-FR" b="1" dirty="0" smtClean="0"/>
              <a:t> et dot </a:t>
            </a:r>
            <a:r>
              <a:rPr lang="fr-FR" b="1" dirty="0" err="1" smtClean="0"/>
              <a:t>Euroimmun</a:t>
            </a:r>
            <a:r>
              <a:rPr lang="fr-FR" b="1" dirty="0" smtClean="0"/>
              <a:t> </a:t>
            </a:r>
          </a:p>
          <a:p>
            <a:pPr algn="ctr"/>
            <a:r>
              <a:rPr lang="fr-FR" dirty="0" smtClean="0"/>
              <a:t>49 connectivites (64%)</a:t>
            </a:r>
          </a:p>
          <a:p>
            <a:pPr algn="ctr"/>
            <a:r>
              <a:rPr lang="fr-FR" dirty="0" smtClean="0"/>
              <a:t>14 PID (18%) dont 8 avec diagnostic de connectivite (5SCL (+/-</a:t>
            </a:r>
            <a:r>
              <a:rPr lang="fr-FR" dirty="0" err="1" smtClean="0"/>
              <a:t>assoc</a:t>
            </a:r>
            <a:r>
              <a:rPr lang="fr-FR" dirty="0" smtClean="0"/>
              <a:t> à SGS ou PR), 2SGS, 1PR) </a:t>
            </a:r>
          </a:p>
          <a:p>
            <a:pPr algn="ctr"/>
            <a:endParaRPr lang="fr-FR" dirty="0"/>
          </a:p>
        </p:txBody>
      </p:sp>
      <p:sp>
        <p:nvSpPr>
          <p:cNvPr id="16" name="ZoneTexte 15"/>
          <p:cNvSpPr txBox="1"/>
          <p:nvPr/>
        </p:nvSpPr>
        <p:spPr>
          <a:xfrm>
            <a:off x="251520" y="5373216"/>
            <a:ext cx="8784976" cy="1200329"/>
          </a:xfrm>
          <a:prstGeom prst="rect">
            <a:avLst/>
          </a:prstGeom>
          <a:noFill/>
        </p:spPr>
        <p:txBody>
          <a:bodyPr wrap="square" rtlCol="0">
            <a:spAutoFit/>
          </a:bodyPr>
          <a:lstStyle/>
          <a:p>
            <a:r>
              <a:rPr lang="fr-FR" dirty="0" smtClean="0">
                <a:solidFill>
                  <a:schemeClr val="accent6">
                    <a:lumMod val="75000"/>
                  </a:schemeClr>
                </a:solidFill>
              </a:rPr>
              <a:t>*</a:t>
            </a:r>
            <a:r>
              <a:rPr lang="fr-FR" dirty="0" smtClean="0"/>
              <a:t>Cas particulier de </a:t>
            </a:r>
            <a:r>
              <a:rPr lang="fr-FR" dirty="0" err="1" smtClean="0"/>
              <a:t>positivation</a:t>
            </a:r>
            <a:r>
              <a:rPr lang="fr-FR" dirty="0" smtClean="0"/>
              <a:t> du </a:t>
            </a:r>
            <a:r>
              <a:rPr lang="fr-FR" dirty="0" err="1" smtClean="0"/>
              <a:t>Bioplex</a:t>
            </a:r>
            <a:r>
              <a:rPr lang="fr-FR" dirty="0" smtClean="0"/>
              <a:t> qui eux n’ont pas été exclus :</a:t>
            </a:r>
          </a:p>
          <a:p>
            <a:r>
              <a:rPr lang="fr-FR" dirty="0" smtClean="0"/>
              <a:t>n = 7 patients </a:t>
            </a:r>
          </a:p>
          <a:p>
            <a:r>
              <a:rPr lang="fr-FR" b="1" dirty="0" smtClean="0"/>
              <a:t>2 PID</a:t>
            </a:r>
            <a:r>
              <a:rPr lang="fr-FR" dirty="0" smtClean="0"/>
              <a:t> dont 1 post </a:t>
            </a:r>
            <a:r>
              <a:rPr lang="fr-FR" dirty="0" err="1" smtClean="0"/>
              <a:t>Hydrea</a:t>
            </a:r>
            <a:r>
              <a:rPr lang="fr-FR" dirty="0" smtClean="0"/>
              <a:t>, les 2 ayant des anti-SSB positifs faiblement sans anti-SSA60 au </a:t>
            </a:r>
            <a:r>
              <a:rPr lang="fr-FR" dirty="0" err="1" smtClean="0"/>
              <a:t>Bioplex</a:t>
            </a:r>
            <a:r>
              <a:rPr lang="fr-FR" dirty="0" smtClean="0"/>
              <a:t>  -</a:t>
            </a:r>
            <a:r>
              <a:rPr lang="fr-FR" dirty="0" smtClean="0">
                <a:sym typeface="Wingdings" panose="05000000000000000000" pitchFamily="2" charset="2"/>
              </a:rPr>
              <a:t>-- &gt; expliquant le choix du dernier groupe diapo suivante</a:t>
            </a:r>
            <a:endParaRPr lang="fr-FR" dirty="0"/>
          </a:p>
        </p:txBody>
      </p:sp>
      <p:cxnSp>
        <p:nvCxnSpPr>
          <p:cNvPr id="17" name="Connecteur droit 16"/>
          <p:cNvCxnSpPr/>
          <p:nvPr/>
        </p:nvCxnSpPr>
        <p:spPr>
          <a:xfrm>
            <a:off x="4555434" y="3214140"/>
            <a:ext cx="0" cy="504056"/>
          </a:xfrm>
          <a:prstGeom prst="line">
            <a:avLst/>
          </a:prstGeom>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24528" y="1988840"/>
            <a:ext cx="5591175" cy="3171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7279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4202</TotalTime>
  <Words>1962</Words>
  <Application>Microsoft Office PowerPoint</Application>
  <PresentationFormat>Affichage à l'écran (4:3)</PresentationFormat>
  <Paragraphs>472</Paragraphs>
  <Slides>20</Slides>
  <Notes>14</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Analyse des cas de discordance entre techniques pour la détection d’anti-Ro52</vt:lpstr>
      <vt:lpstr>Présentation PowerPoint</vt:lpstr>
      <vt:lpstr>Anti-Ro52/TRIM21 intérêt clinique</vt:lpstr>
      <vt:lpstr>Anti-Ro52/TRIM21 intérêt clinique</vt:lpstr>
      <vt:lpstr>Présentation PowerPoint</vt:lpstr>
      <vt:lpstr>Objectifs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VINATIER EMELINE</dc:creator>
  <cp:lastModifiedBy>VINATIER EMELINE</cp:lastModifiedBy>
  <cp:revision>101</cp:revision>
  <dcterms:created xsi:type="dcterms:W3CDTF">2022-12-02T13:07:39Z</dcterms:created>
  <dcterms:modified xsi:type="dcterms:W3CDTF">2023-01-12T20:12:11Z</dcterms:modified>
</cp:coreProperties>
</file>