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2" r:id="rId3"/>
    <p:sldId id="261" r:id="rId4"/>
    <p:sldId id="270" r:id="rId5"/>
    <p:sldId id="262" r:id="rId6"/>
    <p:sldId id="264" r:id="rId7"/>
    <p:sldId id="276" r:id="rId8"/>
    <p:sldId id="283" r:id="rId9"/>
    <p:sldId id="293" r:id="rId10"/>
    <p:sldId id="284" r:id="rId11"/>
    <p:sldId id="294" r:id="rId12"/>
    <p:sldId id="295" r:id="rId13"/>
    <p:sldId id="280" r:id="rId14"/>
    <p:sldId id="286" r:id="rId15"/>
    <p:sldId id="290" r:id="rId16"/>
    <p:sldId id="291" r:id="rId17"/>
    <p:sldId id="287" r:id="rId18"/>
    <p:sldId id="288" r:id="rId19"/>
    <p:sldId id="292" r:id="rId20"/>
    <p:sldId id="263"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6696" autoAdjust="0"/>
  </p:normalViewPr>
  <p:slideViewPr>
    <p:cSldViewPr>
      <p:cViewPr varScale="1">
        <p:scale>
          <a:sx n="98" d="100"/>
          <a:sy n="98" d="100"/>
        </p:scale>
        <p:origin x="-193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8BADF6-D3C4-41E7-8C64-F49B1D4A086D}" type="datetimeFigureOut">
              <a:rPr lang="fr-FR" smtClean="0"/>
              <a:t>12/01/2023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EA5B27-1339-47AD-8D58-3CBE93A01B19}" type="slidenum">
              <a:rPr lang="fr-FR" smtClean="0"/>
              <a:t>‹N°›</a:t>
            </a:fld>
            <a:endParaRPr lang="fr-FR"/>
          </a:p>
        </p:txBody>
      </p:sp>
    </p:spTree>
    <p:extLst>
      <p:ext uri="{BB962C8B-B14F-4D97-AF65-F5344CB8AC3E}">
        <p14:creationId xmlns:p14="http://schemas.microsoft.com/office/powerpoint/2010/main" val="96643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800" b="0" dirty="0" smtClean="0"/>
              <a:t>Bibliographie</a:t>
            </a:r>
          </a:p>
          <a:p>
            <a:pPr marL="0" marR="0" indent="0" algn="l" defTabSz="914400" rtl="0" eaLnBrk="1" fontAlgn="auto" latinLnBrk="0" hangingPunct="1">
              <a:lnSpc>
                <a:spcPct val="100000"/>
              </a:lnSpc>
              <a:spcBef>
                <a:spcPts val="0"/>
              </a:spcBef>
              <a:spcAft>
                <a:spcPts val="0"/>
              </a:spcAft>
              <a:buClrTx/>
              <a:buSzTx/>
              <a:buFontTx/>
              <a:buNone/>
              <a:tabLst/>
              <a:defRPr/>
            </a:pPr>
            <a:r>
              <a:rPr lang="fr-FR" sz="800" b="0" i="0" u="none" strike="noStrike" kern="1200" baseline="0" dirty="0" err="1" smtClean="0">
                <a:solidFill>
                  <a:schemeClr val="tx1"/>
                </a:solidFill>
                <a:latin typeface="+mn-lt"/>
                <a:ea typeface="+mn-ea"/>
                <a:cs typeface="+mn-cs"/>
              </a:rPr>
              <a:t>Ben-Chetrit</a:t>
            </a:r>
            <a:r>
              <a:rPr lang="fr-FR" sz="800" b="0" i="0" u="none" strike="noStrike" kern="1200" baseline="0" dirty="0" smtClean="0">
                <a:solidFill>
                  <a:schemeClr val="tx1"/>
                </a:solidFill>
                <a:latin typeface="+mn-lt"/>
                <a:ea typeface="+mn-ea"/>
                <a:cs typeface="+mn-cs"/>
              </a:rPr>
              <a:t>, 1988 : Western blot protéine de 52kDa </a:t>
            </a:r>
            <a:r>
              <a:rPr lang="en-US" sz="1200" b="1" i="0" kern="1200" dirty="0" smtClean="0">
                <a:solidFill>
                  <a:schemeClr val="tx1"/>
                </a:solidFill>
                <a:effectLst/>
                <a:latin typeface="+mn-lt"/>
                <a:ea typeface="+mn-ea"/>
                <a:cs typeface="+mn-cs"/>
              </a:rPr>
              <a:t>A 52-kD protein is a novel component of the SS-A/Ro antigenic particle</a:t>
            </a:r>
          </a:p>
          <a:p>
            <a:endParaRPr lang="fr-FR" sz="800" b="0" i="0" u="none" strike="noStrike" kern="1200" baseline="0" dirty="0" smtClean="0">
              <a:solidFill>
                <a:schemeClr val="tx1"/>
              </a:solidFill>
              <a:latin typeface="+mn-lt"/>
              <a:ea typeface="+mn-ea"/>
              <a:cs typeface="+mn-cs"/>
            </a:endParaRPr>
          </a:p>
          <a:p>
            <a:r>
              <a:rPr lang="fr-FR" sz="800" b="0" i="0" u="none" strike="noStrike" kern="1200" baseline="0" dirty="0" smtClean="0">
                <a:solidFill>
                  <a:schemeClr val="tx1"/>
                </a:solidFill>
                <a:latin typeface="+mn-lt"/>
                <a:ea typeface="+mn-ea"/>
                <a:cs typeface="+mn-cs"/>
              </a:rPr>
              <a:t>patients SS-A /</a:t>
            </a:r>
            <a:r>
              <a:rPr lang="fr-FR" sz="800" b="0" i="0" u="none" strike="noStrike" kern="1200" baseline="0" dirty="0" err="1" smtClean="0">
                <a:solidFill>
                  <a:schemeClr val="tx1"/>
                </a:solidFill>
                <a:latin typeface="+mn-lt"/>
                <a:ea typeface="+mn-ea"/>
                <a:cs typeface="+mn-cs"/>
              </a:rPr>
              <a:t>Ro</a:t>
            </a:r>
            <a:r>
              <a:rPr lang="fr-FR" sz="800" b="0" i="0" u="none" strike="noStrike" kern="1200" baseline="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fr-FR" sz="800" b="0" i="0" u="none" strike="noStrike" kern="1200" baseline="0" dirty="0" smtClean="0">
                <a:solidFill>
                  <a:schemeClr val="tx1"/>
                </a:solidFill>
                <a:latin typeface="+mn-lt"/>
                <a:ea typeface="+mn-ea"/>
                <a:cs typeface="+mn-cs"/>
              </a:rPr>
              <a:t>Chan EK, 1991 : définition moléculaire de la protéine 52kDa </a:t>
            </a:r>
            <a:r>
              <a:rPr lang="en-US" sz="1200" b="1" i="0" kern="1200" dirty="0" smtClean="0">
                <a:solidFill>
                  <a:schemeClr val="tx1"/>
                </a:solidFill>
                <a:effectLst/>
                <a:latin typeface="+mn-lt"/>
                <a:ea typeface="+mn-ea"/>
                <a:cs typeface="+mn-cs"/>
              </a:rPr>
              <a:t>Molecular definition and sequence motifs of the 52-kD component of human SS-A/Ro autoantigen</a:t>
            </a:r>
          </a:p>
          <a:p>
            <a:endParaRPr lang="fr-FR" sz="800" b="0" i="0" u="none" strike="noStrike" kern="1200" baseline="0" dirty="0" smtClean="0">
              <a:solidFill>
                <a:schemeClr val="tx1"/>
              </a:solidFill>
              <a:latin typeface="+mn-lt"/>
              <a:ea typeface="+mn-ea"/>
              <a:cs typeface="+mn-cs"/>
            </a:endParaRPr>
          </a:p>
          <a:p>
            <a:r>
              <a:rPr lang="fr-FR" sz="800" b="0" i="0" u="none" strike="noStrike" kern="1200" baseline="0" dirty="0" smtClean="0">
                <a:solidFill>
                  <a:schemeClr val="tx1"/>
                </a:solidFill>
                <a:latin typeface="+mn-lt"/>
                <a:ea typeface="+mn-ea"/>
                <a:cs typeface="+mn-cs"/>
              </a:rPr>
              <a:t>Boire G ,1995 : Ro52 n’est pas un membre du complexe SS-A/</a:t>
            </a:r>
            <a:r>
              <a:rPr lang="fr-FR" sz="800" b="0" i="0" u="none" strike="noStrike" kern="1200" baseline="0" dirty="0" err="1" smtClean="0">
                <a:solidFill>
                  <a:schemeClr val="tx1"/>
                </a:solidFill>
                <a:latin typeface="+mn-lt"/>
                <a:ea typeface="+mn-ea"/>
                <a:cs typeface="+mn-cs"/>
              </a:rPr>
              <a:t>Ro</a:t>
            </a:r>
            <a:r>
              <a:rPr lang="fr-FR" sz="800" b="0" i="0" u="none" strike="noStrike" kern="1200" baseline="0" dirty="0" smtClean="0">
                <a:solidFill>
                  <a:schemeClr val="tx1"/>
                </a:solidFill>
                <a:latin typeface="+mn-lt"/>
                <a:ea typeface="+mn-ea"/>
                <a:cs typeface="+mn-cs"/>
              </a:rPr>
              <a:t> </a:t>
            </a:r>
          </a:p>
          <a:p>
            <a:r>
              <a:rPr lang="fr-FR" sz="800" b="0" i="0" u="none" strike="noStrike" kern="1200" baseline="0" dirty="0" smtClean="0">
                <a:solidFill>
                  <a:schemeClr val="tx1"/>
                </a:solidFill>
                <a:latin typeface="+mn-lt"/>
                <a:ea typeface="+mn-ea"/>
                <a:cs typeface="+mn-cs"/>
              </a:rPr>
              <a:t>Rhodes Da 2002: Ro52 est la protéine TRIM21 </a:t>
            </a:r>
          </a:p>
          <a:p>
            <a:r>
              <a:rPr lang="fr-FR" sz="1200" b="1" i="0" u="none" strike="noStrike" kern="1200" baseline="0" dirty="0" err="1" smtClean="0">
                <a:solidFill>
                  <a:schemeClr val="tx1"/>
                </a:solidFill>
                <a:latin typeface="+mn-lt"/>
                <a:ea typeface="+mn-ea"/>
                <a:cs typeface="+mn-cs"/>
              </a:rPr>
              <a:t>Wada</a:t>
            </a:r>
            <a:r>
              <a:rPr lang="fr-FR" sz="1200" b="1" i="0" u="none" strike="noStrike" kern="1200" baseline="0" dirty="0" smtClean="0">
                <a:solidFill>
                  <a:schemeClr val="tx1"/>
                </a:solidFill>
                <a:latin typeface="+mn-lt"/>
                <a:ea typeface="+mn-ea"/>
                <a:cs typeface="+mn-cs"/>
              </a:rPr>
              <a:t> K, 2006 : Ro52 est une Ubiquitine-Ligase 3 </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2</a:t>
            </a:fld>
            <a:endParaRPr lang="fr-FR"/>
          </a:p>
        </p:txBody>
      </p:sp>
    </p:spTree>
    <p:extLst>
      <p:ext uri="{BB962C8B-B14F-4D97-AF65-F5344CB8AC3E}">
        <p14:creationId xmlns:p14="http://schemas.microsoft.com/office/powerpoint/2010/main" val="2602825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11</a:t>
            </a:fld>
            <a:endParaRPr lang="fr-FR"/>
          </a:p>
        </p:txBody>
      </p:sp>
    </p:spTree>
    <p:extLst>
      <p:ext uri="{BB962C8B-B14F-4D97-AF65-F5344CB8AC3E}">
        <p14:creationId xmlns:p14="http://schemas.microsoft.com/office/powerpoint/2010/main" val="2215051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12</a:t>
            </a:fld>
            <a:endParaRPr lang="fr-FR"/>
          </a:p>
        </p:txBody>
      </p:sp>
    </p:spTree>
    <p:extLst>
      <p:ext uri="{BB962C8B-B14F-4D97-AF65-F5344CB8AC3E}">
        <p14:creationId xmlns:p14="http://schemas.microsoft.com/office/powerpoint/2010/main" val="2215051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13</a:t>
            </a:fld>
            <a:endParaRPr lang="fr-FR"/>
          </a:p>
        </p:txBody>
      </p:sp>
    </p:spTree>
    <p:extLst>
      <p:ext uri="{BB962C8B-B14F-4D97-AF65-F5344CB8AC3E}">
        <p14:creationId xmlns:p14="http://schemas.microsoft.com/office/powerpoint/2010/main" val="3402349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4/76  5%</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17</a:t>
            </a:fld>
            <a:endParaRPr lang="fr-FR"/>
          </a:p>
        </p:txBody>
      </p:sp>
    </p:spTree>
    <p:extLst>
      <p:ext uri="{BB962C8B-B14F-4D97-AF65-F5344CB8AC3E}">
        <p14:creationId xmlns:p14="http://schemas.microsoft.com/office/powerpoint/2010/main" val="30156786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18</a:t>
            </a:fld>
            <a:endParaRPr lang="fr-FR"/>
          </a:p>
        </p:txBody>
      </p:sp>
    </p:spTree>
    <p:extLst>
      <p:ext uri="{BB962C8B-B14F-4D97-AF65-F5344CB8AC3E}">
        <p14:creationId xmlns:p14="http://schemas.microsoft.com/office/powerpoint/2010/main" val="41707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3</a:t>
            </a:fld>
            <a:endParaRPr lang="fr-FR"/>
          </a:p>
        </p:txBody>
      </p:sp>
    </p:spTree>
    <p:extLst>
      <p:ext uri="{BB962C8B-B14F-4D97-AF65-F5344CB8AC3E}">
        <p14:creationId xmlns:p14="http://schemas.microsoft.com/office/powerpoint/2010/main" val="130122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215094913</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4</a:t>
            </a:fld>
            <a:endParaRPr lang="fr-FR"/>
          </a:p>
        </p:txBody>
      </p:sp>
    </p:spTree>
    <p:extLst>
      <p:ext uri="{BB962C8B-B14F-4D97-AF65-F5344CB8AC3E}">
        <p14:creationId xmlns:p14="http://schemas.microsoft.com/office/powerpoint/2010/main" val="120729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err="1" smtClean="0"/>
              <a:t>Sclafani</a:t>
            </a:r>
            <a:r>
              <a:rPr lang="fr-FR" sz="1200" dirty="0" smtClean="0"/>
              <a:t> </a:t>
            </a:r>
            <a:r>
              <a:rPr lang="fr-FR" sz="1200" dirty="0" err="1" smtClean="0"/>
              <a:t>Respir</a:t>
            </a:r>
            <a:r>
              <a:rPr lang="fr-FR" sz="1200" dirty="0" smtClean="0"/>
              <a:t> </a:t>
            </a:r>
            <a:r>
              <a:rPr lang="fr-FR" sz="1200" dirty="0" err="1" smtClean="0"/>
              <a:t>Res</a:t>
            </a:r>
            <a:r>
              <a:rPr lang="fr-FR" sz="1200" dirty="0" smtClean="0"/>
              <a:t>. 2019</a:t>
            </a:r>
          </a:p>
          <a:p>
            <a:r>
              <a:rPr lang="fr-FR" dirty="0" err="1" smtClean="0"/>
              <a:t>Laboratory</a:t>
            </a:r>
            <a:r>
              <a:rPr lang="fr-FR" dirty="0" smtClean="0"/>
              <a:t> </a:t>
            </a:r>
            <a:r>
              <a:rPr lang="fr-FR" dirty="0" err="1" smtClean="0"/>
              <a:t>results</a:t>
            </a:r>
            <a:r>
              <a:rPr lang="fr-FR" dirty="0" smtClean="0"/>
              <a:t> </a:t>
            </a:r>
            <a:r>
              <a:rPr lang="fr-FR" dirty="0" err="1" smtClean="0"/>
              <a:t>including</a:t>
            </a:r>
            <a:r>
              <a:rPr lang="fr-FR" dirty="0" smtClean="0"/>
              <a:t> anti-Ro52 </a:t>
            </a:r>
            <a:r>
              <a:rPr lang="fr-FR" dirty="0" err="1" smtClean="0"/>
              <a:t>titer</a:t>
            </a:r>
            <a:r>
              <a:rPr lang="fr-FR" dirty="0" smtClean="0"/>
              <a:t> by enzyme </a:t>
            </a:r>
            <a:r>
              <a:rPr lang="fr-FR" dirty="0" err="1" smtClean="0"/>
              <a:t>immunoassay</a:t>
            </a:r>
            <a:r>
              <a:rPr lang="fr-FR" dirty="0" smtClean="0"/>
              <a:t>, </a:t>
            </a:r>
            <a:r>
              <a:rPr lang="fr-FR" dirty="0" err="1" smtClean="0"/>
              <a:t>antinuclear</a:t>
            </a:r>
            <a:r>
              <a:rPr lang="fr-FR" dirty="0" smtClean="0"/>
              <a:t> </a:t>
            </a:r>
            <a:r>
              <a:rPr lang="fr-FR" dirty="0" err="1" smtClean="0"/>
              <a:t>antibody</a:t>
            </a:r>
            <a:r>
              <a:rPr lang="fr-FR" dirty="0" smtClean="0"/>
              <a:t> (ANA), SS-A by enzyme-</a:t>
            </a:r>
            <a:r>
              <a:rPr lang="fr-FR" dirty="0" err="1" smtClean="0"/>
              <a:t>linked</a:t>
            </a:r>
            <a:r>
              <a:rPr lang="fr-FR" dirty="0" smtClean="0"/>
              <a:t> </a:t>
            </a:r>
            <a:r>
              <a:rPr lang="fr-FR" dirty="0" err="1" smtClean="0"/>
              <a:t>immunosorbent</a:t>
            </a:r>
            <a:r>
              <a:rPr lang="fr-FR" dirty="0" smtClean="0"/>
              <a:t> </a:t>
            </a:r>
            <a:r>
              <a:rPr lang="fr-FR" dirty="0" err="1" smtClean="0"/>
              <a:t>assay</a:t>
            </a:r>
            <a:r>
              <a:rPr lang="fr-FR" dirty="0" smtClean="0"/>
              <a:t> (ELISA), </a:t>
            </a:r>
            <a:r>
              <a:rPr lang="fr-FR" dirty="0" err="1" smtClean="0"/>
              <a:t>creatine</a:t>
            </a:r>
            <a:r>
              <a:rPr lang="fr-FR" dirty="0" smtClean="0"/>
              <a:t> kinase, </a:t>
            </a:r>
            <a:r>
              <a:rPr lang="fr-FR" dirty="0" err="1" smtClean="0"/>
              <a:t>aldolase</a:t>
            </a:r>
            <a:r>
              <a:rPr lang="fr-FR" dirty="0" smtClean="0"/>
              <a:t>, and </a:t>
            </a:r>
            <a:r>
              <a:rPr lang="fr-FR" dirty="0" err="1" smtClean="0"/>
              <a:t>myositis-specific</a:t>
            </a:r>
            <a:r>
              <a:rPr lang="fr-FR" dirty="0" smtClean="0"/>
              <a:t> </a:t>
            </a:r>
            <a:r>
              <a:rPr lang="fr-FR" dirty="0" err="1" smtClean="0"/>
              <a:t>autoantibodies</a:t>
            </a:r>
            <a:r>
              <a:rPr lang="fr-FR" dirty="0" smtClean="0"/>
              <a:t> </a:t>
            </a:r>
            <a:r>
              <a:rPr lang="fr-FR" dirty="0" err="1" smtClean="0"/>
              <a:t>including</a:t>
            </a:r>
            <a:r>
              <a:rPr lang="fr-FR" dirty="0" smtClean="0"/>
              <a:t> the anti-</a:t>
            </a:r>
            <a:r>
              <a:rPr lang="fr-FR" dirty="0" err="1" smtClean="0"/>
              <a:t>synthetase</a:t>
            </a:r>
            <a:r>
              <a:rPr lang="fr-FR" dirty="0" smtClean="0"/>
              <a:t> </a:t>
            </a:r>
            <a:r>
              <a:rPr lang="fr-FR" dirty="0" err="1" smtClean="0"/>
              <a:t>antibodies</a:t>
            </a:r>
            <a:r>
              <a:rPr lang="fr-FR" dirty="0" smtClean="0"/>
              <a:t> </a:t>
            </a:r>
            <a:r>
              <a:rPr lang="fr-FR" dirty="0" err="1" smtClean="0"/>
              <a:t>were</a:t>
            </a:r>
            <a:r>
              <a:rPr lang="fr-FR" dirty="0" smtClean="0"/>
              <a:t> </a:t>
            </a:r>
            <a:r>
              <a:rPr lang="fr-FR" dirty="0" err="1" smtClean="0"/>
              <a:t>also</a:t>
            </a:r>
            <a:r>
              <a:rPr lang="fr-FR" dirty="0" smtClean="0"/>
              <a:t> </a:t>
            </a:r>
            <a:r>
              <a:rPr lang="fr-FR" dirty="0" err="1" smtClean="0"/>
              <a:t>collected</a:t>
            </a:r>
            <a:endParaRPr lang="fr-FR" dirty="0" smtClean="0"/>
          </a:p>
          <a:p>
            <a:r>
              <a:rPr lang="en-US" dirty="0" smtClean="0"/>
              <a:t>Ro52 (positive values were indicated by a titer of ≧20 units on one standard enzyme immunoassay, </a:t>
            </a:r>
            <a:r>
              <a:rPr lang="en-US" dirty="0" err="1" smtClean="0"/>
              <a:t>MyoMarker</a:t>
            </a:r>
            <a:r>
              <a:rPr lang="en-US" dirty="0" smtClean="0"/>
              <a:t> Panel 3, RDL Reference Laboratory1 )</a:t>
            </a:r>
          </a:p>
          <a:p>
            <a:r>
              <a:rPr lang="fr-FR" dirty="0" smtClean="0"/>
              <a:t>1 </a:t>
            </a:r>
            <a:r>
              <a:rPr lang="fr-FR" dirty="0" err="1" smtClean="0"/>
              <a:t>MyoMarker</a:t>
            </a:r>
            <a:r>
              <a:rPr lang="fr-FR" dirty="0" smtClean="0"/>
              <a:t> Panel 3 (RDL Reference </a:t>
            </a:r>
            <a:r>
              <a:rPr lang="fr-FR" dirty="0" err="1" smtClean="0"/>
              <a:t>Laboratory</a:t>
            </a:r>
            <a:r>
              <a:rPr lang="fr-FR" dirty="0" smtClean="0"/>
              <a:t>) </a:t>
            </a:r>
            <a:r>
              <a:rPr lang="fr-FR" dirty="0" err="1" smtClean="0"/>
              <a:t>includes</a:t>
            </a:r>
            <a:r>
              <a:rPr lang="fr-FR" dirty="0" smtClean="0"/>
              <a:t> the </a:t>
            </a:r>
            <a:r>
              <a:rPr lang="fr-FR" dirty="0" err="1" smtClean="0"/>
              <a:t>following</a:t>
            </a:r>
            <a:r>
              <a:rPr lang="fr-FR" dirty="0" smtClean="0"/>
              <a:t> tests: Anti-Jo-1 Ab, Anti-Mi-2 Ab, Anti-PL-12 Ab, Anti-PL-7 Ab, Anti-EJ Ab, Anti-OJ Ab, Anti-SRP Ab, Anti-Ku Ab, Anti-U2 RNP, Anti-PM/Scl-100 Ab, Anti-MDA5 Ab, Anti-NXP2 Ab, Anti-TIF-1</a:t>
            </a:r>
            <a:r>
              <a:rPr lang="el-GR" dirty="0" smtClean="0"/>
              <a:t>γ </a:t>
            </a:r>
            <a:r>
              <a:rPr lang="fr-FR" dirty="0" smtClean="0"/>
              <a:t>Ab, Anti-SSA 52 </a:t>
            </a:r>
            <a:r>
              <a:rPr lang="fr-FR" dirty="0" err="1" smtClean="0"/>
              <a:t>kD</a:t>
            </a:r>
            <a:r>
              <a:rPr lang="fr-FR" dirty="0" smtClean="0"/>
              <a:t> </a:t>
            </a:r>
            <a:r>
              <a:rPr lang="fr-FR" dirty="0" err="1" smtClean="0"/>
              <a:t>IgG</a:t>
            </a:r>
            <a:r>
              <a:rPr lang="fr-FR" dirty="0" smtClean="0"/>
              <a:t> Ab, Anti-U1 RNP Ab, Anti-</a:t>
            </a:r>
            <a:r>
              <a:rPr lang="fr-FR" dirty="0" err="1" smtClean="0"/>
              <a:t>Fibrillarin</a:t>
            </a:r>
            <a:r>
              <a:rPr lang="fr-FR" dirty="0" smtClean="0"/>
              <a:t> U3 RNP Ab. http://www.rdlinc.com/test_menu/myomarker-panel-3/</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5</a:t>
            </a:fld>
            <a:endParaRPr lang="fr-FR"/>
          </a:p>
        </p:txBody>
      </p:sp>
    </p:spTree>
    <p:extLst>
      <p:ext uri="{BB962C8B-B14F-4D97-AF65-F5344CB8AC3E}">
        <p14:creationId xmlns:p14="http://schemas.microsoft.com/office/powerpoint/2010/main" val="130122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Table 3. American College of Rheumatology/European League Against Rheumatism classification criteria for primary </a:t>
            </a:r>
            <a:r>
              <a:rPr lang="en-US" dirty="0" err="1" smtClean="0"/>
              <a:t>Sjogren’s</a:t>
            </a:r>
            <a:r>
              <a:rPr lang="en-US" dirty="0" smtClean="0"/>
              <a:t> syndrome: The classification of primary </a:t>
            </a:r>
            <a:r>
              <a:rPr lang="en-US" dirty="0" err="1" smtClean="0"/>
              <a:t>Sjogren’s</a:t>
            </a:r>
            <a:r>
              <a:rPr lang="en-US" dirty="0" smtClean="0"/>
              <a:t> syndrome applies to € any individual who meets the inclusion criteria,* does not have any of the conditions listed as exclusion criteria,† and has a score of $4 when the weights from the 5 criteria items below are summed.</a:t>
            </a:r>
          </a:p>
          <a:p>
            <a:r>
              <a:rPr lang="en-US" dirty="0" smtClean="0"/>
              <a:t>† Exclusion criteria include prior diagnosis of any of the following conditions, which would exclude diagnosis of SS and participation in SS studies or therapeutic trials because of overlapping clinical features or interference with criteria tests: 1) history of head and neck radiation treatment, 2) active hepatitis C infection (with confirmation by polymerase chain reaction, 3) AIDS, 4) sarcoidosis, 5) amyloidosis, 6) graft-versus-host disease, 7) IgG4-related disease.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6</a:t>
            </a:fld>
            <a:endParaRPr lang="fr-FR"/>
          </a:p>
        </p:txBody>
      </p:sp>
    </p:spTree>
    <p:extLst>
      <p:ext uri="{BB962C8B-B14F-4D97-AF65-F5344CB8AC3E}">
        <p14:creationId xmlns:p14="http://schemas.microsoft.com/office/powerpoint/2010/main" val="130122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Notice dot </a:t>
            </a:r>
            <a:r>
              <a:rPr lang="fr-FR" dirty="0" err="1" smtClean="0"/>
              <a:t>Euroimmun</a:t>
            </a:r>
            <a:r>
              <a:rPr lang="fr-FR" dirty="0" smtClean="0"/>
              <a:t> DL_1530-7G_A_FR_C01 Version 18/10/19</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7</a:t>
            </a:fld>
            <a:endParaRPr lang="fr-FR"/>
          </a:p>
        </p:txBody>
      </p:sp>
    </p:spTree>
    <p:extLst>
      <p:ext uri="{BB962C8B-B14F-4D97-AF65-F5344CB8AC3E}">
        <p14:creationId xmlns:p14="http://schemas.microsoft.com/office/powerpoint/2010/main" val="2602825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les PID 4 </a:t>
            </a:r>
            <a:r>
              <a:rPr lang="fr-FR" dirty="0" err="1" smtClean="0"/>
              <a:t>centro</a:t>
            </a:r>
            <a:r>
              <a:rPr lang="fr-FR" dirty="0" smtClean="0"/>
              <a:t> dont 3 </a:t>
            </a:r>
            <a:r>
              <a:rPr lang="fr-FR" dirty="0" err="1" smtClean="0"/>
              <a:t>Scl</a:t>
            </a:r>
            <a:r>
              <a:rPr lang="fr-FR" dirty="0" smtClean="0"/>
              <a:t> (1 critères </a:t>
            </a:r>
            <a:r>
              <a:rPr lang="fr-FR" dirty="0" err="1" smtClean="0"/>
              <a:t>insuff</a:t>
            </a:r>
            <a:r>
              <a:rPr lang="fr-FR" dirty="0" smtClean="0"/>
              <a:t>)</a:t>
            </a:r>
          </a:p>
          <a:p>
            <a:r>
              <a:rPr lang="fr-FR" dirty="0" smtClean="0"/>
              <a:t>8 connectivites : 4 </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8</a:t>
            </a:fld>
            <a:endParaRPr lang="fr-FR"/>
          </a:p>
        </p:txBody>
      </p:sp>
    </p:spTree>
    <p:extLst>
      <p:ext uri="{BB962C8B-B14F-4D97-AF65-F5344CB8AC3E}">
        <p14:creationId xmlns:p14="http://schemas.microsoft.com/office/powerpoint/2010/main" val="858285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les PID 4 </a:t>
            </a:r>
            <a:r>
              <a:rPr lang="fr-FR" dirty="0" err="1" smtClean="0"/>
              <a:t>centro</a:t>
            </a:r>
            <a:r>
              <a:rPr lang="fr-FR" dirty="0" smtClean="0"/>
              <a:t> dont 3 </a:t>
            </a:r>
            <a:r>
              <a:rPr lang="fr-FR" dirty="0" err="1" smtClean="0"/>
              <a:t>Scl</a:t>
            </a:r>
            <a:r>
              <a:rPr lang="fr-FR" dirty="0" smtClean="0"/>
              <a:t> (1 critères </a:t>
            </a:r>
            <a:r>
              <a:rPr lang="fr-FR" dirty="0" err="1" smtClean="0"/>
              <a:t>insuff</a:t>
            </a:r>
            <a:r>
              <a:rPr lang="fr-FR" dirty="0" smtClean="0"/>
              <a:t>)</a:t>
            </a:r>
          </a:p>
          <a:p>
            <a:r>
              <a:rPr lang="fr-FR" dirty="0" smtClean="0"/>
              <a:t>8 connectivites : 4 </a:t>
            </a:r>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9</a:t>
            </a:fld>
            <a:endParaRPr lang="fr-FR"/>
          </a:p>
        </p:txBody>
      </p:sp>
    </p:spTree>
    <p:extLst>
      <p:ext uri="{BB962C8B-B14F-4D97-AF65-F5344CB8AC3E}">
        <p14:creationId xmlns:p14="http://schemas.microsoft.com/office/powerpoint/2010/main" val="858285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7EA5B27-1339-47AD-8D58-3CBE93A01B19}" type="slidenum">
              <a:rPr lang="fr-FR" smtClean="0"/>
              <a:t>10</a:t>
            </a:fld>
            <a:endParaRPr lang="fr-FR"/>
          </a:p>
        </p:txBody>
      </p:sp>
    </p:spTree>
    <p:extLst>
      <p:ext uri="{BB962C8B-B14F-4D97-AF65-F5344CB8AC3E}">
        <p14:creationId xmlns:p14="http://schemas.microsoft.com/office/powerpoint/2010/main" val="221505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12/01/2023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12/01/2023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12/01/2023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12/01/2023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12/01/2023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12/01/2023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12/01/2023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hyperlink" Target="13-RO52-TRIM21-N-FABIEN-RLH.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hyperlink" Target="ERS_ATS_IPAF%20criteria_Fischer_Eur%20Respir%20J.&#160;2015.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844824"/>
            <a:ext cx="7772400" cy="1470025"/>
          </a:xfrm>
        </p:spPr>
        <p:txBody>
          <a:bodyPr>
            <a:normAutofit fontScale="90000"/>
          </a:bodyPr>
          <a:lstStyle/>
          <a:p>
            <a:r>
              <a:rPr lang="fr-FR" dirty="0" smtClean="0"/>
              <a:t>Analyse des cas de discordance entre techniques pour la détection</a:t>
            </a:r>
            <a:br>
              <a:rPr lang="fr-FR" dirty="0" smtClean="0"/>
            </a:br>
            <a:r>
              <a:rPr lang="fr-FR" dirty="0" smtClean="0"/>
              <a:t>d’anti-Ro52</a:t>
            </a:r>
            <a:endParaRPr lang="fr-FR" dirty="0"/>
          </a:p>
        </p:txBody>
      </p:sp>
      <p:sp>
        <p:nvSpPr>
          <p:cNvPr id="3" name="Sous-titre 2"/>
          <p:cNvSpPr>
            <a:spLocks noGrp="1"/>
          </p:cNvSpPr>
          <p:nvPr>
            <p:ph type="subTitle" idx="1"/>
          </p:nvPr>
        </p:nvSpPr>
        <p:spPr>
          <a:xfrm>
            <a:off x="1331640" y="4797152"/>
            <a:ext cx="6400800" cy="1126976"/>
          </a:xfrm>
        </p:spPr>
        <p:txBody>
          <a:bodyPr>
            <a:normAutofit fontScale="70000" lnSpcReduction="20000"/>
          </a:bodyPr>
          <a:lstStyle/>
          <a:p>
            <a:r>
              <a:rPr lang="fr-FR" dirty="0" smtClean="0"/>
              <a:t>E Vinatier (CHU Angers)</a:t>
            </a:r>
            <a:endParaRPr lang="fr-FR" dirty="0"/>
          </a:p>
          <a:p>
            <a:r>
              <a:rPr lang="fr-FR" dirty="0" smtClean="0"/>
              <a:t>pour le GEAI</a:t>
            </a:r>
          </a:p>
          <a:p>
            <a:r>
              <a:rPr lang="fr-FR" dirty="0" smtClean="0"/>
              <a:t>13/01/23</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5772232"/>
            <a:ext cx="2123728" cy="10576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9202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13297" y="1422411"/>
            <a:ext cx="4750989" cy="5398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 Ro52 DISC</a:t>
            </a:r>
            <a:endParaRPr lang="fr-FR" sz="3600" dirty="0"/>
          </a:p>
        </p:txBody>
      </p:sp>
      <p:sp>
        <p:nvSpPr>
          <p:cNvPr id="4" name="ZoneTexte 3"/>
          <p:cNvSpPr txBox="1"/>
          <p:nvPr/>
        </p:nvSpPr>
        <p:spPr>
          <a:xfrm>
            <a:off x="179512" y="764704"/>
            <a:ext cx="3816424" cy="646331"/>
          </a:xfrm>
          <a:prstGeom prst="rect">
            <a:avLst/>
          </a:prstGeom>
          <a:noFill/>
        </p:spPr>
        <p:txBody>
          <a:bodyPr wrap="square" rtlCol="0">
            <a:spAutoFit/>
          </a:bodyPr>
          <a:lstStyle/>
          <a:p>
            <a:r>
              <a:rPr lang="fr-FR" dirty="0" smtClean="0"/>
              <a:t>n = 76 Ro52 DISC</a:t>
            </a:r>
          </a:p>
          <a:p>
            <a:r>
              <a:rPr lang="fr-FR" dirty="0" smtClean="0"/>
              <a:t>Analyse des </a:t>
            </a:r>
            <a:r>
              <a:rPr lang="fr-FR" dirty="0" err="1" smtClean="0"/>
              <a:t>autoAc</a:t>
            </a:r>
            <a:r>
              <a:rPr lang="fr-FR" dirty="0" smtClean="0"/>
              <a:t> associés :  </a:t>
            </a:r>
            <a:endParaRPr lang="fr-FR" dirty="0"/>
          </a:p>
        </p:txBody>
      </p:sp>
    </p:spTree>
    <p:extLst>
      <p:ext uri="{BB962C8B-B14F-4D97-AF65-F5344CB8AC3E}">
        <p14:creationId xmlns:p14="http://schemas.microsoft.com/office/powerpoint/2010/main" val="3538643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13297" y="1422411"/>
            <a:ext cx="4750989" cy="5398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 Ro52 DISC</a:t>
            </a:r>
            <a:endParaRPr lang="fr-FR" sz="3600" dirty="0"/>
          </a:p>
        </p:txBody>
      </p:sp>
      <p:sp>
        <p:nvSpPr>
          <p:cNvPr id="4" name="ZoneTexte 3"/>
          <p:cNvSpPr txBox="1"/>
          <p:nvPr/>
        </p:nvSpPr>
        <p:spPr>
          <a:xfrm>
            <a:off x="179512" y="764704"/>
            <a:ext cx="3816424" cy="646331"/>
          </a:xfrm>
          <a:prstGeom prst="rect">
            <a:avLst/>
          </a:prstGeom>
          <a:noFill/>
        </p:spPr>
        <p:txBody>
          <a:bodyPr wrap="square" rtlCol="0">
            <a:spAutoFit/>
          </a:bodyPr>
          <a:lstStyle/>
          <a:p>
            <a:r>
              <a:rPr lang="fr-FR" dirty="0" smtClean="0"/>
              <a:t>n = 76 Ro52 DISC</a:t>
            </a:r>
          </a:p>
          <a:p>
            <a:r>
              <a:rPr lang="fr-FR" dirty="0" smtClean="0"/>
              <a:t>Analyse des </a:t>
            </a:r>
            <a:r>
              <a:rPr lang="fr-FR" dirty="0" err="1" smtClean="0"/>
              <a:t>autoAc</a:t>
            </a:r>
            <a:r>
              <a:rPr lang="fr-FR" dirty="0" smtClean="0"/>
              <a:t> associés :  </a:t>
            </a:r>
            <a:endParaRPr lang="fr-FR" dirty="0"/>
          </a:p>
        </p:txBody>
      </p:sp>
      <p:sp>
        <p:nvSpPr>
          <p:cNvPr id="3" name="ZoneTexte 2"/>
          <p:cNvSpPr txBox="1"/>
          <p:nvPr/>
        </p:nvSpPr>
        <p:spPr>
          <a:xfrm>
            <a:off x="3444953" y="2492896"/>
            <a:ext cx="1025902" cy="523220"/>
          </a:xfrm>
          <a:prstGeom prst="rect">
            <a:avLst/>
          </a:prstGeom>
          <a:noFill/>
        </p:spPr>
        <p:txBody>
          <a:bodyPr wrap="square" rtlCol="0">
            <a:spAutoFit/>
          </a:bodyPr>
          <a:lstStyle/>
          <a:p>
            <a:r>
              <a:rPr lang="fr-FR" sz="1400" dirty="0" smtClean="0"/>
              <a:t>n= 16 (21%) </a:t>
            </a:r>
            <a:endParaRPr lang="fr-FR" sz="1400" dirty="0"/>
          </a:p>
        </p:txBody>
      </p:sp>
      <p:sp>
        <p:nvSpPr>
          <p:cNvPr id="7" name="ZoneTexte 6"/>
          <p:cNvSpPr txBox="1"/>
          <p:nvPr/>
        </p:nvSpPr>
        <p:spPr>
          <a:xfrm>
            <a:off x="4427984" y="3057700"/>
            <a:ext cx="794220" cy="523220"/>
          </a:xfrm>
          <a:prstGeom prst="rect">
            <a:avLst/>
          </a:prstGeom>
          <a:noFill/>
        </p:spPr>
        <p:txBody>
          <a:bodyPr wrap="square" rtlCol="0">
            <a:spAutoFit/>
          </a:bodyPr>
          <a:lstStyle/>
          <a:p>
            <a:r>
              <a:rPr lang="fr-FR" sz="1400" dirty="0" smtClean="0"/>
              <a:t>n= 11 (14%) </a:t>
            </a:r>
            <a:endParaRPr lang="fr-FR" sz="1400" dirty="0"/>
          </a:p>
        </p:txBody>
      </p:sp>
      <p:sp>
        <p:nvSpPr>
          <p:cNvPr id="9" name="ZoneTexte 8"/>
          <p:cNvSpPr txBox="1"/>
          <p:nvPr/>
        </p:nvSpPr>
        <p:spPr>
          <a:xfrm>
            <a:off x="6084168" y="1815787"/>
            <a:ext cx="1025902" cy="307777"/>
          </a:xfrm>
          <a:prstGeom prst="rect">
            <a:avLst/>
          </a:prstGeom>
          <a:noFill/>
        </p:spPr>
        <p:txBody>
          <a:bodyPr wrap="square" rtlCol="0">
            <a:spAutoFit/>
          </a:bodyPr>
          <a:lstStyle/>
          <a:p>
            <a:r>
              <a:rPr lang="fr-FR" sz="1400" dirty="0" smtClean="0"/>
              <a:t>n= 27(36%) </a:t>
            </a:r>
            <a:endParaRPr lang="fr-FR" sz="1400" dirty="0"/>
          </a:p>
        </p:txBody>
      </p:sp>
      <p:sp>
        <p:nvSpPr>
          <p:cNvPr id="10" name="ZoneTexte 9"/>
          <p:cNvSpPr txBox="1"/>
          <p:nvPr/>
        </p:nvSpPr>
        <p:spPr>
          <a:xfrm>
            <a:off x="5222204" y="1969676"/>
            <a:ext cx="1025902" cy="523220"/>
          </a:xfrm>
          <a:prstGeom prst="rect">
            <a:avLst/>
          </a:prstGeom>
          <a:noFill/>
        </p:spPr>
        <p:txBody>
          <a:bodyPr wrap="square" rtlCol="0">
            <a:spAutoFit/>
          </a:bodyPr>
          <a:lstStyle/>
          <a:p>
            <a:r>
              <a:rPr lang="fr-FR" sz="1400" dirty="0" smtClean="0"/>
              <a:t>n= 22 (29%) </a:t>
            </a:r>
            <a:endParaRPr lang="fr-FR" sz="1400" dirty="0"/>
          </a:p>
        </p:txBody>
      </p:sp>
      <p:sp>
        <p:nvSpPr>
          <p:cNvPr id="6" name="ZoneTexte 5"/>
          <p:cNvSpPr txBox="1"/>
          <p:nvPr/>
        </p:nvSpPr>
        <p:spPr>
          <a:xfrm>
            <a:off x="1420621" y="6473081"/>
            <a:ext cx="2592288" cy="307777"/>
          </a:xfrm>
          <a:prstGeom prst="rect">
            <a:avLst/>
          </a:prstGeom>
          <a:noFill/>
        </p:spPr>
        <p:txBody>
          <a:bodyPr wrap="square" rtlCol="0">
            <a:spAutoFit/>
          </a:bodyPr>
          <a:lstStyle/>
          <a:p>
            <a:pPr algn="ctr"/>
            <a:r>
              <a:rPr lang="fr-FR" sz="1400" dirty="0" smtClean="0"/>
              <a:t>11 / 16 </a:t>
            </a:r>
            <a:r>
              <a:rPr lang="fr-FR" sz="1400" dirty="0" err="1" smtClean="0"/>
              <a:t>diag</a:t>
            </a:r>
            <a:r>
              <a:rPr lang="fr-FR" sz="1400" dirty="0" smtClean="0"/>
              <a:t>. clairs SCL</a:t>
            </a:r>
            <a:endParaRPr lang="fr-FR" sz="1400" dirty="0"/>
          </a:p>
        </p:txBody>
      </p:sp>
      <p:cxnSp>
        <p:nvCxnSpPr>
          <p:cNvPr id="12" name="Connecteur droit avec flèche 11"/>
          <p:cNvCxnSpPr/>
          <p:nvPr/>
        </p:nvCxnSpPr>
        <p:spPr>
          <a:xfrm>
            <a:off x="3275856" y="5517232"/>
            <a:ext cx="0" cy="955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160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413297" y="1422411"/>
            <a:ext cx="4750989" cy="5398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 Ro52 DISC</a:t>
            </a:r>
            <a:endParaRPr lang="fr-FR" sz="3600" dirty="0"/>
          </a:p>
        </p:txBody>
      </p:sp>
      <p:sp>
        <p:nvSpPr>
          <p:cNvPr id="4" name="ZoneTexte 3"/>
          <p:cNvSpPr txBox="1"/>
          <p:nvPr/>
        </p:nvSpPr>
        <p:spPr>
          <a:xfrm>
            <a:off x="179512" y="764704"/>
            <a:ext cx="3816424" cy="646331"/>
          </a:xfrm>
          <a:prstGeom prst="rect">
            <a:avLst/>
          </a:prstGeom>
          <a:noFill/>
        </p:spPr>
        <p:txBody>
          <a:bodyPr wrap="square" rtlCol="0">
            <a:spAutoFit/>
          </a:bodyPr>
          <a:lstStyle/>
          <a:p>
            <a:r>
              <a:rPr lang="fr-FR" dirty="0" smtClean="0"/>
              <a:t>n = 76 Ro52 DISC</a:t>
            </a:r>
          </a:p>
          <a:p>
            <a:r>
              <a:rPr lang="fr-FR" dirty="0" smtClean="0"/>
              <a:t>Analyse des </a:t>
            </a:r>
            <a:r>
              <a:rPr lang="fr-FR" dirty="0" err="1" smtClean="0"/>
              <a:t>autoAc</a:t>
            </a:r>
            <a:r>
              <a:rPr lang="fr-FR" dirty="0" smtClean="0"/>
              <a:t> associés :  </a:t>
            </a:r>
            <a:endParaRPr lang="fr-FR" dirty="0"/>
          </a:p>
        </p:txBody>
      </p:sp>
      <p:sp>
        <p:nvSpPr>
          <p:cNvPr id="2" name="Ellipse 1"/>
          <p:cNvSpPr/>
          <p:nvPr/>
        </p:nvSpPr>
        <p:spPr>
          <a:xfrm rot="18964968">
            <a:off x="4314136" y="5405375"/>
            <a:ext cx="2906662" cy="51683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444953" y="2492896"/>
            <a:ext cx="1025902" cy="523220"/>
          </a:xfrm>
          <a:prstGeom prst="rect">
            <a:avLst/>
          </a:prstGeom>
          <a:noFill/>
        </p:spPr>
        <p:txBody>
          <a:bodyPr wrap="square" rtlCol="0">
            <a:spAutoFit/>
          </a:bodyPr>
          <a:lstStyle/>
          <a:p>
            <a:r>
              <a:rPr lang="fr-FR" sz="1400" dirty="0" smtClean="0"/>
              <a:t>n= 16 (21%) </a:t>
            </a:r>
            <a:endParaRPr lang="fr-FR" sz="1400" dirty="0"/>
          </a:p>
        </p:txBody>
      </p:sp>
      <p:sp>
        <p:nvSpPr>
          <p:cNvPr id="7" name="ZoneTexte 6"/>
          <p:cNvSpPr txBox="1"/>
          <p:nvPr/>
        </p:nvSpPr>
        <p:spPr>
          <a:xfrm>
            <a:off x="4427984" y="3057700"/>
            <a:ext cx="794220" cy="523220"/>
          </a:xfrm>
          <a:prstGeom prst="rect">
            <a:avLst/>
          </a:prstGeom>
          <a:noFill/>
        </p:spPr>
        <p:txBody>
          <a:bodyPr wrap="square" rtlCol="0">
            <a:spAutoFit/>
          </a:bodyPr>
          <a:lstStyle/>
          <a:p>
            <a:r>
              <a:rPr lang="fr-FR" sz="1400" dirty="0" smtClean="0"/>
              <a:t>n= 11 (14%) </a:t>
            </a:r>
            <a:endParaRPr lang="fr-FR" sz="1400" dirty="0"/>
          </a:p>
        </p:txBody>
      </p:sp>
      <p:sp>
        <p:nvSpPr>
          <p:cNvPr id="9" name="ZoneTexte 8"/>
          <p:cNvSpPr txBox="1"/>
          <p:nvPr/>
        </p:nvSpPr>
        <p:spPr>
          <a:xfrm>
            <a:off x="6084168" y="1815787"/>
            <a:ext cx="1025902" cy="307777"/>
          </a:xfrm>
          <a:prstGeom prst="rect">
            <a:avLst/>
          </a:prstGeom>
          <a:noFill/>
        </p:spPr>
        <p:txBody>
          <a:bodyPr wrap="square" rtlCol="0">
            <a:spAutoFit/>
          </a:bodyPr>
          <a:lstStyle/>
          <a:p>
            <a:r>
              <a:rPr lang="fr-FR" sz="1400" dirty="0" smtClean="0"/>
              <a:t>n= 27(36%) </a:t>
            </a:r>
            <a:endParaRPr lang="fr-FR" sz="1400" dirty="0"/>
          </a:p>
        </p:txBody>
      </p:sp>
      <p:sp>
        <p:nvSpPr>
          <p:cNvPr id="10" name="ZoneTexte 9"/>
          <p:cNvSpPr txBox="1"/>
          <p:nvPr/>
        </p:nvSpPr>
        <p:spPr>
          <a:xfrm>
            <a:off x="5222204" y="1969676"/>
            <a:ext cx="1025902" cy="523220"/>
          </a:xfrm>
          <a:prstGeom prst="rect">
            <a:avLst/>
          </a:prstGeom>
          <a:noFill/>
        </p:spPr>
        <p:txBody>
          <a:bodyPr wrap="square" rtlCol="0">
            <a:spAutoFit/>
          </a:bodyPr>
          <a:lstStyle/>
          <a:p>
            <a:r>
              <a:rPr lang="fr-FR" sz="1400" dirty="0" smtClean="0"/>
              <a:t>n= 22 (29%) </a:t>
            </a:r>
            <a:endParaRPr lang="fr-FR" sz="1400" dirty="0"/>
          </a:p>
        </p:txBody>
      </p:sp>
      <p:sp>
        <p:nvSpPr>
          <p:cNvPr id="6" name="ZoneTexte 5"/>
          <p:cNvSpPr txBox="1"/>
          <p:nvPr/>
        </p:nvSpPr>
        <p:spPr>
          <a:xfrm>
            <a:off x="1420621" y="6473081"/>
            <a:ext cx="2592288" cy="307777"/>
          </a:xfrm>
          <a:prstGeom prst="rect">
            <a:avLst/>
          </a:prstGeom>
          <a:noFill/>
        </p:spPr>
        <p:txBody>
          <a:bodyPr wrap="square" rtlCol="0">
            <a:spAutoFit/>
          </a:bodyPr>
          <a:lstStyle/>
          <a:p>
            <a:pPr algn="ctr"/>
            <a:r>
              <a:rPr lang="fr-FR" sz="1400" dirty="0" smtClean="0"/>
              <a:t>11 / 16 </a:t>
            </a:r>
            <a:r>
              <a:rPr lang="fr-FR" sz="1400" dirty="0" err="1" smtClean="0"/>
              <a:t>diag</a:t>
            </a:r>
            <a:r>
              <a:rPr lang="fr-FR" sz="1400" dirty="0" smtClean="0"/>
              <a:t>. clairs SCL</a:t>
            </a:r>
            <a:endParaRPr lang="fr-FR" sz="1400" dirty="0"/>
          </a:p>
        </p:txBody>
      </p:sp>
      <p:cxnSp>
        <p:nvCxnSpPr>
          <p:cNvPr id="12" name="Connecteur droit avec flèche 11"/>
          <p:cNvCxnSpPr/>
          <p:nvPr/>
        </p:nvCxnSpPr>
        <p:spPr>
          <a:xfrm>
            <a:off x="3275856" y="5517232"/>
            <a:ext cx="0" cy="955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6444208" y="5663793"/>
            <a:ext cx="1224136" cy="646331"/>
          </a:xfrm>
          <a:prstGeom prst="rect">
            <a:avLst/>
          </a:prstGeom>
          <a:noFill/>
        </p:spPr>
        <p:txBody>
          <a:bodyPr wrap="square" rtlCol="0">
            <a:spAutoFit/>
          </a:bodyPr>
          <a:lstStyle/>
          <a:p>
            <a:r>
              <a:rPr lang="fr-FR" b="1" dirty="0" smtClean="0">
                <a:solidFill>
                  <a:schemeClr val="accent6">
                    <a:lumMod val="75000"/>
                  </a:schemeClr>
                </a:solidFill>
              </a:rPr>
              <a:t>Focus sur ce groupe</a:t>
            </a:r>
            <a:endParaRPr lang="fr-FR" b="1" dirty="0">
              <a:solidFill>
                <a:schemeClr val="accent6">
                  <a:lumMod val="75000"/>
                </a:schemeClr>
              </a:solidFill>
            </a:endParaRPr>
          </a:p>
        </p:txBody>
      </p:sp>
    </p:spTree>
    <p:extLst>
      <p:ext uri="{BB962C8B-B14F-4D97-AF65-F5344CB8AC3E}">
        <p14:creationId xmlns:p14="http://schemas.microsoft.com/office/powerpoint/2010/main" val="1257772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9" y="836712"/>
            <a:ext cx="8820472" cy="4525963"/>
          </a:xfrm>
        </p:spPr>
        <p:txBody>
          <a:bodyPr>
            <a:normAutofit/>
          </a:bodyPr>
          <a:lstStyle/>
          <a:p>
            <a:pPr marL="0" indent="0">
              <a:buNone/>
            </a:pPr>
            <a:r>
              <a:rPr lang="fr-FR" sz="2400" dirty="0" smtClean="0">
                <a:solidFill>
                  <a:schemeClr val="accent6">
                    <a:lumMod val="75000"/>
                  </a:schemeClr>
                </a:solidFill>
              </a:rPr>
              <a:t>Groupe Ro52 DISC avec aucun autre auto-</a:t>
            </a:r>
            <a:r>
              <a:rPr lang="fr-FR" sz="2400" dirty="0" err="1" smtClean="0">
                <a:solidFill>
                  <a:schemeClr val="accent6">
                    <a:lumMod val="75000"/>
                  </a:schemeClr>
                </a:solidFill>
              </a:rPr>
              <a:t>Ac</a:t>
            </a:r>
            <a:r>
              <a:rPr lang="fr-FR" sz="2400" dirty="0" smtClean="0">
                <a:solidFill>
                  <a:schemeClr val="accent6">
                    <a:lumMod val="75000"/>
                  </a:schemeClr>
                </a:solidFill>
              </a:rPr>
              <a:t> ou anti-SSB seul +faible</a:t>
            </a:r>
          </a:p>
        </p:txBody>
      </p:sp>
      <p:sp>
        <p:nvSpPr>
          <p:cNvPr id="7"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4073158774"/>
              </p:ext>
            </p:extLst>
          </p:nvPr>
        </p:nvGraphicFramePr>
        <p:xfrm>
          <a:off x="417545" y="1556792"/>
          <a:ext cx="8352928" cy="4789120"/>
        </p:xfrm>
        <a:graphic>
          <a:graphicData uri="http://schemas.openxmlformats.org/drawingml/2006/table">
            <a:tbl>
              <a:tblPr firstRow="1" bandRow="1">
                <a:tableStyleId>{9D7B26C5-4107-4FEC-AEDC-1716B250A1EF}</a:tableStyleId>
              </a:tblPr>
              <a:tblGrid>
                <a:gridCol w="3567826"/>
                <a:gridCol w="4785102"/>
              </a:tblGrid>
              <a:tr h="398814">
                <a:tc>
                  <a:txBody>
                    <a:bodyPr/>
                    <a:lstStyle/>
                    <a:p>
                      <a:endParaRPr lang="fr-FR" dirty="0"/>
                    </a:p>
                  </a:txBody>
                  <a:tcPr/>
                </a:tc>
                <a:tc>
                  <a:txBody>
                    <a:bodyPr/>
                    <a:lstStyle/>
                    <a:p>
                      <a:endParaRPr lang="fr-FR" dirty="0"/>
                    </a:p>
                  </a:txBody>
                  <a:tcPr/>
                </a:tc>
              </a:tr>
              <a:tr h="398814">
                <a:tc>
                  <a:txBody>
                    <a:bodyPr/>
                    <a:lstStyle/>
                    <a:p>
                      <a:r>
                        <a:rPr lang="fr-FR" dirty="0" smtClean="0"/>
                        <a:t>Sexe</a:t>
                      </a:r>
                      <a:endParaRPr lang="fr-FR" dirty="0"/>
                    </a:p>
                  </a:txBody>
                  <a:tcPr/>
                </a:tc>
                <a:tc>
                  <a:txBody>
                    <a:bodyPr/>
                    <a:lstStyle/>
                    <a:p>
                      <a:r>
                        <a:rPr lang="fr-FR" dirty="0" smtClean="0"/>
                        <a:t>17F 10M</a:t>
                      </a:r>
                      <a:endParaRPr lang="fr-FR" dirty="0"/>
                    </a:p>
                  </a:txBody>
                  <a:tcPr/>
                </a:tc>
              </a:tr>
              <a:tr h="398814">
                <a:tc>
                  <a:txBody>
                    <a:bodyPr/>
                    <a:lstStyle/>
                    <a:p>
                      <a:r>
                        <a:rPr lang="fr-FR" dirty="0" smtClean="0"/>
                        <a:t>Age médian</a:t>
                      </a:r>
                      <a:endParaRPr lang="fr-FR" dirty="0"/>
                    </a:p>
                  </a:txBody>
                  <a:tcPr/>
                </a:tc>
                <a:tc>
                  <a:txBody>
                    <a:bodyPr/>
                    <a:lstStyle/>
                    <a:p>
                      <a:r>
                        <a:rPr lang="fr-FR" dirty="0" smtClean="0"/>
                        <a:t>73 ans [15 ; 93]</a:t>
                      </a:r>
                      <a:endParaRPr lang="fr-FR" dirty="0"/>
                    </a:p>
                  </a:txBody>
                  <a:tcPr/>
                </a:tc>
              </a:tr>
              <a:tr h="997034">
                <a:tc>
                  <a:txBody>
                    <a:bodyPr/>
                    <a:lstStyle/>
                    <a:p>
                      <a:r>
                        <a:rPr lang="fr-FR" dirty="0" smtClean="0"/>
                        <a:t>PID</a:t>
                      </a:r>
                      <a:endParaRPr lang="fr-FR" dirty="0"/>
                    </a:p>
                  </a:txBody>
                  <a:tcPr/>
                </a:tc>
                <a:tc>
                  <a:txBody>
                    <a:bodyPr/>
                    <a:lstStyle/>
                    <a:p>
                      <a:r>
                        <a:rPr lang="fr-FR" dirty="0" smtClean="0"/>
                        <a:t>n</a:t>
                      </a:r>
                      <a:r>
                        <a:rPr lang="fr-FR" baseline="0" dirty="0" smtClean="0"/>
                        <a:t> </a:t>
                      </a:r>
                      <a:r>
                        <a:rPr lang="fr-FR" dirty="0" smtClean="0"/>
                        <a:t>=7  (26%)</a:t>
                      </a:r>
                    </a:p>
                    <a:p>
                      <a:r>
                        <a:rPr lang="fr-FR" dirty="0" smtClean="0"/>
                        <a:t>Sexe 3F  4M </a:t>
                      </a:r>
                    </a:p>
                    <a:p>
                      <a:r>
                        <a:rPr lang="fr-FR" dirty="0" smtClean="0"/>
                        <a:t>Âge 59 à 79 ans médiane 75</a:t>
                      </a:r>
                      <a:endParaRPr lang="fr-FR" dirty="0"/>
                    </a:p>
                  </a:txBody>
                  <a:tcPr/>
                </a:tc>
              </a:tr>
              <a:tr h="686844">
                <a:tc>
                  <a:txBody>
                    <a:bodyPr/>
                    <a:lstStyle/>
                    <a:p>
                      <a:r>
                        <a:rPr lang="fr-FR" dirty="0" smtClean="0"/>
                        <a:t>Multiplexage</a:t>
                      </a:r>
                      <a:r>
                        <a:rPr lang="fr-FR" baseline="0" dirty="0" smtClean="0"/>
                        <a:t> indétectable (anti-TRIM21 &lt;0, IA)</a:t>
                      </a:r>
                      <a:endParaRPr lang="fr-FR" dirty="0"/>
                    </a:p>
                  </a:txBody>
                  <a:tcPr/>
                </a:tc>
                <a:tc>
                  <a:txBody>
                    <a:bodyPr/>
                    <a:lstStyle/>
                    <a:p>
                      <a:r>
                        <a:rPr lang="fr-FR" dirty="0" smtClean="0"/>
                        <a:t>n = 11</a:t>
                      </a:r>
                      <a:endParaRPr lang="fr-FR" dirty="0"/>
                    </a:p>
                  </a:txBody>
                  <a:tcPr/>
                </a:tc>
              </a:tr>
              <a:tr h="720080">
                <a:tc>
                  <a:txBody>
                    <a:bodyPr/>
                    <a:lstStyle/>
                    <a:p>
                      <a:r>
                        <a:rPr lang="fr-FR" baseline="0" dirty="0" smtClean="0"/>
                        <a:t>Multiplexage signal détectable</a:t>
                      </a:r>
                      <a:endParaRPr lang="fr-FR" dirty="0"/>
                    </a:p>
                  </a:txBody>
                  <a:tcPr/>
                </a:tc>
                <a:tc>
                  <a:txBody>
                    <a:bodyPr/>
                    <a:lstStyle/>
                    <a:p>
                      <a:r>
                        <a:rPr lang="fr-FR" dirty="0" smtClean="0"/>
                        <a:t>n= 16   </a:t>
                      </a:r>
                      <a:r>
                        <a:rPr lang="fr-FR" baseline="0" dirty="0" smtClean="0"/>
                        <a:t>[0,2 – 0,8 IA ]  (seuil de positivité 1,0 IA)</a:t>
                      </a:r>
                      <a:endParaRPr lang="fr-FR" dirty="0" smtClean="0"/>
                    </a:p>
                    <a:p>
                      <a:r>
                        <a:rPr lang="fr-FR" dirty="0" smtClean="0"/>
                        <a:t>µ </a:t>
                      </a:r>
                      <a:r>
                        <a:rPr lang="fr-FR" baseline="0" dirty="0" smtClean="0"/>
                        <a:t>= 0,4 IA = médiane</a:t>
                      </a:r>
                    </a:p>
                  </a:txBody>
                  <a:tcPr/>
                </a:tc>
              </a:tr>
              <a:tr h="398814">
                <a:tc>
                  <a:txBody>
                    <a:bodyPr/>
                    <a:lstStyle/>
                    <a:p>
                      <a:r>
                        <a:rPr lang="fr-FR" dirty="0" smtClean="0"/>
                        <a:t>Nombre de </a:t>
                      </a:r>
                      <a:r>
                        <a:rPr lang="fr-FR" dirty="0" err="1" smtClean="0"/>
                        <a:t>positivation</a:t>
                      </a:r>
                      <a:r>
                        <a:rPr lang="fr-FR" dirty="0" smtClean="0"/>
                        <a:t> du </a:t>
                      </a:r>
                      <a:r>
                        <a:rPr lang="fr-FR" dirty="0" err="1" smtClean="0"/>
                        <a:t>Bioplex</a:t>
                      </a:r>
                      <a:r>
                        <a:rPr lang="fr-FR" dirty="0" smtClean="0"/>
                        <a:t> au cours du temps</a:t>
                      </a:r>
                      <a:endParaRPr lang="fr-FR" dirty="0"/>
                    </a:p>
                  </a:txBody>
                  <a:tcPr/>
                </a:tc>
                <a:tc>
                  <a:txBody>
                    <a:bodyPr/>
                    <a:lstStyle/>
                    <a:p>
                      <a:r>
                        <a:rPr lang="fr-FR" dirty="0" smtClean="0"/>
                        <a:t>n=2</a:t>
                      </a:r>
                      <a:endParaRPr lang="fr-FR" dirty="0"/>
                    </a:p>
                  </a:txBody>
                  <a:tcPr/>
                </a:tc>
              </a:tr>
              <a:tr h="398814">
                <a:tc>
                  <a:txBody>
                    <a:bodyPr/>
                    <a:lstStyle/>
                    <a:p>
                      <a:r>
                        <a:rPr lang="fr-FR" dirty="0" smtClean="0"/>
                        <a:t>Valeur </a:t>
                      </a:r>
                      <a:r>
                        <a:rPr lang="fr-FR" dirty="0" err="1" smtClean="0"/>
                        <a:t>immunodot</a:t>
                      </a:r>
                      <a:endParaRPr lang="fr-FR" dirty="0"/>
                    </a:p>
                  </a:txBody>
                  <a:tcPr/>
                </a:tc>
                <a:tc>
                  <a:txBody>
                    <a:bodyPr/>
                    <a:lstStyle/>
                    <a:p>
                      <a:r>
                        <a:rPr lang="fr-FR" baseline="0" dirty="0" smtClean="0"/>
                        <a:t>[16 – 123] </a:t>
                      </a:r>
                    </a:p>
                    <a:p>
                      <a:r>
                        <a:rPr lang="fr-FR" sz="1200" baseline="0" dirty="0" smtClean="0"/>
                        <a:t>(30 dossiers ; 33 valeurs ; 2 données manquantes)</a:t>
                      </a:r>
                      <a:endParaRPr lang="fr-FR" sz="1200" dirty="0"/>
                    </a:p>
                  </a:txBody>
                  <a:tcPr/>
                </a:tc>
              </a:tr>
            </a:tbl>
          </a:graphicData>
        </a:graphic>
      </p:graphicFrame>
    </p:spTree>
    <p:extLst>
      <p:ext uri="{BB962C8B-B14F-4D97-AF65-F5344CB8AC3E}">
        <p14:creationId xmlns:p14="http://schemas.microsoft.com/office/powerpoint/2010/main" val="1610229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graphicFrame>
        <p:nvGraphicFramePr>
          <p:cNvPr id="11" name="Tableau 10"/>
          <p:cNvGraphicFramePr>
            <a:graphicFrameLocks noGrp="1"/>
          </p:cNvGraphicFramePr>
          <p:nvPr>
            <p:extLst>
              <p:ext uri="{D42A27DB-BD31-4B8C-83A1-F6EECF244321}">
                <p14:modId xmlns:p14="http://schemas.microsoft.com/office/powerpoint/2010/main" val="3370568710"/>
              </p:ext>
            </p:extLst>
          </p:nvPr>
        </p:nvGraphicFramePr>
        <p:xfrm>
          <a:off x="417545" y="1582064"/>
          <a:ext cx="8402927" cy="3477028"/>
        </p:xfrm>
        <a:graphic>
          <a:graphicData uri="http://schemas.openxmlformats.org/drawingml/2006/table">
            <a:tbl>
              <a:tblPr/>
              <a:tblGrid>
                <a:gridCol w="1182851"/>
                <a:gridCol w="1045242"/>
                <a:gridCol w="904705"/>
                <a:gridCol w="1393656"/>
                <a:gridCol w="1335099"/>
                <a:gridCol w="1241409"/>
                <a:gridCol w="1299965"/>
              </a:tblGrid>
              <a:tr h="733352">
                <a:tc>
                  <a:txBody>
                    <a:bodyPr/>
                    <a:lstStyle/>
                    <a:p>
                      <a:pPr algn="ctr" fontAlgn="ctr"/>
                      <a:r>
                        <a:rPr lang="fr-FR" sz="1600" b="1" i="0" u="none" strike="noStrike" dirty="0">
                          <a:solidFill>
                            <a:srgbClr val="000000"/>
                          </a:solidFill>
                          <a:effectLst/>
                          <a:latin typeface="Calibri"/>
                        </a:rPr>
                        <a:t>Patient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Service demandeur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Sexe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Age en 2022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err="1">
                          <a:solidFill>
                            <a:srgbClr val="000000"/>
                          </a:solidFill>
                          <a:effectLst/>
                          <a:latin typeface="Calibri"/>
                        </a:rPr>
                        <a:t>Diag</a:t>
                      </a:r>
                      <a:r>
                        <a:rPr lang="fr-FR" sz="1600" b="1" i="0" u="none" strike="noStrike" dirty="0">
                          <a:solidFill>
                            <a:srgbClr val="000000"/>
                          </a:solidFill>
                          <a:effectLst/>
                          <a:latin typeface="Calibri"/>
                        </a:rPr>
                        <a:t>. connectivite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POSITIVATION BPLX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76814">
                <a:tc>
                  <a:txBody>
                    <a:bodyPr/>
                    <a:lstStyle/>
                    <a:p>
                      <a:pPr algn="ctr" fontAlgn="ctr"/>
                      <a:r>
                        <a:rPr lang="fr-FR" sz="1600" b="1" i="0" u="none" strike="noStrike">
                          <a:solidFill>
                            <a:srgbClr val="000000"/>
                          </a:solidFill>
                          <a:effectLst/>
                          <a:latin typeface="Calibri"/>
                        </a:rPr>
                        <a:t>PID1</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59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PID FPI</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a:solidFill>
                            <a:srgbClr val="000000"/>
                          </a:solidFill>
                          <a:effectLst/>
                          <a:latin typeface="Calibri"/>
                        </a:rPr>
                        <a:t>PID2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SGS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276814">
                <a:tc>
                  <a:txBody>
                    <a:bodyPr/>
                    <a:lstStyle/>
                    <a:p>
                      <a:pPr algn="ctr" fontAlgn="ctr"/>
                      <a:r>
                        <a:rPr lang="fr-FR" sz="1600" b="1" i="0" u="none" strike="noStrike">
                          <a:solidFill>
                            <a:srgbClr val="000000"/>
                          </a:solidFill>
                          <a:effectLst/>
                          <a:latin typeface="Calibri"/>
                        </a:rPr>
                        <a:t>PID3</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a:txBody>
                    <a:bodyPr/>
                    <a:lstStyle/>
                    <a:p>
                      <a:pPr algn="ctr" fontAlgn="ctr"/>
                      <a:r>
                        <a:rPr lang="fr-FR" sz="1600" b="1" i="0" u="none" strike="noStrike">
                          <a:solidFill>
                            <a:srgbClr val="000000"/>
                          </a:solidFill>
                          <a:effectLst/>
                          <a:latin typeface="Calibri"/>
                        </a:rPr>
                        <a:t>PID4</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PID IPAF</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276814">
                <a:tc>
                  <a:txBody>
                    <a:bodyPr/>
                    <a:lstStyle/>
                    <a:p>
                      <a:pPr algn="ctr" fontAlgn="ctr"/>
                      <a:r>
                        <a:rPr lang="fr-FR" sz="1600" b="1" i="0" u="none" strike="noStrike">
                          <a:solidFill>
                            <a:srgbClr val="000000"/>
                          </a:solidFill>
                          <a:effectLst/>
                          <a:latin typeface="Calibri"/>
                        </a:rPr>
                        <a:t>PID5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SCL SGS2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dirty="0">
                          <a:solidFill>
                            <a:srgbClr val="000000"/>
                          </a:solidFill>
                          <a:effectLst/>
                          <a:latin typeface="Calibri"/>
                        </a:rPr>
                        <a:t>PID6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dirty="0">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PID PINS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529164">
                <a:tc>
                  <a:txBody>
                    <a:bodyPr/>
                    <a:lstStyle/>
                    <a:p>
                      <a:pPr algn="ctr" fontAlgn="ctr"/>
                      <a:r>
                        <a:rPr lang="fr-FR" sz="1600" b="1" i="0" u="none" strike="noStrike">
                          <a:solidFill>
                            <a:srgbClr val="000000"/>
                          </a:solidFill>
                          <a:effectLst/>
                          <a:latin typeface="Calibri"/>
                        </a:rPr>
                        <a:t>PID7</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 post Hydrea</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bl>
          </a:graphicData>
        </a:graphic>
      </p:graphicFrame>
      <p:sp>
        <p:nvSpPr>
          <p:cNvPr id="2" name="Rectangle 1"/>
          <p:cNvSpPr/>
          <p:nvPr/>
        </p:nvSpPr>
        <p:spPr>
          <a:xfrm>
            <a:off x="251520" y="836712"/>
            <a:ext cx="8712968" cy="461665"/>
          </a:xfrm>
          <a:prstGeom prst="rect">
            <a:avLst/>
          </a:prstGeom>
        </p:spPr>
        <p:txBody>
          <a:bodyPr wrap="square">
            <a:spAutoFit/>
          </a:bodyPr>
          <a:lstStyle/>
          <a:p>
            <a:r>
              <a:rPr lang="fr-FR" sz="2400" dirty="0">
                <a:solidFill>
                  <a:schemeClr val="accent6">
                    <a:lumMod val="75000"/>
                  </a:schemeClr>
                </a:solidFill>
              </a:rPr>
              <a:t>Groupe Ro52 DISC avec aucun autre auto-</a:t>
            </a:r>
            <a:r>
              <a:rPr lang="fr-FR" sz="2400" dirty="0" err="1">
                <a:solidFill>
                  <a:schemeClr val="accent6">
                    <a:lumMod val="75000"/>
                  </a:schemeClr>
                </a:solidFill>
              </a:rPr>
              <a:t>Ac</a:t>
            </a:r>
            <a:r>
              <a:rPr lang="fr-FR" sz="2400" dirty="0">
                <a:solidFill>
                  <a:schemeClr val="accent6">
                    <a:lumMod val="75000"/>
                  </a:schemeClr>
                </a:solidFill>
              </a:rPr>
              <a:t> ou anti-SSB seul +faible</a:t>
            </a:r>
          </a:p>
        </p:txBody>
      </p:sp>
    </p:spTree>
    <p:extLst>
      <p:ext uri="{BB962C8B-B14F-4D97-AF65-F5344CB8AC3E}">
        <p14:creationId xmlns:p14="http://schemas.microsoft.com/office/powerpoint/2010/main" val="3730889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3773624820"/>
              </p:ext>
            </p:extLst>
          </p:nvPr>
        </p:nvGraphicFramePr>
        <p:xfrm>
          <a:off x="1115616" y="1628800"/>
          <a:ext cx="6553150" cy="3970902"/>
        </p:xfrm>
        <a:graphic>
          <a:graphicData uri="http://schemas.openxmlformats.org/drawingml/2006/table">
            <a:tbl>
              <a:tblPr/>
              <a:tblGrid>
                <a:gridCol w="1422608"/>
                <a:gridCol w="2986067"/>
                <a:gridCol w="2144475"/>
              </a:tblGrid>
              <a:tr h="985926">
                <a:tc>
                  <a:txBody>
                    <a:bodyPr/>
                    <a:lstStyle/>
                    <a:p>
                      <a:pPr algn="ctr" fontAlgn="ctr"/>
                      <a:r>
                        <a:rPr lang="fr-FR" sz="1600" b="1" i="0" u="none" strike="noStrike" dirty="0">
                          <a:solidFill>
                            <a:srgbClr val="000000"/>
                          </a:solidFill>
                          <a:effectLst/>
                          <a:latin typeface="Calibri"/>
                        </a:rPr>
                        <a:t>Patient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Fluorescence nucléaire sur HEp2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Fluorescence cytoplasmique sur HEp2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331664">
                <a:tc>
                  <a:txBody>
                    <a:bodyPr/>
                    <a:lstStyle/>
                    <a:p>
                      <a:pPr algn="ctr" fontAlgn="ctr"/>
                      <a:r>
                        <a:rPr lang="fr-FR" sz="1600" b="1" i="0" u="none" strike="noStrike">
                          <a:solidFill>
                            <a:srgbClr val="000000"/>
                          </a:solidFill>
                          <a:effectLst/>
                          <a:latin typeface="Calibri"/>
                        </a:rPr>
                        <a:t>PID1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Moucheté 1/100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rowSpan="2">
                  <a:txBody>
                    <a:bodyPr/>
                    <a:lstStyle/>
                    <a:p>
                      <a:pPr algn="ctr" fontAlgn="ctr"/>
                      <a:r>
                        <a:rPr lang="fr-FR" sz="1600" b="1" i="0" u="none" strike="noStrike">
                          <a:solidFill>
                            <a:srgbClr val="000000"/>
                          </a:solidFill>
                          <a:effectLst/>
                          <a:latin typeface="Calibri"/>
                        </a:rPr>
                        <a:t>PID2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Homogène 1/320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vMerge="1">
                  <a:txBody>
                    <a:bodyPr/>
                    <a:lstStyle/>
                    <a:p>
                      <a:endParaRPr lang="fr-FR"/>
                    </a:p>
                  </a:txBody>
                  <a:tcPr/>
                </a:tc>
                <a:tc>
                  <a:txBody>
                    <a:bodyPr/>
                    <a:lstStyle/>
                    <a:p>
                      <a:pPr algn="ctr" fontAlgn="ctr"/>
                      <a:r>
                        <a:rPr lang="fr-FR" sz="1600" b="0" i="0" u="none" strike="noStrike">
                          <a:solidFill>
                            <a:srgbClr val="000000"/>
                          </a:solidFill>
                          <a:effectLst/>
                          <a:latin typeface="Calibri"/>
                        </a:rPr>
                        <a:t>Homogène 1/160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a:txBody>
                    <a:bodyPr/>
                    <a:lstStyle/>
                    <a:p>
                      <a:pPr algn="ctr" fontAlgn="ctr"/>
                      <a:r>
                        <a:rPr lang="fr-FR" sz="1600" b="1" i="0" u="none" strike="noStrike">
                          <a:solidFill>
                            <a:srgbClr val="000000"/>
                          </a:solidFill>
                          <a:effectLst/>
                          <a:latin typeface="Calibri"/>
                        </a:rPr>
                        <a:t>PID3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Homogène 1/640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a:txBody>
                    <a:bodyPr/>
                    <a:lstStyle/>
                    <a:p>
                      <a:pPr algn="ctr" fontAlgn="ctr"/>
                      <a:r>
                        <a:rPr lang="fr-FR" sz="1600" b="1" i="0" u="none" strike="noStrike">
                          <a:solidFill>
                            <a:srgbClr val="000000"/>
                          </a:solidFill>
                          <a:effectLst/>
                          <a:latin typeface="Calibri"/>
                        </a:rPr>
                        <a:t>PID4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finement granulaire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a:txBody>
                    <a:bodyPr/>
                    <a:lstStyle/>
                    <a:p>
                      <a:pPr algn="ctr" fontAlgn="ctr"/>
                      <a:r>
                        <a:rPr lang="fr-FR" sz="1600" b="1" i="0" u="none" strike="noStrike">
                          <a:solidFill>
                            <a:srgbClr val="000000"/>
                          </a:solidFill>
                          <a:effectLst/>
                          <a:latin typeface="Calibri"/>
                        </a:rPr>
                        <a:t>PID5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Homogène 640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rowSpan="2">
                  <a:txBody>
                    <a:bodyPr/>
                    <a:lstStyle/>
                    <a:p>
                      <a:pPr algn="ctr" fontAlgn="ctr"/>
                      <a:r>
                        <a:rPr lang="fr-FR" sz="1600" b="1" i="0" u="none" strike="noStrike">
                          <a:solidFill>
                            <a:srgbClr val="000000"/>
                          </a:solidFill>
                          <a:effectLst/>
                          <a:latin typeface="Calibri"/>
                        </a:rPr>
                        <a:t>PID6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Moucheté (atypique) 1/160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vMerge="1">
                  <a:txBody>
                    <a:bodyPr/>
                    <a:lstStyle/>
                    <a:p>
                      <a:endParaRPr lang="fr-FR"/>
                    </a:p>
                  </a:txBody>
                  <a:tcPr/>
                </a:tc>
                <a:tc>
                  <a:txBody>
                    <a:bodyPr/>
                    <a:lstStyle/>
                    <a:p>
                      <a:pPr algn="ctr" fontAlgn="ctr"/>
                      <a:r>
                        <a:rPr lang="fr-FR" sz="1600" b="0" i="0" u="none" strike="noStrike">
                          <a:solidFill>
                            <a:srgbClr val="000000"/>
                          </a:solidFill>
                          <a:effectLst/>
                          <a:latin typeface="Calibri"/>
                        </a:rPr>
                        <a:t>Moucheté et nucléolaire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4">
                <a:tc>
                  <a:txBody>
                    <a:bodyPr/>
                    <a:lstStyle/>
                    <a:p>
                      <a:pPr algn="ctr" fontAlgn="ctr"/>
                      <a:r>
                        <a:rPr lang="fr-FR" sz="1600" b="1" i="0" u="none" strike="noStrike">
                          <a:solidFill>
                            <a:srgbClr val="000000"/>
                          </a:solidFill>
                          <a:effectLst/>
                          <a:latin typeface="Calibri"/>
                        </a:rPr>
                        <a:t>PID7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Moucheté 1/100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(filaments)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251520" y="836712"/>
            <a:ext cx="8712968" cy="461665"/>
          </a:xfrm>
          <a:prstGeom prst="rect">
            <a:avLst/>
          </a:prstGeom>
        </p:spPr>
        <p:txBody>
          <a:bodyPr wrap="square">
            <a:spAutoFit/>
          </a:bodyPr>
          <a:lstStyle/>
          <a:p>
            <a:r>
              <a:rPr lang="fr-FR" sz="2400" dirty="0">
                <a:solidFill>
                  <a:schemeClr val="accent6">
                    <a:lumMod val="75000"/>
                  </a:schemeClr>
                </a:solidFill>
              </a:rPr>
              <a:t>Groupe Ro52 DISC avec aucun autre auto-</a:t>
            </a:r>
            <a:r>
              <a:rPr lang="fr-FR" sz="2400" dirty="0" err="1">
                <a:solidFill>
                  <a:schemeClr val="accent6">
                    <a:lumMod val="75000"/>
                  </a:schemeClr>
                </a:solidFill>
              </a:rPr>
              <a:t>Ac</a:t>
            </a:r>
            <a:r>
              <a:rPr lang="fr-FR" sz="2400" dirty="0">
                <a:solidFill>
                  <a:schemeClr val="accent6">
                    <a:lumMod val="75000"/>
                  </a:schemeClr>
                </a:solidFill>
              </a:rPr>
              <a:t> ou anti-SSB seul +faible</a:t>
            </a:r>
          </a:p>
        </p:txBody>
      </p:sp>
      <p:sp>
        <p:nvSpPr>
          <p:cNvPr id="8"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spTree>
    <p:extLst>
      <p:ext uri="{BB962C8B-B14F-4D97-AF65-F5344CB8AC3E}">
        <p14:creationId xmlns:p14="http://schemas.microsoft.com/office/powerpoint/2010/main" val="2239679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graphicFrame>
        <p:nvGraphicFramePr>
          <p:cNvPr id="11" name="Tableau 10"/>
          <p:cNvGraphicFramePr>
            <a:graphicFrameLocks noGrp="1"/>
          </p:cNvGraphicFramePr>
          <p:nvPr>
            <p:extLst>
              <p:ext uri="{D42A27DB-BD31-4B8C-83A1-F6EECF244321}">
                <p14:modId xmlns:p14="http://schemas.microsoft.com/office/powerpoint/2010/main" val="1846029096"/>
              </p:ext>
            </p:extLst>
          </p:nvPr>
        </p:nvGraphicFramePr>
        <p:xfrm>
          <a:off x="417545" y="1582064"/>
          <a:ext cx="8402927" cy="3477028"/>
        </p:xfrm>
        <a:graphic>
          <a:graphicData uri="http://schemas.openxmlformats.org/drawingml/2006/table">
            <a:tbl>
              <a:tblPr/>
              <a:tblGrid>
                <a:gridCol w="1182851"/>
                <a:gridCol w="1045242"/>
                <a:gridCol w="904705"/>
                <a:gridCol w="1393656"/>
                <a:gridCol w="1335099"/>
                <a:gridCol w="1241409"/>
                <a:gridCol w="1299965"/>
              </a:tblGrid>
              <a:tr h="733352">
                <a:tc>
                  <a:txBody>
                    <a:bodyPr/>
                    <a:lstStyle/>
                    <a:p>
                      <a:pPr algn="ctr" fontAlgn="ctr"/>
                      <a:r>
                        <a:rPr lang="fr-FR" sz="1600" b="1" i="0" u="none" strike="noStrike" dirty="0">
                          <a:solidFill>
                            <a:srgbClr val="000000"/>
                          </a:solidFill>
                          <a:effectLst/>
                          <a:latin typeface="Calibri"/>
                        </a:rPr>
                        <a:t>Patient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Service demandeur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Sexe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Age en 2022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err="1">
                          <a:solidFill>
                            <a:srgbClr val="000000"/>
                          </a:solidFill>
                          <a:effectLst/>
                          <a:latin typeface="Calibri"/>
                        </a:rPr>
                        <a:t>Diag</a:t>
                      </a:r>
                      <a:r>
                        <a:rPr lang="fr-FR" sz="1600" b="1" i="0" u="none" strike="noStrike" dirty="0">
                          <a:solidFill>
                            <a:srgbClr val="000000"/>
                          </a:solidFill>
                          <a:effectLst/>
                          <a:latin typeface="Calibri"/>
                        </a:rPr>
                        <a:t>. connectivite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POSITIVATION BPLX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76814">
                <a:tc>
                  <a:txBody>
                    <a:bodyPr/>
                    <a:lstStyle/>
                    <a:p>
                      <a:pPr algn="ctr" fontAlgn="ctr"/>
                      <a:r>
                        <a:rPr lang="fr-FR" sz="1600" b="1" i="0" u="none" strike="noStrike">
                          <a:solidFill>
                            <a:srgbClr val="000000"/>
                          </a:solidFill>
                          <a:effectLst/>
                          <a:latin typeface="Calibri"/>
                        </a:rPr>
                        <a:t>PID1</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59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PID FPI</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a:solidFill>
                            <a:srgbClr val="000000"/>
                          </a:solidFill>
                          <a:effectLst/>
                          <a:latin typeface="Calibri"/>
                        </a:rPr>
                        <a:t>PID2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SGS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276814">
                <a:tc>
                  <a:txBody>
                    <a:bodyPr/>
                    <a:lstStyle/>
                    <a:p>
                      <a:pPr algn="ctr" fontAlgn="ctr"/>
                      <a:r>
                        <a:rPr lang="fr-FR" sz="1600" b="1" i="0" u="none" strike="noStrike">
                          <a:solidFill>
                            <a:srgbClr val="000000"/>
                          </a:solidFill>
                          <a:effectLst/>
                          <a:latin typeface="Calibri"/>
                        </a:rPr>
                        <a:t>PID3</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a:txBody>
                    <a:bodyPr/>
                    <a:lstStyle/>
                    <a:p>
                      <a:pPr algn="ctr" fontAlgn="ctr"/>
                      <a:r>
                        <a:rPr lang="fr-FR" sz="1600" b="1" i="0" u="none" strike="noStrike">
                          <a:solidFill>
                            <a:srgbClr val="000000"/>
                          </a:solidFill>
                          <a:effectLst/>
                          <a:latin typeface="Calibri"/>
                        </a:rPr>
                        <a:t>PID4</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 IPAF</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276814">
                <a:tc>
                  <a:txBody>
                    <a:bodyPr/>
                    <a:lstStyle/>
                    <a:p>
                      <a:pPr algn="ctr" fontAlgn="ctr"/>
                      <a:r>
                        <a:rPr lang="fr-FR" sz="1600" b="1" i="0" u="none" strike="noStrike">
                          <a:solidFill>
                            <a:srgbClr val="000000"/>
                          </a:solidFill>
                          <a:effectLst/>
                          <a:latin typeface="Calibri"/>
                        </a:rPr>
                        <a:t>PID5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SCL SGS2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dirty="0">
                          <a:solidFill>
                            <a:srgbClr val="000000"/>
                          </a:solidFill>
                          <a:effectLst/>
                          <a:latin typeface="Calibri"/>
                        </a:rPr>
                        <a:t>PID6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dirty="0">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PID PINS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529164">
                <a:tc>
                  <a:txBody>
                    <a:bodyPr/>
                    <a:lstStyle/>
                    <a:p>
                      <a:pPr algn="ctr" fontAlgn="ctr"/>
                      <a:r>
                        <a:rPr lang="fr-FR" sz="1600" b="1" i="0" u="none" strike="noStrike">
                          <a:solidFill>
                            <a:srgbClr val="000000"/>
                          </a:solidFill>
                          <a:effectLst/>
                          <a:latin typeface="Calibri"/>
                        </a:rPr>
                        <a:t>PID7</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 post Hydrea</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bl>
          </a:graphicData>
        </a:graphic>
      </p:graphicFrame>
      <p:sp>
        <p:nvSpPr>
          <p:cNvPr id="6" name="Rectangle 5"/>
          <p:cNvSpPr/>
          <p:nvPr/>
        </p:nvSpPr>
        <p:spPr>
          <a:xfrm>
            <a:off x="251520" y="836712"/>
            <a:ext cx="8712968" cy="461665"/>
          </a:xfrm>
          <a:prstGeom prst="rect">
            <a:avLst/>
          </a:prstGeom>
        </p:spPr>
        <p:txBody>
          <a:bodyPr wrap="square">
            <a:spAutoFit/>
          </a:bodyPr>
          <a:lstStyle/>
          <a:p>
            <a:r>
              <a:rPr lang="fr-FR" sz="2400" dirty="0">
                <a:solidFill>
                  <a:schemeClr val="accent6">
                    <a:lumMod val="75000"/>
                  </a:schemeClr>
                </a:solidFill>
              </a:rPr>
              <a:t>Groupe Ro52 DISC avec aucun autre auto-</a:t>
            </a:r>
            <a:r>
              <a:rPr lang="fr-FR" sz="2400" dirty="0" err="1">
                <a:solidFill>
                  <a:schemeClr val="accent6">
                    <a:lumMod val="75000"/>
                  </a:schemeClr>
                </a:solidFill>
              </a:rPr>
              <a:t>Ac</a:t>
            </a:r>
            <a:r>
              <a:rPr lang="fr-FR" sz="2400" dirty="0">
                <a:solidFill>
                  <a:schemeClr val="accent6">
                    <a:lumMod val="75000"/>
                  </a:schemeClr>
                </a:solidFill>
              </a:rPr>
              <a:t> ou anti-SSB seul +faible</a:t>
            </a:r>
          </a:p>
        </p:txBody>
      </p:sp>
    </p:spTree>
    <p:extLst>
      <p:ext uri="{BB962C8B-B14F-4D97-AF65-F5344CB8AC3E}">
        <p14:creationId xmlns:p14="http://schemas.microsoft.com/office/powerpoint/2010/main" val="2802191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txBox="1">
            <a:spLocks noGrp="1"/>
          </p:cNvSpPr>
          <p:nvPr>
            <p:ph idx="1"/>
          </p:nvPr>
        </p:nvSpPr>
        <p:spPr>
          <a:xfrm>
            <a:off x="437000" y="5254227"/>
            <a:ext cx="8229600" cy="1271117"/>
          </a:xfrm>
          <a:prstGeom prst="rect">
            <a:avLst/>
          </a:prstGeom>
          <a:noFill/>
        </p:spPr>
        <p:txBody>
          <a:bodyPr wrap="square" rtlCol="0">
            <a:spAutoFit/>
          </a:bodyPr>
          <a:lstStyle/>
          <a:p>
            <a:pPr marL="0" indent="0" algn="ctr">
              <a:buNone/>
            </a:pPr>
            <a:r>
              <a:rPr lang="fr-FR" sz="2000" dirty="0" smtClean="0">
                <a:sym typeface="Wingdings 2"/>
              </a:rPr>
              <a:t>3 PID associées à connectivite ; 4 sans connectivite associée</a:t>
            </a:r>
          </a:p>
          <a:p>
            <a:pPr marL="0" indent="0" algn="ctr">
              <a:buNone/>
            </a:pPr>
            <a:endParaRPr lang="fr-FR" sz="1050" dirty="0" smtClean="0">
              <a:sym typeface="Wingdings 2"/>
            </a:endParaRPr>
          </a:p>
          <a:p>
            <a:pPr marL="0" indent="0" algn="ctr">
              <a:buNone/>
            </a:pPr>
            <a:r>
              <a:rPr lang="fr-FR" sz="2000" dirty="0" smtClean="0">
                <a:sym typeface="Wingdings 2"/>
              </a:rPr>
              <a:t></a:t>
            </a:r>
            <a:r>
              <a:rPr lang="fr-FR" sz="2000" u="sng" dirty="0" smtClean="0"/>
              <a:t>Potentiellement</a:t>
            </a:r>
            <a:r>
              <a:rPr lang="fr-FR" sz="2000" dirty="0" smtClean="0"/>
              <a:t> </a:t>
            </a:r>
            <a:r>
              <a:rPr lang="fr-FR" sz="2000" dirty="0" smtClean="0">
                <a:solidFill>
                  <a:schemeClr val="accent6">
                    <a:lumMod val="75000"/>
                  </a:schemeClr>
                </a:solidFill>
              </a:rPr>
              <a:t>4</a:t>
            </a:r>
            <a:r>
              <a:rPr lang="fr-FR" sz="2000" dirty="0" smtClean="0"/>
              <a:t> PID IPAF « récupérées » par le dot</a:t>
            </a:r>
            <a:r>
              <a:rPr lang="fr-FR" sz="2000" dirty="0"/>
              <a:t> </a:t>
            </a:r>
            <a:r>
              <a:rPr lang="fr-FR" sz="2000" dirty="0" smtClean="0"/>
              <a:t>sur 27 patients (15%) dont 1 étiquetée PID post </a:t>
            </a:r>
            <a:r>
              <a:rPr lang="fr-FR" sz="2000" dirty="0" err="1" smtClean="0"/>
              <a:t>Hydrea</a:t>
            </a:r>
            <a:r>
              <a:rPr lang="fr-FR" sz="2000" dirty="0" smtClean="0"/>
              <a:t> (</a:t>
            </a:r>
            <a:r>
              <a:rPr lang="fr-FR" sz="2000" dirty="0" err="1" smtClean="0"/>
              <a:t>ttt</a:t>
            </a:r>
            <a:r>
              <a:rPr lang="fr-FR" sz="2000" dirty="0" smtClean="0"/>
              <a:t> reçu pour SMP)</a:t>
            </a:r>
          </a:p>
        </p:txBody>
      </p:sp>
      <p:sp>
        <p:nvSpPr>
          <p:cNvPr id="5"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graphicFrame>
        <p:nvGraphicFramePr>
          <p:cNvPr id="11" name="Tableau 10"/>
          <p:cNvGraphicFramePr>
            <a:graphicFrameLocks noGrp="1"/>
          </p:cNvGraphicFramePr>
          <p:nvPr>
            <p:extLst>
              <p:ext uri="{D42A27DB-BD31-4B8C-83A1-F6EECF244321}">
                <p14:modId xmlns:p14="http://schemas.microsoft.com/office/powerpoint/2010/main" val="443231316"/>
              </p:ext>
            </p:extLst>
          </p:nvPr>
        </p:nvGraphicFramePr>
        <p:xfrm>
          <a:off x="417545" y="1582064"/>
          <a:ext cx="8402927" cy="3477028"/>
        </p:xfrm>
        <a:graphic>
          <a:graphicData uri="http://schemas.openxmlformats.org/drawingml/2006/table">
            <a:tbl>
              <a:tblPr/>
              <a:tblGrid>
                <a:gridCol w="1182851"/>
                <a:gridCol w="1045242"/>
                <a:gridCol w="904705"/>
                <a:gridCol w="1393656"/>
                <a:gridCol w="1335099"/>
                <a:gridCol w="1241409"/>
                <a:gridCol w="1299965"/>
              </a:tblGrid>
              <a:tr h="733352">
                <a:tc>
                  <a:txBody>
                    <a:bodyPr/>
                    <a:lstStyle/>
                    <a:p>
                      <a:pPr algn="ctr" fontAlgn="ctr"/>
                      <a:r>
                        <a:rPr lang="fr-FR" sz="1600" b="1" i="0" u="none" strike="noStrike" dirty="0">
                          <a:solidFill>
                            <a:srgbClr val="000000"/>
                          </a:solidFill>
                          <a:effectLst/>
                          <a:latin typeface="Calibri"/>
                        </a:rPr>
                        <a:t>Patient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Service demandeur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Sexe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Age en 2022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Diag. connectivite</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fr-FR" sz="1600" b="1" i="0" u="none" strike="noStrike">
                          <a:solidFill>
                            <a:srgbClr val="000000"/>
                          </a:solidFill>
                          <a:effectLst/>
                          <a:latin typeface="Calibri"/>
                        </a:rPr>
                        <a:t>POSITIVATION BPLX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r h="276814">
                <a:tc>
                  <a:txBody>
                    <a:bodyPr/>
                    <a:lstStyle/>
                    <a:p>
                      <a:pPr algn="ctr" fontAlgn="ctr"/>
                      <a:r>
                        <a:rPr lang="fr-FR" sz="1600" b="1" i="0" u="none" strike="noStrike">
                          <a:solidFill>
                            <a:srgbClr val="000000"/>
                          </a:solidFill>
                          <a:effectLst/>
                          <a:latin typeface="Calibri"/>
                        </a:rPr>
                        <a:t>PID1</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59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PID FPI</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a:solidFill>
                            <a:srgbClr val="000000"/>
                          </a:solidFill>
                          <a:effectLst/>
                          <a:latin typeface="Calibri"/>
                        </a:rPr>
                        <a:t>PID2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79</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SGS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276814">
                <a:tc>
                  <a:txBody>
                    <a:bodyPr/>
                    <a:lstStyle/>
                    <a:p>
                      <a:pPr algn="ctr" fontAlgn="ctr"/>
                      <a:r>
                        <a:rPr lang="fr-FR" sz="1600" b="1" i="0" u="none" strike="noStrike">
                          <a:solidFill>
                            <a:srgbClr val="000000"/>
                          </a:solidFill>
                          <a:effectLst/>
                          <a:latin typeface="Calibri"/>
                        </a:rPr>
                        <a:t>PID3</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PR</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 </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a:txBody>
                    <a:bodyPr/>
                    <a:lstStyle/>
                    <a:p>
                      <a:pPr algn="ctr" fontAlgn="ctr"/>
                      <a:r>
                        <a:rPr lang="fr-FR" sz="1600" b="1" i="0" u="none" strike="noStrike">
                          <a:solidFill>
                            <a:srgbClr val="000000"/>
                          </a:solidFill>
                          <a:effectLst/>
                          <a:latin typeface="Calibri"/>
                        </a:rPr>
                        <a:t>PID4</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 IPAF</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r h="276814">
                <a:tc>
                  <a:txBody>
                    <a:bodyPr/>
                    <a:lstStyle/>
                    <a:p>
                      <a:pPr algn="ctr" fontAlgn="ctr"/>
                      <a:r>
                        <a:rPr lang="fr-FR" sz="1600" b="1" i="0" u="none" strike="noStrike">
                          <a:solidFill>
                            <a:srgbClr val="000000"/>
                          </a:solidFill>
                          <a:effectLst/>
                          <a:latin typeface="Calibri"/>
                        </a:rPr>
                        <a:t>PID5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MEDINT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F</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SCL SGS2</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rowSpan="2">
                  <a:txBody>
                    <a:bodyPr/>
                    <a:lstStyle/>
                    <a:p>
                      <a:pPr algn="ctr" fontAlgn="ctr"/>
                      <a:r>
                        <a:rPr lang="fr-FR" sz="1600" b="1" i="0" u="none" strike="noStrike" dirty="0">
                          <a:solidFill>
                            <a:srgbClr val="000000"/>
                          </a:solidFill>
                          <a:effectLst/>
                          <a:latin typeface="Calibri"/>
                        </a:rPr>
                        <a:t>PID6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fr-FR" sz="1600" b="0" i="0" u="none" strike="noStrike" dirty="0">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75</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a:solidFill>
                            <a:srgbClr val="000000"/>
                          </a:solidFill>
                          <a:effectLst/>
                          <a:latin typeface="Calibri"/>
                        </a:rPr>
                        <a:t>PID PINS</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600" b="0" i="0" u="none" strike="noStrike" dirty="0">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814">
                <a:tc vMerge="1">
                  <a:txBody>
                    <a:bodyPr/>
                    <a:lstStyle/>
                    <a:p>
                      <a:endParaRPr lang="fr-FR"/>
                    </a:p>
                  </a:txBody>
                  <a:tcPr/>
                </a:tc>
                <a:tc>
                  <a:txBody>
                    <a:bodyPr/>
                    <a:lstStyle/>
                    <a:p>
                      <a:pPr algn="ctr" fontAlgn="b"/>
                      <a:r>
                        <a:rPr lang="fr-FR" sz="1600" b="0" i="0" u="none" strike="noStrike" dirty="0">
                          <a:solidFill>
                            <a:srgbClr val="000000"/>
                          </a:solidFill>
                          <a:effectLst/>
                          <a:latin typeface="Calibri"/>
                        </a:rPr>
                        <a:t>PNEUMO</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529164">
                <a:tc>
                  <a:txBody>
                    <a:bodyPr/>
                    <a:lstStyle/>
                    <a:p>
                      <a:pPr algn="ctr" fontAlgn="ctr"/>
                      <a:r>
                        <a:rPr lang="fr-FR" sz="1600" b="1" i="0" u="none" strike="noStrike">
                          <a:solidFill>
                            <a:srgbClr val="000000"/>
                          </a:solidFill>
                          <a:effectLst/>
                          <a:latin typeface="Calibri"/>
                        </a:rPr>
                        <a:t>PID7</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dirty="0">
                          <a:solidFill>
                            <a:srgbClr val="000000"/>
                          </a:solidFill>
                          <a:effectLst/>
                          <a:latin typeface="Calibri"/>
                        </a:rPr>
                        <a:t>SMIT</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a:rPr>
                        <a:t>M</a:t>
                      </a:r>
                    </a:p>
                  </a:txBody>
                  <a:tcPr marL="8608" marR="8608" marT="86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76</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PID post Hydrea</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a:rPr>
                        <a:t>0</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dirty="0">
                          <a:solidFill>
                            <a:srgbClr val="000000"/>
                          </a:solidFill>
                          <a:effectLst/>
                          <a:latin typeface="Calibri"/>
                        </a:rPr>
                        <a:t>x</a:t>
                      </a:r>
                    </a:p>
                  </a:txBody>
                  <a:tcPr marL="8608" marR="8608" marT="86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DCDB"/>
                    </a:solidFill>
                  </a:tcPr>
                </a:tc>
              </a:tr>
            </a:tbl>
          </a:graphicData>
        </a:graphic>
      </p:graphicFrame>
      <p:sp>
        <p:nvSpPr>
          <p:cNvPr id="6" name="Rectangle 5"/>
          <p:cNvSpPr/>
          <p:nvPr/>
        </p:nvSpPr>
        <p:spPr>
          <a:xfrm>
            <a:off x="417544" y="2292955"/>
            <a:ext cx="1202127" cy="29603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7" name="Rectangle 6"/>
          <p:cNvSpPr/>
          <p:nvPr/>
        </p:nvSpPr>
        <p:spPr>
          <a:xfrm>
            <a:off x="6268145" y="2287347"/>
            <a:ext cx="1256183" cy="29603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9" name="Rectangle 8"/>
          <p:cNvSpPr/>
          <p:nvPr/>
        </p:nvSpPr>
        <p:spPr>
          <a:xfrm>
            <a:off x="6286518" y="3389433"/>
            <a:ext cx="1256183" cy="29603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0" name="Rectangle 9"/>
          <p:cNvSpPr/>
          <p:nvPr/>
        </p:nvSpPr>
        <p:spPr>
          <a:xfrm>
            <a:off x="399184" y="3382262"/>
            <a:ext cx="1220487" cy="29603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2" name="Rectangle 11"/>
          <p:cNvSpPr/>
          <p:nvPr/>
        </p:nvSpPr>
        <p:spPr>
          <a:xfrm>
            <a:off x="406768" y="3958326"/>
            <a:ext cx="1220487" cy="576064"/>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3" name="Rectangle 12"/>
          <p:cNvSpPr/>
          <p:nvPr/>
        </p:nvSpPr>
        <p:spPr>
          <a:xfrm>
            <a:off x="399183" y="4534390"/>
            <a:ext cx="1220487" cy="50405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4" name="Rectangle 13"/>
          <p:cNvSpPr/>
          <p:nvPr/>
        </p:nvSpPr>
        <p:spPr>
          <a:xfrm>
            <a:off x="6268144" y="4557774"/>
            <a:ext cx="1256183" cy="480672"/>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5" name="Rectangle 14"/>
          <p:cNvSpPr/>
          <p:nvPr/>
        </p:nvSpPr>
        <p:spPr>
          <a:xfrm>
            <a:off x="6286518" y="3983784"/>
            <a:ext cx="1256183" cy="550606"/>
          </a:xfrm>
          <a:prstGeom prst="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6">
                  <a:lumMod val="50000"/>
                </a:schemeClr>
              </a:solidFill>
            </a:endParaRPr>
          </a:p>
        </p:txBody>
      </p:sp>
      <p:sp>
        <p:nvSpPr>
          <p:cNvPr id="16" name="Rectangle 15"/>
          <p:cNvSpPr/>
          <p:nvPr/>
        </p:nvSpPr>
        <p:spPr>
          <a:xfrm>
            <a:off x="251520" y="836712"/>
            <a:ext cx="8712968" cy="461665"/>
          </a:xfrm>
          <a:prstGeom prst="rect">
            <a:avLst/>
          </a:prstGeom>
        </p:spPr>
        <p:txBody>
          <a:bodyPr wrap="square">
            <a:spAutoFit/>
          </a:bodyPr>
          <a:lstStyle/>
          <a:p>
            <a:r>
              <a:rPr lang="fr-FR" sz="2400" dirty="0">
                <a:solidFill>
                  <a:schemeClr val="accent6">
                    <a:lumMod val="75000"/>
                  </a:schemeClr>
                </a:solidFill>
              </a:rPr>
              <a:t>Groupe Ro52 DISC avec aucun autre auto-</a:t>
            </a:r>
            <a:r>
              <a:rPr lang="fr-FR" sz="2400" dirty="0" err="1">
                <a:solidFill>
                  <a:schemeClr val="accent6">
                    <a:lumMod val="75000"/>
                  </a:schemeClr>
                </a:solidFill>
              </a:rPr>
              <a:t>Ac</a:t>
            </a:r>
            <a:r>
              <a:rPr lang="fr-FR" sz="2400" dirty="0">
                <a:solidFill>
                  <a:schemeClr val="accent6">
                    <a:lumMod val="75000"/>
                  </a:schemeClr>
                </a:solidFill>
              </a:rPr>
              <a:t> ou anti-SSB seul +faible</a:t>
            </a:r>
          </a:p>
        </p:txBody>
      </p:sp>
    </p:spTree>
    <p:extLst>
      <p:ext uri="{BB962C8B-B14F-4D97-AF65-F5344CB8AC3E}">
        <p14:creationId xmlns:p14="http://schemas.microsoft.com/office/powerpoint/2010/main" val="206248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073317564"/>
              </p:ext>
            </p:extLst>
          </p:nvPr>
        </p:nvGraphicFramePr>
        <p:xfrm>
          <a:off x="251520" y="1772816"/>
          <a:ext cx="8568953" cy="2809240"/>
        </p:xfrm>
        <a:graphic>
          <a:graphicData uri="http://schemas.openxmlformats.org/drawingml/2006/table">
            <a:tbl>
              <a:tblPr firstRow="1" bandRow="1">
                <a:tableStyleId>{9D7B26C5-4107-4FEC-AEDC-1716B250A1EF}</a:tableStyleId>
              </a:tblPr>
              <a:tblGrid>
                <a:gridCol w="2301380"/>
                <a:gridCol w="1983097"/>
                <a:gridCol w="2142238"/>
                <a:gridCol w="2142238"/>
              </a:tblGrid>
              <a:tr h="370840">
                <a:tc>
                  <a:txBody>
                    <a:bodyPr/>
                    <a:lstStyle/>
                    <a:p>
                      <a:endParaRPr lang="fr-FR" dirty="0"/>
                    </a:p>
                  </a:txBody>
                  <a:tcPr/>
                </a:tc>
                <a:tc>
                  <a:txBody>
                    <a:bodyPr/>
                    <a:lstStyle/>
                    <a:p>
                      <a:r>
                        <a:rPr lang="fr-FR" dirty="0" smtClean="0"/>
                        <a:t>10/04/21</a:t>
                      </a:r>
                      <a:endParaRPr lang="fr-FR" dirty="0"/>
                    </a:p>
                  </a:txBody>
                  <a:tcPr/>
                </a:tc>
                <a:tc>
                  <a:txBody>
                    <a:bodyPr/>
                    <a:lstStyle/>
                    <a:p>
                      <a:r>
                        <a:rPr lang="fr-FR" dirty="0" smtClean="0"/>
                        <a:t>23/04/21</a:t>
                      </a:r>
                      <a:endParaRPr lang="fr-FR" dirty="0"/>
                    </a:p>
                  </a:txBody>
                  <a:tcPr/>
                </a:tc>
                <a:tc>
                  <a:txBody>
                    <a:bodyPr/>
                    <a:lstStyle/>
                    <a:p>
                      <a:r>
                        <a:rPr lang="fr-FR" dirty="0" smtClean="0"/>
                        <a:t>14/10/21</a:t>
                      </a:r>
                      <a:endParaRPr lang="fr-FR"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Dot « Myosite »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err="1" smtClean="0"/>
                        <a:t>Euroimmun</a:t>
                      </a:r>
                      <a:endParaRPr lang="fr-FR" dirty="0" smtClean="0"/>
                    </a:p>
                    <a:p>
                      <a:endParaRPr lang="fr-FR" dirty="0"/>
                    </a:p>
                  </a:txBody>
                  <a:tcPr/>
                </a:tc>
                <a:tc>
                  <a:txBody>
                    <a:bodyPr/>
                    <a:lstStyle/>
                    <a:p>
                      <a:r>
                        <a:rPr lang="fr-FR" dirty="0" smtClean="0"/>
                        <a:t>++</a:t>
                      </a:r>
                    </a:p>
                    <a:p>
                      <a:r>
                        <a:rPr lang="fr-FR" dirty="0" smtClean="0"/>
                        <a:t>Manuel (50)</a:t>
                      </a:r>
                      <a:endParaRPr lang="fr-FR" dirty="0"/>
                    </a:p>
                  </a:txBody>
                  <a:tcPr/>
                </a:tc>
                <a:tc>
                  <a:txBody>
                    <a:bodyPr/>
                    <a:lstStyle/>
                    <a:p>
                      <a:r>
                        <a:rPr lang="fr-FR" dirty="0" smtClean="0"/>
                        <a:t>+++ </a:t>
                      </a:r>
                    </a:p>
                    <a:p>
                      <a:r>
                        <a:rPr lang="fr-FR" dirty="0" smtClean="0"/>
                        <a:t>Manuel (72)</a:t>
                      </a:r>
                      <a:endParaRPr lang="fr-FR" dirty="0"/>
                    </a:p>
                  </a:txBody>
                  <a:tcPr/>
                </a:tc>
                <a:tc>
                  <a:txBody>
                    <a:bodyPr/>
                    <a:lstStyle/>
                    <a:p>
                      <a:r>
                        <a:rPr lang="fr-FR" dirty="0" smtClean="0"/>
                        <a:t>+++ </a:t>
                      </a:r>
                    </a:p>
                    <a:p>
                      <a:r>
                        <a:rPr lang="fr-FR" dirty="0" smtClean="0"/>
                        <a:t>EBO (134)</a:t>
                      </a:r>
                      <a:endParaRPr lang="fr-FR" dirty="0"/>
                    </a:p>
                  </a:txBody>
                  <a:tcPr/>
                </a:tc>
              </a:tr>
              <a:tr h="370840">
                <a:tc>
                  <a:txBody>
                    <a:bodyPr/>
                    <a:lstStyle/>
                    <a:p>
                      <a:r>
                        <a:rPr lang="fr-FR" dirty="0" smtClean="0"/>
                        <a:t>Dot « Sclérodermies »</a:t>
                      </a:r>
                    </a:p>
                    <a:p>
                      <a:r>
                        <a:rPr lang="fr-FR" dirty="0" err="1" smtClean="0"/>
                        <a:t>Euroimmun</a:t>
                      </a:r>
                      <a:endParaRPr lang="fr-FR" dirty="0"/>
                    </a:p>
                  </a:txBody>
                  <a:tcPr/>
                </a:tc>
                <a:tc>
                  <a:txBody>
                    <a:bodyPr/>
                    <a:lstStyle/>
                    <a:p>
                      <a:r>
                        <a:rPr lang="fr-FR" dirty="0" smtClean="0"/>
                        <a:t>NA</a:t>
                      </a:r>
                      <a:endParaRPr lang="fr-FR" dirty="0"/>
                    </a:p>
                  </a:txBody>
                  <a:tcPr/>
                </a:tc>
                <a:tc>
                  <a:txBody>
                    <a:bodyPr/>
                    <a:lstStyle/>
                    <a:p>
                      <a:r>
                        <a:rPr lang="fr-FR" dirty="0" smtClean="0"/>
                        <a:t>+++ </a:t>
                      </a:r>
                    </a:p>
                    <a:p>
                      <a:r>
                        <a:rPr lang="fr-FR" dirty="0" smtClean="0"/>
                        <a:t>Manuel (80)</a:t>
                      </a:r>
                      <a:endParaRPr lang="fr-FR" dirty="0"/>
                    </a:p>
                  </a:txBody>
                  <a:tcPr/>
                </a:tc>
                <a:tc>
                  <a:txBody>
                    <a:bodyPr/>
                    <a:lstStyle/>
                    <a:p>
                      <a:r>
                        <a:rPr lang="fr-FR" dirty="0" smtClean="0"/>
                        <a:t>+++ </a:t>
                      </a:r>
                    </a:p>
                    <a:p>
                      <a:r>
                        <a:rPr lang="fr-FR" dirty="0" smtClean="0"/>
                        <a:t>EBO (128)</a:t>
                      </a:r>
                      <a:endParaRPr lang="fr-FR" dirty="0"/>
                    </a:p>
                  </a:txBody>
                  <a:tcPr/>
                </a:tc>
              </a:tr>
              <a:tr h="370840">
                <a:tc>
                  <a:txBody>
                    <a:bodyPr/>
                    <a:lstStyle/>
                    <a:p>
                      <a:r>
                        <a:rPr lang="fr-FR" dirty="0" smtClean="0"/>
                        <a:t>Multiplexage Bioplex2200 </a:t>
                      </a:r>
                    </a:p>
                    <a:p>
                      <a:r>
                        <a:rPr lang="fr-FR" sz="1600" dirty="0" smtClean="0"/>
                        <a:t>(seuil</a:t>
                      </a:r>
                      <a:r>
                        <a:rPr lang="fr-FR" sz="1600" baseline="0" dirty="0" smtClean="0"/>
                        <a:t> de positivité 1,0 IA)</a:t>
                      </a:r>
                      <a:endParaRPr lang="fr-FR" sz="1600" dirty="0"/>
                    </a:p>
                  </a:txBody>
                  <a:tcPr/>
                </a:tc>
                <a:tc>
                  <a:txBody>
                    <a:bodyPr/>
                    <a:lstStyle/>
                    <a:p>
                      <a:r>
                        <a:rPr lang="fr-FR" dirty="0" smtClean="0"/>
                        <a:t>Non fait (</a:t>
                      </a:r>
                      <a:r>
                        <a:rPr lang="fr-FR" dirty="0" err="1" smtClean="0"/>
                        <a:t>ext</a:t>
                      </a:r>
                      <a:r>
                        <a:rPr lang="fr-FR" dirty="0" smtClean="0"/>
                        <a:t>)</a:t>
                      </a:r>
                      <a:endParaRPr lang="fr-FR" dirty="0"/>
                    </a:p>
                  </a:txBody>
                  <a:tcPr/>
                </a:tc>
                <a:tc>
                  <a:txBody>
                    <a:bodyPr/>
                    <a:lstStyle/>
                    <a:p>
                      <a:r>
                        <a:rPr lang="fr-FR" dirty="0" smtClean="0"/>
                        <a:t>Négatif à 0,5 IA</a:t>
                      </a:r>
                      <a:endParaRPr lang="fr-FR" dirty="0"/>
                    </a:p>
                  </a:txBody>
                  <a:tcPr/>
                </a:tc>
                <a:tc>
                  <a:txBody>
                    <a:bodyPr/>
                    <a:lstStyle/>
                    <a:p>
                      <a:r>
                        <a:rPr lang="fr-FR" dirty="0" smtClean="0"/>
                        <a:t>2,0  IA</a:t>
                      </a:r>
                      <a:endParaRPr lang="fr-FR" dirty="0"/>
                    </a:p>
                  </a:txBody>
                  <a:tcPr/>
                </a:tc>
              </a:tr>
            </a:tbl>
          </a:graphicData>
        </a:graphic>
      </p:graphicFrame>
      <p:sp>
        <p:nvSpPr>
          <p:cNvPr id="4" name="Titre 1"/>
          <p:cNvSpPr txBox="1">
            <a:spLocks/>
          </p:cNvSpPr>
          <p:nvPr/>
        </p:nvSpPr>
        <p:spPr>
          <a:xfrm>
            <a:off x="417545" y="476672"/>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 – patient PID4</a:t>
            </a:r>
            <a:endParaRPr lang="fr-FR" sz="3600" dirty="0"/>
          </a:p>
        </p:txBody>
      </p:sp>
    </p:spTree>
    <p:extLst>
      <p:ext uri="{BB962C8B-B14F-4D97-AF65-F5344CB8AC3E}">
        <p14:creationId xmlns:p14="http://schemas.microsoft.com/office/powerpoint/2010/main" val="2326028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a:p>
        </p:txBody>
      </p:sp>
      <p:pic>
        <p:nvPicPr>
          <p:cNvPr id="3074" name="Picture 2" descr="\\sw50\MesDocuments_SaZ\VINAEM\GEAI\avril ssa52.jpg"/>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t="3860" r="41340" b="394"/>
          <a:stretch/>
        </p:blipFill>
        <p:spPr bwMode="auto">
          <a:xfrm>
            <a:off x="-104418" y="1326551"/>
            <a:ext cx="5108418" cy="521127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sw50\MesDocuments_SaZ\VINAEM\GEAI\octobre ssa52.jpg"/>
          <p:cNvPicPr>
            <a:picLocks noChangeAspect="1" noChangeArrowheads="1"/>
          </p:cNvPicPr>
          <p:nvPr/>
        </p:nvPicPr>
        <p:blipFill rotWithShape="1">
          <a:blip r:embed="rId4">
            <a:extLst>
              <a:ext uri="{BEBA8EAE-BF5A-486C-A8C5-ECC9F3942E4B}">
                <a14:imgProps xmlns:a14="http://schemas.microsoft.com/office/drawing/2010/main">
                  <a14:imgLayer r:embed="rId5">
                    <a14:imgEffect>
                      <a14:sharpenSoften amount="25000"/>
                    </a14:imgEffect>
                    <a14:imgEffect>
                      <a14:brightnessContrast bright="40000" contrast="-20000"/>
                    </a14:imgEffect>
                  </a14:imgLayer>
                </a14:imgProps>
              </a:ext>
              <a:ext uri="{28A0092B-C50C-407E-A947-70E740481C1C}">
                <a14:useLocalDpi xmlns:a14="http://schemas.microsoft.com/office/drawing/2010/main" val="0"/>
              </a:ext>
            </a:extLst>
          </a:blip>
          <a:srcRect l="-91" t="-8872" r="91" b="8715"/>
          <a:stretch/>
        </p:blipFill>
        <p:spPr bwMode="auto">
          <a:xfrm>
            <a:off x="5004000" y="813823"/>
            <a:ext cx="9144000" cy="5724000"/>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txBox="1">
            <a:spLocks/>
          </p:cNvSpPr>
          <p:nvPr/>
        </p:nvSpPr>
        <p:spPr>
          <a:xfrm>
            <a:off x="417545" y="9432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solidFill>
                  <a:schemeClr val="bg1"/>
                </a:solidFill>
              </a:rPr>
              <a:t>Résultats – patient PID4</a:t>
            </a:r>
            <a:endParaRPr lang="fr-FR" sz="3600" dirty="0">
              <a:solidFill>
                <a:schemeClr val="bg1"/>
              </a:solidFill>
            </a:endParaRPr>
          </a:p>
        </p:txBody>
      </p:sp>
      <p:sp>
        <p:nvSpPr>
          <p:cNvPr id="7" name="ZoneTexte 6"/>
          <p:cNvSpPr txBox="1"/>
          <p:nvPr/>
        </p:nvSpPr>
        <p:spPr>
          <a:xfrm>
            <a:off x="2330218" y="855778"/>
            <a:ext cx="4734247" cy="523220"/>
          </a:xfrm>
          <a:prstGeom prst="rect">
            <a:avLst/>
          </a:prstGeom>
          <a:noFill/>
        </p:spPr>
        <p:txBody>
          <a:bodyPr wrap="square" rtlCol="0">
            <a:spAutoFit/>
          </a:bodyPr>
          <a:lstStyle/>
          <a:p>
            <a:pPr algn="ctr"/>
            <a:r>
              <a:rPr lang="fr-FR" sz="1400" dirty="0" smtClean="0">
                <a:solidFill>
                  <a:schemeClr val="bg1"/>
                </a:solidFill>
              </a:rPr>
              <a:t>IFI sur Hep2 1/80 lames </a:t>
            </a:r>
            <a:r>
              <a:rPr lang="fr-FR" sz="1400" dirty="0" err="1" smtClean="0">
                <a:solidFill>
                  <a:schemeClr val="bg1"/>
                </a:solidFill>
              </a:rPr>
              <a:t>Inova</a:t>
            </a:r>
            <a:r>
              <a:rPr lang="fr-FR" sz="1400" dirty="0" smtClean="0">
                <a:solidFill>
                  <a:schemeClr val="bg1"/>
                </a:solidFill>
              </a:rPr>
              <a:t>, x40</a:t>
            </a:r>
          </a:p>
          <a:p>
            <a:pPr algn="ctr"/>
            <a:r>
              <a:rPr lang="fr-FR" sz="1400" dirty="0" smtClean="0">
                <a:solidFill>
                  <a:schemeClr val="bg1"/>
                </a:solidFill>
              </a:rPr>
              <a:t>Photos CHU d’Angers</a:t>
            </a:r>
            <a:endParaRPr lang="fr-FR" sz="1400" dirty="0">
              <a:solidFill>
                <a:schemeClr val="bg1"/>
              </a:solidFill>
            </a:endParaRPr>
          </a:p>
        </p:txBody>
      </p:sp>
      <p:sp>
        <p:nvSpPr>
          <p:cNvPr id="8" name="ZoneTexte 7"/>
          <p:cNvSpPr txBox="1"/>
          <p:nvPr/>
        </p:nvSpPr>
        <p:spPr>
          <a:xfrm>
            <a:off x="0" y="6522477"/>
            <a:ext cx="5004000" cy="276999"/>
          </a:xfrm>
          <a:prstGeom prst="rect">
            <a:avLst/>
          </a:prstGeom>
          <a:noFill/>
        </p:spPr>
        <p:txBody>
          <a:bodyPr wrap="square" rtlCol="0">
            <a:spAutoFit/>
          </a:bodyPr>
          <a:lstStyle/>
          <a:p>
            <a:pPr algn="ctr"/>
            <a:r>
              <a:rPr lang="fr-FR" sz="1200" dirty="0" smtClean="0">
                <a:solidFill>
                  <a:schemeClr val="bg1"/>
                </a:solidFill>
              </a:rPr>
              <a:t>Sérum avril 2021</a:t>
            </a:r>
            <a:endParaRPr lang="fr-FR" sz="1200" dirty="0">
              <a:solidFill>
                <a:schemeClr val="bg1"/>
              </a:solidFill>
            </a:endParaRPr>
          </a:p>
        </p:txBody>
      </p:sp>
      <p:sp>
        <p:nvSpPr>
          <p:cNvPr id="9" name="ZoneTexte 8"/>
          <p:cNvSpPr txBox="1"/>
          <p:nvPr/>
        </p:nvSpPr>
        <p:spPr>
          <a:xfrm>
            <a:off x="5003999" y="6536377"/>
            <a:ext cx="4140001" cy="276999"/>
          </a:xfrm>
          <a:prstGeom prst="rect">
            <a:avLst/>
          </a:prstGeom>
          <a:noFill/>
        </p:spPr>
        <p:txBody>
          <a:bodyPr wrap="square" rtlCol="0">
            <a:spAutoFit/>
          </a:bodyPr>
          <a:lstStyle/>
          <a:p>
            <a:pPr algn="ctr"/>
            <a:r>
              <a:rPr lang="fr-FR" sz="1200" dirty="0" smtClean="0">
                <a:solidFill>
                  <a:schemeClr val="bg1"/>
                </a:solidFill>
              </a:rPr>
              <a:t>Sérum octobre 2021</a:t>
            </a:r>
            <a:endParaRPr lang="fr-FR" sz="1200" dirty="0">
              <a:solidFill>
                <a:schemeClr val="bg1"/>
              </a:solidFill>
            </a:endParaRPr>
          </a:p>
        </p:txBody>
      </p:sp>
    </p:spTree>
    <p:extLst>
      <p:ext uri="{BB962C8B-B14F-4D97-AF65-F5344CB8AC3E}">
        <p14:creationId xmlns:p14="http://schemas.microsoft.com/office/powerpoint/2010/main" val="3320241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17545" y="25402"/>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De Ro-52 </a:t>
            </a:r>
            <a:r>
              <a:rPr lang="fr-FR" sz="3600" dirty="0" smtClean="0">
                <a:sym typeface="Wingdings" panose="05000000000000000000" pitchFamily="2" charset="2"/>
              </a:rPr>
              <a:t>à </a:t>
            </a:r>
            <a:r>
              <a:rPr lang="fr-FR" sz="3600" dirty="0" smtClean="0"/>
              <a:t>TRIM-21</a:t>
            </a:r>
            <a:endParaRPr lang="fr-FR" sz="3600" dirty="0"/>
          </a:p>
        </p:txBody>
      </p:sp>
      <p:sp>
        <p:nvSpPr>
          <p:cNvPr id="3" name="ZoneTexte 2"/>
          <p:cNvSpPr txBox="1"/>
          <p:nvPr/>
        </p:nvSpPr>
        <p:spPr>
          <a:xfrm>
            <a:off x="1897835" y="4014625"/>
            <a:ext cx="1368152" cy="1169551"/>
          </a:xfrm>
          <a:prstGeom prst="rect">
            <a:avLst/>
          </a:prstGeom>
          <a:noFill/>
        </p:spPr>
        <p:txBody>
          <a:bodyPr wrap="square" rtlCol="0">
            <a:spAutoFit/>
          </a:bodyPr>
          <a:lstStyle/>
          <a:p>
            <a:r>
              <a:rPr lang="fr-FR" sz="1400" dirty="0" err="1" smtClean="0"/>
              <a:t>Ro</a:t>
            </a:r>
            <a:r>
              <a:rPr lang="fr-FR" sz="1400" dirty="0" smtClean="0"/>
              <a:t> 52 n’est </a:t>
            </a:r>
            <a:r>
              <a:rPr lang="fr-FR" sz="1400" dirty="0"/>
              <a:t>pas un membre du complexe SS-A/</a:t>
            </a:r>
            <a:r>
              <a:rPr lang="fr-FR" sz="1400" dirty="0" err="1"/>
              <a:t>Ro</a:t>
            </a:r>
            <a:r>
              <a:rPr lang="fr-FR" sz="1400" dirty="0"/>
              <a:t> </a:t>
            </a:r>
            <a:endParaRPr lang="fr-FR" sz="1400" dirty="0" smtClean="0"/>
          </a:p>
          <a:p>
            <a:r>
              <a:rPr lang="fr-FR" sz="1400" i="1" dirty="0" smtClean="0"/>
              <a:t>Boire G</a:t>
            </a:r>
            <a:endParaRPr lang="fr-FR" sz="1400" i="1" dirty="0"/>
          </a:p>
        </p:txBody>
      </p:sp>
      <p:grpSp>
        <p:nvGrpSpPr>
          <p:cNvPr id="11" name="Groupe 10"/>
          <p:cNvGrpSpPr/>
          <p:nvPr/>
        </p:nvGrpSpPr>
        <p:grpSpPr>
          <a:xfrm>
            <a:off x="-31653" y="2787538"/>
            <a:ext cx="9175653" cy="790576"/>
            <a:chOff x="-130423" y="743485"/>
            <a:chExt cx="9328306" cy="790576"/>
          </a:xfrm>
        </p:grpSpPr>
        <p:sp>
          <p:nvSpPr>
            <p:cNvPr id="12" name="Freeform 5"/>
            <p:cNvSpPr>
              <a:spLocks/>
            </p:cNvSpPr>
            <p:nvPr/>
          </p:nvSpPr>
          <p:spPr bwMode="auto">
            <a:xfrm>
              <a:off x="5090" y="743485"/>
              <a:ext cx="9138910" cy="790576"/>
            </a:xfrm>
            <a:custGeom>
              <a:avLst/>
              <a:gdLst>
                <a:gd name="T0" fmla="*/ 0 w 5348"/>
                <a:gd name="T1" fmla="*/ 124 h 498"/>
                <a:gd name="T2" fmla="*/ 5099 w 5348"/>
                <a:gd name="T3" fmla="*/ 124 h 498"/>
                <a:gd name="T4" fmla="*/ 5099 w 5348"/>
                <a:gd name="T5" fmla="*/ 0 h 498"/>
                <a:gd name="T6" fmla="*/ 5348 w 5348"/>
                <a:gd name="T7" fmla="*/ 249 h 498"/>
                <a:gd name="T8" fmla="*/ 5099 w 5348"/>
                <a:gd name="T9" fmla="*/ 498 h 498"/>
                <a:gd name="T10" fmla="*/ 5099 w 5348"/>
                <a:gd name="T11" fmla="*/ 373 h 498"/>
                <a:gd name="T12" fmla="*/ 0 w 5348"/>
                <a:gd name="T13" fmla="*/ 373 h 498"/>
                <a:gd name="T14" fmla="*/ 0 w 5348"/>
                <a:gd name="T15" fmla="*/ 124 h 4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348" h="498">
                  <a:moveTo>
                    <a:pt x="0" y="124"/>
                  </a:moveTo>
                  <a:lnTo>
                    <a:pt x="5099" y="124"/>
                  </a:lnTo>
                  <a:lnTo>
                    <a:pt x="5099" y="0"/>
                  </a:lnTo>
                  <a:lnTo>
                    <a:pt x="5348" y="249"/>
                  </a:lnTo>
                  <a:lnTo>
                    <a:pt x="5099" y="498"/>
                  </a:lnTo>
                  <a:lnTo>
                    <a:pt x="5099" y="373"/>
                  </a:lnTo>
                  <a:lnTo>
                    <a:pt x="0" y="373"/>
                  </a:lnTo>
                  <a:lnTo>
                    <a:pt x="0" y="124"/>
                  </a:lnTo>
                  <a:close/>
                </a:path>
              </a:pathLst>
            </a:custGeom>
            <a:gradFill flip="none" rotWithShape="1">
              <a:gsLst>
                <a:gs pos="0">
                  <a:schemeClr val="bg1">
                    <a:lumMod val="65000"/>
                    <a:alpha val="0"/>
                  </a:schemeClr>
                </a:gs>
                <a:gs pos="100000">
                  <a:schemeClr val="bg1">
                    <a:lumMod val="95000"/>
                    <a:alpha val="78000"/>
                  </a:schemeClr>
                </a:gs>
                <a:gs pos="100000">
                  <a:schemeClr val="tx2">
                    <a:lumMod val="35000"/>
                    <a:lumOff val="65000"/>
                  </a:schemeClr>
                </a:gs>
                <a:gs pos="0">
                  <a:schemeClr val="bg1">
                    <a:lumMod val="50000"/>
                    <a:alpha val="49000"/>
                  </a:schemeClr>
                </a:gs>
                <a:gs pos="100000">
                  <a:schemeClr val="tx1">
                    <a:lumMod val="50000"/>
                    <a:lumOff val="50000"/>
                  </a:schemeClr>
                </a:gs>
              </a:gsLst>
              <a:lin ang="2700000" scaled="1"/>
              <a:tileRect/>
            </a:gradFill>
            <a:ln>
              <a:noFill/>
            </a:ln>
            <a:extLst/>
          </p:spPr>
          <p:txBody>
            <a:bodyPr vert="horz" wrap="square" lIns="91440" tIns="45720" rIns="91440" bIns="45720" numCol="1" anchor="t" anchorCtr="0" compatLnSpc="1">
              <a:prstTxWarp prst="textNoShape">
                <a:avLst/>
              </a:prstTxWarp>
            </a:bodyPr>
            <a:lstStyle/>
            <a:p>
              <a:endParaRPr lang="fr-FR" dirty="0"/>
            </a:p>
          </p:txBody>
        </p:sp>
        <p:sp>
          <p:nvSpPr>
            <p:cNvPr id="13" name="ZoneTexte 12"/>
            <p:cNvSpPr txBox="1"/>
            <p:nvPr/>
          </p:nvSpPr>
          <p:spPr>
            <a:xfrm rot="19380073">
              <a:off x="1165721" y="811701"/>
              <a:ext cx="1152128" cy="369332"/>
            </a:xfrm>
            <a:prstGeom prst="rect">
              <a:avLst/>
            </a:prstGeom>
            <a:noFill/>
          </p:spPr>
          <p:txBody>
            <a:bodyPr wrap="square" rtlCol="0">
              <a:spAutoFit/>
            </a:bodyPr>
            <a:lstStyle/>
            <a:p>
              <a:r>
                <a:rPr lang="fr-FR" dirty="0" smtClean="0">
                  <a:solidFill>
                    <a:schemeClr val="accent1">
                      <a:lumMod val="75000"/>
                    </a:schemeClr>
                  </a:solidFill>
                </a:rPr>
                <a:t>1991</a:t>
              </a:r>
              <a:endParaRPr lang="fr-FR" dirty="0">
                <a:solidFill>
                  <a:schemeClr val="accent1">
                    <a:lumMod val="75000"/>
                  </a:schemeClr>
                </a:solidFill>
              </a:endParaRPr>
            </a:p>
          </p:txBody>
        </p:sp>
        <p:sp>
          <p:nvSpPr>
            <p:cNvPr id="14" name="ZoneTexte 13"/>
            <p:cNvSpPr txBox="1"/>
            <p:nvPr/>
          </p:nvSpPr>
          <p:spPr>
            <a:xfrm rot="19380073">
              <a:off x="-130423" y="786803"/>
              <a:ext cx="1152128" cy="369332"/>
            </a:xfrm>
            <a:prstGeom prst="rect">
              <a:avLst/>
            </a:prstGeom>
            <a:noFill/>
          </p:spPr>
          <p:txBody>
            <a:bodyPr wrap="square" rtlCol="0">
              <a:spAutoFit/>
            </a:bodyPr>
            <a:lstStyle/>
            <a:p>
              <a:r>
                <a:rPr lang="fr-FR" dirty="0" smtClean="0">
                  <a:solidFill>
                    <a:schemeClr val="accent1">
                      <a:lumMod val="75000"/>
                    </a:schemeClr>
                  </a:solidFill>
                </a:rPr>
                <a:t>1988</a:t>
              </a:r>
              <a:endParaRPr lang="fr-FR" dirty="0">
                <a:solidFill>
                  <a:schemeClr val="accent1">
                    <a:lumMod val="75000"/>
                  </a:schemeClr>
                </a:solidFill>
              </a:endParaRPr>
            </a:p>
          </p:txBody>
        </p:sp>
        <p:sp>
          <p:nvSpPr>
            <p:cNvPr id="15" name="ZoneTexte 14"/>
            <p:cNvSpPr txBox="1"/>
            <p:nvPr/>
          </p:nvSpPr>
          <p:spPr>
            <a:xfrm rot="19380073">
              <a:off x="2236123" y="816768"/>
              <a:ext cx="1152128" cy="369332"/>
            </a:xfrm>
            <a:prstGeom prst="rect">
              <a:avLst/>
            </a:prstGeom>
            <a:noFill/>
          </p:spPr>
          <p:txBody>
            <a:bodyPr wrap="square" rtlCol="0">
              <a:spAutoFit/>
            </a:bodyPr>
            <a:lstStyle/>
            <a:p>
              <a:r>
                <a:rPr lang="fr-FR" dirty="0" smtClean="0">
                  <a:solidFill>
                    <a:schemeClr val="accent1">
                      <a:lumMod val="75000"/>
                    </a:schemeClr>
                  </a:solidFill>
                </a:rPr>
                <a:t>1995</a:t>
              </a:r>
              <a:endParaRPr lang="fr-FR" dirty="0">
                <a:solidFill>
                  <a:schemeClr val="accent1">
                    <a:lumMod val="75000"/>
                  </a:schemeClr>
                </a:solidFill>
              </a:endParaRPr>
            </a:p>
          </p:txBody>
        </p:sp>
        <p:sp>
          <p:nvSpPr>
            <p:cNvPr id="16" name="ZoneTexte 15"/>
            <p:cNvSpPr txBox="1"/>
            <p:nvPr/>
          </p:nvSpPr>
          <p:spPr>
            <a:xfrm rot="19380073">
              <a:off x="3316243" y="786804"/>
              <a:ext cx="1152128" cy="369332"/>
            </a:xfrm>
            <a:prstGeom prst="rect">
              <a:avLst/>
            </a:prstGeom>
            <a:noFill/>
          </p:spPr>
          <p:txBody>
            <a:bodyPr wrap="square" rtlCol="0">
              <a:spAutoFit/>
            </a:bodyPr>
            <a:lstStyle/>
            <a:p>
              <a:r>
                <a:rPr lang="fr-FR" dirty="0" smtClean="0">
                  <a:solidFill>
                    <a:schemeClr val="tx2"/>
                  </a:solidFill>
                </a:rPr>
                <a:t>2002</a:t>
              </a:r>
              <a:endParaRPr lang="fr-FR" dirty="0">
                <a:solidFill>
                  <a:schemeClr val="tx2"/>
                </a:solidFill>
              </a:endParaRPr>
            </a:p>
          </p:txBody>
        </p:sp>
        <p:sp>
          <p:nvSpPr>
            <p:cNvPr id="17" name="ZoneTexte 16"/>
            <p:cNvSpPr txBox="1"/>
            <p:nvPr/>
          </p:nvSpPr>
          <p:spPr>
            <a:xfrm rot="19380073">
              <a:off x="8045755" y="803414"/>
              <a:ext cx="1152128" cy="369332"/>
            </a:xfrm>
            <a:prstGeom prst="rect">
              <a:avLst/>
            </a:prstGeom>
            <a:noFill/>
          </p:spPr>
          <p:txBody>
            <a:bodyPr wrap="square" rtlCol="0">
              <a:spAutoFit/>
            </a:bodyPr>
            <a:lstStyle/>
            <a:p>
              <a:r>
                <a:rPr lang="fr-FR" dirty="0" smtClean="0"/>
                <a:t>2022</a:t>
              </a:r>
              <a:endParaRPr lang="fr-FR" dirty="0"/>
            </a:p>
          </p:txBody>
        </p:sp>
      </p:grpSp>
      <p:grpSp>
        <p:nvGrpSpPr>
          <p:cNvPr id="40" name="Groupe 39"/>
          <p:cNvGrpSpPr/>
          <p:nvPr/>
        </p:nvGrpSpPr>
        <p:grpSpPr>
          <a:xfrm>
            <a:off x="71500" y="3310471"/>
            <a:ext cx="1188132" cy="1621771"/>
            <a:chOff x="1619672" y="3553424"/>
            <a:chExt cx="1188132" cy="1621771"/>
          </a:xfrm>
        </p:grpSpPr>
        <p:sp>
          <p:nvSpPr>
            <p:cNvPr id="2" name="ZoneTexte 1"/>
            <p:cNvSpPr txBox="1"/>
            <p:nvPr/>
          </p:nvSpPr>
          <p:spPr>
            <a:xfrm>
              <a:off x="1619672" y="4221088"/>
              <a:ext cx="1188132" cy="954107"/>
            </a:xfrm>
            <a:prstGeom prst="rect">
              <a:avLst/>
            </a:prstGeom>
            <a:noFill/>
          </p:spPr>
          <p:txBody>
            <a:bodyPr wrap="square" rtlCol="0">
              <a:spAutoFit/>
            </a:bodyPr>
            <a:lstStyle/>
            <a:p>
              <a:r>
                <a:rPr lang="fr-FR" sz="1400" dirty="0" smtClean="0"/>
                <a:t>Western </a:t>
              </a:r>
              <a:r>
                <a:rPr lang="fr-FR" sz="1400" dirty="0"/>
                <a:t>blot protéine de 52kDa</a:t>
              </a:r>
            </a:p>
            <a:p>
              <a:r>
                <a:rPr lang="fr-FR" sz="1400" i="1" dirty="0" err="1" smtClean="0"/>
                <a:t>Ben-Chetrit</a:t>
              </a:r>
              <a:endParaRPr lang="fr-FR" sz="1400" i="1" dirty="0"/>
            </a:p>
          </p:txBody>
        </p:sp>
        <p:sp>
          <p:nvSpPr>
            <p:cNvPr id="18" name="Bouée 17"/>
            <p:cNvSpPr/>
            <p:nvPr/>
          </p:nvSpPr>
          <p:spPr>
            <a:xfrm>
              <a:off x="1896883" y="3553424"/>
              <a:ext cx="122007" cy="126535"/>
            </a:xfrm>
            <a:prstGeom prst="donu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20" name="Connecteur droit 19"/>
            <p:cNvCxnSpPr>
              <a:stCxn id="18" idx="4"/>
            </p:cNvCxnSpPr>
            <p:nvPr/>
          </p:nvCxnSpPr>
          <p:spPr>
            <a:xfrm>
              <a:off x="1957887" y="3679959"/>
              <a:ext cx="1" cy="54101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1" name="ZoneTexte 20"/>
          <p:cNvSpPr txBox="1"/>
          <p:nvPr/>
        </p:nvSpPr>
        <p:spPr>
          <a:xfrm rot="19380073">
            <a:off x="6665091" y="2847467"/>
            <a:ext cx="1152128" cy="369332"/>
          </a:xfrm>
          <a:prstGeom prst="rect">
            <a:avLst/>
          </a:prstGeom>
          <a:noFill/>
        </p:spPr>
        <p:txBody>
          <a:bodyPr wrap="square" rtlCol="0">
            <a:spAutoFit/>
          </a:bodyPr>
          <a:lstStyle/>
          <a:p>
            <a:r>
              <a:rPr lang="fr-FR" dirty="0" smtClean="0"/>
              <a:t>2018</a:t>
            </a:r>
            <a:endParaRPr lang="fr-FR" dirty="0"/>
          </a:p>
        </p:txBody>
      </p:sp>
      <p:grpSp>
        <p:nvGrpSpPr>
          <p:cNvPr id="36" name="Groupe 35"/>
          <p:cNvGrpSpPr/>
          <p:nvPr/>
        </p:nvGrpSpPr>
        <p:grpSpPr>
          <a:xfrm>
            <a:off x="5224931" y="2847467"/>
            <a:ext cx="1192991" cy="2767596"/>
            <a:chOff x="5224931" y="3090420"/>
            <a:chExt cx="1192991" cy="2767596"/>
          </a:xfrm>
        </p:grpSpPr>
        <p:sp>
          <p:nvSpPr>
            <p:cNvPr id="22" name="ZoneTexte 21"/>
            <p:cNvSpPr txBox="1"/>
            <p:nvPr/>
          </p:nvSpPr>
          <p:spPr>
            <a:xfrm rot="19380073">
              <a:off x="5224931" y="3090420"/>
              <a:ext cx="1152128" cy="369332"/>
            </a:xfrm>
            <a:prstGeom prst="rect">
              <a:avLst/>
            </a:prstGeom>
            <a:noFill/>
          </p:spPr>
          <p:txBody>
            <a:bodyPr wrap="square" rtlCol="0">
              <a:spAutoFit/>
            </a:bodyPr>
            <a:lstStyle/>
            <a:p>
              <a:r>
                <a:rPr lang="fr-FR" b="1" dirty="0" smtClean="0">
                  <a:solidFill>
                    <a:schemeClr val="accent3">
                      <a:lumMod val="75000"/>
                    </a:schemeClr>
                  </a:solidFill>
                </a:rPr>
                <a:t>2011</a:t>
              </a:r>
              <a:endParaRPr lang="fr-FR" b="1" dirty="0">
                <a:solidFill>
                  <a:schemeClr val="accent3">
                    <a:lumMod val="75000"/>
                  </a:schemeClr>
                </a:solidFill>
              </a:endParaRPr>
            </a:p>
          </p:txBody>
        </p:sp>
        <p:sp>
          <p:nvSpPr>
            <p:cNvPr id="23" name="ZoneTexte 22"/>
            <p:cNvSpPr txBox="1"/>
            <p:nvPr/>
          </p:nvSpPr>
          <p:spPr>
            <a:xfrm>
              <a:off x="5229790" y="4257578"/>
              <a:ext cx="1188132" cy="1600438"/>
            </a:xfrm>
            <a:prstGeom prst="rect">
              <a:avLst/>
            </a:prstGeom>
            <a:noFill/>
          </p:spPr>
          <p:txBody>
            <a:bodyPr wrap="square" rtlCol="0">
              <a:spAutoFit/>
            </a:bodyPr>
            <a:lstStyle/>
            <a:p>
              <a:r>
                <a:rPr lang="fr-FR" sz="1400" dirty="0" smtClean="0"/>
                <a:t>Signification </a:t>
              </a:r>
              <a:r>
                <a:rPr lang="fr-FR" sz="1400" dirty="0"/>
                <a:t>particulière des anti-TRIM21 dans les maladies </a:t>
              </a:r>
              <a:r>
                <a:rPr lang="fr-FR" sz="1400" dirty="0" smtClean="0"/>
                <a:t>pulmonaires</a:t>
              </a:r>
            </a:p>
            <a:p>
              <a:r>
                <a:rPr lang="fr-FR" sz="1400" i="1" dirty="0" err="1" smtClean="0"/>
                <a:t>Ghillani</a:t>
              </a:r>
              <a:endParaRPr lang="fr-FR" sz="1400" i="1" dirty="0"/>
            </a:p>
          </p:txBody>
        </p:sp>
      </p:grpSp>
      <p:sp>
        <p:nvSpPr>
          <p:cNvPr id="24" name="ZoneTexte 23"/>
          <p:cNvSpPr txBox="1"/>
          <p:nvPr/>
        </p:nvSpPr>
        <p:spPr>
          <a:xfrm rot="19380073">
            <a:off x="3991077" y="2822184"/>
            <a:ext cx="1152128" cy="369332"/>
          </a:xfrm>
          <a:prstGeom prst="rect">
            <a:avLst/>
          </a:prstGeom>
          <a:noFill/>
        </p:spPr>
        <p:txBody>
          <a:bodyPr wrap="square" rtlCol="0">
            <a:spAutoFit/>
          </a:bodyPr>
          <a:lstStyle/>
          <a:p>
            <a:r>
              <a:rPr lang="fr-FR" dirty="0" smtClean="0">
                <a:solidFill>
                  <a:schemeClr val="tx2"/>
                </a:solidFill>
              </a:rPr>
              <a:t>2006</a:t>
            </a:r>
            <a:endParaRPr lang="fr-FR" dirty="0">
              <a:solidFill>
                <a:schemeClr val="tx2"/>
              </a:solidFill>
            </a:endParaRPr>
          </a:p>
        </p:txBody>
      </p:sp>
      <p:sp>
        <p:nvSpPr>
          <p:cNvPr id="26" name="ZoneTexte 25"/>
          <p:cNvSpPr txBox="1"/>
          <p:nvPr/>
        </p:nvSpPr>
        <p:spPr>
          <a:xfrm>
            <a:off x="101642" y="767031"/>
            <a:ext cx="1796193" cy="523220"/>
          </a:xfrm>
          <a:prstGeom prst="rect">
            <a:avLst/>
          </a:prstGeom>
          <a:noFill/>
        </p:spPr>
        <p:txBody>
          <a:bodyPr wrap="square" rtlCol="0">
            <a:spAutoFit/>
          </a:bodyPr>
          <a:lstStyle/>
          <a:p>
            <a:r>
              <a:rPr lang="fr-FR" sz="1400" b="1" dirty="0" smtClean="0">
                <a:solidFill>
                  <a:schemeClr val="accent1">
                    <a:lumMod val="75000"/>
                  </a:schemeClr>
                </a:solidFill>
              </a:rPr>
              <a:t>description protéine</a:t>
            </a:r>
          </a:p>
          <a:p>
            <a:r>
              <a:rPr lang="fr-FR" sz="1400" b="1" dirty="0" smtClean="0">
                <a:solidFill>
                  <a:schemeClr val="accent3">
                    <a:lumMod val="75000"/>
                  </a:schemeClr>
                </a:solidFill>
              </a:rPr>
              <a:t>signification clinique</a:t>
            </a:r>
            <a:endParaRPr lang="fr-FR" sz="1400" b="1" dirty="0">
              <a:solidFill>
                <a:schemeClr val="accent3">
                  <a:lumMod val="75000"/>
                </a:schemeClr>
              </a:solidFill>
            </a:endParaRPr>
          </a:p>
        </p:txBody>
      </p:sp>
      <p:grpSp>
        <p:nvGrpSpPr>
          <p:cNvPr id="37" name="Groupe 36"/>
          <p:cNvGrpSpPr/>
          <p:nvPr/>
        </p:nvGrpSpPr>
        <p:grpSpPr>
          <a:xfrm>
            <a:off x="4648867" y="2466967"/>
            <a:ext cx="1327289" cy="732581"/>
            <a:chOff x="4648867" y="2709920"/>
            <a:chExt cx="1327289" cy="732581"/>
          </a:xfrm>
        </p:grpSpPr>
        <p:sp>
          <p:nvSpPr>
            <p:cNvPr id="25" name="ZoneTexte 24"/>
            <p:cNvSpPr txBox="1"/>
            <p:nvPr/>
          </p:nvSpPr>
          <p:spPr>
            <a:xfrm rot="19380073">
              <a:off x="4648867" y="3073169"/>
              <a:ext cx="1152128" cy="369332"/>
            </a:xfrm>
            <a:prstGeom prst="rect">
              <a:avLst/>
            </a:prstGeom>
            <a:noFill/>
          </p:spPr>
          <p:txBody>
            <a:bodyPr wrap="square" rtlCol="0">
              <a:spAutoFit/>
            </a:bodyPr>
            <a:lstStyle/>
            <a:p>
              <a:r>
                <a:rPr lang="fr-FR" dirty="0" smtClean="0"/>
                <a:t>2008</a:t>
              </a:r>
              <a:endParaRPr lang="fr-FR" dirty="0"/>
            </a:p>
          </p:txBody>
        </p:sp>
        <p:sp>
          <p:nvSpPr>
            <p:cNvPr id="27" name="ZoneTexte 26"/>
            <p:cNvSpPr txBox="1"/>
            <p:nvPr/>
          </p:nvSpPr>
          <p:spPr>
            <a:xfrm>
              <a:off x="4788024" y="2709920"/>
              <a:ext cx="1188132" cy="523220"/>
            </a:xfrm>
            <a:prstGeom prst="rect">
              <a:avLst/>
            </a:prstGeom>
            <a:noFill/>
          </p:spPr>
          <p:txBody>
            <a:bodyPr wrap="square" rtlCol="0">
              <a:spAutoFit/>
            </a:bodyPr>
            <a:lstStyle/>
            <a:p>
              <a:r>
                <a:rPr lang="fr-FR" sz="1400" dirty="0" smtClean="0"/>
                <a:t>GEAI RFL 2008</a:t>
              </a:r>
              <a:endParaRPr lang="fr-FR" sz="1400" dirty="0"/>
            </a:p>
          </p:txBody>
        </p:sp>
      </p:grpSp>
      <p:sp>
        <p:nvSpPr>
          <p:cNvPr id="28" name="ZoneTexte 27"/>
          <p:cNvSpPr txBox="1"/>
          <p:nvPr/>
        </p:nvSpPr>
        <p:spPr>
          <a:xfrm>
            <a:off x="111414" y="5877272"/>
            <a:ext cx="10941306" cy="923330"/>
          </a:xfrm>
          <a:prstGeom prst="rect">
            <a:avLst/>
          </a:prstGeom>
          <a:noFill/>
        </p:spPr>
        <p:txBody>
          <a:bodyPr wrap="square" rtlCol="0">
            <a:spAutoFit/>
          </a:bodyPr>
          <a:lstStyle/>
          <a:p>
            <a:r>
              <a:rPr lang="fr-FR" dirty="0" smtClean="0"/>
              <a:t>GEAI    - Étude T Vincent   n = 243 Ro52+  13% isolés </a:t>
            </a:r>
          </a:p>
          <a:p>
            <a:r>
              <a:rPr lang="fr-FR" dirty="0" smtClean="0"/>
              <a:t>             - Etude GEAI J </a:t>
            </a:r>
            <a:r>
              <a:rPr lang="fr-FR" dirty="0" err="1" smtClean="0"/>
              <a:t>Goetz</a:t>
            </a:r>
            <a:r>
              <a:rPr lang="fr-FR" dirty="0" smtClean="0"/>
              <a:t> n = 413 patients </a:t>
            </a:r>
          </a:p>
          <a:p>
            <a:r>
              <a:rPr lang="fr-FR" dirty="0" smtClean="0">
                <a:hlinkClick r:id="rId3" action="ppaction://hlinkfile"/>
              </a:rPr>
              <a:t>13-RO52-TRIM21-N-FABIEN-RLH.pdf</a:t>
            </a:r>
            <a:endParaRPr lang="fr-FR" dirty="0"/>
          </a:p>
        </p:txBody>
      </p:sp>
      <p:grpSp>
        <p:nvGrpSpPr>
          <p:cNvPr id="31" name="Groupe 30"/>
          <p:cNvGrpSpPr/>
          <p:nvPr/>
        </p:nvGrpSpPr>
        <p:grpSpPr>
          <a:xfrm>
            <a:off x="7142332" y="2847467"/>
            <a:ext cx="1349773" cy="2730994"/>
            <a:chOff x="7142332" y="3090420"/>
            <a:chExt cx="1349773" cy="2730994"/>
          </a:xfrm>
        </p:grpSpPr>
        <p:sp>
          <p:nvSpPr>
            <p:cNvPr id="29" name="ZoneTexte 28"/>
            <p:cNvSpPr txBox="1"/>
            <p:nvPr/>
          </p:nvSpPr>
          <p:spPr>
            <a:xfrm rot="19380073">
              <a:off x="7241155" y="3090420"/>
              <a:ext cx="1152128" cy="369332"/>
            </a:xfrm>
            <a:prstGeom prst="rect">
              <a:avLst/>
            </a:prstGeom>
            <a:noFill/>
          </p:spPr>
          <p:txBody>
            <a:bodyPr wrap="square" rtlCol="0">
              <a:spAutoFit/>
            </a:bodyPr>
            <a:lstStyle/>
            <a:p>
              <a:r>
                <a:rPr lang="fr-FR" b="1" dirty="0" smtClean="0">
                  <a:solidFill>
                    <a:schemeClr val="accent3">
                      <a:lumMod val="75000"/>
                    </a:schemeClr>
                  </a:solidFill>
                </a:rPr>
                <a:t>2019</a:t>
              </a:r>
              <a:endParaRPr lang="fr-FR" b="1" dirty="0">
                <a:solidFill>
                  <a:schemeClr val="accent3">
                    <a:lumMod val="75000"/>
                  </a:schemeClr>
                </a:solidFill>
              </a:endParaRPr>
            </a:p>
          </p:txBody>
        </p:sp>
        <p:sp>
          <p:nvSpPr>
            <p:cNvPr id="30" name="ZoneTexte 29"/>
            <p:cNvSpPr txBox="1"/>
            <p:nvPr/>
          </p:nvSpPr>
          <p:spPr>
            <a:xfrm>
              <a:off x="7142332" y="4220976"/>
              <a:ext cx="1349773" cy="1600438"/>
            </a:xfrm>
            <a:prstGeom prst="rect">
              <a:avLst/>
            </a:prstGeom>
            <a:noFill/>
          </p:spPr>
          <p:txBody>
            <a:bodyPr wrap="square" rtlCol="0">
              <a:spAutoFit/>
            </a:bodyPr>
            <a:lstStyle/>
            <a:p>
              <a:r>
                <a:rPr lang="fr-FR" sz="1400" dirty="0" smtClean="0"/>
                <a:t>Etude :</a:t>
              </a:r>
              <a:r>
                <a:rPr lang="en-US" sz="1400" dirty="0" smtClean="0"/>
                <a:t> reclassification </a:t>
              </a:r>
              <a:r>
                <a:rPr lang="en-US" sz="1400" dirty="0" err="1" smtClean="0"/>
                <a:t>en</a:t>
              </a:r>
              <a:r>
                <a:rPr lang="en-US" sz="1400" dirty="0" smtClean="0"/>
                <a:t> IPAF de </a:t>
              </a:r>
              <a:r>
                <a:rPr lang="en-US" sz="1400" dirty="0"/>
                <a:t>14 patients (19.2</a:t>
              </a:r>
              <a:r>
                <a:rPr lang="en-US" sz="1400" dirty="0" smtClean="0"/>
                <a:t>%) avec anti-TRIM21+</a:t>
              </a:r>
            </a:p>
            <a:p>
              <a:r>
                <a:rPr lang="fr-FR" sz="1400" i="1" dirty="0" err="1" smtClean="0"/>
                <a:t>Sclafani</a:t>
              </a:r>
              <a:endParaRPr lang="fr-FR" sz="1400" i="1" dirty="0"/>
            </a:p>
          </p:txBody>
        </p:sp>
      </p:grpSp>
      <p:grpSp>
        <p:nvGrpSpPr>
          <p:cNvPr id="35" name="Groupe 34"/>
          <p:cNvGrpSpPr/>
          <p:nvPr/>
        </p:nvGrpSpPr>
        <p:grpSpPr>
          <a:xfrm>
            <a:off x="5755441" y="1432417"/>
            <a:ext cx="3353064" cy="1435081"/>
            <a:chOff x="5796136" y="1752647"/>
            <a:chExt cx="1683388" cy="1435081"/>
          </a:xfrm>
        </p:grpSpPr>
        <p:sp>
          <p:nvSpPr>
            <p:cNvPr id="33" name="ZoneTexte 32"/>
            <p:cNvSpPr txBox="1"/>
            <p:nvPr/>
          </p:nvSpPr>
          <p:spPr>
            <a:xfrm rot="19380073">
              <a:off x="5796136" y="2818396"/>
              <a:ext cx="1152128" cy="369332"/>
            </a:xfrm>
            <a:prstGeom prst="rect">
              <a:avLst/>
            </a:prstGeom>
            <a:noFill/>
          </p:spPr>
          <p:txBody>
            <a:bodyPr wrap="square" rtlCol="0">
              <a:spAutoFit/>
            </a:bodyPr>
            <a:lstStyle/>
            <a:p>
              <a:r>
                <a:rPr lang="fr-FR" b="1" dirty="0" smtClean="0">
                  <a:solidFill>
                    <a:schemeClr val="accent3">
                      <a:lumMod val="75000"/>
                    </a:schemeClr>
                  </a:solidFill>
                </a:rPr>
                <a:t>2012</a:t>
              </a:r>
              <a:endParaRPr lang="fr-FR" b="1" dirty="0">
                <a:solidFill>
                  <a:schemeClr val="accent3">
                    <a:lumMod val="75000"/>
                  </a:schemeClr>
                </a:solidFill>
              </a:endParaRPr>
            </a:p>
          </p:txBody>
        </p:sp>
        <p:sp>
          <p:nvSpPr>
            <p:cNvPr id="34" name="ZoneTexte 33"/>
            <p:cNvSpPr txBox="1"/>
            <p:nvPr/>
          </p:nvSpPr>
          <p:spPr>
            <a:xfrm>
              <a:off x="5809781" y="1752647"/>
              <a:ext cx="1669743" cy="1231106"/>
            </a:xfrm>
            <a:prstGeom prst="rect">
              <a:avLst/>
            </a:prstGeom>
            <a:noFill/>
          </p:spPr>
          <p:txBody>
            <a:bodyPr wrap="square" rtlCol="0">
              <a:spAutoFit/>
            </a:bodyPr>
            <a:lstStyle/>
            <a:p>
              <a:r>
                <a:rPr lang="fr-FR" sz="1400" dirty="0" smtClean="0"/>
                <a:t>Phénotype </a:t>
              </a:r>
              <a:r>
                <a:rPr lang="fr-FR" sz="1400" dirty="0"/>
                <a:t>particulier : myosite sévère et risque accru de cancer </a:t>
              </a:r>
            </a:p>
            <a:p>
              <a:r>
                <a:rPr lang="fr-FR" sz="1400" dirty="0" smtClean="0"/>
                <a:t>=Intérêt </a:t>
              </a:r>
              <a:r>
                <a:rPr lang="fr-FR" sz="1400" dirty="0"/>
                <a:t>pronostique  </a:t>
              </a:r>
              <a:r>
                <a:rPr lang="fr-FR" sz="1400" dirty="0" smtClean="0"/>
                <a:t>(cohorte anti-Jo1+ </a:t>
              </a:r>
            </a:p>
            <a:p>
              <a:r>
                <a:rPr lang="fr-FR" sz="1400" i="1" dirty="0" smtClean="0"/>
                <a:t>Marie I, </a:t>
              </a:r>
              <a:r>
                <a:rPr lang="fr-FR" sz="1400" i="1" dirty="0" err="1" smtClean="0"/>
                <a:t>Jouen</a:t>
              </a:r>
              <a:r>
                <a:rPr lang="fr-FR" sz="1400" i="1" dirty="0" smtClean="0"/>
                <a:t> F</a:t>
              </a:r>
              <a:endParaRPr lang="fr-FR" sz="1400" i="1" dirty="0"/>
            </a:p>
            <a:p>
              <a:endParaRPr lang="fr-FR" sz="900" dirty="0" smtClean="0"/>
            </a:p>
            <a:p>
              <a:endParaRPr lang="fr-FR" sz="900" dirty="0"/>
            </a:p>
          </p:txBody>
        </p:sp>
      </p:grpSp>
      <p:sp>
        <p:nvSpPr>
          <p:cNvPr id="32" name="Bouée 31"/>
          <p:cNvSpPr/>
          <p:nvPr/>
        </p:nvSpPr>
        <p:spPr>
          <a:xfrm>
            <a:off x="1519445" y="2918952"/>
            <a:ext cx="122007" cy="126535"/>
          </a:xfrm>
          <a:prstGeom prst="donu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cxnSp>
        <p:nvCxnSpPr>
          <p:cNvPr id="38" name="Connecteur droit 37"/>
          <p:cNvCxnSpPr/>
          <p:nvPr/>
        </p:nvCxnSpPr>
        <p:spPr>
          <a:xfrm>
            <a:off x="1580448" y="2393959"/>
            <a:ext cx="1" cy="541017"/>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 name="Bouée 38"/>
          <p:cNvSpPr/>
          <p:nvPr/>
        </p:nvSpPr>
        <p:spPr>
          <a:xfrm>
            <a:off x="2710796" y="3330289"/>
            <a:ext cx="122007" cy="126535"/>
          </a:xfrm>
          <a:prstGeom prst="donu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cxnSp>
        <p:nvCxnSpPr>
          <p:cNvPr id="41" name="Connecteur droit 40"/>
          <p:cNvCxnSpPr>
            <a:stCxn id="39" idx="4"/>
          </p:cNvCxnSpPr>
          <p:nvPr/>
        </p:nvCxnSpPr>
        <p:spPr>
          <a:xfrm>
            <a:off x="2771800" y="3456824"/>
            <a:ext cx="1" cy="541017"/>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947940" y="1455007"/>
            <a:ext cx="1723953" cy="954107"/>
          </a:xfrm>
          <a:prstGeom prst="rect">
            <a:avLst/>
          </a:prstGeom>
        </p:spPr>
        <p:txBody>
          <a:bodyPr wrap="square">
            <a:spAutoFit/>
          </a:bodyPr>
          <a:lstStyle/>
          <a:p>
            <a:r>
              <a:rPr lang="fr-FR" sz="1400" dirty="0"/>
              <a:t>D</a:t>
            </a:r>
            <a:r>
              <a:rPr lang="fr-FR" sz="1400" dirty="0" smtClean="0"/>
              <a:t>éfinition </a:t>
            </a:r>
            <a:r>
              <a:rPr lang="fr-FR" sz="1400" dirty="0"/>
              <a:t>moléculaire de la protéine </a:t>
            </a:r>
            <a:r>
              <a:rPr lang="fr-FR" sz="1400" dirty="0" smtClean="0"/>
              <a:t>52kDa</a:t>
            </a:r>
          </a:p>
          <a:p>
            <a:r>
              <a:rPr lang="fr-FR" sz="1400" i="1" dirty="0"/>
              <a:t>Chan EK</a:t>
            </a:r>
          </a:p>
        </p:txBody>
      </p:sp>
      <p:sp>
        <p:nvSpPr>
          <p:cNvPr id="42" name="Bouée 41"/>
          <p:cNvSpPr/>
          <p:nvPr/>
        </p:nvSpPr>
        <p:spPr>
          <a:xfrm>
            <a:off x="7607340" y="3330289"/>
            <a:ext cx="122007" cy="126535"/>
          </a:xfrm>
          <a:prstGeom prst="donut">
            <a:avLst/>
          </a:prstGeom>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43" name="Connecteur droit 42"/>
          <p:cNvCxnSpPr>
            <a:stCxn id="42" idx="4"/>
          </p:cNvCxnSpPr>
          <p:nvPr/>
        </p:nvCxnSpPr>
        <p:spPr>
          <a:xfrm>
            <a:off x="7668344" y="3456824"/>
            <a:ext cx="1" cy="541017"/>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44" name="Bouée 43"/>
          <p:cNvSpPr/>
          <p:nvPr/>
        </p:nvSpPr>
        <p:spPr>
          <a:xfrm>
            <a:off x="6095172" y="2926920"/>
            <a:ext cx="122007" cy="126535"/>
          </a:xfrm>
          <a:prstGeom prst="donut">
            <a:avLst/>
          </a:prstGeom>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45" name="Connecteur droit 44"/>
          <p:cNvCxnSpPr/>
          <p:nvPr/>
        </p:nvCxnSpPr>
        <p:spPr>
          <a:xfrm flipV="1">
            <a:off x="6156176" y="2297940"/>
            <a:ext cx="1" cy="627004"/>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47" name="Bouée 46"/>
          <p:cNvSpPr/>
          <p:nvPr/>
        </p:nvSpPr>
        <p:spPr>
          <a:xfrm>
            <a:off x="5587119" y="3312447"/>
            <a:ext cx="122007" cy="126535"/>
          </a:xfrm>
          <a:prstGeom prst="donut">
            <a:avLst/>
          </a:prstGeom>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48" name="Connecteur droit 47"/>
          <p:cNvCxnSpPr/>
          <p:nvPr/>
        </p:nvCxnSpPr>
        <p:spPr>
          <a:xfrm>
            <a:off x="5648123" y="3310471"/>
            <a:ext cx="1" cy="728125"/>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6776479" y="2466967"/>
            <a:ext cx="1040740" cy="523220"/>
          </a:xfrm>
          <a:prstGeom prst="rect">
            <a:avLst/>
          </a:prstGeom>
          <a:noFill/>
        </p:spPr>
        <p:txBody>
          <a:bodyPr wrap="square" rtlCol="0">
            <a:spAutoFit/>
          </a:bodyPr>
          <a:lstStyle/>
          <a:p>
            <a:r>
              <a:rPr lang="fr-FR" sz="1400" dirty="0" smtClean="0"/>
              <a:t>GEAI RFL 2018</a:t>
            </a:r>
            <a:endParaRPr lang="fr-FR" sz="1400" dirty="0"/>
          </a:p>
        </p:txBody>
      </p:sp>
      <p:sp>
        <p:nvSpPr>
          <p:cNvPr id="50" name="Bouée 49"/>
          <p:cNvSpPr/>
          <p:nvPr/>
        </p:nvSpPr>
        <p:spPr>
          <a:xfrm>
            <a:off x="3574893" y="2934107"/>
            <a:ext cx="122007" cy="126535"/>
          </a:xfrm>
          <a:prstGeom prst="donu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cxnSp>
        <p:nvCxnSpPr>
          <p:cNvPr id="51" name="Connecteur droit 50"/>
          <p:cNvCxnSpPr/>
          <p:nvPr/>
        </p:nvCxnSpPr>
        <p:spPr>
          <a:xfrm>
            <a:off x="3635896" y="2409114"/>
            <a:ext cx="1" cy="541017"/>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3133200" y="1538789"/>
            <a:ext cx="1353591" cy="954107"/>
          </a:xfrm>
          <a:prstGeom prst="rect">
            <a:avLst/>
          </a:prstGeom>
        </p:spPr>
        <p:txBody>
          <a:bodyPr wrap="square">
            <a:spAutoFit/>
          </a:bodyPr>
          <a:lstStyle/>
          <a:p>
            <a:r>
              <a:rPr lang="fr-FR" sz="1400" dirty="0" smtClean="0"/>
              <a:t>Ro52 est la </a:t>
            </a:r>
            <a:r>
              <a:rPr lang="fr-FR" sz="1400" dirty="0"/>
              <a:t>protéine </a:t>
            </a:r>
            <a:r>
              <a:rPr lang="fr-FR" sz="1400" dirty="0" smtClean="0"/>
              <a:t>TRIM21</a:t>
            </a:r>
          </a:p>
          <a:p>
            <a:r>
              <a:rPr lang="fr-FR" sz="1400" i="1" dirty="0" smtClean="0"/>
              <a:t>Rhodes</a:t>
            </a:r>
            <a:endParaRPr lang="fr-FR" sz="1400" i="1" dirty="0"/>
          </a:p>
        </p:txBody>
      </p:sp>
      <p:sp>
        <p:nvSpPr>
          <p:cNvPr id="53" name="Rectangle 52"/>
          <p:cNvSpPr/>
          <p:nvPr/>
        </p:nvSpPr>
        <p:spPr>
          <a:xfrm>
            <a:off x="3664963" y="3861056"/>
            <a:ext cx="1353591" cy="954107"/>
          </a:xfrm>
          <a:prstGeom prst="rect">
            <a:avLst/>
          </a:prstGeom>
        </p:spPr>
        <p:txBody>
          <a:bodyPr wrap="square">
            <a:spAutoFit/>
          </a:bodyPr>
          <a:lstStyle/>
          <a:p>
            <a:r>
              <a:rPr lang="fr-FR" sz="1400" dirty="0" smtClean="0"/>
              <a:t>Ro52 est une ubiquitine ligase</a:t>
            </a:r>
          </a:p>
          <a:p>
            <a:r>
              <a:rPr lang="fr-FR" sz="1400" i="1" dirty="0" err="1" smtClean="0"/>
              <a:t>Wada</a:t>
            </a:r>
            <a:endParaRPr lang="fr-FR" sz="1400" i="1" dirty="0"/>
          </a:p>
        </p:txBody>
      </p:sp>
      <p:sp>
        <p:nvSpPr>
          <p:cNvPr id="54" name="Bouée 53"/>
          <p:cNvSpPr/>
          <p:nvPr/>
        </p:nvSpPr>
        <p:spPr>
          <a:xfrm>
            <a:off x="4406513" y="3308867"/>
            <a:ext cx="122007" cy="126535"/>
          </a:xfrm>
          <a:prstGeom prst="donut">
            <a:avLst/>
          </a:prstGeom>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1">
                  <a:lumMod val="75000"/>
                </a:schemeClr>
              </a:solidFill>
            </a:endParaRPr>
          </a:p>
        </p:txBody>
      </p:sp>
      <p:cxnSp>
        <p:nvCxnSpPr>
          <p:cNvPr id="55" name="Connecteur droit 54"/>
          <p:cNvCxnSpPr>
            <a:stCxn id="54" idx="4"/>
          </p:cNvCxnSpPr>
          <p:nvPr/>
        </p:nvCxnSpPr>
        <p:spPr>
          <a:xfrm>
            <a:off x="4467517" y="3435402"/>
            <a:ext cx="1" cy="541017"/>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404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057633"/>
            <a:ext cx="8208912" cy="5112568"/>
          </a:xfrm>
        </p:spPr>
        <p:txBody>
          <a:bodyPr>
            <a:normAutofit/>
          </a:bodyPr>
          <a:lstStyle/>
          <a:p>
            <a:pPr algn="just"/>
            <a:r>
              <a:rPr lang="fr-FR" sz="1800" dirty="0" smtClean="0"/>
              <a:t>Biais</a:t>
            </a:r>
          </a:p>
          <a:p>
            <a:pPr marL="0" indent="0" algn="just">
              <a:buNone/>
            </a:pPr>
            <a:r>
              <a:rPr lang="fr-FR" sz="1800" dirty="0" smtClean="0"/>
              <a:t>Changement méthode entre 2015 et 2022 (manuel --- &gt; </a:t>
            </a:r>
            <a:r>
              <a:rPr lang="fr-FR" sz="1800" dirty="0" err="1" smtClean="0"/>
              <a:t>EuroBlotOne</a:t>
            </a:r>
            <a:r>
              <a:rPr lang="fr-FR" sz="1800" dirty="0" smtClean="0"/>
              <a:t>)</a:t>
            </a:r>
            <a:endParaRPr lang="fr-FR" sz="1800" dirty="0"/>
          </a:p>
          <a:p>
            <a:pPr marL="0" indent="0" algn="just">
              <a:buNone/>
            </a:pPr>
            <a:r>
              <a:rPr lang="fr-FR" sz="1800" dirty="0" smtClean="0"/>
              <a:t>Seuils d’interprétation </a:t>
            </a:r>
          </a:p>
          <a:p>
            <a:pPr algn="just"/>
            <a:r>
              <a:rPr lang="fr-FR" sz="1800" dirty="0"/>
              <a:t>Panel </a:t>
            </a:r>
            <a:r>
              <a:rPr lang="fr-FR" sz="1800" dirty="0" smtClean="0"/>
              <a:t>prescription «</a:t>
            </a:r>
            <a:r>
              <a:rPr lang="fr-FR" sz="1800" dirty="0"/>
              <a:t> PID </a:t>
            </a:r>
            <a:r>
              <a:rPr lang="fr-FR" sz="1800" dirty="0" smtClean="0"/>
              <a:t>auto-immune</a:t>
            </a:r>
            <a:r>
              <a:rPr lang="fr-FR" sz="1800" dirty="0"/>
              <a:t> » depuis </a:t>
            </a:r>
            <a:r>
              <a:rPr lang="fr-FR" sz="1800" dirty="0" smtClean="0"/>
              <a:t>environ 2 ans : à ré évaluer</a:t>
            </a:r>
          </a:p>
          <a:p>
            <a:pPr algn="just"/>
            <a:r>
              <a:rPr lang="fr-FR" sz="1800" dirty="0" smtClean="0"/>
              <a:t>Analyse rétrospective CHU Angers : 4 </a:t>
            </a:r>
            <a:r>
              <a:rPr lang="fr-FR" sz="1800" dirty="0" err="1" smtClean="0"/>
              <a:t>reclassemenst</a:t>
            </a:r>
            <a:r>
              <a:rPr lang="fr-FR" sz="1800" dirty="0" smtClean="0"/>
              <a:t> potentiel en IPAF grâce à l’</a:t>
            </a:r>
            <a:r>
              <a:rPr lang="fr-FR" sz="1800" dirty="0" err="1" smtClean="0"/>
              <a:t>immunodot</a:t>
            </a:r>
            <a:r>
              <a:rPr lang="fr-FR" sz="1800" dirty="0" smtClean="0"/>
              <a:t> (15% du groupe Ro-52 DISC isolés +/- anti-SSB, mais quel % si on part des PID ?)</a:t>
            </a:r>
            <a:endParaRPr lang="fr-FR" sz="1800" dirty="0"/>
          </a:p>
          <a:p>
            <a:pPr algn="just"/>
            <a:r>
              <a:rPr lang="fr-FR" sz="1800" dirty="0" smtClean="0"/>
              <a:t>Conclusion actuelle anti-TRIM21 isolé </a:t>
            </a:r>
            <a:r>
              <a:rPr lang="fr-FR" sz="1800" dirty="0" err="1" smtClean="0"/>
              <a:t>Bioplex</a:t>
            </a:r>
            <a:r>
              <a:rPr lang="fr-FR" sz="1800" dirty="0" smtClean="0"/>
              <a:t> CHU Angers : </a:t>
            </a:r>
          </a:p>
          <a:p>
            <a:pPr marL="0" indent="0" algn="just">
              <a:buNone/>
            </a:pPr>
            <a:r>
              <a:rPr lang="fr-FR" sz="1800" dirty="0" smtClean="0"/>
              <a:t>« Les </a:t>
            </a:r>
            <a:r>
              <a:rPr lang="fr-FR" sz="1800" dirty="0"/>
              <a:t>anticorps anti-TRIM21 (= anti-Ro52 = anti-SSA52 kDa) isolés ont une utilité clinique limitée : ils peuvent être détectés dans des situations pathologiques très diverses. </a:t>
            </a:r>
            <a:r>
              <a:rPr lang="fr-FR" sz="1800" dirty="0" smtClean="0"/>
              <a:t>Cependant </a:t>
            </a:r>
            <a:r>
              <a:rPr lang="fr-FR" sz="1800" dirty="0"/>
              <a:t>dans un contexte de pneumopathie interstitielle diffuse ils peuvent avoir un intérêt comme critère d'IPAF (</a:t>
            </a:r>
            <a:r>
              <a:rPr lang="fr-FR" sz="1800" dirty="0" err="1"/>
              <a:t>Interstitial</a:t>
            </a:r>
            <a:r>
              <a:rPr lang="fr-FR" sz="1800" dirty="0"/>
              <a:t> </a:t>
            </a:r>
            <a:r>
              <a:rPr lang="fr-FR" sz="1800" dirty="0" err="1"/>
              <a:t>Pneumonia</a:t>
            </a:r>
            <a:r>
              <a:rPr lang="fr-FR" sz="1800" dirty="0"/>
              <a:t> </a:t>
            </a:r>
            <a:r>
              <a:rPr lang="fr-FR" sz="1800" dirty="0" err="1"/>
              <a:t>with</a:t>
            </a:r>
            <a:r>
              <a:rPr lang="fr-FR" sz="1800" dirty="0"/>
              <a:t> </a:t>
            </a:r>
            <a:r>
              <a:rPr lang="fr-FR" sz="1800" dirty="0" err="1"/>
              <a:t>Autoimmune</a:t>
            </a:r>
            <a:r>
              <a:rPr lang="fr-FR" sz="1800" dirty="0"/>
              <a:t> </a:t>
            </a:r>
            <a:r>
              <a:rPr lang="fr-FR" sz="1800" dirty="0" err="1"/>
              <a:t>Features</a:t>
            </a:r>
            <a:r>
              <a:rPr lang="fr-FR" sz="1800" dirty="0"/>
              <a:t>) [</a:t>
            </a:r>
            <a:r>
              <a:rPr lang="fr-FR" sz="1800" dirty="0" err="1"/>
              <a:t>Sclafani</a:t>
            </a:r>
            <a:r>
              <a:rPr lang="fr-FR" sz="1800" dirty="0"/>
              <a:t>, </a:t>
            </a:r>
            <a:r>
              <a:rPr lang="fr-FR" sz="1800" dirty="0" err="1"/>
              <a:t>Respir</a:t>
            </a:r>
            <a:r>
              <a:rPr lang="fr-FR" sz="1800" dirty="0"/>
              <a:t> </a:t>
            </a:r>
            <a:r>
              <a:rPr lang="fr-FR" sz="1800" dirty="0" err="1"/>
              <a:t>Res</a:t>
            </a:r>
            <a:r>
              <a:rPr lang="fr-FR" sz="1800" dirty="0"/>
              <a:t>, 2019</a:t>
            </a:r>
            <a:r>
              <a:rPr lang="fr-FR" sz="1800" dirty="0" smtClean="0"/>
              <a:t>]. »</a:t>
            </a:r>
          </a:p>
          <a:p>
            <a:pPr algn="just">
              <a:buFont typeface="Wingdings 2"/>
              <a:buChar char="E"/>
            </a:pPr>
            <a:r>
              <a:rPr lang="fr-FR" sz="1800" dirty="0" smtClean="0">
                <a:sym typeface="Wingdings 2"/>
              </a:rPr>
              <a:t>Demander contrôle à 6 mois (</a:t>
            </a:r>
            <a:r>
              <a:rPr lang="fr-FR" sz="1800" dirty="0" err="1" smtClean="0">
                <a:sym typeface="Wingdings 2"/>
              </a:rPr>
              <a:t>positivation</a:t>
            </a:r>
            <a:r>
              <a:rPr lang="fr-FR" sz="1800" dirty="0" smtClean="0">
                <a:sym typeface="Wingdings 2"/>
              </a:rPr>
              <a:t> </a:t>
            </a:r>
            <a:r>
              <a:rPr lang="fr-FR" sz="1800" dirty="0" err="1" smtClean="0">
                <a:sym typeface="Wingdings 2"/>
              </a:rPr>
              <a:t>Bioplex</a:t>
            </a:r>
            <a:r>
              <a:rPr lang="fr-FR" sz="1800" dirty="0" smtClean="0">
                <a:sym typeface="Wingdings 2"/>
              </a:rPr>
              <a:t> ?)</a:t>
            </a:r>
          </a:p>
          <a:p>
            <a:pPr marL="0" indent="0" algn="just">
              <a:buNone/>
            </a:pPr>
            <a:r>
              <a:rPr lang="fr-FR" sz="1800" dirty="0" smtClean="0">
                <a:sym typeface="Wingdings 2"/>
              </a:rPr>
              <a:t>ou conclure directement en indiquant anti-TRIM21 comme critère d’IPAF (pour Pneumo ++) ?</a:t>
            </a:r>
          </a:p>
          <a:p>
            <a:pPr marL="0" indent="0" algn="just">
              <a:buNone/>
            </a:pPr>
            <a:endParaRPr lang="fr-FR" sz="1800" dirty="0" smtClean="0"/>
          </a:p>
        </p:txBody>
      </p:sp>
      <p:sp>
        <p:nvSpPr>
          <p:cNvPr id="4" name="Titre 1"/>
          <p:cNvSpPr txBox="1">
            <a:spLocks/>
          </p:cNvSpPr>
          <p:nvPr/>
        </p:nvSpPr>
        <p:spPr>
          <a:xfrm>
            <a:off x="417545" y="0"/>
            <a:ext cx="8229600" cy="8367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Conclusion</a:t>
            </a:r>
            <a:endParaRPr lang="fr-FR" sz="3600"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1990" y="0"/>
            <a:ext cx="2123728" cy="10576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2640" y="1556792"/>
            <a:ext cx="5353050" cy="177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oneTexte 1"/>
          <p:cNvSpPr txBox="1"/>
          <p:nvPr/>
        </p:nvSpPr>
        <p:spPr>
          <a:xfrm>
            <a:off x="-39655" y="6373534"/>
            <a:ext cx="9144000" cy="461665"/>
          </a:xfrm>
          <a:prstGeom prst="rect">
            <a:avLst/>
          </a:prstGeom>
          <a:noFill/>
        </p:spPr>
        <p:txBody>
          <a:bodyPr wrap="square" rtlCol="0">
            <a:spAutoFit/>
          </a:bodyPr>
          <a:lstStyle/>
          <a:p>
            <a:pPr algn="ctr"/>
            <a:r>
              <a:rPr lang="fr-FR" sz="2400" b="1" dirty="0" smtClean="0">
                <a:solidFill>
                  <a:schemeClr val="tx2"/>
                </a:solidFill>
              </a:rPr>
              <a:t>Merci pour votre attention</a:t>
            </a:r>
            <a:endParaRPr lang="fr-FR" sz="2400" b="1" dirty="0">
              <a:solidFill>
                <a:schemeClr val="tx2"/>
              </a:solidFill>
            </a:endParaRPr>
          </a:p>
        </p:txBody>
      </p:sp>
    </p:spTree>
    <p:extLst>
      <p:ext uri="{BB962C8B-B14F-4D97-AF65-F5344CB8AC3E}">
        <p14:creationId xmlns:p14="http://schemas.microsoft.com/office/powerpoint/2010/main" val="4114645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a:spLocks noGrp="1"/>
          </p:cNvSpPr>
          <p:nvPr>
            <p:ph type="title"/>
          </p:nvPr>
        </p:nvSpPr>
        <p:spPr>
          <a:xfrm>
            <a:off x="417545" y="0"/>
            <a:ext cx="8229600" cy="1143000"/>
          </a:xfrm>
        </p:spPr>
        <p:txBody>
          <a:bodyPr>
            <a:normAutofit/>
          </a:bodyPr>
          <a:lstStyle/>
          <a:p>
            <a:r>
              <a:rPr lang="fr-FR" sz="3600" dirty="0" smtClean="0"/>
              <a:t>Anti-Ro52/TRIM21 intérêt clinique</a:t>
            </a:r>
            <a:endParaRPr lang="fr-FR" sz="3600" dirty="0"/>
          </a:p>
        </p:txBody>
      </p:sp>
      <p:sp>
        <p:nvSpPr>
          <p:cNvPr id="10" name="ZoneTexte 9"/>
          <p:cNvSpPr txBox="1"/>
          <p:nvPr/>
        </p:nvSpPr>
        <p:spPr>
          <a:xfrm>
            <a:off x="434211" y="1331476"/>
            <a:ext cx="8280920" cy="369332"/>
          </a:xfrm>
          <a:prstGeom prst="rect">
            <a:avLst/>
          </a:prstGeom>
          <a:noFill/>
          <a:ln>
            <a:solidFill>
              <a:schemeClr val="tx1"/>
            </a:solidFill>
          </a:ln>
        </p:spPr>
        <p:txBody>
          <a:bodyPr wrap="square" rtlCol="0">
            <a:spAutoFit/>
          </a:bodyPr>
          <a:lstStyle/>
          <a:p>
            <a:pPr algn="ctr"/>
            <a:r>
              <a:rPr lang="fr-FR" dirty="0" smtClean="0"/>
              <a:t>1. BAV fœtal (grossesse femme anti-SSA+)</a:t>
            </a:r>
            <a:endParaRPr lang="fr-FR" dirty="0"/>
          </a:p>
        </p:txBody>
      </p:sp>
      <p:grpSp>
        <p:nvGrpSpPr>
          <p:cNvPr id="11" name="Groupe 10"/>
          <p:cNvGrpSpPr/>
          <p:nvPr/>
        </p:nvGrpSpPr>
        <p:grpSpPr>
          <a:xfrm>
            <a:off x="35497" y="2348880"/>
            <a:ext cx="9217023" cy="3157319"/>
            <a:chOff x="35497" y="3963253"/>
            <a:chExt cx="9217023" cy="3157319"/>
          </a:xfrm>
        </p:grpSpPr>
        <p:grpSp>
          <p:nvGrpSpPr>
            <p:cNvPr id="12" name="Groupe 11"/>
            <p:cNvGrpSpPr/>
            <p:nvPr/>
          </p:nvGrpSpPr>
          <p:grpSpPr>
            <a:xfrm>
              <a:off x="35497" y="5013177"/>
              <a:ext cx="9217023" cy="2107395"/>
              <a:chOff x="35497" y="5013177"/>
              <a:chExt cx="9217023" cy="2107395"/>
            </a:xfrm>
          </p:grpSpPr>
          <p:pic>
            <p:nvPicPr>
              <p:cNvPr id="1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7" y="5013177"/>
                <a:ext cx="302323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9919" y="5286340"/>
                <a:ext cx="737235" cy="662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5239" y="5229200"/>
                <a:ext cx="1663065" cy="805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ZoneTexte 16"/>
              <p:cNvSpPr txBox="1"/>
              <p:nvPr/>
            </p:nvSpPr>
            <p:spPr>
              <a:xfrm>
                <a:off x="1475656" y="6020271"/>
                <a:ext cx="2175311" cy="577081"/>
              </a:xfrm>
              <a:prstGeom prst="rect">
                <a:avLst/>
              </a:prstGeom>
              <a:noFill/>
            </p:spPr>
            <p:txBody>
              <a:bodyPr wrap="square" rtlCol="0">
                <a:spAutoFit/>
              </a:bodyPr>
              <a:lstStyle/>
              <a:p>
                <a:pPr algn="ctr"/>
                <a:r>
                  <a:rPr lang="fr-FR" sz="1050" b="1" dirty="0" smtClean="0">
                    <a:solidFill>
                      <a:prstClr val="black"/>
                    </a:solidFill>
                    <a:latin typeface="Helvetica" panose="020B0604020202020204" pitchFamily="34" charset="0"/>
                    <a:cs typeface="Helvetica" panose="020B0604020202020204" pitchFamily="34" charset="0"/>
                  </a:rPr>
                  <a:t>1. Anti-SSA-52 se lient sur une protéine exprimée par cellules cardiaques fœtales</a:t>
                </a:r>
                <a:endParaRPr lang="fr-FR" sz="1050" b="1" dirty="0">
                  <a:solidFill>
                    <a:prstClr val="black"/>
                  </a:solidFill>
                  <a:latin typeface="Helvetica" panose="020B0604020202020204" pitchFamily="34" charset="0"/>
                  <a:cs typeface="Helvetica" panose="020B0604020202020204" pitchFamily="34" charset="0"/>
                </a:endParaRPr>
              </a:p>
            </p:txBody>
          </p:sp>
          <p:cxnSp>
            <p:nvCxnSpPr>
              <p:cNvPr id="18" name="Connecteur droit avec flèche 17"/>
              <p:cNvCxnSpPr/>
              <p:nvPr/>
            </p:nvCxnSpPr>
            <p:spPr>
              <a:xfrm>
                <a:off x="3058548" y="5661248"/>
                <a:ext cx="8653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2411760" y="5085184"/>
                <a:ext cx="2175311" cy="415498"/>
              </a:xfrm>
              <a:prstGeom prst="rect">
                <a:avLst/>
              </a:prstGeom>
              <a:noFill/>
            </p:spPr>
            <p:txBody>
              <a:bodyPr wrap="square" rtlCol="0">
                <a:spAutoFit/>
              </a:bodyPr>
              <a:lstStyle/>
              <a:p>
                <a:pPr algn="ctr"/>
                <a:r>
                  <a:rPr lang="fr-FR" sz="1050" b="1" i="1" dirty="0" smtClean="0">
                    <a:solidFill>
                      <a:prstClr val="white">
                        <a:lumMod val="50000"/>
                      </a:prstClr>
                    </a:solidFill>
                    <a:latin typeface="Helvetica" panose="020B0604020202020204" pitchFamily="34" charset="0"/>
                    <a:cs typeface="Helvetica" panose="020B0604020202020204" pitchFamily="34" charset="0"/>
                  </a:rPr>
                  <a:t>Perturbation des flux calciques</a:t>
                </a:r>
              </a:p>
              <a:p>
                <a:pPr algn="ctr"/>
                <a:r>
                  <a:rPr lang="fr-FR" sz="1050" b="1" i="1" dirty="0" smtClean="0">
                    <a:solidFill>
                      <a:prstClr val="white">
                        <a:lumMod val="50000"/>
                      </a:prstClr>
                    </a:solidFill>
                    <a:latin typeface="Helvetica" panose="020B0604020202020204" pitchFamily="34" charset="0"/>
                    <a:cs typeface="Helvetica" panose="020B0604020202020204" pitchFamily="34" charset="0"/>
                  </a:rPr>
                  <a:t>Apoptose</a:t>
                </a:r>
                <a:endParaRPr lang="fr-FR" sz="1050" b="1" i="1" dirty="0">
                  <a:solidFill>
                    <a:prstClr val="white">
                      <a:lumMod val="50000"/>
                    </a:prstClr>
                  </a:solidFill>
                  <a:latin typeface="Helvetica" panose="020B0604020202020204" pitchFamily="34" charset="0"/>
                  <a:cs typeface="Helvetica" panose="020B0604020202020204" pitchFamily="34" charset="0"/>
                </a:endParaRPr>
              </a:p>
            </p:txBody>
          </p:sp>
          <p:sp>
            <p:nvSpPr>
              <p:cNvPr id="20" name="ZoneTexte 19"/>
              <p:cNvSpPr txBox="1"/>
              <p:nvPr/>
            </p:nvSpPr>
            <p:spPr>
              <a:xfrm>
                <a:off x="3491880" y="6036821"/>
                <a:ext cx="2175311" cy="415498"/>
              </a:xfrm>
              <a:prstGeom prst="rect">
                <a:avLst/>
              </a:prstGeom>
              <a:noFill/>
            </p:spPr>
            <p:txBody>
              <a:bodyPr wrap="square" rtlCol="0">
                <a:spAutoFit/>
              </a:bodyPr>
              <a:lstStyle/>
              <a:p>
                <a:pPr algn="ctr"/>
                <a:r>
                  <a:rPr lang="fr-FR" sz="1050" b="1" dirty="0" smtClean="0">
                    <a:solidFill>
                      <a:prstClr val="black"/>
                    </a:solidFill>
                    <a:latin typeface="Helvetica" panose="020B0604020202020204" pitchFamily="34" charset="0"/>
                    <a:cs typeface="Helvetica" panose="020B0604020202020204" pitchFamily="34" charset="0"/>
                  </a:rPr>
                  <a:t>2. Anti-SSA/SSB se lient aux cellules apoptotiques</a:t>
                </a:r>
                <a:endParaRPr lang="fr-FR" sz="1050" b="1" dirty="0">
                  <a:solidFill>
                    <a:prstClr val="black"/>
                  </a:solidFill>
                  <a:latin typeface="Helvetica" panose="020B0604020202020204" pitchFamily="34" charset="0"/>
                  <a:cs typeface="Helvetica" panose="020B0604020202020204" pitchFamily="34" charset="0"/>
                </a:endParaRPr>
              </a:p>
            </p:txBody>
          </p:sp>
          <p:cxnSp>
            <p:nvCxnSpPr>
              <p:cNvPr id="21" name="Connecteur droit avec flèche 20"/>
              <p:cNvCxnSpPr/>
              <p:nvPr/>
            </p:nvCxnSpPr>
            <p:spPr>
              <a:xfrm>
                <a:off x="4700945" y="5661248"/>
                <a:ext cx="8653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3995936" y="5229200"/>
                <a:ext cx="2175311" cy="253916"/>
              </a:xfrm>
              <a:prstGeom prst="rect">
                <a:avLst/>
              </a:prstGeom>
              <a:noFill/>
            </p:spPr>
            <p:txBody>
              <a:bodyPr wrap="square" rtlCol="0">
                <a:spAutoFit/>
              </a:bodyPr>
              <a:lstStyle/>
              <a:p>
                <a:pPr algn="ctr"/>
                <a:r>
                  <a:rPr lang="fr-FR" sz="1050" b="1" i="1" dirty="0" err="1" smtClean="0">
                    <a:solidFill>
                      <a:prstClr val="white">
                        <a:lumMod val="50000"/>
                      </a:prstClr>
                    </a:solidFill>
                    <a:latin typeface="Helvetica" panose="020B0604020202020204" pitchFamily="34" charset="0"/>
                    <a:cs typeface="Helvetica" panose="020B0604020202020204" pitchFamily="34" charset="0"/>
                  </a:rPr>
                  <a:t>Opsonisation</a:t>
                </a:r>
                <a:endParaRPr lang="fr-FR" sz="1050" b="1" i="1" dirty="0">
                  <a:solidFill>
                    <a:prstClr val="white">
                      <a:lumMod val="50000"/>
                    </a:prstClr>
                  </a:solidFill>
                  <a:latin typeface="Helvetica" panose="020B0604020202020204" pitchFamily="34" charset="0"/>
                  <a:cs typeface="Helvetica" panose="020B0604020202020204" pitchFamily="34" charset="0"/>
                </a:endParaRPr>
              </a:p>
            </p:txBody>
          </p:sp>
          <p:sp>
            <p:nvSpPr>
              <p:cNvPr id="23" name="ZoneTexte 22"/>
              <p:cNvSpPr txBox="1"/>
              <p:nvPr/>
            </p:nvSpPr>
            <p:spPr>
              <a:xfrm>
                <a:off x="5349017" y="6020271"/>
                <a:ext cx="2175311" cy="577081"/>
              </a:xfrm>
              <a:prstGeom prst="rect">
                <a:avLst/>
              </a:prstGeom>
              <a:noFill/>
            </p:spPr>
            <p:txBody>
              <a:bodyPr wrap="square" rtlCol="0">
                <a:spAutoFit/>
              </a:bodyPr>
              <a:lstStyle/>
              <a:p>
                <a:pPr algn="ctr"/>
                <a:r>
                  <a:rPr lang="fr-FR" sz="1050" b="1" dirty="0" smtClean="0">
                    <a:solidFill>
                      <a:prstClr val="black"/>
                    </a:solidFill>
                    <a:latin typeface="Helvetica" panose="020B0604020202020204" pitchFamily="34" charset="0"/>
                    <a:cs typeface="Helvetica" panose="020B0604020202020204" pitchFamily="34" charset="0"/>
                  </a:rPr>
                  <a:t>3. Phagocytose des corps apoptotiques </a:t>
                </a:r>
                <a:r>
                  <a:rPr lang="fr-FR" sz="1050" b="1" dirty="0" err="1" smtClean="0">
                    <a:solidFill>
                      <a:prstClr val="black"/>
                    </a:solidFill>
                    <a:latin typeface="Helvetica" panose="020B0604020202020204" pitchFamily="34" charset="0"/>
                    <a:cs typeface="Helvetica" panose="020B0604020202020204" pitchFamily="34" charset="0"/>
                  </a:rPr>
                  <a:t>opsonisés</a:t>
                </a:r>
                <a:r>
                  <a:rPr lang="fr-FR" sz="1050" b="1" dirty="0" smtClean="0">
                    <a:solidFill>
                      <a:prstClr val="black"/>
                    </a:solidFill>
                    <a:latin typeface="Helvetica" panose="020B0604020202020204" pitchFamily="34" charset="0"/>
                    <a:cs typeface="Helvetica" panose="020B0604020202020204" pitchFamily="34" charset="0"/>
                  </a:rPr>
                  <a:t> par macrophages</a:t>
                </a:r>
                <a:endParaRPr lang="fr-FR" sz="1050" b="1" dirty="0">
                  <a:solidFill>
                    <a:prstClr val="black"/>
                  </a:solidFill>
                  <a:latin typeface="Helvetica" panose="020B0604020202020204" pitchFamily="34" charset="0"/>
                  <a:cs typeface="Helvetica" panose="020B0604020202020204" pitchFamily="34" charset="0"/>
                </a:endParaRPr>
              </a:p>
            </p:txBody>
          </p:sp>
          <p:cxnSp>
            <p:nvCxnSpPr>
              <p:cNvPr id="24" name="Connecteur droit avec flèche 23"/>
              <p:cNvCxnSpPr/>
              <p:nvPr/>
            </p:nvCxnSpPr>
            <p:spPr>
              <a:xfrm>
                <a:off x="7235654" y="5733256"/>
                <a:ext cx="57670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7668344" y="5373216"/>
                <a:ext cx="1584176" cy="584775"/>
              </a:xfrm>
              <a:prstGeom prst="rect">
                <a:avLst/>
              </a:prstGeom>
              <a:noFill/>
            </p:spPr>
            <p:txBody>
              <a:bodyPr wrap="square" rtlCol="0">
                <a:spAutoFit/>
              </a:bodyPr>
              <a:lstStyle/>
              <a:p>
                <a:pPr algn="ctr"/>
                <a:r>
                  <a:rPr lang="fr-FR" sz="1600" dirty="0" smtClean="0">
                    <a:solidFill>
                      <a:prstClr val="black"/>
                    </a:solidFill>
                    <a:latin typeface="Arial" panose="020B0604020202020204" pitchFamily="34" charset="0"/>
                    <a:cs typeface="Arial" panose="020B0604020202020204" pitchFamily="34" charset="0"/>
                  </a:rPr>
                  <a:t>Inflammation</a:t>
                </a:r>
              </a:p>
              <a:p>
                <a:pPr algn="ctr"/>
                <a:r>
                  <a:rPr lang="fr-FR" sz="1600" dirty="0" smtClean="0">
                    <a:solidFill>
                      <a:prstClr val="black"/>
                    </a:solidFill>
                    <a:latin typeface="Arial" panose="020B0604020202020204" pitchFamily="34" charset="0"/>
                    <a:cs typeface="Arial" panose="020B0604020202020204" pitchFamily="34" charset="0"/>
                  </a:rPr>
                  <a:t>Fibrose</a:t>
                </a:r>
                <a:endParaRPr lang="fr-FR" sz="1600" dirty="0">
                  <a:solidFill>
                    <a:prstClr val="black"/>
                  </a:solidFill>
                  <a:latin typeface="Arial" panose="020B0604020202020204" pitchFamily="34" charset="0"/>
                  <a:cs typeface="Arial" panose="020B0604020202020204" pitchFamily="34" charset="0"/>
                </a:endParaRPr>
              </a:p>
            </p:txBody>
          </p:sp>
          <p:sp>
            <p:nvSpPr>
              <p:cNvPr id="26" name="ZoneTexte 25"/>
              <p:cNvSpPr txBox="1"/>
              <p:nvPr/>
            </p:nvSpPr>
            <p:spPr>
              <a:xfrm>
                <a:off x="6207193" y="6843573"/>
                <a:ext cx="2982182" cy="276999"/>
              </a:xfrm>
              <a:prstGeom prst="rect">
                <a:avLst/>
              </a:prstGeom>
              <a:noFill/>
            </p:spPr>
            <p:txBody>
              <a:bodyPr wrap="square" rtlCol="0">
                <a:spAutoFit/>
              </a:bodyPr>
              <a:lstStyle/>
              <a:p>
                <a:r>
                  <a:rPr lang="en-US" sz="1200" dirty="0" err="1" smtClean="0">
                    <a:solidFill>
                      <a:prstClr val="black"/>
                    </a:solidFill>
                    <a:cs typeface="Arial" panose="020B0604020202020204" pitchFamily="34" charset="0"/>
                  </a:rPr>
                  <a:t>D’après</a:t>
                </a:r>
                <a:r>
                  <a:rPr lang="en-US" sz="1200" dirty="0" smtClean="0">
                    <a:solidFill>
                      <a:prstClr val="black"/>
                    </a:solidFill>
                    <a:cs typeface="Arial" panose="020B0604020202020204" pitchFamily="34" charset="0"/>
                  </a:rPr>
                  <a:t> </a:t>
                </a:r>
                <a:r>
                  <a:rPr lang="en-US" sz="1200" dirty="0" err="1" smtClean="0">
                    <a:solidFill>
                      <a:prstClr val="black"/>
                    </a:solidFill>
                    <a:cs typeface="Arial" panose="020B0604020202020204" pitchFamily="34" charset="0"/>
                  </a:rPr>
                  <a:t>Ambrosi</a:t>
                </a:r>
                <a:r>
                  <a:rPr lang="en-US" sz="1200" dirty="0" smtClean="0">
                    <a:solidFill>
                      <a:prstClr val="black"/>
                    </a:solidFill>
                    <a:cs typeface="Arial" panose="020B0604020202020204" pitchFamily="34" charset="0"/>
                  </a:rPr>
                  <a:t> A, Arthritis Res </a:t>
                </a:r>
                <a:r>
                  <a:rPr lang="en-US" sz="1200" dirty="0" err="1" smtClean="0">
                    <a:solidFill>
                      <a:prstClr val="black"/>
                    </a:solidFill>
                    <a:cs typeface="Arial" panose="020B0604020202020204" pitchFamily="34" charset="0"/>
                  </a:rPr>
                  <a:t>Ther</a:t>
                </a:r>
                <a:r>
                  <a:rPr lang="en-US" sz="1200" dirty="0" smtClean="0">
                    <a:solidFill>
                      <a:prstClr val="black"/>
                    </a:solidFill>
                    <a:cs typeface="Arial" panose="020B0604020202020204" pitchFamily="34" charset="0"/>
                  </a:rPr>
                  <a:t>, 2012</a:t>
                </a:r>
                <a:endParaRPr lang="en-US" sz="1200" dirty="0">
                  <a:solidFill>
                    <a:prstClr val="black"/>
                  </a:solidFill>
                  <a:cs typeface="Arial" panose="020B0604020202020204" pitchFamily="34" charset="0"/>
                </a:endParaRPr>
              </a:p>
            </p:txBody>
          </p:sp>
        </p:grpSp>
        <p:sp>
          <p:nvSpPr>
            <p:cNvPr id="13" name="ZoneTexte 12"/>
            <p:cNvSpPr txBox="1"/>
            <p:nvPr/>
          </p:nvSpPr>
          <p:spPr>
            <a:xfrm>
              <a:off x="179512" y="3963253"/>
              <a:ext cx="8856984" cy="923330"/>
            </a:xfrm>
            <a:prstGeom prst="rect">
              <a:avLst/>
            </a:prstGeom>
            <a:noFill/>
          </p:spPr>
          <p:txBody>
            <a:bodyPr wrap="square" rtlCol="0">
              <a:spAutoFit/>
            </a:bodyPr>
            <a:lstStyle/>
            <a:p>
              <a:pPr marL="285750" indent="-285750" algn="just">
                <a:buFont typeface="Arial" panose="020B0604020202020204" pitchFamily="34" charset="0"/>
                <a:buChar char="•"/>
              </a:pPr>
              <a:r>
                <a:rPr lang="fr-FR" dirty="0" smtClean="0">
                  <a:solidFill>
                    <a:prstClr val="black"/>
                  </a:solidFill>
                  <a:latin typeface="Calibri" panose="020F0502020204030204" pitchFamily="34" charset="0"/>
                  <a:cs typeface="Helvetica" panose="020B0604020202020204" pitchFamily="34" charset="0"/>
                </a:rPr>
                <a:t>Risque de blocs auriculo-ventriculaires fœtaux (BAV) avec les anti-SSA (anticorps retrouvés dans le lupus, mais aussi syndrome de </a:t>
              </a:r>
              <a:r>
                <a:rPr lang="fr-FR" dirty="0" err="1" smtClean="0">
                  <a:solidFill>
                    <a:prstClr val="black"/>
                  </a:solidFill>
                  <a:latin typeface="Calibri" panose="020F0502020204030204" pitchFamily="34" charset="0"/>
                  <a:cs typeface="Helvetica" panose="020B0604020202020204" pitchFamily="34" charset="0"/>
                </a:rPr>
                <a:t>Gougerot</a:t>
              </a:r>
              <a:r>
                <a:rPr lang="fr-FR" dirty="0" smtClean="0">
                  <a:solidFill>
                    <a:prstClr val="black"/>
                  </a:solidFill>
                  <a:latin typeface="Calibri" panose="020F0502020204030204" pitchFamily="34" charset="0"/>
                  <a:cs typeface="Helvetica" panose="020B0604020202020204" pitchFamily="34" charset="0"/>
                </a:rPr>
                <a:t> </a:t>
              </a:r>
              <a:r>
                <a:rPr lang="fr-FR" dirty="0" err="1" smtClean="0">
                  <a:solidFill>
                    <a:prstClr val="black"/>
                  </a:solidFill>
                  <a:latin typeface="Calibri" panose="020F0502020204030204" pitchFamily="34" charset="0"/>
                  <a:cs typeface="Helvetica" panose="020B0604020202020204" pitchFamily="34" charset="0"/>
                </a:rPr>
                <a:t>Sjogren</a:t>
              </a:r>
              <a:r>
                <a:rPr lang="fr-FR" dirty="0" smtClean="0">
                  <a:solidFill>
                    <a:prstClr val="black"/>
                  </a:solidFill>
                  <a:latin typeface="Calibri" panose="020F0502020204030204" pitchFamily="34" charset="0"/>
                  <a:cs typeface="Helvetica" panose="020B0604020202020204" pitchFamily="34" charset="0"/>
                </a:rPr>
                <a:t> et autres maladies auto-immunes)</a:t>
              </a:r>
              <a:endParaRPr lang="fr-FR" dirty="0">
                <a:solidFill>
                  <a:prstClr val="black"/>
                </a:solidFill>
                <a:latin typeface="Calibri" panose="020F0502020204030204" pitchFamily="34" charset="0"/>
                <a:cs typeface="Helvetica" panose="020B0604020202020204" pitchFamily="34" charset="0"/>
              </a:endParaRPr>
            </a:p>
          </p:txBody>
        </p:sp>
      </p:grpSp>
    </p:spTree>
    <p:extLst>
      <p:ext uri="{BB962C8B-B14F-4D97-AF65-F5344CB8AC3E}">
        <p14:creationId xmlns:p14="http://schemas.microsoft.com/office/powerpoint/2010/main" val="4123750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589" y="3582307"/>
            <a:ext cx="9252520" cy="33843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34211" y="1196752"/>
            <a:ext cx="8280920" cy="369332"/>
          </a:xfrm>
          <a:prstGeom prst="rect">
            <a:avLst/>
          </a:prstGeom>
          <a:noFill/>
          <a:ln>
            <a:solidFill>
              <a:schemeClr val="tx1"/>
            </a:solidFill>
          </a:ln>
        </p:spPr>
        <p:txBody>
          <a:bodyPr wrap="square" rtlCol="0">
            <a:spAutoFit/>
          </a:bodyPr>
          <a:lstStyle/>
          <a:p>
            <a:pPr algn="ctr"/>
            <a:r>
              <a:rPr lang="fr-FR" dirty="0" smtClean="0"/>
              <a:t>2. </a:t>
            </a:r>
            <a:r>
              <a:rPr lang="fr-FR" dirty="0" err="1" smtClean="0"/>
              <a:t>AutoAc</a:t>
            </a:r>
            <a:r>
              <a:rPr lang="fr-FR" dirty="0" smtClean="0"/>
              <a:t> associé aux myosites</a:t>
            </a:r>
            <a:endParaRPr lang="fr-FR" dirty="0"/>
          </a:p>
        </p:txBody>
      </p:sp>
      <p:sp>
        <p:nvSpPr>
          <p:cNvPr id="2" name="Rectangle 1"/>
          <p:cNvSpPr/>
          <p:nvPr/>
        </p:nvSpPr>
        <p:spPr>
          <a:xfrm>
            <a:off x="434210" y="1782108"/>
            <a:ext cx="8458269" cy="1692771"/>
          </a:xfrm>
          <a:prstGeom prst="rect">
            <a:avLst/>
          </a:prstGeom>
        </p:spPr>
        <p:txBody>
          <a:bodyPr wrap="square">
            <a:spAutoFit/>
          </a:bodyPr>
          <a:lstStyle/>
          <a:p>
            <a:pPr marL="285750" indent="-285750">
              <a:buFontTx/>
              <a:buChar char="-"/>
            </a:pPr>
            <a:r>
              <a:rPr lang="fr-FR" dirty="0" err="1" smtClean="0"/>
              <a:t>autoAc</a:t>
            </a:r>
            <a:r>
              <a:rPr lang="fr-FR" dirty="0" smtClean="0"/>
              <a:t> non spécifique mais associés aux myosites</a:t>
            </a:r>
          </a:p>
          <a:p>
            <a:pPr marL="285750" indent="-285750">
              <a:buFontTx/>
              <a:buChar char="-"/>
            </a:pPr>
            <a:endParaRPr lang="fr-FR" sz="1400" dirty="0" smtClean="0"/>
          </a:p>
          <a:p>
            <a:pPr marL="285750" indent="-285750">
              <a:buFontTx/>
              <a:buChar char="-"/>
            </a:pPr>
            <a:r>
              <a:rPr lang="fr-FR" dirty="0" smtClean="0"/>
              <a:t>intérêt </a:t>
            </a:r>
            <a:r>
              <a:rPr lang="fr-FR" dirty="0"/>
              <a:t>pronostique </a:t>
            </a:r>
            <a:endParaRPr lang="fr-FR" dirty="0" smtClean="0"/>
          </a:p>
          <a:p>
            <a:r>
              <a:rPr lang="fr-FR" dirty="0" smtClean="0">
                <a:sym typeface="Wingdings 2"/>
              </a:rPr>
              <a:t></a:t>
            </a:r>
            <a:r>
              <a:rPr lang="fr-FR" dirty="0" smtClean="0"/>
              <a:t>phénotype </a:t>
            </a:r>
            <a:r>
              <a:rPr lang="fr-FR" dirty="0"/>
              <a:t>particulier : myosite sévère et risque accru de cancer </a:t>
            </a:r>
            <a:r>
              <a:rPr lang="fr-FR" dirty="0" smtClean="0"/>
              <a:t> (cohorte anti-Jo1+)*</a:t>
            </a:r>
            <a:endParaRPr lang="fr-FR" dirty="0"/>
          </a:p>
          <a:p>
            <a:endParaRPr lang="en-US" sz="1200" dirty="0" smtClean="0"/>
          </a:p>
          <a:p>
            <a:r>
              <a:rPr lang="en-US" sz="1200" dirty="0" smtClean="0"/>
              <a:t>*Short-term </a:t>
            </a:r>
            <a:r>
              <a:rPr lang="en-US" sz="1200" dirty="0"/>
              <a:t>and long-term outcome of anti-Jo1-positive patients with anti-Ro52 antibody. </a:t>
            </a:r>
          </a:p>
          <a:p>
            <a:r>
              <a:rPr lang="fr-FR" sz="1200" dirty="0"/>
              <a:t>Marie I, </a:t>
            </a:r>
            <a:r>
              <a:rPr lang="fr-FR" sz="1200" dirty="0" err="1"/>
              <a:t>Hatron</a:t>
            </a:r>
            <a:r>
              <a:rPr lang="fr-FR" sz="1200" dirty="0"/>
              <a:t> PY, Dominique S, </a:t>
            </a:r>
            <a:r>
              <a:rPr lang="fr-FR" sz="1200" dirty="0" err="1"/>
              <a:t>Cherin</a:t>
            </a:r>
            <a:r>
              <a:rPr lang="fr-FR" sz="1200" dirty="0"/>
              <a:t> P, </a:t>
            </a:r>
            <a:r>
              <a:rPr lang="fr-FR" sz="1200" dirty="0" err="1"/>
              <a:t>Mouthon</a:t>
            </a:r>
            <a:r>
              <a:rPr lang="fr-FR" sz="1200" dirty="0"/>
              <a:t> L, Menard JF, Levesque H, </a:t>
            </a:r>
            <a:r>
              <a:rPr lang="fr-FR" sz="1200" dirty="0" err="1"/>
              <a:t>Jouen</a:t>
            </a:r>
            <a:r>
              <a:rPr lang="fr-FR" sz="1200" dirty="0"/>
              <a:t> F. </a:t>
            </a:r>
            <a:r>
              <a:rPr lang="fr-FR" sz="1200" dirty="0" err="1"/>
              <a:t>Semin</a:t>
            </a:r>
            <a:r>
              <a:rPr lang="fr-FR" sz="1200" dirty="0"/>
              <a:t> </a:t>
            </a:r>
            <a:r>
              <a:rPr lang="fr-FR" sz="1200" dirty="0" err="1"/>
              <a:t>Arthritis</a:t>
            </a:r>
            <a:r>
              <a:rPr lang="fr-FR" sz="1200" dirty="0"/>
              <a:t> </a:t>
            </a:r>
            <a:r>
              <a:rPr lang="fr-FR" sz="1200" dirty="0" err="1"/>
              <a:t>Rheum</a:t>
            </a:r>
            <a:r>
              <a:rPr lang="fr-FR" sz="1200" dirty="0"/>
              <a:t>. 2012 Jun;41:890-9</a:t>
            </a:r>
          </a:p>
        </p:txBody>
      </p:sp>
      <p:sp>
        <p:nvSpPr>
          <p:cNvPr id="6" name="Titre 1"/>
          <p:cNvSpPr>
            <a:spLocks noGrp="1"/>
          </p:cNvSpPr>
          <p:nvPr>
            <p:ph type="title"/>
          </p:nvPr>
        </p:nvSpPr>
        <p:spPr>
          <a:xfrm>
            <a:off x="417545" y="0"/>
            <a:ext cx="8229600" cy="1143000"/>
          </a:xfrm>
        </p:spPr>
        <p:txBody>
          <a:bodyPr>
            <a:normAutofit/>
          </a:bodyPr>
          <a:lstStyle/>
          <a:p>
            <a:r>
              <a:rPr lang="fr-FR" sz="3600" dirty="0" smtClean="0"/>
              <a:t>Anti-Ro52/TRIM21 intérêt clinique</a:t>
            </a:r>
            <a:endParaRPr lang="fr-FR" sz="3600" dirty="0"/>
          </a:p>
        </p:txBody>
      </p:sp>
      <p:pic>
        <p:nvPicPr>
          <p:cNvPr id="1026" name="Picture 2" descr="C:\Users\VINAEM\Desktop\ro52jo1.jpg"/>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sharpenSoften amount="50000"/>
                    </a14:imgEffect>
                    <a14:imgEffect>
                      <a14:brightnessContrast bright="20000"/>
                    </a14:imgEffect>
                  </a14:imgLayer>
                </a14:imgProps>
              </a:ext>
              <a:ext uri="{28A0092B-C50C-407E-A947-70E740481C1C}">
                <a14:useLocalDpi xmlns:a14="http://schemas.microsoft.com/office/drawing/2010/main" val="0"/>
              </a:ext>
            </a:extLst>
          </a:blip>
          <a:srcRect l="24583" t="17440" r="21941" b="7883"/>
          <a:stretch/>
        </p:blipFill>
        <p:spPr bwMode="auto">
          <a:xfrm>
            <a:off x="2636048" y="3582307"/>
            <a:ext cx="3877246" cy="3384376"/>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p:cNvSpPr txBox="1"/>
          <p:nvPr/>
        </p:nvSpPr>
        <p:spPr>
          <a:xfrm>
            <a:off x="6677980" y="5958572"/>
            <a:ext cx="2522951" cy="646331"/>
          </a:xfrm>
          <a:prstGeom prst="rect">
            <a:avLst/>
          </a:prstGeom>
          <a:noFill/>
        </p:spPr>
        <p:txBody>
          <a:bodyPr wrap="square" rtlCol="0">
            <a:spAutoFit/>
          </a:bodyPr>
          <a:lstStyle/>
          <a:p>
            <a:r>
              <a:rPr lang="fr-FR" sz="1200" dirty="0" smtClean="0">
                <a:solidFill>
                  <a:schemeClr val="bg1"/>
                </a:solidFill>
              </a:rPr>
              <a:t>IFI sur Hep2 1/80 lames </a:t>
            </a:r>
            <a:r>
              <a:rPr lang="fr-FR" sz="1200" dirty="0" err="1" smtClean="0">
                <a:solidFill>
                  <a:schemeClr val="bg1"/>
                </a:solidFill>
              </a:rPr>
              <a:t>Inova</a:t>
            </a:r>
            <a:r>
              <a:rPr lang="fr-FR" sz="1200" dirty="0" smtClean="0">
                <a:solidFill>
                  <a:schemeClr val="bg1"/>
                </a:solidFill>
              </a:rPr>
              <a:t>, x40</a:t>
            </a:r>
          </a:p>
          <a:p>
            <a:r>
              <a:rPr lang="fr-FR" sz="1200" dirty="0" smtClean="0">
                <a:solidFill>
                  <a:schemeClr val="bg1"/>
                </a:solidFill>
              </a:rPr>
              <a:t>Patient anti-Jo1+ anti-TRIM21+</a:t>
            </a:r>
          </a:p>
          <a:p>
            <a:r>
              <a:rPr lang="fr-FR" sz="1200" dirty="0" smtClean="0">
                <a:solidFill>
                  <a:schemeClr val="bg1"/>
                </a:solidFill>
              </a:rPr>
              <a:t>Photo CHU d’Angers</a:t>
            </a:r>
            <a:endParaRPr lang="fr-FR" sz="1200" dirty="0">
              <a:solidFill>
                <a:schemeClr val="bg1"/>
              </a:solidFill>
            </a:endParaRPr>
          </a:p>
        </p:txBody>
      </p:sp>
    </p:spTree>
    <p:extLst>
      <p:ext uri="{BB962C8B-B14F-4D97-AF65-F5344CB8AC3E}">
        <p14:creationId xmlns:p14="http://schemas.microsoft.com/office/powerpoint/2010/main" val="1012785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434211" y="1331476"/>
            <a:ext cx="8280920" cy="369332"/>
          </a:xfrm>
          <a:prstGeom prst="rect">
            <a:avLst/>
          </a:prstGeom>
          <a:noFill/>
          <a:ln>
            <a:solidFill>
              <a:schemeClr val="tx1"/>
            </a:solidFill>
          </a:ln>
        </p:spPr>
        <p:txBody>
          <a:bodyPr wrap="square" rtlCol="0">
            <a:spAutoFit/>
          </a:bodyPr>
          <a:lstStyle/>
          <a:p>
            <a:pPr algn="ctr"/>
            <a:r>
              <a:rPr lang="fr-FR" dirty="0"/>
              <a:t>3</a:t>
            </a:r>
            <a:r>
              <a:rPr lang="fr-FR" dirty="0" smtClean="0"/>
              <a:t>. IPAF (</a:t>
            </a:r>
            <a:r>
              <a:rPr lang="en-US" i="1" dirty="0" smtClean="0"/>
              <a:t>idiopathic </a:t>
            </a:r>
            <a:r>
              <a:rPr lang="en-US" i="1" dirty="0"/>
              <a:t>pneumonia with autoimmune </a:t>
            </a:r>
            <a:r>
              <a:rPr lang="en-US" i="1" dirty="0" smtClean="0"/>
              <a:t>features</a:t>
            </a:r>
            <a:r>
              <a:rPr lang="en-US" dirty="0" smtClean="0"/>
              <a:t>)</a:t>
            </a:r>
            <a:r>
              <a:rPr lang="fr-FR" dirty="0" smtClean="0"/>
              <a:t> </a:t>
            </a:r>
            <a:endParaRPr lang="fr-FR" dirty="0"/>
          </a:p>
        </p:txBody>
      </p:sp>
      <p:sp>
        <p:nvSpPr>
          <p:cNvPr id="2" name="Rectangle 1"/>
          <p:cNvSpPr/>
          <p:nvPr/>
        </p:nvSpPr>
        <p:spPr>
          <a:xfrm>
            <a:off x="434211" y="2204864"/>
            <a:ext cx="8280920" cy="2585323"/>
          </a:xfrm>
          <a:prstGeom prst="rect">
            <a:avLst/>
          </a:prstGeom>
        </p:spPr>
        <p:txBody>
          <a:bodyPr wrap="square">
            <a:spAutoFit/>
          </a:bodyPr>
          <a:lstStyle/>
          <a:p>
            <a:pPr marL="285750" indent="-285750" algn="just">
              <a:buFont typeface="Arial" panose="020B0604020202020204" pitchFamily="34" charset="0"/>
              <a:buChar char="•"/>
            </a:pPr>
            <a:r>
              <a:rPr lang="en-US" dirty="0" smtClean="0"/>
              <a:t>Anti-Ro52/TRIM21 sans anti-SSA60 : association pathologies </a:t>
            </a:r>
            <a:r>
              <a:rPr lang="en-US" dirty="0" err="1" smtClean="0"/>
              <a:t>pulmonaires</a:t>
            </a:r>
            <a:r>
              <a:rPr lang="en-US" dirty="0" smtClean="0"/>
              <a:t> [1]</a:t>
            </a:r>
          </a:p>
          <a:p>
            <a:pPr marL="285750" indent="-285750" algn="just">
              <a:buFont typeface="Arial" panose="020B0604020202020204" pitchFamily="34" charset="0"/>
              <a:buChar char="•"/>
            </a:pPr>
            <a:endParaRPr lang="en-US" dirty="0" smtClean="0"/>
          </a:p>
          <a:p>
            <a:pPr marL="285750" indent="-285750" algn="just">
              <a:buFont typeface="Arial" panose="020B0604020202020204" pitchFamily="34" charset="0"/>
              <a:buChar char="•"/>
            </a:pPr>
            <a:r>
              <a:rPr lang="en-US" dirty="0" err="1" smtClean="0"/>
              <a:t>Critères</a:t>
            </a:r>
            <a:r>
              <a:rPr lang="en-US" dirty="0" smtClean="0"/>
              <a:t> IPAF [2]</a:t>
            </a:r>
          </a:p>
          <a:p>
            <a:pPr algn="just"/>
            <a:r>
              <a:rPr lang="en-US" dirty="0" smtClean="0">
                <a:hlinkClick r:id="rId3" action="ppaction://hlinkfile"/>
              </a:rPr>
              <a:t>ERS_ATS_IPAF </a:t>
            </a:r>
            <a:r>
              <a:rPr lang="en-US" dirty="0" err="1" smtClean="0">
                <a:hlinkClick r:id="rId3" action="ppaction://hlinkfile"/>
              </a:rPr>
              <a:t>criteria_Fischer_Eur</a:t>
            </a:r>
            <a:r>
              <a:rPr lang="en-US" dirty="0" smtClean="0">
                <a:hlinkClick r:id="rId3" action="ppaction://hlinkfile"/>
              </a:rPr>
              <a:t> </a:t>
            </a:r>
            <a:r>
              <a:rPr lang="en-US" dirty="0" err="1" smtClean="0">
                <a:hlinkClick r:id="rId3" action="ppaction://hlinkfile"/>
              </a:rPr>
              <a:t>Respir</a:t>
            </a:r>
            <a:r>
              <a:rPr lang="en-US" dirty="0" smtClean="0">
                <a:hlinkClick r:id="rId3" action="ppaction://hlinkfile"/>
              </a:rPr>
              <a:t> J. 2015.PNG</a:t>
            </a:r>
            <a:endParaRPr lang="en-US" dirty="0" smtClean="0"/>
          </a:p>
          <a:p>
            <a:pPr algn="just"/>
            <a:endParaRPr lang="en-US" dirty="0" smtClean="0"/>
          </a:p>
          <a:p>
            <a:pPr marL="285750" indent="-285750" algn="just">
              <a:buFont typeface="Arial" panose="020B0604020202020204" pitchFamily="34" charset="0"/>
              <a:buChar char="•"/>
            </a:pPr>
            <a:r>
              <a:rPr lang="en-US" dirty="0" smtClean="0"/>
              <a:t>Testing for SS-A via ELISA alone would have classified only 30.1% of patients as having IPAF; thus, specific testing for anti-Ro52 resulted in a net reclassification of 14 patients (19.2%), thereby increasing the total number of IPAF patients in this cohort to 36 (49.3%) [3]</a:t>
            </a:r>
            <a:endParaRPr lang="fr-FR" dirty="0"/>
          </a:p>
        </p:txBody>
      </p:sp>
      <p:sp>
        <p:nvSpPr>
          <p:cNvPr id="3" name="Rectangle 2"/>
          <p:cNvSpPr/>
          <p:nvPr/>
        </p:nvSpPr>
        <p:spPr>
          <a:xfrm>
            <a:off x="539552" y="5445224"/>
            <a:ext cx="2880320" cy="830997"/>
          </a:xfrm>
          <a:prstGeom prst="rect">
            <a:avLst/>
          </a:prstGeom>
        </p:spPr>
        <p:txBody>
          <a:bodyPr wrap="square">
            <a:spAutoFit/>
          </a:bodyPr>
          <a:lstStyle/>
          <a:p>
            <a:r>
              <a:rPr lang="fr-FR" sz="1200" dirty="0" smtClean="0"/>
              <a:t>Références bibliographiques</a:t>
            </a:r>
          </a:p>
          <a:p>
            <a:r>
              <a:rPr lang="fr-FR" sz="1200" dirty="0" smtClean="0"/>
              <a:t>1. </a:t>
            </a:r>
            <a:r>
              <a:rPr lang="fr-FR" sz="1200" dirty="0" err="1" smtClean="0"/>
              <a:t>Ghillani</a:t>
            </a:r>
            <a:r>
              <a:rPr lang="fr-FR" sz="1200" dirty="0" smtClean="0"/>
              <a:t> </a:t>
            </a:r>
            <a:r>
              <a:rPr lang="fr-FR" sz="1200" dirty="0" err="1" smtClean="0"/>
              <a:t>Autoimmun</a:t>
            </a:r>
            <a:r>
              <a:rPr lang="fr-FR" sz="1200" dirty="0" smtClean="0"/>
              <a:t> </a:t>
            </a:r>
            <a:r>
              <a:rPr lang="fr-FR" sz="1200" dirty="0" err="1" smtClean="0"/>
              <a:t>Rev</a:t>
            </a:r>
            <a:r>
              <a:rPr lang="fr-FR" sz="1200" dirty="0" smtClean="0"/>
              <a:t>.</a:t>
            </a:r>
            <a:r>
              <a:rPr lang="fr-FR" sz="1200" dirty="0"/>
              <a:t> </a:t>
            </a:r>
            <a:r>
              <a:rPr lang="fr-FR" sz="1200" dirty="0" smtClean="0"/>
              <a:t>2011</a:t>
            </a:r>
          </a:p>
          <a:p>
            <a:r>
              <a:rPr lang="fr-FR" sz="1200" dirty="0"/>
              <a:t>2</a:t>
            </a:r>
            <a:r>
              <a:rPr lang="fr-FR" sz="1200" dirty="0" smtClean="0"/>
              <a:t>. Fischer </a:t>
            </a:r>
            <a:r>
              <a:rPr lang="fr-FR" sz="1200" dirty="0" err="1"/>
              <a:t>Eur</a:t>
            </a:r>
            <a:r>
              <a:rPr lang="fr-FR" sz="1200" dirty="0"/>
              <a:t> </a:t>
            </a:r>
            <a:r>
              <a:rPr lang="fr-FR" sz="1200" dirty="0" err="1"/>
              <a:t>Respir</a:t>
            </a:r>
            <a:r>
              <a:rPr lang="fr-FR" sz="1200" dirty="0"/>
              <a:t> J. </a:t>
            </a:r>
            <a:r>
              <a:rPr lang="fr-FR" sz="1200" dirty="0" smtClean="0"/>
              <a:t>2015</a:t>
            </a:r>
          </a:p>
          <a:p>
            <a:r>
              <a:rPr lang="fr-FR" sz="1200" dirty="0" smtClean="0"/>
              <a:t>3. </a:t>
            </a:r>
            <a:r>
              <a:rPr lang="fr-FR" sz="1200" dirty="0" err="1" smtClean="0"/>
              <a:t>Sclafani</a:t>
            </a:r>
            <a:r>
              <a:rPr lang="fr-FR" sz="1200" dirty="0" smtClean="0"/>
              <a:t> </a:t>
            </a:r>
            <a:r>
              <a:rPr lang="fr-FR" sz="1200" dirty="0" err="1" smtClean="0"/>
              <a:t>Respir</a:t>
            </a:r>
            <a:r>
              <a:rPr lang="fr-FR" sz="1200" dirty="0" smtClean="0"/>
              <a:t> </a:t>
            </a:r>
            <a:r>
              <a:rPr lang="fr-FR" sz="1200" dirty="0" err="1" smtClean="0"/>
              <a:t>Res</a:t>
            </a:r>
            <a:r>
              <a:rPr lang="fr-FR" sz="1200" dirty="0"/>
              <a:t>.</a:t>
            </a:r>
            <a:r>
              <a:rPr lang="fr-FR" sz="1200" dirty="0" smtClean="0"/>
              <a:t> 2019</a:t>
            </a:r>
            <a:endParaRPr lang="fr-FR" sz="1200" dirty="0"/>
          </a:p>
        </p:txBody>
      </p:sp>
      <p:sp>
        <p:nvSpPr>
          <p:cNvPr id="4" name="Rectangle 3"/>
          <p:cNvSpPr/>
          <p:nvPr/>
        </p:nvSpPr>
        <p:spPr>
          <a:xfrm>
            <a:off x="2555776" y="3356992"/>
            <a:ext cx="6159355" cy="288032"/>
          </a:xfrm>
          <a:prstGeom prst="rect">
            <a:avLst/>
          </a:prstGeom>
          <a:solidFill>
            <a:schemeClr val="accent6">
              <a:lumMod val="60000"/>
              <a:lumOff val="40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755576" y="3617570"/>
            <a:ext cx="1152128" cy="288032"/>
          </a:xfrm>
          <a:prstGeom prst="rect">
            <a:avLst/>
          </a:prstGeom>
          <a:solidFill>
            <a:schemeClr val="accent6">
              <a:lumMod val="60000"/>
              <a:lumOff val="40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Titre 1"/>
          <p:cNvSpPr txBox="1">
            <a:spLocks/>
          </p:cNvSpPr>
          <p:nvPr/>
        </p:nvSpPr>
        <p:spPr>
          <a:xfrm>
            <a:off x="417545"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smtClean="0"/>
              <a:t>Anti-Ro52/TRIM21 intérêt clinique</a:t>
            </a:r>
            <a:endParaRPr lang="fr-FR" sz="3600" dirty="0"/>
          </a:p>
        </p:txBody>
      </p:sp>
    </p:spTree>
    <p:extLst>
      <p:ext uri="{BB962C8B-B14F-4D97-AF65-F5344CB8AC3E}">
        <p14:creationId xmlns:p14="http://schemas.microsoft.com/office/powerpoint/2010/main" val="3898261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a:spLocks noGrp="1"/>
          </p:cNvSpPr>
          <p:nvPr>
            <p:ph type="title"/>
          </p:nvPr>
        </p:nvSpPr>
        <p:spPr>
          <a:xfrm>
            <a:off x="417545" y="0"/>
            <a:ext cx="8229600" cy="1143000"/>
          </a:xfrm>
        </p:spPr>
        <p:txBody>
          <a:bodyPr>
            <a:normAutofit/>
          </a:bodyPr>
          <a:lstStyle/>
          <a:p>
            <a:r>
              <a:rPr lang="fr-FR" sz="3600" dirty="0" smtClean="0"/>
              <a:t>Objectifs</a:t>
            </a:r>
            <a:endParaRPr lang="fr-FR" sz="3600" dirty="0"/>
          </a:p>
        </p:txBody>
      </p:sp>
      <p:sp>
        <p:nvSpPr>
          <p:cNvPr id="2" name="ZoneTexte 1"/>
          <p:cNvSpPr txBox="1"/>
          <p:nvPr/>
        </p:nvSpPr>
        <p:spPr>
          <a:xfrm>
            <a:off x="683568" y="1196752"/>
            <a:ext cx="7776864" cy="4247317"/>
          </a:xfrm>
          <a:prstGeom prst="rect">
            <a:avLst/>
          </a:prstGeom>
          <a:noFill/>
        </p:spPr>
        <p:txBody>
          <a:bodyPr wrap="square" rtlCol="0">
            <a:spAutoFit/>
          </a:bodyPr>
          <a:lstStyle/>
          <a:p>
            <a:pPr algn="just"/>
            <a:r>
              <a:rPr lang="fr-FR" b="1" dirty="0" smtClean="0"/>
              <a:t>Observation</a:t>
            </a:r>
            <a:r>
              <a:rPr lang="fr-FR" dirty="0" smtClean="0"/>
              <a:t> : </a:t>
            </a:r>
          </a:p>
          <a:p>
            <a:pPr algn="just"/>
            <a:endParaRPr lang="fr-FR" dirty="0" smtClean="0"/>
          </a:p>
          <a:p>
            <a:pPr marL="285750" indent="-285750" algn="just">
              <a:buFontTx/>
              <a:buChar char="-"/>
            </a:pPr>
            <a:r>
              <a:rPr lang="fr-FR" dirty="0" smtClean="0"/>
              <a:t>Bilan auto-immunité de PID systématisé depuis 2 ans </a:t>
            </a:r>
          </a:p>
          <a:p>
            <a:pPr marL="285750" indent="-285750" algn="just">
              <a:buFontTx/>
              <a:buChar char="-"/>
            </a:pPr>
            <a:endParaRPr lang="fr-FR" dirty="0"/>
          </a:p>
          <a:p>
            <a:pPr algn="just"/>
            <a:r>
              <a:rPr lang="fr-FR" dirty="0" smtClean="0"/>
              <a:t>- Cas de discordances entre techniques, notamment positivité </a:t>
            </a:r>
            <a:r>
              <a:rPr lang="fr-FR" dirty="0" err="1" smtClean="0"/>
              <a:t>immunodot</a:t>
            </a:r>
            <a:r>
              <a:rPr lang="fr-FR" dirty="0" smtClean="0"/>
              <a:t> et négativité multiplexage (Bioplex220) </a:t>
            </a:r>
            <a:r>
              <a:rPr lang="fr-FR" dirty="0" smtClean="0">
                <a:sym typeface="Wingdings 2"/>
              </a:rPr>
              <a:t> analyse rétrospective (extraction SIL) des cas discordants, notamment quand seul auto-</a:t>
            </a:r>
            <a:r>
              <a:rPr lang="fr-FR" dirty="0" err="1" smtClean="0">
                <a:sym typeface="Wingdings 2"/>
              </a:rPr>
              <a:t>Ac</a:t>
            </a:r>
            <a:r>
              <a:rPr lang="fr-FR" dirty="0" smtClean="0">
                <a:sym typeface="Wingdings 2"/>
              </a:rPr>
              <a:t> détecté et que contexte de PID</a:t>
            </a:r>
          </a:p>
          <a:p>
            <a:pPr algn="just"/>
            <a:endParaRPr lang="fr-FR" b="1" dirty="0">
              <a:sym typeface="Wingdings 2"/>
            </a:endParaRPr>
          </a:p>
          <a:p>
            <a:pPr algn="just"/>
            <a:r>
              <a:rPr lang="fr-FR" b="1" dirty="0" smtClean="0">
                <a:sym typeface="Wingdings 2"/>
              </a:rPr>
              <a:t>Objectifs </a:t>
            </a:r>
            <a:r>
              <a:rPr lang="fr-FR" dirty="0" smtClean="0">
                <a:sym typeface="Wingdings 2"/>
              </a:rPr>
              <a:t>: </a:t>
            </a:r>
          </a:p>
          <a:p>
            <a:pPr algn="just"/>
            <a:endParaRPr lang="fr-FR" dirty="0" smtClean="0">
              <a:sym typeface="Wingdings 2"/>
            </a:endParaRPr>
          </a:p>
          <a:p>
            <a:pPr marL="285750" indent="-285750" algn="just">
              <a:buFontTx/>
              <a:buChar char="-"/>
            </a:pPr>
            <a:r>
              <a:rPr lang="fr-FR" dirty="0" smtClean="0">
                <a:sym typeface="Wingdings 2"/>
              </a:rPr>
              <a:t>Situation clinique commune ?</a:t>
            </a:r>
          </a:p>
          <a:p>
            <a:pPr marL="285750" indent="-285750" algn="just">
              <a:buFontTx/>
              <a:buChar char="-"/>
            </a:pPr>
            <a:endParaRPr lang="fr-FR" dirty="0" smtClean="0">
              <a:sym typeface="Wingdings 2"/>
            </a:endParaRPr>
          </a:p>
          <a:p>
            <a:pPr marL="285750" indent="-285750" algn="just">
              <a:buFontTx/>
              <a:buChar char="-"/>
            </a:pPr>
            <a:r>
              <a:rPr lang="fr-FR" dirty="0" smtClean="0"/>
              <a:t>Intérêt de rendre ces positivités isolées </a:t>
            </a:r>
            <a:r>
              <a:rPr lang="fr-FR" dirty="0" err="1" smtClean="0"/>
              <a:t>immunodot</a:t>
            </a:r>
            <a:r>
              <a:rPr lang="fr-FR" dirty="0" smtClean="0"/>
              <a:t> pour le diagnostic notamment IPAF ? Sur quels critères ?</a:t>
            </a:r>
          </a:p>
          <a:p>
            <a:pPr marL="285750" indent="-285750" algn="just">
              <a:buFontTx/>
              <a:buChar char="-"/>
            </a:pPr>
            <a:endParaRPr lang="fr-FR" dirty="0"/>
          </a:p>
        </p:txBody>
      </p:sp>
      <p:sp>
        <p:nvSpPr>
          <p:cNvPr id="3" name="Rectangle 2"/>
          <p:cNvSpPr/>
          <p:nvPr/>
        </p:nvSpPr>
        <p:spPr>
          <a:xfrm>
            <a:off x="663795" y="6093296"/>
            <a:ext cx="7233775" cy="369332"/>
          </a:xfrm>
          <a:prstGeom prst="rect">
            <a:avLst/>
          </a:prstGeom>
        </p:spPr>
        <p:txBody>
          <a:bodyPr wrap="none">
            <a:spAutoFit/>
          </a:bodyPr>
          <a:lstStyle/>
          <a:p>
            <a:r>
              <a:rPr lang="fr-FR" dirty="0" smtClean="0"/>
              <a:t>Déclaration CNIL </a:t>
            </a:r>
            <a:r>
              <a:rPr lang="fr-FR" dirty="0"/>
              <a:t>du CHU d’Angers sous le n° </a:t>
            </a:r>
            <a:r>
              <a:rPr lang="fr-FR" dirty="0" smtClean="0"/>
              <a:t>ar22-0083v0, projet Ro52DISC.</a:t>
            </a:r>
            <a:endParaRPr lang="fr-FR" dirty="0"/>
          </a:p>
        </p:txBody>
      </p:sp>
    </p:spTree>
    <p:extLst>
      <p:ext uri="{BB962C8B-B14F-4D97-AF65-F5344CB8AC3E}">
        <p14:creationId xmlns:p14="http://schemas.microsoft.com/office/powerpoint/2010/main" val="1276426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17545"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Sources antigéniques </a:t>
            </a:r>
            <a:endParaRPr lang="fr-FR" sz="3600" dirty="0"/>
          </a:p>
        </p:txBody>
      </p:sp>
      <p:sp>
        <p:nvSpPr>
          <p:cNvPr id="5" name="ZoneTexte 4"/>
          <p:cNvSpPr txBox="1"/>
          <p:nvPr/>
        </p:nvSpPr>
        <p:spPr>
          <a:xfrm>
            <a:off x="1043608" y="1556792"/>
            <a:ext cx="6912768" cy="1938992"/>
          </a:xfrm>
          <a:prstGeom prst="rect">
            <a:avLst/>
          </a:prstGeom>
          <a:noFill/>
        </p:spPr>
        <p:txBody>
          <a:bodyPr wrap="square" rtlCol="0">
            <a:spAutoFit/>
          </a:bodyPr>
          <a:lstStyle/>
          <a:p>
            <a:r>
              <a:rPr lang="fr-FR" sz="2000" u="sng" dirty="0" smtClean="0"/>
              <a:t>Dot </a:t>
            </a:r>
            <a:r>
              <a:rPr lang="fr-FR" sz="2000" u="sng" dirty="0" err="1" smtClean="0"/>
              <a:t>Euroimmun</a:t>
            </a:r>
            <a:r>
              <a:rPr lang="fr-FR" sz="2000" u="sng" dirty="0" smtClean="0"/>
              <a:t> </a:t>
            </a:r>
          </a:p>
          <a:p>
            <a:r>
              <a:rPr lang="fr-FR" sz="2000" dirty="0" smtClean="0"/>
              <a:t>« Ro-52 recombinante (52 </a:t>
            </a:r>
            <a:r>
              <a:rPr lang="fr-FR" sz="2000" dirty="0" err="1" smtClean="0"/>
              <a:t>kDA</a:t>
            </a:r>
            <a:r>
              <a:rPr lang="fr-FR" sz="2000" dirty="0" smtClean="0"/>
              <a:t>). L’ADNc humain correspondant a été exprimé avec un système </a:t>
            </a:r>
            <a:r>
              <a:rPr lang="fr-FR" sz="2000" dirty="0" err="1" smtClean="0"/>
              <a:t>baculovirus</a:t>
            </a:r>
            <a:r>
              <a:rPr lang="fr-FR" sz="2000" dirty="0" smtClean="0"/>
              <a:t> dans des cellules d’insecte. » (Notice V 18/10/19)</a:t>
            </a:r>
          </a:p>
          <a:p>
            <a:endParaRPr lang="fr-FR" sz="2000" dirty="0"/>
          </a:p>
          <a:p>
            <a:r>
              <a:rPr lang="fr-FR" sz="2000" u="sng" dirty="0" smtClean="0"/>
              <a:t>Kit ANA Bioplex2200</a:t>
            </a:r>
            <a:r>
              <a:rPr lang="fr-FR" sz="2000" dirty="0" smtClean="0"/>
              <a:t> « protéine </a:t>
            </a:r>
            <a:r>
              <a:rPr lang="fr-FR" sz="2000" dirty="0"/>
              <a:t>native, purifiée par </a:t>
            </a:r>
            <a:r>
              <a:rPr lang="fr-FR" sz="2000" dirty="0" smtClean="0"/>
              <a:t>affinité »</a:t>
            </a:r>
          </a:p>
        </p:txBody>
      </p:sp>
    </p:spTree>
    <p:extLst>
      <p:ext uri="{BB962C8B-B14F-4D97-AF65-F5344CB8AC3E}">
        <p14:creationId xmlns:p14="http://schemas.microsoft.com/office/powerpoint/2010/main" val="68569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764704"/>
            <a:ext cx="9144000" cy="646331"/>
          </a:xfrm>
          <a:prstGeom prst="rect">
            <a:avLst/>
          </a:prstGeom>
          <a:noFill/>
        </p:spPr>
        <p:txBody>
          <a:bodyPr wrap="square" rtlCol="0">
            <a:spAutoFit/>
          </a:bodyPr>
          <a:lstStyle/>
          <a:p>
            <a:pPr algn="ctr"/>
            <a:r>
              <a:rPr lang="fr-FR" dirty="0" smtClean="0"/>
              <a:t>N= 129 demandes/dossiers TOT 2015 - 2022</a:t>
            </a:r>
          </a:p>
          <a:p>
            <a:pPr algn="ctr"/>
            <a:r>
              <a:rPr lang="fr-FR" dirty="0"/>
              <a:t>n = </a:t>
            </a:r>
            <a:r>
              <a:rPr lang="fr-FR" b="1" dirty="0"/>
              <a:t>105 patients </a:t>
            </a:r>
            <a:r>
              <a:rPr lang="fr-FR" b="1" dirty="0" smtClean="0"/>
              <a:t>Ro-52 DISC</a:t>
            </a:r>
            <a:endParaRPr lang="fr-FR" dirty="0"/>
          </a:p>
        </p:txBody>
      </p:sp>
      <p:sp>
        <p:nvSpPr>
          <p:cNvPr id="5" name="Espace réservé du contenu 2"/>
          <p:cNvSpPr>
            <a:spLocks noGrp="1"/>
          </p:cNvSpPr>
          <p:nvPr>
            <p:ph idx="1"/>
          </p:nvPr>
        </p:nvSpPr>
        <p:spPr>
          <a:xfrm>
            <a:off x="9252520" y="1196752"/>
            <a:ext cx="8229600" cy="4853136"/>
          </a:xfrm>
        </p:spPr>
        <p:txBody>
          <a:bodyPr>
            <a:normAutofit fontScale="77500" lnSpcReduction="20000"/>
          </a:bodyPr>
          <a:lstStyle/>
          <a:p>
            <a:r>
              <a:rPr lang="fr-FR" sz="2400" dirty="0" smtClean="0"/>
              <a:t>N=98 patients 120 demandes</a:t>
            </a:r>
          </a:p>
          <a:p>
            <a:r>
              <a:rPr lang="fr-FR" sz="2400" dirty="0" smtClean="0"/>
              <a:t>5 absence RC</a:t>
            </a:r>
          </a:p>
          <a:p>
            <a:r>
              <a:rPr lang="fr-FR" sz="2400" dirty="0" smtClean="0"/>
              <a:t>SCL 23 dont 12 </a:t>
            </a:r>
            <a:r>
              <a:rPr lang="fr-FR" sz="2400" dirty="0" err="1" smtClean="0"/>
              <a:t>SCl</a:t>
            </a:r>
            <a:r>
              <a:rPr lang="fr-FR" sz="2400" dirty="0" smtClean="0"/>
              <a:t> seules +/- 1 (</a:t>
            </a:r>
            <a:r>
              <a:rPr lang="fr-FR" sz="2400" dirty="0" err="1" smtClean="0"/>
              <a:t>sd</a:t>
            </a:r>
            <a:r>
              <a:rPr lang="fr-FR" sz="2400" dirty="0" smtClean="0"/>
              <a:t> sec sans SGS ? n°68)   et 10 </a:t>
            </a:r>
            <a:r>
              <a:rPr lang="fr-FR" sz="2400" dirty="0" err="1" smtClean="0"/>
              <a:t>assoc</a:t>
            </a:r>
            <a:r>
              <a:rPr lang="fr-FR" sz="2400" dirty="0" smtClean="0"/>
              <a:t> SGS (dont 2 </a:t>
            </a:r>
            <a:r>
              <a:rPr lang="fr-FR" sz="2400" dirty="0" err="1" smtClean="0"/>
              <a:t>asso</a:t>
            </a:r>
            <a:r>
              <a:rPr lang="fr-FR" sz="2400" dirty="0" smtClean="0"/>
              <a:t> chevauchement + SGS)     + </a:t>
            </a:r>
            <a:r>
              <a:rPr lang="fr-FR" sz="2400" dirty="0" smtClean="0">
                <a:solidFill>
                  <a:srgbClr val="FF0000"/>
                </a:solidFill>
              </a:rPr>
              <a:t>1suspicion</a:t>
            </a:r>
          </a:p>
          <a:p>
            <a:r>
              <a:rPr lang="fr-FR" sz="2400" dirty="0" smtClean="0"/>
              <a:t>19 pas de connectivites (+/-) revoir  dont 8 (revoir) avec </a:t>
            </a:r>
            <a:r>
              <a:rPr lang="fr-FR" sz="2400" dirty="0" err="1" smtClean="0"/>
              <a:t>Ac</a:t>
            </a:r>
            <a:r>
              <a:rPr lang="fr-FR" sz="2400" dirty="0" smtClean="0"/>
              <a:t> de </a:t>
            </a:r>
            <a:r>
              <a:rPr lang="fr-FR" sz="2400" dirty="0" err="1" smtClean="0"/>
              <a:t>Scl</a:t>
            </a:r>
            <a:r>
              <a:rPr lang="fr-FR" sz="2400" dirty="0" smtClean="0"/>
              <a:t> dans </a:t>
            </a:r>
            <a:r>
              <a:rPr lang="fr-FR" sz="2400" dirty="0" err="1" smtClean="0"/>
              <a:t>diag</a:t>
            </a:r>
            <a:r>
              <a:rPr lang="fr-FR" sz="2400" dirty="0" smtClean="0"/>
              <a:t> de </a:t>
            </a:r>
            <a:r>
              <a:rPr lang="fr-FR" sz="2400" dirty="0" err="1" smtClean="0"/>
              <a:t>Scl</a:t>
            </a:r>
            <a:r>
              <a:rPr lang="fr-FR" sz="2400" dirty="0" smtClean="0"/>
              <a:t> dont 3/8 </a:t>
            </a:r>
            <a:r>
              <a:rPr lang="fr-FR" sz="2400" dirty="0" err="1" smtClean="0"/>
              <a:t>centro</a:t>
            </a:r>
            <a:endParaRPr lang="fr-FR" sz="2400" dirty="0" smtClean="0"/>
          </a:p>
          <a:p>
            <a:r>
              <a:rPr lang="da-DK" sz="2400" dirty="0"/>
              <a:t>16 Non ? Dont 1 Non Myos </a:t>
            </a:r>
            <a:r>
              <a:rPr lang="da-DK" sz="2400" dirty="0" smtClean="0"/>
              <a:t>?</a:t>
            </a:r>
            <a:endParaRPr lang="fr-FR" sz="2400" dirty="0" smtClean="0"/>
          </a:p>
          <a:p>
            <a:r>
              <a:rPr lang="fr-FR" sz="2400" dirty="0" smtClean="0"/>
              <a:t>6 (dermato)myosites (seules)  2 SRP 2 TIF1g 1Jo1 + 1</a:t>
            </a:r>
            <a:r>
              <a:rPr lang="da-DK" sz="2400" dirty="0"/>
              <a:t>Jo1 OJ NOR90 dsDNAdtx </a:t>
            </a:r>
            <a:r>
              <a:rPr lang="da-DK" sz="2400" dirty="0" smtClean="0"/>
              <a:t>CCP0 ?</a:t>
            </a:r>
          </a:p>
          <a:p>
            <a:r>
              <a:rPr lang="da-DK" sz="2400" dirty="0" smtClean="0"/>
              <a:t>7 SGS seuls  dont 2 avec Ac Scl (centro sans diag Scl, PMScl) + 9 asoc (1 SGS PMSCl +  8 SGS SCL)</a:t>
            </a:r>
          </a:p>
          <a:p>
            <a:r>
              <a:rPr lang="da-DK" sz="2400" dirty="0" smtClean="0"/>
              <a:t>3 LUPUS</a:t>
            </a:r>
          </a:p>
          <a:p>
            <a:r>
              <a:rPr lang="da-DK" sz="2400" dirty="0" smtClean="0"/>
              <a:t>3 indiff ou ?</a:t>
            </a:r>
          </a:p>
          <a:p>
            <a:r>
              <a:rPr lang="da-DK" sz="2400" dirty="0" smtClean="0"/>
              <a:t>3 mixtes  1 sharp revoir les autres  (25 et 27)</a:t>
            </a:r>
          </a:p>
          <a:p>
            <a:r>
              <a:rPr lang="da-DK" sz="2400" dirty="0" smtClean="0"/>
              <a:t>1 mulitple connect</a:t>
            </a:r>
          </a:p>
          <a:p>
            <a:r>
              <a:rPr lang="da-DK" sz="2400" dirty="0" smtClean="0"/>
              <a:t>4 SAPL</a:t>
            </a:r>
          </a:p>
          <a:p>
            <a:r>
              <a:rPr lang="da-DK" sz="2400" dirty="0" smtClean="0"/>
              <a:t>16 Non ? Dont 1 Non Myos ?</a:t>
            </a:r>
            <a:endParaRPr lang="fr-FR" sz="2400" dirty="0"/>
          </a:p>
        </p:txBody>
      </p:sp>
      <p:cxnSp>
        <p:nvCxnSpPr>
          <p:cNvPr id="7" name="Connecteur droit 6"/>
          <p:cNvCxnSpPr/>
          <p:nvPr/>
        </p:nvCxnSpPr>
        <p:spPr>
          <a:xfrm>
            <a:off x="4572000" y="1484784"/>
            <a:ext cx="0" cy="504056"/>
          </a:xfrm>
          <a:prstGeom prst="line">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2543538" y="1988840"/>
            <a:ext cx="4056923" cy="1477328"/>
          </a:xfrm>
          <a:prstGeom prst="rect">
            <a:avLst/>
          </a:prstGeom>
          <a:noFill/>
        </p:spPr>
        <p:txBody>
          <a:bodyPr wrap="square" rtlCol="0">
            <a:spAutoFit/>
          </a:bodyPr>
          <a:lstStyle/>
          <a:p>
            <a:pPr algn="ctr"/>
            <a:r>
              <a:rPr lang="fr-FR" b="1" dirty="0" smtClean="0">
                <a:solidFill>
                  <a:srgbClr val="C00000"/>
                </a:solidFill>
              </a:rPr>
              <a:t>EXCLUSION </a:t>
            </a:r>
          </a:p>
          <a:p>
            <a:pPr algn="ctr"/>
            <a:r>
              <a:rPr lang="fr-FR" dirty="0" smtClean="0"/>
              <a:t>- absence RC n=5</a:t>
            </a:r>
          </a:p>
          <a:p>
            <a:pPr marL="285750" indent="-285750" algn="ctr">
              <a:buFontTx/>
              <a:buChar char="-"/>
            </a:pPr>
            <a:r>
              <a:rPr lang="fr-FR" dirty="0" smtClean="0"/>
              <a:t>négativation </a:t>
            </a:r>
            <a:r>
              <a:rPr lang="fr-FR" dirty="0" err="1" smtClean="0"/>
              <a:t>immunodot</a:t>
            </a:r>
            <a:r>
              <a:rPr lang="fr-FR" dirty="0" smtClean="0"/>
              <a:t> n=17</a:t>
            </a:r>
          </a:p>
          <a:p>
            <a:pPr algn="ctr"/>
            <a:r>
              <a:rPr lang="fr-FR" dirty="0" smtClean="0"/>
              <a:t>-  ATCD </a:t>
            </a:r>
            <a:r>
              <a:rPr lang="fr-FR" dirty="0" err="1" smtClean="0"/>
              <a:t>Bioplex</a:t>
            </a:r>
            <a:r>
              <a:rPr lang="fr-FR" dirty="0" smtClean="0"/>
              <a:t> +  n=7 </a:t>
            </a:r>
            <a:r>
              <a:rPr lang="fr-FR" dirty="0" smtClean="0">
                <a:solidFill>
                  <a:schemeClr val="bg1"/>
                </a:solidFill>
              </a:rPr>
              <a:t>*</a:t>
            </a:r>
            <a:endParaRPr lang="fr-FR" dirty="0">
              <a:solidFill>
                <a:schemeClr val="bg1"/>
              </a:solidFill>
            </a:endParaRPr>
          </a:p>
          <a:p>
            <a:pPr marL="285750" indent="-285750">
              <a:buFontTx/>
              <a:buChar char="-"/>
            </a:pPr>
            <a:endParaRPr lang="fr-FR" dirty="0"/>
          </a:p>
        </p:txBody>
      </p:sp>
      <p:sp>
        <p:nvSpPr>
          <p:cNvPr id="8"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sp>
        <p:nvSpPr>
          <p:cNvPr id="11" name="ZoneTexte 10"/>
          <p:cNvSpPr txBox="1"/>
          <p:nvPr/>
        </p:nvSpPr>
        <p:spPr>
          <a:xfrm>
            <a:off x="0" y="3718196"/>
            <a:ext cx="9144000" cy="1200329"/>
          </a:xfrm>
          <a:prstGeom prst="rect">
            <a:avLst/>
          </a:prstGeom>
          <a:noFill/>
        </p:spPr>
        <p:txBody>
          <a:bodyPr wrap="square" rtlCol="0">
            <a:spAutoFit/>
          </a:bodyPr>
          <a:lstStyle/>
          <a:p>
            <a:pPr algn="ctr"/>
            <a:r>
              <a:rPr lang="fr-FR" dirty="0" smtClean="0"/>
              <a:t>n </a:t>
            </a:r>
            <a:r>
              <a:rPr lang="fr-FR" dirty="0"/>
              <a:t>= </a:t>
            </a:r>
            <a:r>
              <a:rPr lang="fr-FR" b="1" dirty="0" smtClean="0"/>
              <a:t>76 </a:t>
            </a:r>
            <a:r>
              <a:rPr lang="fr-FR" b="1" dirty="0"/>
              <a:t>patients </a:t>
            </a:r>
            <a:r>
              <a:rPr lang="fr-FR" b="1" dirty="0" smtClean="0"/>
              <a:t>Ro-52 DISCORDANT entre </a:t>
            </a:r>
            <a:r>
              <a:rPr lang="fr-FR" b="1" dirty="0" err="1" smtClean="0"/>
              <a:t>Bioplex</a:t>
            </a:r>
            <a:r>
              <a:rPr lang="fr-FR" b="1" dirty="0" smtClean="0"/>
              <a:t> et dot </a:t>
            </a:r>
            <a:r>
              <a:rPr lang="fr-FR" b="1" dirty="0" err="1" smtClean="0"/>
              <a:t>Euroimmun</a:t>
            </a:r>
            <a:r>
              <a:rPr lang="fr-FR" b="1" dirty="0" smtClean="0"/>
              <a:t> </a:t>
            </a:r>
          </a:p>
          <a:p>
            <a:pPr algn="ctr"/>
            <a:r>
              <a:rPr lang="fr-FR" dirty="0" smtClean="0"/>
              <a:t>49 connectivites (64%)</a:t>
            </a:r>
          </a:p>
          <a:p>
            <a:pPr algn="ctr"/>
            <a:r>
              <a:rPr lang="fr-FR" dirty="0" smtClean="0"/>
              <a:t>14 PID (18%) dont 8 avec diagnostic de connectivite (5SCL (+/-</a:t>
            </a:r>
            <a:r>
              <a:rPr lang="fr-FR" dirty="0" err="1" smtClean="0"/>
              <a:t>assoc</a:t>
            </a:r>
            <a:r>
              <a:rPr lang="fr-FR" dirty="0" smtClean="0"/>
              <a:t> à SGS ou PR), 2SGS, 1PR) </a:t>
            </a:r>
          </a:p>
          <a:p>
            <a:pPr algn="ctr"/>
            <a:endParaRPr lang="fr-FR" dirty="0"/>
          </a:p>
        </p:txBody>
      </p:sp>
      <p:cxnSp>
        <p:nvCxnSpPr>
          <p:cNvPr id="17" name="Connecteur droit 16"/>
          <p:cNvCxnSpPr/>
          <p:nvPr/>
        </p:nvCxnSpPr>
        <p:spPr>
          <a:xfrm>
            <a:off x="4555434" y="3214140"/>
            <a:ext cx="0" cy="504056"/>
          </a:xfrm>
          <a:prstGeom prst="line">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24528" y="1988840"/>
            <a:ext cx="5591175" cy="3171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8210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764704"/>
            <a:ext cx="9144000" cy="646331"/>
          </a:xfrm>
          <a:prstGeom prst="rect">
            <a:avLst/>
          </a:prstGeom>
          <a:noFill/>
        </p:spPr>
        <p:txBody>
          <a:bodyPr wrap="square" rtlCol="0">
            <a:spAutoFit/>
          </a:bodyPr>
          <a:lstStyle/>
          <a:p>
            <a:pPr algn="ctr"/>
            <a:r>
              <a:rPr lang="fr-FR" dirty="0" smtClean="0"/>
              <a:t>N= 129 demandes/dossiers TOT 2015 - 2022</a:t>
            </a:r>
          </a:p>
          <a:p>
            <a:pPr algn="ctr"/>
            <a:r>
              <a:rPr lang="fr-FR" dirty="0"/>
              <a:t>n = </a:t>
            </a:r>
            <a:r>
              <a:rPr lang="fr-FR" b="1" dirty="0"/>
              <a:t>105 patients </a:t>
            </a:r>
            <a:r>
              <a:rPr lang="fr-FR" b="1" dirty="0" smtClean="0"/>
              <a:t>Ro-52 DISC</a:t>
            </a:r>
            <a:endParaRPr lang="fr-FR" dirty="0"/>
          </a:p>
        </p:txBody>
      </p:sp>
      <p:sp>
        <p:nvSpPr>
          <p:cNvPr id="5" name="Espace réservé du contenu 2"/>
          <p:cNvSpPr>
            <a:spLocks noGrp="1"/>
          </p:cNvSpPr>
          <p:nvPr>
            <p:ph idx="1"/>
          </p:nvPr>
        </p:nvSpPr>
        <p:spPr>
          <a:xfrm>
            <a:off x="9252520" y="1196752"/>
            <a:ext cx="8229600" cy="4853136"/>
          </a:xfrm>
        </p:spPr>
        <p:txBody>
          <a:bodyPr>
            <a:normAutofit fontScale="77500" lnSpcReduction="20000"/>
          </a:bodyPr>
          <a:lstStyle/>
          <a:p>
            <a:r>
              <a:rPr lang="fr-FR" sz="2400" dirty="0" smtClean="0"/>
              <a:t>N=98 patients 120 demandes</a:t>
            </a:r>
          </a:p>
          <a:p>
            <a:r>
              <a:rPr lang="fr-FR" sz="2400" dirty="0" smtClean="0"/>
              <a:t>5 absence RC</a:t>
            </a:r>
          </a:p>
          <a:p>
            <a:r>
              <a:rPr lang="fr-FR" sz="2400" dirty="0" smtClean="0"/>
              <a:t>SCL 23 dont 12 </a:t>
            </a:r>
            <a:r>
              <a:rPr lang="fr-FR" sz="2400" dirty="0" err="1" smtClean="0"/>
              <a:t>SCl</a:t>
            </a:r>
            <a:r>
              <a:rPr lang="fr-FR" sz="2400" dirty="0" smtClean="0"/>
              <a:t> seules +/- 1 (</a:t>
            </a:r>
            <a:r>
              <a:rPr lang="fr-FR" sz="2400" dirty="0" err="1" smtClean="0"/>
              <a:t>sd</a:t>
            </a:r>
            <a:r>
              <a:rPr lang="fr-FR" sz="2400" dirty="0" smtClean="0"/>
              <a:t> sec sans SGS ? n°68)   et 10 </a:t>
            </a:r>
            <a:r>
              <a:rPr lang="fr-FR" sz="2400" dirty="0" err="1" smtClean="0"/>
              <a:t>assoc</a:t>
            </a:r>
            <a:r>
              <a:rPr lang="fr-FR" sz="2400" dirty="0" smtClean="0"/>
              <a:t> SGS (dont 2 </a:t>
            </a:r>
            <a:r>
              <a:rPr lang="fr-FR" sz="2400" dirty="0" err="1" smtClean="0"/>
              <a:t>asso</a:t>
            </a:r>
            <a:r>
              <a:rPr lang="fr-FR" sz="2400" dirty="0" smtClean="0"/>
              <a:t> chevauchement + SGS)     + </a:t>
            </a:r>
            <a:r>
              <a:rPr lang="fr-FR" sz="2400" dirty="0" smtClean="0">
                <a:solidFill>
                  <a:srgbClr val="FF0000"/>
                </a:solidFill>
              </a:rPr>
              <a:t>1suspicion</a:t>
            </a:r>
          </a:p>
          <a:p>
            <a:r>
              <a:rPr lang="fr-FR" sz="2400" dirty="0" smtClean="0"/>
              <a:t>19 pas de connectivites (+/-) revoir  dont 8 (revoir) avec </a:t>
            </a:r>
            <a:r>
              <a:rPr lang="fr-FR" sz="2400" dirty="0" err="1" smtClean="0"/>
              <a:t>Ac</a:t>
            </a:r>
            <a:r>
              <a:rPr lang="fr-FR" sz="2400" dirty="0" smtClean="0"/>
              <a:t> de </a:t>
            </a:r>
            <a:r>
              <a:rPr lang="fr-FR" sz="2400" dirty="0" err="1" smtClean="0"/>
              <a:t>Scl</a:t>
            </a:r>
            <a:r>
              <a:rPr lang="fr-FR" sz="2400" dirty="0" smtClean="0"/>
              <a:t> dans </a:t>
            </a:r>
            <a:r>
              <a:rPr lang="fr-FR" sz="2400" dirty="0" err="1" smtClean="0"/>
              <a:t>diag</a:t>
            </a:r>
            <a:r>
              <a:rPr lang="fr-FR" sz="2400" dirty="0" smtClean="0"/>
              <a:t> de </a:t>
            </a:r>
            <a:r>
              <a:rPr lang="fr-FR" sz="2400" dirty="0" err="1" smtClean="0"/>
              <a:t>Scl</a:t>
            </a:r>
            <a:r>
              <a:rPr lang="fr-FR" sz="2400" dirty="0" smtClean="0"/>
              <a:t> dont 3/8 </a:t>
            </a:r>
            <a:r>
              <a:rPr lang="fr-FR" sz="2400" dirty="0" err="1" smtClean="0"/>
              <a:t>centro</a:t>
            </a:r>
            <a:endParaRPr lang="fr-FR" sz="2400" dirty="0" smtClean="0"/>
          </a:p>
          <a:p>
            <a:r>
              <a:rPr lang="da-DK" sz="2400" dirty="0"/>
              <a:t>16 Non ? Dont 1 Non Myos </a:t>
            </a:r>
            <a:r>
              <a:rPr lang="da-DK" sz="2400" dirty="0" smtClean="0"/>
              <a:t>?</a:t>
            </a:r>
            <a:endParaRPr lang="fr-FR" sz="2400" dirty="0" smtClean="0"/>
          </a:p>
          <a:p>
            <a:r>
              <a:rPr lang="fr-FR" sz="2400" dirty="0" smtClean="0"/>
              <a:t>6 (dermato)myosites (seules)  2 SRP 2 TIF1g 1Jo1 + 1</a:t>
            </a:r>
            <a:r>
              <a:rPr lang="da-DK" sz="2400" dirty="0"/>
              <a:t>Jo1 OJ NOR90 dsDNAdtx </a:t>
            </a:r>
            <a:r>
              <a:rPr lang="da-DK" sz="2400" dirty="0" smtClean="0"/>
              <a:t>CCP0 ?</a:t>
            </a:r>
          </a:p>
          <a:p>
            <a:r>
              <a:rPr lang="da-DK" sz="2400" dirty="0" smtClean="0"/>
              <a:t>7 SGS seuls  dont 2 avec Ac Scl (centro sans diag Scl, PMScl) + 9 asoc (1 SGS PMSCl +  8 SGS SCL)</a:t>
            </a:r>
          </a:p>
          <a:p>
            <a:r>
              <a:rPr lang="da-DK" sz="2400" dirty="0" smtClean="0"/>
              <a:t>3 LUPUS</a:t>
            </a:r>
          </a:p>
          <a:p>
            <a:r>
              <a:rPr lang="da-DK" sz="2400" dirty="0" smtClean="0"/>
              <a:t>3 indiff ou ?</a:t>
            </a:r>
          </a:p>
          <a:p>
            <a:r>
              <a:rPr lang="da-DK" sz="2400" dirty="0" smtClean="0"/>
              <a:t>3 mixtes  1 sharp revoir les autres  (25 et 27)</a:t>
            </a:r>
          </a:p>
          <a:p>
            <a:r>
              <a:rPr lang="da-DK" sz="2400" dirty="0" smtClean="0"/>
              <a:t>1 mulitple connect</a:t>
            </a:r>
          </a:p>
          <a:p>
            <a:r>
              <a:rPr lang="da-DK" sz="2400" dirty="0" smtClean="0"/>
              <a:t>4 SAPL</a:t>
            </a:r>
          </a:p>
          <a:p>
            <a:r>
              <a:rPr lang="da-DK" sz="2400" dirty="0" smtClean="0"/>
              <a:t>16 Non ? Dont 1 Non Myos ?</a:t>
            </a:r>
            <a:endParaRPr lang="fr-FR" sz="2400" dirty="0"/>
          </a:p>
        </p:txBody>
      </p:sp>
      <p:cxnSp>
        <p:nvCxnSpPr>
          <p:cNvPr id="7" name="Connecteur droit 6"/>
          <p:cNvCxnSpPr/>
          <p:nvPr/>
        </p:nvCxnSpPr>
        <p:spPr>
          <a:xfrm>
            <a:off x="4572000" y="1484784"/>
            <a:ext cx="0" cy="504056"/>
          </a:xfrm>
          <a:prstGeom prst="line">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2543538" y="1988840"/>
            <a:ext cx="4056923" cy="1477328"/>
          </a:xfrm>
          <a:prstGeom prst="rect">
            <a:avLst/>
          </a:prstGeom>
          <a:noFill/>
        </p:spPr>
        <p:txBody>
          <a:bodyPr wrap="square" rtlCol="0">
            <a:spAutoFit/>
          </a:bodyPr>
          <a:lstStyle/>
          <a:p>
            <a:pPr algn="ctr"/>
            <a:r>
              <a:rPr lang="fr-FR" b="1" dirty="0" smtClean="0">
                <a:solidFill>
                  <a:srgbClr val="C00000"/>
                </a:solidFill>
              </a:rPr>
              <a:t>EXCLUSION </a:t>
            </a:r>
          </a:p>
          <a:p>
            <a:pPr algn="ctr"/>
            <a:r>
              <a:rPr lang="fr-FR" dirty="0" smtClean="0"/>
              <a:t>- absence RC n=5</a:t>
            </a:r>
          </a:p>
          <a:p>
            <a:pPr marL="285750" indent="-285750" algn="ctr">
              <a:buFontTx/>
              <a:buChar char="-"/>
            </a:pPr>
            <a:r>
              <a:rPr lang="fr-FR" dirty="0" smtClean="0"/>
              <a:t>négativation </a:t>
            </a:r>
            <a:r>
              <a:rPr lang="fr-FR" dirty="0" err="1" smtClean="0"/>
              <a:t>immunodot</a:t>
            </a:r>
            <a:r>
              <a:rPr lang="fr-FR" dirty="0" smtClean="0"/>
              <a:t> n=17</a:t>
            </a:r>
          </a:p>
          <a:p>
            <a:pPr algn="ctr"/>
            <a:r>
              <a:rPr lang="fr-FR" dirty="0" smtClean="0"/>
              <a:t>-  </a:t>
            </a:r>
            <a:r>
              <a:rPr lang="fr-FR" u="sng" dirty="0" smtClean="0"/>
              <a:t>ATCD</a:t>
            </a:r>
            <a:r>
              <a:rPr lang="fr-FR" dirty="0" smtClean="0"/>
              <a:t> </a:t>
            </a:r>
            <a:r>
              <a:rPr lang="fr-FR" dirty="0" err="1" smtClean="0"/>
              <a:t>Bioplex</a:t>
            </a:r>
            <a:r>
              <a:rPr lang="fr-FR" dirty="0" smtClean="0"/>
              <a:t> +  n=7 </a:t>
            </a:r>
            <a:r>
              <a:rPr lang="fr-FR" dirty="0" smtClean="0">
                <a:solidFill>
                  <a:schemeClr val="accent6">
                    <a:lumMod val="75000"/>
                  </a:schemeClr>
                </a:solidFill>
              </a:rPr>
              <a:t>*</a:t>
            </a:r>
            <a:endParaRPr lang="fr-FR" dirty="0">
              <a:solidFill>
                <a:schemeClr val="accent6">
                  <a:lumMod val="75000"/>
                </a:schemeClr>
              </a:solidFill>
            </a:endParaRPr>
          </a:p>
          <a:p>
            <a:pPr marL="285750" indent="-285750">
              <a:buFontTx/>
              <a:buChar char="-"/>
            </a:pPr>
            <a:endParaRPr lang="fr-FR" dirty="0"/>
          </a:p>
        </p:txBody>
      </p:sp>
      <p:sp>
        <p:nvSpPr>
          <p:cNvPr id="8" name="Titre 1"/>
          <p:cNvSpPr txBox="1">
            <a:spLocks/>
          </p:cNvSpPr>
          <p:nvPr/>
        </p:nvSpPr>
        <p:spPr>
          <a:xfrm>
            <a:off x="417545" y="0"/>
            <a:ext cx="8229600" cy="7647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600" dirty="0" smtClean="0"/>
              <a:t>Résultats</a:t>
            </a:r>
            <a:endParaRPr lang="fr-FR" sz="3600" dirty="0"/>
          </a:p>
        </p:txBody>
      </p:sp>
      <p:sp>
        <p:nvSpPr>
          <p:cNvPr id="11" name="ZoneTexte 10"/>
          <p:cNvSpPr txBox="1"/>
          <p:nvPr/>
        </p:nvSpPr>
        <p:spPr>
          <a:xfrm>
            <a:off x="0" y="3718196"/>
            <a:ext cx="9144000" cy="1200329"/>
          </a:xfrm>
          <a:prstGeom prst="rect">
            <a:avLst/>
          </a:prstGeom>
          <a:noFill/>
        </p:spPr>
        <p:txBody>
          <a:bodyPr wrap="square" rtlCol="0">
            <a:spAutoFit/>
          </a:bodyPr>
          <a:lstStyle/>
          <a:p>
            <a:pPr algn="ctr"/>
            <a:r>
              <a:rPr lang="fr-FR" dirty="0" smtClean="0"/>
              <a:t>n </a:t>
            </a:r>
            <a:r>
              <a:rPr lang="fr-FR" dirty="0"/>
              <a:t>= </a:t>
            </a:r>
            <a:r>
              <a:rPr lang="fr-FR" b="1" dirty="0" smtClean="0"/>
              <a:t>76 </a:t>
            </a:r>
            <a:r>
              <a:rPr lang="fr-FR" b="1" dirty="0"/>
              <a:t>patients </a:t>
            </a:r>
            <a:r>
              <a:rPr lang="fr-FR" b="1" dirty="0" smtClean="0"/>
              <a:t>Ro-52 DISCORDANT entre </a:t>
            </a:r>
            <a:r>
              <a:rPr lang="fr-FR" b="1" dirty="0" err="1" smtClean="0"/>
              <a:t>Bioplex</a:t>
            </a:r>
            <a:r>
              <a:rPr lang="fr-FR" b="1" dirty="0" smtClean="0"/>
              <a:t> et dot </a:t>
            </a:r>
            <a:r>
              <a:rPr lang="fr-FR" b="1" dirty="0" err="1" smtClean="0"/>
              <a:t>Euroimmun</a:t>
            </a:r>
            <a:r>
              <a:rPr lang="fr-FR" b="1" dirty="0" smtClean="0"/>
              <a:t> </a:t>
            </a:r>
          </a:p>
          <a:p>
            <a:pPr algn="ctr"/>
            <a:r>
              <a:rPr lang="fr-FR" dirty="0" smtClean="0"/>
              <a:t>49 connectivites (64%)</a:t>
            </a:r>
          </a:p>
          <a:p>
            <a:pPr algn="ctr"/>
            <a:r>
              <a:rPr lang="fr-FR" dirty="0" smtClean="0"/>
              <a:t>14 PID (18%) dont 8 avec diagnostic de connectivite (5SCL (+/-</a:t>
            </a:r>
            <a:r>
              <a:rPr lang="fr-FR" dirty="0" err="1" smtClean="0"/>
              <a:t>assoc</a:t>
            </a:r>
            <a:r>
              <a:rPr lang="fr-FR" dirty="0" smtClean="0"/>
              <a:t> à SGS ou PR), 2SGS, 1PR) </a:t>
            </a:r>
          </a:p>
          <a:p>
            <a:pPr algn="ctr"/>
            <a:endParaRPr lang="fr-FR" dirty="0"/>
          </a:p>
        </p:txBody>
      </p:sp>
      <p:sp>
        <p:nvSpPr>
          <p:cNvPr id="16" name="ZoneTexte 15"/>
          <p:cNvSpPr txBox="1"/>
          <p:nvPr/>
        </p:nvSpPr>
        <p:spPr>
          <a:xfrm>
            <a:off x="251520" y="5373216"/>
            <a:ext cx="8784976" cy="1200329"/>
          </a:xfrm>
          <a:prstGeom prst="rect">
            <a:avLst/>
          </a:prstGeom>
          <a:noFill/>
        </p:spPr>
        <p:txBody>
          <a:bodyPr wrap="square" rtlCol="0">
            <a:spAutoFit/>
          </a:bodyPr>
          <a:lstStyle/>
          <a:p>
            <a:r>
              <a:rPr lang="fr-FR" dirty="0" smtClean="0">
                <a:solidFill>
                  <a:schemeClr val="accent6">
                    <a:lumMod val="75000"/>
                  </a:schemeClr>
                </a:solidFill>
              </a:rPr>
              <a:t>*</a:t>
            </a:r>
            <a:r>
              <a:rPr lang="fr-FR" dirty="0" smtClean="0"/>
              <a:t>Cas particulier de </a:t>
            </a:r>
            <a:r>
              <a:rPr lang="fr-FR" dirty="0" err="1" smtClean="0"/>
              <a:t>positivation</a:t>
            </a:r>
            <a:r>
              <a:rPr lang="fr-FR" dirty="0" smtClean="0"/>
              <a:t> du </a:t>
            </a:r>
            <a:r>
              <a:rPr lang="fr-FR" dirty="0" err="1" smtClean="0"/>
              <a:t>Bioplex</a:t>
            </a:r>
            <a:r>
              <a:rPr lang="fr-FR" dirty="0" smtClean="0"/>
              <a:t> qui eux n’ont pas été exclus :</a:t>
            </a:r>
          </a:p>
          <a:p>
            <a:r>
              <a:rPr lang="fr-FR" dirty="0" smtClean="0"/>
              <a:t>n = 7 patients </a:t>
            </a:r>
          </a:p>
          <a:p>
            <a:r>
              <a:rPr lang="fr-FR" b="1" dirty="0" smtClean="0"/>
              <a:t>2 PID</a:t>
            </a:r>
            <a:r>
              <a:rPr lang="fr-FR" dirty="0" smtClean="0"/>
              <a:t> dont 1 post </a:t>
            </a:r>
            <a:r>
              <a:rPr lang="fr-FR" dirty="0" err="1" smtClean="0"/>
              <a:t>Hydrea</a:t>
            </a:r>
            <a:r>
              <a:rPr lang="fr-FR" dirty="0" smtClean="0"/>
              <a:t>, les 2 ayant des anti-SSB positifs faiblement sans anti-SSA60 au </a:t>
            </a:r>
            <a:r>
              <a:rPr lang="fr-FR" dirty="0" err="1" smtClean="0"/>
              <a:t>Bioplex</a:t>
            </a:r>
            <a:r>
              <a:rPr lang="fr-FR" dirty="0" smtClean="0"/>
              <a:t>  -</a:t>
            </a:r>
            <a:r>
              <a:rPr lang="fr-FR" dirty="0" smtClean="0">
                <a:sym typeface="Wingdings" panose="05000000000000000000" pitchFamily="2" charset="2"/>
              </a:rPr>
              <a:t>-- &gt; expliquant le choix du dernier groupe diapo suivante</a:t>
            </a:r>
            <a:endParaRPr lang="fr-FR" dirty="0"/>
          </a:p>
        </p:txBody>
      </p:sp>
      <p:cxnSp>
        <p:nvCxnSpPr>
          <p:cNvPr id="17" name="Connecteur droit 16"/>
          <p:cNvCxnSpPr/>
          <p:nvPr/>
        </p:nvCxnSpPr>
        <p:spPr>
          <a:xfrm>
            <a:off x="4555434" y="3214140"/>
            <a:ext cx="0" cy="504056"/>
          </a:xfrm>
          <a:prstGeom prst="line">
            <a:avLst/>
          </a:prstGeom>
          <a:ln w="15875">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24528" y="1988840"/>
            <a:ext cx="5591175" cy="3171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7279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4202</TotalTime>
  <Words>1962</Words>
  <Application>Microsoft Office PowerPoint</Application>
  <PresentationFormat>Affichage à l'écran (4:3)</PresentationFormat>
  <Paragraphs>472</Paragraphs>
  <Slides>20</Slides>
  <Notes>14</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Analyse des cas de discordance entre techniques pour la détection d’anti-Ro52</vt:lpstr>
      <vt:lpstr>Présentation PowerPoint</vt:lpstr>
      <vt:lpstr>Anti-Ro52/TRIM21 intérêt clinique</vt:lpstr>
      <vt:lpstr>Anti-Ro52/TRIM21 intérêt clinique</vt:lpstr>
      <vt:lpstr>Présentation PowerPoint</vt:lpstr>
      <vt:lpstr>Objectifs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VINATIER EMELINE</dc:creator>
  <cp:lastModifiedBy>VINATIER EMELINE</cp:lastModifiedBy>
  <cp:revision>101</cp:revision>
  <dcterms:created xsi:type="dcterms:W3CDTF">2022-12-02T13:07:39Z</dcterms:created>
  <dcterms:modified xsi:type="dcterms:W3CDTF">2023-01-12T20:12:11Z</dcterms:modified>
</cp:coreProperties>
</file>