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69" r:id="rId4"/>
    <p:sldId id="258" r:id="rId5"/>
    <p:sldId id="260" r:id="rId6"/>
    <p:sldId id="261" r:id="rId7"/>
    <p:sldId id="263" r:id="rId8"/>
    <p:sldId id="276" r:id="rId9"/>
    <p:sldId id="275" r:id="rId10"/>
    <p:sldId id="262" r:id="rId11"/>
    <p:sldId id="271" r:id="rId12"/>
    <p:sldId id="272" r:id="rId13"/>
    <p:sldId id="27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Style moyen 3 - 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Style foncé 2 - Accentuation 5/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265" autoAdjust="0"/>
  </p:normalViewPr>
  <p:slideViewPr>
    <p:cSldViewPr snapToGrid="0">
      <p:cViewPr>
        <p:scale>
          <a:sx n="80" d="100"/>
          <a:sy n="80" d="100"/>
        </p:scale>
        <p:origin x="426" y="7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2800" dirty="0" smtClean="0"/>
              <a:t>P1</a:t>
            </a:r>
            <a:endParaRPr lang="en-GB" sz="280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Bioplex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Feuil1!$A$2:$A$5</c:f>
              <c:strCache>
                <c:ptCount val="4"/>
                <c:pt idx="0">
                  <c:v>T1</c:v>
                </c:pt>
                <c:pt idx="1">
                  <c:v>T2</c:v>
                </c:pt>
                <c:pt idx="2">
                  <c:v>T3</c:v>
                </c:pt>
                <c:pt idx="3">
                  <c:v>T4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2</c:v>
                </c:pt>
                <c:pt idx="1">
                  <c:v>0.2</c:v>
                </c:pt>
                <c:pt idx="2">
                  <c:v>0.4</c:v>
                </c:pt>
                <c:pt idx="3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248-46E7-BD6F-3DA4FF679D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5908816"/>
        <c:axId val="415917344"/>
      </c:lineChart>
      <c:catAx>
        <c:axId val="415908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5917344"/>
        <c:crosses val="autoZero"/>
        <c:auto val="1"/>
        <c:lblAlgn val="ctr"/>
        <c:lblOffset val="100"/>
        <c:noMultiLvlLbl val="0"/>
      </c:catAx>
      <c:valAx>
        <c:axId val="415917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5908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bg2">
          <a:lumMod val="75000"/>
        </a:schemeClr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2800" dirty="0" smtClean="0"/>
              <a:t>P2</a:t>
            </a:r>
            <a:endParaRPr lang="en-GB" sz="280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Bioplex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Feuil1!$A$2:$A$5</c:f>
              <c:strCache>
                <c:ptCount val="4"/>
                <c:pt idx="0">
                  <c:v>T1</c:v>
                </c:pt>
                <c:pt idx="1">
                  <c:v>T2</c:v>
                </c:pt>
                <c:pt idx="2">
                  <c:v>T3</c:v>
                </c:pt>
                <c:pt idx="3">
                  <c:v>T4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8</c:v>
                </c:pt>
                <c:pt idx="1">
                  <c:v>2.7</c:v>
                </c:pt>
                <c:pt idx="2">
                  <c:v>0.7</c:v>
                </c:pt>
                <c:pt idx="3">
                  <c:v>0.4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E44-4072-8203-F90229418F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7892184"/>
        <c:axId val="417891200"/>
      </c:lineChart>
      <c:catAx>
        <c:axId val="417892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7891200"/>
        <c:crosses val="autoZero"/>
        <c:auto val="1"/>
        <c:lblAlgn val="ctr"/>
        <c:lblOffset val="100"/>
        <c:noMultiLvlLbl val="0"/>
      </c:catAx>
      <c:valAx>
        <c:axId val="417891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7892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bg2">
          <a:lumMod val="75000"/>
        </a:schemeClr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2800" dirty="0" smtClean="0"/>
              <a:t>P3</a:t>
            </a:r>
            <a:endParaRPr lang="en-GB" sz="280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Bioplex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Feuil1!$A$2:$A$6</c:f>
              <c:strCache>
                <c:ptCount val="5"/>
                <c:pt idx="0">
                  <c:v>T1</c:v>
                </c:pt>
                <c:pt idx="1">
                  <c:v>T2</c:v>
                </c:pt>
                <c:pt idx="2">
                  <c:v>T3</c:v>
                </c:pt>
                <c:pt idx="3">
                  <c:v>T4</c:v>
                </c:pt>
                <c:pt idx="4">
                  <c:v>T5</c:v>
                </c:pt>
              </c:strCache>
            </c:strRef>
          </c:cat>
          <c:val>
            <c:numRef>
              <c:f>Feuil1!$B$2:$B$6</c:f>
              <c:numCache>
                <c:formatCode>General</c:formatCode>
                <c:ptCount val="5"/>
                <c:pt idx="0">
                  <c:v>5.8</c:v>
                </c:pt>
                <c:pt idx="1">
                  <c:v>0.2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A8F-46C5-B79D-0E99A65575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5918984"/>
        <c:axId val="415922920"/>
      </c:lineChart>
      <c:catAx>
        <c:axId val="415918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5922920"/>
        <c:crosses val="autoZero"/>
        <c:auto val="1"/>
        <c:lblAlgn val="ctr"/>
        <c:lblOffset val="100"/>
        <c:noMultiLvlLbl val="0"/>
      </c:catAx>
      <c:valAx>
        <c:axId val="4159229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5918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bg2">
          <a:lumMod val="75000"/>
        </a:schemeClr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0.37218</cdr:x>
      <cdr:y>0.54955</cdr:y>
    </cdr:from>
    <cdr:to>
      <cdr:x>0.53737</cdr:x>
      <cdr:y>0.70351</cdr:y>
    </cdr:to>
    <cdr:sp macro="" textlink="">
      <cdr:nvSpPr>
        <cdr:cNvPr id="2" name="ZoneTexte 15"/>
        <cdr:cNvSpPr txBox="1"/>
      </cdr:nvSpPr>
      <cdr:spPr>
        <a:xfrm xmlns:a="http://schemas.openxmlformats.org/drawingml/2006/main">
          <a:off x="2107897" y="1563826"/>
          <a:ext cx="935572" cy="43810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b="1" dirty="0" smtClean="0">
              <a:solidFill>
                <a:srgbClr val="FF0000"/>
              </a:solidFill>
            </a:rPr>
            <a:t>Dot </a:t>
          </a:r>
          <a:r>
            <a:rPr lang="fr-FR" b="1" dirty="0" smtClean="0">
              <a:solidFill>
                <a:srgbClr val="FF0000"/>
              </a:solidFill>
            </a:rPr>
            <a:t>+f</a:t>
          </a:r>
          <a:endParaRPr lang="en-GB" b="1" dirty="0">
            <a:solidFill>
              <a:srgbClr val="FF0000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0.63949</cdr:x>
      <cdr:y>0.42856</cdr:y>
    </cdr:from>
    <cdr:to>
      <cdr:x>0.78606</cdr:x>
      <cdr:y>0.59176</cdr:y>
    </cdr:to>
    <cdr:sp macro="" textlink="">
      <cdr:nvSpPr>
        <cdr:cNvPr id="2" name="ZoneTexte 35"/>
        <cdr:cNvSpPr txBox="1"/>
      </cdr:nvSpPr>
      <cdr:spPr>
        <a:xfrm xmlns:a="http://schemas.openxmlformats.org/drawingml/2006/main">
          <a:off x="3386298" y="969812"/>
          <a:ext cx="776175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b="1" dirty="0" smtClean="0">
              <a:solidFill>
                <a:srgbClr val="FF0000"/>
              </a:solidFill>
            </a:rPr>
            <a:t>Dot </a:t>
          </a:r>
          <a:r>
            <a:rPr lang="fr-FR" b="1" dirty="0" smtClean="0">
              <a:solidFill>
                <a:srgbClr val="FF0000"/>
              </a:solidFill>
            </a:rPr>
            <a:t>+f</a:t>
          </a:r>
          <a:endParaRPr lang="en-GB" b="1" dirty="0">
            <a:solidFill>
              <a:srgbClr val="FF0000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BBE6B4-026F-475A-AE68-1A3BE8C1217A}" type="datetimeFigureOut">
              <a:rPr lang="en-GB" smtClean="0"/>
              <a:t>12/01/2023</a:t>
            </a:fld>
            <a:endParaRPr lang="en-GB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3884D6-0706-4BCE-B9D6-790DF889CD82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5041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884D6-0706-4BCE-B9D6-790DF889CD82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5650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6F10B-5D72-405D-AE9B-56F4BB4FDEC0}" type="datetimeFigureOut">
              <a:rPr lang="en-GB" smtClean="0"/>
              <a:t>11/01/2023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52ED4-B4C3-46B8-BF96-A92CF22FD415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2268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6F10B-5D72-405D-AE9B-56F4BB4FDEC0}" type="datetimeFigureOut">
              <a:rPr lang="en-GB" smtClean="0"/>
              <a:t>11/01/2023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52ED4-B4C3-46B8-BF96-A92CF22FD415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6431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6F10B-5D72-405D-AE9B-56F4BB4FDEC0}" type="datetimeFigureOut">
              <a:rPr lang="en-GB" smtClean="0"/>
              <a:t>11/01/2023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52ED4-B4C3-46B8-BF96-A92CF22FD415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3699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6F10B-5D72-405D-AE9B-56F4BB4FDEC0}" type="datetimeFigureOut">
              <a:rPr lang="en-GB" smtClean="0"/>
              <a:t>11/01/2023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52ED4-B4C3-46B8-BF96-A92CF22FD415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3604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6F10B-5D72-405D-AE9B-56F4BB4FDEC0}" type="datetimeFigureOut">
              <a:rPr lang="en-GB" smtClean="0"/>
              <a:t>11/01/2023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52ED4-B4C3-46B8-BF96-A92CF22FD415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5163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6F10B-5D72-405D-AE9B-56F4BB4FDEC0}" type="datetimeFigureOut">
              <a:rPr lang="en-GB" smtClean="0"/>
              <a:t>11/01/2023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52ED4-B4C3-46B8-BF96-A92CF22FD415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1990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6F10B-5D72-405D-AE9B-56F4BB4FDEC0}" type="datetimeFigureOut">
              <a:rPr lang="en-GB" smtClean="0"/>
              <a:t>11/01/2023</a:t>
            </a:fld>
            <a:endParaRPr lang="en-GB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52ED4-B4C3-46B8-BF96-A92CF22FD415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5836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6F10B-5D72-405D-AE9B-56F4BB4FDEC0}" type="datetimeFigureOut">
              <a:rPr lang="en-GB" smtClean="0"/>
              <a:t>11/01/2023</a:t>
            </a:fld>
            <a:endParaRPr lang="en-GB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52ED4-B4C3-46B8-BF96-A92CF22FD415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4403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6F10B-5D72-405D-AE9B-56F4BB4FDEC0}" type="datetimeFigureOut">
              <a:rPr lang="en-GB" smtClean="0"/>
              <a:t>11/01/2023</a:t>
            </a:fld>
            <a:endParaRPr lang="en-GB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52ED4-B4C3-46B8-BF96-A92CF22FD415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0028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6F10B-5D72-405D-AE9B-56F4BB4FDEC0}" type="datetimeFigureOut">
              <a:rPr lang="en-GB" smtClean="0"/>
              <a:t>11/01/2023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52ED4-B4C3-46B8-BF96-A92CF22FD415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3665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6F10B-5D72-405D-AE9B-56F4BB4FDEC0}" type="datetimeFigureOut">
              <a:rPr lang="en-GB" smtClean="0"/>
              <a:t>11/01/2023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52ED4-B4C3-46B8-BF96-A92CF22FD415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435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B6F10B-5D72-405D-AE9B-56F4BB4FDEC0}" type="datetimeFigureOut">
              <a:rPr lang="en-GB" smtClean="0"/>
              <a:t>11/01/2023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A52ED4-B4C3-46B8-BF96-A92CF22FD415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5256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44487" y="962526"/>
            <a:ext cx="9144000" cy="2931750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fr-FR" sz="4800" dirty="0" smtClean="0"/>
              <a:t/>
            </a:r>
            <a:br>
              <a:rPr lang="fr-FR" sz="4800" dirty="0" smtClean="0"/>
            </a:br>
            <a:r>
              <a:rPr lang="fr-FR" sz="4800" dirty="0"/>
              <a:t/>
            </a:r>
            <a:br>
              <a:rPr lang="fr-FR" sz="4800" dirty="0"/>
            </a:br>
            <a:r>
              <a:rPr lang="fr-FR" sz="4800" dirty="0" smtClean="0"/>
              <a:t/>
            </a:r>
            <a:br>
              <a:rPr lang="fr-FR" sz="4800" dirty="0" smtClean="0"/>
            </a:br>
            <a:r>
              <a:rPr lang="fr-FR" sz="4800" dirty="0"/>
              <a:t/>
            </a:r>
            <a:br>
              <a:rPr lang="fr-FR" sz="4800" dirty="0"/>
            </a:br>
            <a:r>
              <a:rPr lang="fr-FR" sz="4800" dirty="0" smtClean="0"/>
              <a:t/>
            </a:r>
            <a:br>
              <a:rPr lang="fr-FR" sz="4800" dirty="0" smtClean="0"/>
            </a:br>
            <a:r>
              <a:rPr lang="fr-FR" sz="4800" dirty="0"/>
              <a:t/>
            </a:r>
            <a:br>
              <a:rPr lang="fr-FR" sz="4800" dirty="0"/>
            </a:br>
            <a:r>
              <a:rPr lang="fr-FR" sz="4800" dirty="0" smtClean="0"/>
              <a:t/>
            </a:r>
            <a:br>
              <a:rPr lang="fr-FR" sz="4800" dirty="0" smtClean="0"/>
            </a:br>
            <a:r>
              <a:rPr lang="fr-FR" sz="4800" dirty="0"/>
              <a:t/>
            </a:r>
            <a:br>
              <a:rPr lang="fr-FR" sz="4800" dirty="0"/>
            </a:br>
            <a:r>
              <a:rPr lang="fr-FR" sz="4800" dirty="0" smtClean="0"/>
              <a:t/>
            </a:r>
            <a:br>
              <a:rPr lang="fr-FR" sz="4800" dirty="0" smtClean="0"/>
            </a:br>
            <a:r>
              <a:rPr lang="fr-FR" sz="4800" dirty="0"/>
              <a:t/>
            </a:r>
            <a:br>
              <a:rPr lang="fr-FR" sz="4800" dirty="0"/>
            </a:br>
            <a:r>
              <a:rPr lang="fr-FR" sz="4800" dirty="0" smtClean="0"/>
              <a:t/>
            </a:r>
            <a:br>
              <a:rPr lang="fr-FR" sz="4800" dirty="0" smtClean="0"/>
            </a:br>
            <a:r>
              <a:rPr lang="fr-FR" sz="4800" dirty="0"/>
              <a:t/>
            </a:r>
            <a:br>
              <a:rPr lang="fr-FR" sz="4800" dirty="0"/>
            </a:br>
            <a:r>
              <a:rPr lang="fr-FR" sz="4800" dirty="0" smtClean="0"/>
              <a:t/>
            </a:r>
            <a:br>
              <a:rPr lang="fr-FR" sz="4800" dirty="0" smtClean="0"/>
            </a:br>
            <a:r>
              <a:rPr lang="fr-FR" sz="4800" dirty="0"/>
              <a:t/>
            </a:r>
            <a:br>
              <a:rPr lang="fr-FR" sz="4800" dirty="0"/>
            </a:br>
            <a:r>
              <a:rPr lang="fr-FR" sz="4800" dirty="0" smtClean="0"/>
              <a:t/>
            </a:r>
            <a:br>
              <a:rPr lang="fr-FR" sz="4800" dirty="0" smtClean="0"/>
            </a:br>
            <a:r>
              <a:rPr lang="fr-FR" sz="4800" dirty="0"/>
              <a:t/>
            </a:r>
            <a:br>
              <a:rPr lang="fr-FR" sz="4800" dirty="0"/>
            </a:br>
            <a:r>
              <a:rPr lang="fr-FR" sz="4800" dirty="0" smtClean="0"/>
              <a:t/>
            </a:r>
            <a:br>
              <a:rPr lang="fr-FR" sz="4800" dirty="0" smtClean="0"/>
            </a:br>
            <a:r>
              <a:rPr lang="fr-FR" sz="4800" dirty="0"/>
              <a:t/>
            </a:r>
            <a:br>
              <a:rPr lang="fr-FR" sz="4800" dirty="0"/>
            </a:br>
            <a:r>
              <a:rPr lang="fr-FR" sz="4800" dirty="0" smtClean="0"/>
              <a:t/>
            </a:r>
            <a:br>
              <a:rPr lang="fr-FR" sz="4800" dirty="0" smtClean="0"/>
            </a:br>
            <a:r>
              <a:rPr lang="fr-FR" sz="4800" dirty="0"/>
              <a:t/>
            </a:r>
            <a:br>
              <a:rPr lang="fr-FR" sz="4800" dirty="0"/>
            </a:br>
            <a:r>
              <a:rPr lang="fr-FR" sz="4800" dirty="0" smtClean="0"/>
              <a:t/>
            </a:r>
            <a:br>
              <a:rPr lang="fr-FR" sz="4800" dirty="0" smtClean="0"/>
            </a:br>
            <a:r>
              <a:rPr lang="fr-FR" sz="4800" dirty="0"/>
              <a:t/>
            </a:r>
            <a:br>
              <a:rPr lang="fr-FR" sz="4800" dirty="0"/>
            </a:br>
            <a:r>
              <a:rPr lang="fr-FR" sz="4800" dirty="0" smtClean="0"/>
              <a:t/>
            </a:r>
            <a:br>
              <a:rPr lang="fr-FR" sz="4800" dirty="0" smtClean="0"/>
            </a:br>
            <a:r>
              <a:rPr lang="fr-FR" sz="4800" dirty="0"/>
              <a:t/>
            </a:r>
            <a:br>
              <a:rPr lang="fr-FR" sz="4800" dirty="0"/>
            </a:br>
            <a:r>
              <a:rPr lang="fr-FR" sz="4800" dirty="0" smtClean="0"/>
              <a:t/>
            </a:r>
            <a:br>
              <a:rPr lang="fr-FR" sz="4800" dirty="0" smtClean="0"/>
            </a:br>
            <a:r>
              <a:rPr lang="fr-FR" sz="4800" dirty="0"/>
              <a:t/>
            </a:r>
            <a:br>
              <a:rPr lang="fr-FR" sz="4800" dirty="0"/>
            </a:br>
            <a:r>
              <a:rPr lang="fr-FR" sz="4800" dirty="0" smtClean="0"/>
              <a:t/>
            </a:r>
            <a:br>
              <a:rPr lang="fr-FR" sz="4800" dirty="0" smtClean="0"/>
            </a:br>
            <a:r>
              <a:rPr lang="fr-FR" sz="4800" dirty="0"/>
              <a:t/>
            </a:r>
            <a:br>
              <a:rPr lang="fr-FR" sz="4800" dirty="0"/>
            </a:br>
            <a:r>
              <a:rPr lang="fr-FR" sz="4800" dirty="0" smtClean="0"/>
              <a:t/>
            </a:r>
            <a:br>
              <a:rPr lang="fr-FR" sz="4800" dirty="0" smtClean="0"/>
            </a:br>
            <a:r>
              <a:rPr lang="fr-FR" sz="4800" dirty="0"/>
              <a:t/>
            </a:r>
            <a:br>
              <a:rPr lang="fr-FR" sz="4800" dirty="0"/>
            </a:br>
            <a:r>
              <a:rPr lang="fr-FR" sz="4800" dirty="0" smtClean="0"/>
              <a:t/>
            </a:r>
            <a:br>
              <a:rPr lang="fr-FR" sz="4800" dirty="0" smtClean="0"/>
            </a:br>
            <a:r>
              <a:rPr lang="fr-FR" sz="4800" dirty="0"/>
              <a:t/>
            </a:r>
            <a:br>
              <a:rPr lang="fr-FR" sz="4800" dirty="0"/>
            </a:br>
            <a:r>
              <a:rPr lang="fr-FR" sz="4800" dirty="0" smtClean="0"/>
              <a:t/>
            </a:r>
            <a:br>
              <a:rPr lang="fr-FR" sz="4800" dirty="0" smtClean="0"/>
            </a:br>
            <a:r>
              <a:rPr lang="fr-FR" sz="4800" dirty="0"/>
              <a:t/>
            </a:r>
            <a:br>
              <a:rPr lang="fr-FR" sz="4800" dirty="0"/>
            </a:br>
            <a:r>
              <a:rPr lang="fr-FR" sz="4800" dirty="0" smtClean="0"/>
              <a:t>Etude sur anti-MBG: Dot Euro-immun vs IFI </a:t>
            </a:r>
            <a:r>
              <a:rPr lang="fr-FR" sz="4800" dirty="0" err="1" smtClean="0"/>
              <a:t>Werfen</a:t>
            </a:r>
            <a:r>
              <a:rPr lang="fr-FR" sz="4800" dirty="0" smtClean="0"/>
              <a:t> vs </a:t>
            </a:r>
            <a:r>
              <a:rPr lang="fr-FR" sz="4800" dirty="0" err="1" smtClean="0"/>
              <a:t>BioPlex</a:t>
            </a:r>
            <a:r>
              <a:rPr lang="fr-FR" sz="4800" dirty="0" smtClean="0"/>
              <a:t> et cas clinique compliqué et discordant</a:t>
            </a:r>
            <a:br>
              <a:rPr lang="fr-FR" sz="4800" dirty="0" smtClean="0"/>
            </a:br>
            <a:endParaRPr lang="en-GB" sz="4800" dirty="0"/>
          </a:p>
        </p:txBody>
      </p:sp>
      <p:sp>
        <p:nvSpPr>
          <p:cNvPr id="4" name="ZoneTexte 8"/>
          <p:cNvSpPr txBox="1">
            <a:spLocks noGrp="1" noChangeArrowheads="1"/>
          </p:cNvSpPr>
          <p:nvPr>
            <p:ph type="subTitle" idx="1"/>
          </p:nvPr>
        </p:nvSpPr>
        <p:spPr bwMode="auto">
          <a:xfrm>
            <a:off x="1683027" y="4595951"/>
            <a:ext cx="9144000" cy="2139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spcAft>
                <a:spcPts val="1800"/>
              </a:spcAft>
              <a:buFontTx/>
              <a:buNone/>
            </a:pPr>
            <a:r>
              <a:rPr lang="fr-FR" altLang="fr-FR" sz="2000" b="1" dirty="0" smtClean="0">
                <a:solidFill>
                  <a:srgbClr val="0070C0"/>
                </a:solidFill>
                <a:latin typeface="+mn-lt"/>
              </a:rPr>
              <a:t>Dounia </a:t>
            </a:r>
            <a:r>
              <a:rPr lang="fr-FR" altLang="fr-FR" sz="2000" b="1" dirty="0" err="1" smtClean="0">
                <a:solidFill>
                  <a:srgbClr val="0070C0"/>
                </a:solidFill>
                <a:latin typeface="+mn-lt"/>
              </a:rPr>
              <a:t>Khelifi-Touhami</a:t>
            </a:r>
            <a:r>
              <a:rPr lang="fr-FR" altLang="fr-FR" sz="2000" b="1" dirty="0" smtClean="0">
                <a:solidFill>
                  <a:srgbClr val="0070C0"/>
                </a:solidFill>
                <a:latin typeface="+mn-lt"/>
              </a:rPr>
              <a:t>, </a:t>
            </a:r>
            <a:r>
              <a:rPr lang="fr-FR" altLang="fr-FR" sz="2000" b="1" dirty="0" err="1" smtClean="0">
                <a:solidFill>
                  <a:srgbClr val="0070C0"/>
                </a:solidFill>
                <a:latin typeface="+mn-lt"/>
              </a:rPr>
              <a:t>Eric</a:t>
            </a:r>
            <a:r>
              <a:rPr lang="fr-FR" altLang="fr-FR" sz="2000" b="1" dirty="0" smtClean="0">
                <a:solidFill>
                  <a:srgbClr val="0070C0"/>
                </a:solidFill>
                <a:latin typeface="+mn-lt"/>
              </a:rPr>
              <a:t> Ballot</a:t>
            </a:r>
            <a:endParaRPr lang="fr-FR" altLang="fr-FR" sz="2000" b="1" dirty="0">
              <a:solidFill>
                <a:srgbClr val="0070C0"/>
              </a:solidFill>
              <a:latin typeface="+mn-lt"/>
            </a:endParaRPr>
          </a:p>
          <a:p>
            <a:pPr algn="ctr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fr-FR" altLang="fr-FR" sz="2000" b="1" dirty="0">
                <a:solidFill>
                  <a:srgbClr val="0070C0"/>
                </a:solidFill>
                <a:latin typeface="+mn-lt"/>
              </a:rPr>
              <a:t>Laboratoire d’auto-immunité, Hôpital Saint-Antoine, UG2005, </a:t>
            </a:r>
          </a:p>
          <a:p>
            <a:pPr algn="ctr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fr-FR" altLang="fr-FR" sz="2000" b="1" dirty="0">
                <a:solidFill>
                  <a:srgbClr val="0070C0"/>
                </a:solidFill>
                <a:latin typeface="+mn-lt"/>
              </a:rPr>
              <a:t>D</a:t>
            </a:r>
            <a:r>
              <a:rPr lang="fr-FR" altLang="fr-FR" sz="2000" b="1" dirty="0" smtClean="0">
                <a:solidFill>
                  <a:srgbClr val="0070C0"/>
                </a:solidFill>
                <a:latin typeface="+mn-lt"/>
              </a:rPr>
              <a:t>épartement </a:t>
            </a:r>
            <a:r>
              <a:rPr lang="fr-FR" altLang="fr-FR" sz="2000" b="1" dirty="0">
                <a:solidFill>
                  <a:srgbClr val="0070C0"/>
                </a:solidFill>
                <a:latin typeface="+mn-lt"/>
              </a:rPr>
              <a:t>d’immunologie biologique, DMU BIOGEN </a:t>
            </a:r>
            <a:endParaRPr lang="fr-FR" altLang="fr-FR" sz="2000" b="1" dirty="0" smtClean="0">
              <a:solidFill>
                <a:srgbClr val="0070C0"/>
              </a:solidFill>
              <a:latin typeface="+mn-lt"/>
            </a:endParaRPr>
          </a:p>
          <a:p>
            <a:pPr algn="ctr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fr-FR" altLang="fr-FR" sz="2000" b="1" dirty="0" smtClean="0">
                <a:solidFill>
                  <a:srgbClr val="0070C0"/>
                </a:solidFill>
                <a:latin typeface="+mn-lt"/>
              </a:rPr>
              <a:t>Hôpitaux </a:t>
            </a:r>
            <a:r>
              <a:rPr lang="fr-FR" altLang="fr-FR" sz="2000" b="1" dirty="0">
                <a:solidFill>
                  <a:srgbClr val="0070C0"/>
                </a:solidFill>
                <a:latin typeface="+mn-lt"/>
              </a:rPr>
              <a:t>universitaires de l’est parisien, </a:t>
            </a:r>
          </a:p>
          <a:p>
            <a:pPr algn="ctr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fr-FR" altLang="fr-FR" sz="2000" b="1" dirty="0">
                <a:solidFill>
                  <a:srgbClr val="0070C0"/>
                </a:solidFill>
                <a:latin typeface="+mn-lt"/>
              </a:rPr>
              <a:t>APHP-Sorbonne Université</a:t>
            </a:r>
          </a:p>
        </p:txBody>
      </p:sp>
    </p:spTree>
    <p:extLst>
      <p:ext uri="{BB962C8B-B14F-4D97-AF65-F5344CB8AC3E}">
        <p14:creationId xmlns:p14="http://schemas.microsoft.com/office/powerpoint/2010/main" val="138085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255944"/>
            <a:ext cx="10515600" cy="740344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fr-FR" dirty="0" smtClean="0"/>
              <a:t>Cas clinique discordant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9834" y="1225124"/>
            <a:ext cx="10515600" cy="4351338"/>
          </a:xfrm>
        </p:spPr>
        <p:txBody>
          <a:bodyPr/>
          <a:lstStyle/>
          <a:p>
            <a:r>
              <a:rPr lang="fr-FR" dirty="0" smtClean="0"/>
              <a:t>Mr A. </a:t>
            </a:r>
          </a:p>
          <a:p>
            <a:r>
              <a:rPr lang="fr-FR" dirty="0" smtClean="0"/>
              <a:t>Octobre 2022: Syndrome pneumo rénal (IRA rapidement progressive+ hémorragie intra-alvéolaire) + </a:t>
            </a:r>
            <a:r>
              <a:rPr lang="fr-FR" dirty="0"/>
              <a:t>Purpura vasculaire 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 smtClean="0">
                <a:solidFill>
                  <a:schemeClr val="accent5">
                    <a:lumMod val="75000"/>
                  </a:schemeClr>
                </a:solidFill>
              </a:rPr>
              <a:t>Bilan </a:t>
            </a:r>
            <a:r>
              <a:rPr lang="fr-FR" dirty="0" err="1" smtClean="0">
                <a:solidFill>
                  <a:schemeClr val="accent5">
                    <a:lumMod val="75000"/>
                  </a:schemeClr>
                </a:solidFill>
              </a:rPr>
              <a:t>immuno</a:t>
            </a:r>
            <a:r>
              <a:rPr lang="fr-FR" dirty="0" smtClean="0">
                <a:solidFill>
                  <a:schemeClr val="accent5">
                    <a:lumMod val="75000"/>
                  </a:schemeClr>
                </a:solidFill>
              </a:rPr>
              <a:t>: </a:t>
            </a:r>
          </a:p>
          <a:p>
            <a:pPr lvl="1"/>
            <a:r>
              <a:rPr lang="fr-FR" dirty="0" err="1" smtClean="0"/>
              <a:t>cANCA</a:t>
            </a:r>
            <a:r>
              <a:rPr lang="fr-FR" dirty="0" smtClean="0"/>
              <a:t> au 80 (</a:t>
            </a:r>
            <a:r>
              <a:rPr lang="fr-FR" dirty="0" err="1" smtClean="0"/>
              <a:t>Ac</a:t>
            </a:r>
            <a:r>
              <a:rPr lang="fr-FR" dirty="0" smtClean="0"/>
              <a:t> anti-MPO-, PR3-) </a:t>
            </a:r>
          </a:p>
          <a:p>
            <a:pPr lvl="1"/>
            <a:r>
              <a:rPr lang="fr-FR" dirty="0" smtClean="0"/>
              <a:t>AAN-, Cryo- </a:t>
            </a:r>
          </a:p>
          <a:p>
            <a:pPr lvl="1"/>
            <a:r>
              <a:rPr lang="fr-FR" dirty="0" err="1" smtClean="0">
                <a:solidFill>
                  <a:schemeClr val="accent2"/>
                </a:solidFill>
              </a:rPr>
              <a:t>Ac</a:t>
            </a:r>
            <a:r>
              <a:rPr lang="fr-FR" dirty="0" smtClean="0">
                <a:solidFill>
                  <a:schemeClr val="accent2"/>
                </a:solidFill>
              </a:rPr>
              <a:t> anti-MBG IFI- Dot+ </a:t>
            </a:r>
            <a:r>
              <a:rPr lang="fr-FR" dirty="0" err="1" smtClean="0">
                <a:solidFill>
                  <a:schemeClr val="accent2"/>
                </a:solidFill>
              </a:rPr>
              <a:t>BioPlex</a:t>
            </a:r>
            <a:r>
              <a:rPr lang="fr-FR" dirty="0" smtClean="0">
                <a:solidFill>
                  <a:schemeClr val="accent2"/>
                </a:solidFill>
              </a:rPr>
              <a:t>+</a:t>
            </a:r>
          </a:p>
          <a:p>
            <a:endParaRPr lang="en-GB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7634" y="3582542"/>
            <a:ext cx="6213010" cy="3104864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0290412" y="3582542"/>
            <a:ext cx="4908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chemeClr val="bg1"/>
                </a:solidFill>
              </a:rPr>
              <a:t>T+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7021593" y="3628708"/>
            <a:ext cx="7906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chemeClr val="bg1"/>
                </a:solidFill>
              </a:rPr>
              <a:t>M. A</a:t>
            </a:r>
            <a:endParaRPr lang="en-GB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682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r-FR" sz="4200" dirty="0" smtClean="0">
                <a:solidFill>
                  <a:schemeClr val="accent5">
                    <a:lumMod val="75000"/>
                  </a:schemeClr>
                </a:solidFill>
              </a:rPr>
              <a:t>PBR: </a:t>
            </a:r>
          </a:p>
          <a:p>
            <a:pPr lvl="1" algn="just">
              <a:lnSpc>
                <a:spcPts val="4000"/>
              </a:lnSpc>
            </a:pPr>
            <a:r>
              <a:rPr lang="fr-FR" sz="2800" dirty="0" smtClean="0"/>
              <a:t>Lésions </a:t>
            </a:r>
            <a:r>
              <a:rPr lang="fr-FR" sz="2800" dirty="0"/>
              <a:t>globales et diffuses de glomérulonéphrite nécrosante à croissant avec rupture de la capsule de Bowman. Lésions interstitielles marquées associant un infiltrat inflammatoire polymorphe abondant avec des cellules géantes multi-nucléées et </a:t>
            </a:r>
            <a:r>
              <a:rPr lang="fr-FR" sz="2800" dirty="0" err="1"/>
              <a:t>fibro-oedème</a:t>
            </a:r>
            <a:r>
              <a:rPr lang="fr-FR" sz="2800" dirty="0"/>
              <a:t> avec suffusions hémorragiques. </a:t>
            </a:r>
            <a:endParaRPr lang="fr-FR" sz="2800" dirty="0" smtClean="0"/>
          </a:p>
          <a:p>
            <a:pPr lvl="1" algn="just">
              <a:lnSpc>
                <a:spcPts val="4000"/>
              </a:lnSpc>
            </a:pPr>
            <a:endParaRPr lang="fr-FR" sz="2800" dirty="0" smtClean="0"/>
          </a:p>
          <a:p>
            <a:pPr lvl="1" algn="just">
              <a:lnSpc>
                <a:spcPts val="4000"/>
              </a:lnSpc>
            </a:pPr>
            <a:r>
              <a:rPr lang="fr-FR" sz="2800" dirty="0" smtClean="0"/>
              <a:t>IFD: Fixation </a:t>
            </a:r>
            <a:r>
              <a:rPr lang="fr-FR" sz="2800" dirty="0"/>
              <a:t>linéaire </a:t>
            </a:r>
            <a:r>
              <a:rPr lang="fr-FR" sz="2800" dirty="0" err="1"/>
              <a:t>d'IgG</a:t>
            </a:r>
            <a:r>
              <a:rPr lang="fr-FR" sz="2800" dirty="0"/>
              <a:t> le long des membranes basales tubulaires. Pas de dépôts glomérulaires</a:t>
            </a:r>
            <a:endParaRPr lang="en-GB" sz="2800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838200" y="255944"/>
            <a:ext cx="10515600" cy="740344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fr-FR" dirty="0" smtClean="0"/>
              <a:t>Cas clinique discordant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9914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Conclusion du dossier clinique : Vascularite des petits vaisseaux pauci-immune à ANCA négative </a:t>
            </a:r>
            <a:endParaRPr lang="en-GB" dirty="0" smtClean="0"/>
          </a:p>
          <a:p>
            <a:endParaRPr lang="fr-FR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fr-FR" dirty="0" smtClean="0">
                <a:solidFill>
                  <a:schemeClr val="accent5">
                    <a:lumMod val="75000"/>
                  </a:schemeClr>
                </a:solidFill>
              </a:rPr>
              <a:t>Traitement: </a:t>
            </a:r>
            <a:r>
              <a:rPr lang="fr-FR" dirty="0" smtClean="0"/>
              <a:t>Bolus </a:t>
            </a:r>
            <a:r>
              <a:rPr lang="fr-FR" dirty="0" err="1" smtClean="0"/>
              <a:t>corticoides</a:t>
            </a:r>
            <a:r>
              <a:rPr lang="fr-FR" dirty="0" smtClean="0"/>
              <a:t>+ </a:t>
            </a:r>
            <a:r>
              <a:rPr lang="fr-FR" dirty="0" err="1" smtClean="0"/>
              <a:t>endoxan</a:t>
            </a:r>
            <a:r>
              <a:rPr lang="fr-FR" dirty="0" smtClean="0"/>
              <a:t>+ échanges plasmatiques</a:t>
            </a:r>
          </a:p>
          <a:p>
            <a:r>
              <a:rPr lang="fr-FR" dirty="0" smtClean="0"/>
              <a:t>Evolution clinique favorable</a:t>
            </a:r>
          </a:p>
          <a:p>
            <a:endParaRPr lang="fr-FR" dirty="0" smtClean="0"/>
          </a:p>
          <a:p>
            <a:r>
              <a:rPr lang="fr-FR" dirty="0" smtClean="0"/>
              <a:t>Négativation du Dot et </a:t>
            </a:r>
            <a:r>
              <a:rPr lang="fr-FR" dirty="0" err="1" smtClean="0"/>
              <a:t>BioPlex</a:t>
            </a:r>
            <a:r>
              <a:rPr lang="fr-FR" dirty="0" smtClean="0"/>
              <a:t>, IFI toujours –</a:t>
            </a:r>
          </a:p>
          <a:p>
            <a:endParaRPr lang="fr-FR" dirty="0" smtClean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838200" y="255944"/>
            <a:ext cx="10515600" cy="740344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fr-FR" dirty="0" smtClean="0"/>
              <a:t>Cas clinique discordant </a:t>
            </a:r>
            <a:endParaRPr lang="en-GB" dirty="0"/>
          </a:p>
        </p:txBody>
      </p:sp>
      <p:sp>
        <p:nvSpPr>
          <p:cNvPr id="6" name="ZoneTexte 5"/>
          <p:cNvSpPr txBox="1"/>
          <p:nvPr/>
        </p:nvSpPr>
        <p:spPr>
          <a:xfrm>
            <a:off x="2050341" y="5710725"/>
            <a:ext cx="80913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 smtClean="0"/>
              <a:t>Quelle cible antigénique pour ces </a:t>
            </a:r>
            <a:r>
              <a:rPr lang="fr-FR" sz="4000" dirty="0" err="1" smtClean="0"/>
              <a:t>Ac</a:t>
            </a:r>
            <a:r>
              <a:rPr lang="fr-FR" sz="4000" dirty="0" smtClean="0"/>
              <a:t> ?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23258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09864" y="349084"/>
            <a:ext cx="5017168" cy="1030538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fr-FR" dirty="0" smtClean="0"/>
              <a:t>Problématique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57464" y="1790952"/>
            <a:ext cx="5321968" cy="4351338"/>
          </a:xfrm>
        </p:spPr>
        <p:txBody>
          <a:bodyPr/>
          <a:lstStyle/>
          <a:p>
            <a:endParaRPr lang="fr-FR" dirty="0" smtClean="0"/>
          </a:p>
          <a:p>
            <a:r>
              <a:rPr lang="fr-FR" dirty="0" smtClean="0"/>
              <a:t>Comment expliquer la dissociation IFI- Dot+ </a:t>
            </a:r>
            <a:r>
              <a:rPr lang="fr-FR" dirty="0" err="1" smtClean="0"/>
              <a:t>bioplex</a:t>
            </a:r>
            <a:r>
              <a:rPr lang="fr-FR" dirty="0" smtClean="0"/>
              <a:t>+</a:t>
            </a:r>
          </a:p>
          <a:p>
            <a:endParaRPr lang="fr-FR" dirty="0" smtClean="0"/>
          </a:p>
          <a:p>
            <a:r>
              <a:rPr lang="fr-FR" dirty="0" smtClean="0"/>
              <a:t>Cible des </a:t>
            </a:r>
            <a:r>
              <a:rPr lang="fr-FR" dirty="0" err="1" smtClean="0"/>
              <a:t>Ac</a:t>
            </a:r>
            <a:r>
              <a:rPr lang="fr-FR" dirty="0" smtClean="0"/>
              <a:t>: membrane basale tubulaire et capsule de Bowman?</a:t>
            </a:r>
          </a:p>
          <a:p>
            <a:endParaRPr lang="fr-FR" dirty="0"/>
          </a:p>
          <a:p>
            <a:r>
              <a:rPr lang="fr-FR" dirty="0" smtClean="0"/>
              <a:t>Rôle physiopathologique ?</a:t>
            </a:r>
            <a:endParaRPr lang="en-GB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608" y="0"/>
            <a:ext cx="53698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98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1780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fr-FR" dirty="0" smtClean="0"/>
              <a:t>Patients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Etude rétrospective </a:t>
            </a:r>
          </a:p>
          <a:p>
            <a:endParaRPr lang="fr-FR" dirty="0" smtClean="0"/>
          </a:p>
          <a:p>
            <a:r>
              <a:rPr lang="fr-FR" dirty="0" smtClean="0"/>
              <a:t>56 échantillons testés:</a:t>
            </a:r>
          </a:p>
          <a:p>
            <a:pPr marL="0" indent="0">
              <a:buNone/>
            </a:pPr>
            <a:endParaRPr lang="fr-FR" dirty="0"/>
          </a:p>
          <a:p>
            <a:pPr lvl="1">
              <a:buFont typeface="Symbol" panose="05050102010706020507" pitchFamily="18" charset="2"/>
              <a:buChar char=""/>
            </a:pPr>
            <a:r>
              <a:rPr lang="fr-FR" dirty="0" smtClean="0"/>
              <a:t>14 EEQ, </a:t>
            </a:r>
          </a:p>
          <a:p>
            <a:pPr lvl="1">
              <a:buFont typeface="Symbol" panose="05050102010706020507" pitchFamily="18" charset="2"/>
              <a:buChar char=""/>
            </a:pPr>
            <a:endParaRPr lang="fr-FR" dirty="0" smtClean="0"/>
          </a:p>
          <a:p>
            <a:pPr lvl="1">
              <a:buFont typeface="Symbol" panose="05050102010706020507" pitchFamily="18" charset="2"/>
              <a:buChar char=""/>
            </a:pPr>
            <a:r>
              <a:rPr lang="fr-FR" dirty="0" smtClean="0"/>
              <a:t>24 sérums de patients: 6 syndromes de </a:t>
            </a:r>
            <a:r>
              <a:rPr lang="fr-FR" dirty="0" err="1" smtClean="0"/>
              <a:t>Goodpasture</a:t>
            </a:r>
            <a:r>
              <a:rPr lang="fr-FR" dirty="0" smtClean="0"/>
              <a:t> (SGP) </a:t>
            </a:r>
          </a:p>
          <a:p>
            <a:pPr lvl="1">
              <a:buFont typeface="Symbol" panose="05050102010706020507" pitchFamily="18" charset="2"/>
              <a:buChar char=""/>
            </a:pPr>
            <a:endParaRPr lang="fr-FR" dirty="0" smtClean="0"/>
          </a:p>
          <a:p>
            <a:pPr lvl="1">
              <a:buFont typeface="Symbol" panose="05050102010706020507" pitchFamily="18" charset="2"/>
              <a:buChar char=""/>
            </a:pPr>
            <a:r>
              <a:rPr lang="fr-FR" dirty="0" smtClean="0"/>
              <a:t>18 sérums de patients SGP suivis après traitement IS</a:t>
            </a:r>
          </a:p>
          <a:p>
            <a:pPr marL="0" indent="0">
              <a:buNone/>
            </a:pPr>
            <a:r>
              <a:rPr lang="fr-FR" dirty="0"/>
              <a:t> </a:t>
            </a:r>
            <a:r>
              <a:rPr lang="fr-FR" dirty="0" smtClean="0"/>
              <a:t>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71256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IFI sur coupe de rein de Singes traités à l’urée </a:t>
            </a:r>
          </a:p>
          <a:p>
            <a:endParaRPr lang="fr-FR" dirty="0" smtClean="0"/>
          </a:p>
          <a:p>
            <a:r>
              <a:rPr lang="fr-FR" dirty="0" err="1" smtClean="0"/>
              <a:t>ImmunoDot</a:t>
            </a:r>
            <a:r>
              <a:rPr lang="fr-FR" dirty="0" smtClean="0"/>
              <a:t> </a:t>
            </a:r>
            <a:r>
              <a:rPr lang="fr-FR" dirty="0" err="1" smtClean="0"/>
              <a:t>Euroimmun</a:t>
            </a:r>
            <a:r>
              <a:rPr lang="fr-FR" dirty="0" smtClean="0"/>
              <a:t>®: Ag : chaines alpha 3 du collagène IV natives hautement purifiées à partir de rein bovin</a:t>
            </a:r>
          </a:p>
          <a:p>
            <a:endParaRPr lang="fr-FR" dirty="0" smtClean="0"/>
          </a:p>
          <a:p>
            <a:r>
              <a:rPr lang="fr-FR" dirty="0" smtClean="0"/>
              <a:t>Multiplex BioPlex2200®: Ag: Domaine NC1 purifié par affinité à partir de rein bovin</a:t>
            </a:r>
          </a:p>
          <a:p>
            <a:endParaRPr lang="en-GB" dirty="0" smtClean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1780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fr-FR" dirty="0"/>
              <a:t>M</a:t>
            </a:r>
            <a:r>
              <a:rPr lang="fr-FR" dirty="0" smtClean="0"/>
              <a:t>éthodes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922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57236" y="1346782"/>
            <a:ext cx="6677528" cy="469071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fr-FR" sz="3600" dirty="0" smtClean="0"/>
              <a:t>Concordance Dot/IFI</a:t>
            </a:r>
            <a:endParaRPr lang="en-GB" sz="3600" dirty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0555239"/>
              </p:ext>
            </p:extLst>
          </p:nvPr>
        </p:nvGraphicFramePr>
        <p:xfrm>
          <a:off x="1363576" y="2220655"/>
          <a:ext cx="5486400" cy="1371600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239718624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68401213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16124876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Dot-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Dot+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84278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IFI -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5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2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19567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IFI +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13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18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2393634"/>
                  </a:ext>
                </a:extLst>
              </a:tr>
            </a:tbl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7668102" y="2674551"/>
            <a:ext cx="41038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/>
              <a:t>Concordance positive </a:t>
            </a:r>
            <a:r>
              <a:rPr lang="fr-FR" sz="2800" b="1" dirty="0" smtClean="0">
                <a:solidFill>
                  <a:srgbClr val="FF0000"/>
                </a:solidFill>
              </a:rPr>
              <a:t>58 %</a:t>
            </a:r>
            <a:endParaRPr lang="en-GB" sz="2800" b="1" dirty="0">
              <a:solidFill>
                <a:srgbClr val="FF00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7668102" y="3201365"/>
            <a:ext cx="41996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/>
              <a:t>Concordance négative </a:t>
            </a:r>
            <a:r>
              <a:rPr lang="fr-FR" sz="2800" b="1" dirty="0" smtClean="0">
                <a:solidFill>
                  <a:srgbClr val="FF0000"/>
                </a:solidFill>
              </a:rPr>
              <a:t>71 %</a:t>
            </a:r>
            <a:endParaRPr lang="en-GB" sz="2800" b="1" dirty="0">
              <a:solidFill>
                <a:srgbClr val="FF0000"/>
              </a:solidFill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2757236" y="4476592"/>
            <a:ext cx="6543175" cy="41323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200" dirty="0" smtClean="0"/>
              <a:t>Concordance </a:t>
            </a:r>
            <a:r>
              <a:rPr lang="fr-FR" sz="3200" dirty="0" err="1" smtClean="0"/>
              <a:t>BioPlex</a:t>
            </a:r>
            <a:r>
              <a:rPr lang="fr-FR" sz="3200" dirty="0" smtClean="0"/>
              <a:t>/IFI</a:t>
            </a:r>
            <a:endParaRPr lang="en-GB" sz="3200" dirty="0"/>
          </a:p>
        </p:txBody>
      </p:sp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7919061"/>
              </p:ext>
            </p:extLst>
          </p:nvPr>
        </p:nvGraphicFramePr>
        <p:xfrm>
          <a:off x="1363579" y="5232012"/>
          <a:ext cx="5486397" cy="1371600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1828799">
                  <a:extLst>
                    <a:ext uri="{9D8B030D-6E8A-4147-A177-3AD203B41FA5}">
                      <a16:colId xmlns:a16="http://schemas.microsoft.com/office/drawing/2014/main" val="2397186241"/>
                    </a:ext>
                  </a:extLst>
                </a:gridCol>
                <a:gridCol w="1828799">
                  <a:extLst>
                    <a:ext uri="{9D8B030D-6E8A-4147-A177-3AD203B41FA5}">
                      <a16:colId xmlns:a16="http://schemas.microsoft.com/office/drawing/2014/main" val="684012130"/>
                    </a:ext>
                  </a:extLst>
                </a:gridCol>
                <a:gridCol w="1828799">
                  <a:extLst>
                    <a:ext uri="{9D8B030D-6E8A-4147-A177-3AD203B41FA5}">
                      <a16:colId xmlns:a16="http://schemas.microsoft.com/office/drawing/2014/main" val="16124876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err="1" smtClean="0"/>
                        <a:t>Bioplex</a:t>
                      </a:r>
                      <a:r>
                        <a:rPr lang="fr-FR" sz="2400" baseline="0" dirty="0" smtClean="0"/>
                        <a:t> </a:t>
                      </a:r>
                      <a:r>
                        <a:rPr lang="fr-FR" sz="2400" dirty="0" smtClean="0"/>
                        <a:t>-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err="1" smtClean="0"/>
                        <a:t>Bioplex</a:t>
                      </a:r>
                      <a:r>
                        <a:rPr lang="fr-FR" sz="2400" baseline="0" dirty="0" smtClean="0"/>
                        <a:t> </a:t>
                      </a:r>
                      <a:r>
                        <a:rPr lang="fr-FR" sz="2400" dirty="0" smtClean="0"/>
                        <a:t>+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84278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IFI -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6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1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19567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IFI +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13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18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2393634"/>
                  </a:ext>
                </a:extLst>
              </a:tr>
            </a:tbl>
          </a:graphicData>
        </a:graphic>
      </p:graphicFrame>
      <p:sp>
        <p:nvSpPr>
          <p:cNvPr id="10" name="ZoneTexte 9"/>
          <p:cNvSpPr txBox="1"/>
          <p:nvPr/>
        </p:nvSpPr>
        <p:spPr>
          <a:xfrm>
            <a:off x="7636042" y="5443278"/>
            <a:ext cx="41038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/>
              <a:t>Concordance positive </a:t>
            </a:r>
            <a:r>
              <a:rPr lang="fr-FR" sz="2800" b="1" dirty="0" smtClean="0">
                <a:solidFill>
                  <a:srgbClr val="FF0000"/>
                </a:solidFill>
              </a:rPr>
              <a:t>58 %</a:t>
            </a:r>
            <a:endParaRPr lang="en-GB" sz="2800" b="1" dirty="0">
              <a:solidFill>
                <a:srgbClr val="FF0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620000" y="5917812"/>
            <a:ext cx="41996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/>
              <a:t>Concordance négative </a:t>
            </a:r>
            <a:r>
              <a:rPr lang="fr-FR" sz="2800" b="1" dirty="0" smtClean="0">
                <a:solidFill>
                  <a:srgbClr val="FF0000"/>
                </a:solidFill>
              </a:rPr>
              <a:t>86 %</a:t>
            </a:r>
            <a:endParaRPr lang="en-GB" sz="2800" b="1" dirty="0">
              <a:solidFill>
                <a:srgbClr val="FF0000"/>
              </a:solidFill>
            </a:endParaRPr>
          </a:p>
        </p:txBody>
      </p:sp>
      <p:sp>
        <p:nvSpPr>
          <p:cNvPr id="12" name="Titre 1"/>
          <p:cNvSpPr txBox="1">
            <a:spLocks/>
          </p:cNvSpPr>
          <p:nvPr/>
        </p:nvSpPr>
        <p:spPr>
          <a:xfrm>
            <a:off x="838200" y="244993"/>
            <a:ext cx="10515600" cy="66156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dirty="0" smtClean="0"/>
              <a:t>Résultats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291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45948" y="1110115"/>
            <a:ext cx="7315200" cy="513664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fr-FR" sz="3200" dirty="0" smtClean="0"/>
              <a:t>Concordance </a:t>
            </a:r>
            <a:r>
              <a:rPr lang="fr-FR" sz="3200" dirty="0" err="1" smtClean="0"/>
              <a:t>BioPlex</a:t>
            </a:r>
            <a:r>
              <a:rPr lang="fr-FR" sz="3200" dirty="0" smtClean="0"/>
              <a:t>/DOT</a:t>
            </a:r>
            <a:endParaRPr lang="en-GB" sz="3200" dirty="0"/>
          </a:p>
        </p:txBody>
      </p:sp>
      <p:sp>
        <p:nvSpPr>
          <p:cNvPr id="7" name="ZoneTexte 6"/>
          <p:cNvSpPr txBox="1"/>
          <p:nvPr/>
        </p:nvSpPr>
        <p:spPr>
          <a:xfrm>
            <a:off x="7780421" y="2889792"/>
            <a:ext cx="41038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/>
              <a:t>Concordance positive </a:t>
            </a:r>
            <a:r>
              <a:rPr lang="fr-FR" sz="2800" b="1" dirty="0" smtClean="0">
                <a:solidFill>
                  <a:srgbClr val="FF0000"/>
                </a:solidFill>
              </a:rPr>
              <a:t>76 %</a:t>
            </a:r>
            <a:endParaRPr lang="en-GB" sz="2800" b="1" dirty="0">
              <a:solidFill>
                <a:srgbClr val="FF00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7780421" y="3364326"/>
            <a:ext cx="43823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/>
              <a:t>Concordance négative </a:t>
            </a:r>
            <a:r>
              <a:rPr lang="fr-FR" sz="2800" b="1" dirty="0" smtClean="0">
                <a:solidFill>
                  <a:srgbClr val="FF0000"/>
                </a:solidFill>
              </a:rPr>
              <a:t>100 %</a:t>
            </a:r>
            <a:endParaRPr lang="en-GB" sz="2800" b="1" dirty="0">
              <a:solidFill>
                <a:srgbClr val="FF0000"/>
              </a:solidFill>
            </a:endParaRPr>
          </a:p>
        </p:txBody>
      </p:sp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2961583"/>
              </p:ext>
            </p:extLst>
          </p:nvPr>
        </p:nvGraphicFramePr>
        <p:xfrm>
          <a:off x="978567" y="2808066"/>
          <a:ext cx="6261531" cy="1371600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2087177">
                  <a:extLst>
                    <a:ext uri="{9D8B030D-6E8A-4147-A177-3AD203B41FA5}">
                      <a16:colId xmlns:a16="http://schemas.microsoft.com/office/drawing/2014/main" val="2397186241"/>
                    </a:ext>
                  </a:extLst>
                </a:gridCol>
                <a:gridCol w="2087177">
                  <a:extLst>
                    <a:ext uri="{9D8B030D-6E8A-4147-A177-3AD203B41FA5}">
                      <a16:colId xmlns:a16="http://schemas.microsoft.com/office/drawing/2014/main" val="684012130"/>
                    </a:ext>
                  </a:extLst>
                </a:gridCol>
                <a:gridCol w="2087177">
                  <a:extLst>
                    <a:ext uri="{9D8B030D-6E8A-4147-A177-3AD203B41FA5}">
                      <a16:colId xmlns:a16="http://schemas.microsoft.com/office/drawing/2014/main" val="16124876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err="1" smtClean="0"/>
                        <a:t>BioPlex</a:t>
                      </a:r>
                      <a:r>
                        <a:rPr lang="fr-FR" sz="2400" baseline="0" dirty="0" smtClean="0"/>
                        <a:t> </a:t>
                      </a:r>
                      <a:r>
                        <a:rPr lang="fr-FR" sz="2400" dirty="0" smtClean="0"/>
                        <a:t>-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err="1" smtClean="0"/>
                        <a:t>BioPlex</a:t>
                      </a:r>
                      <a:r>
                        <a:rPr lang="fr-FR" sz="2400" baseline="0" dirty="0" smtClean="0"/>
                        <a:t> </a:t>
                      </a:r>
                      <a:r>
                        <a:rPr lang="fr-FR" sz="2400" dirty="0" smtClean="0"/>
                        <a:t>+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84278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Dot -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21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0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19567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Dot +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5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16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2393634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3625516" y="3667417"/>
            <a:ext cx="914400" cy="61130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cxnSp>
        <p:nvCxnSpPr>
          <p:cNvPr id="12" name="Connecteur droit avec flèche 11"/>
          <p:cNvCxnSpPr/>
          <p:nvPr/>
        </p:nvCxnSpPr>
        <p:spPr>
          <a:xfrm flipH="1">
            <a:off x="3128211" y="4179666"/>
            <a:ext cx="850231" cy="9056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1312974" y="5069305"/>
            <a:ext cx="85481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sz="2400" dirty="0" smtClean="0"/>
              <a:t>Valeurs </a:t>
            </a:r>
            <a:r>
              <a:rPr lang="fr-FR" sz="2400" dirty="0" err="1" smtClean="0"/>
              <a:t>Bioplex</a:t>
            </a:r>
            <a:r>
              <a:rPr lang="fr-FR" sz="2400" dirty="0" smtClean="0"/>
              <a:t> entre 0,2-1 TA</a:t>
            </a:r>
          </a:p>
          <a:p>
            <a:pPr marL="742950" lvl="1" indent="-285750">
              <a:buFontTx/>
              <a:buChar char="-"/>
            </a:pPr>
            <a:r>
              <a:rPr lang="fr-FR" sz="2400" dirty="0" smtClean="0"/>
              <a:t>2 Patients SGP sous </a:t>
            </a:r>
            <a:r>
              <a:rPr lang="fr-FR" sz="2400" dirty="0" err="1" smtClean="0"/>
              <a:t>trt</a:t>
            </a:r>
            <a:r>
              <a:rPr lang="fr-FR" sz="2400" dirty="0" smtClean="0"/>
              <a:t> IS</a:t>
            </a:r>
          </a:p>
          <a:p>
            <a:pPr marL="742950" lvl="1" indent="-285750">
              <a:buFontTx/>
              <a:buChar char="-"/>
            </a:pPr>
            <a:r>
              <a:rPr lang="fr-FR" sz="2400" dirty="0" smtClean="0"/>
              <a:t>3 Patients </a:t>
            </a:r>
            <a:r>
              <a:rPr lang="fr-FR" sz="2400" dirty="0" smtClean="0"/>
              <a:t>Dot faible (1 SGP, 2 sans</a:t>
            </a:r>
            <a:r>
              <a:rPr lang="fr-FR" sz="2400" dirty="0" smtClean="0"/>
              <a:t> renseignements cliniques)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014296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73337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fr-FR" dirty="0" err="1" smtClean="0"/>
              <a:t>Ac</a:t>
            </a:r>
            <a:r>
              <a:rPr lang="fr-FR" dirty="0" smtClean="0"/>
              <a:t> anti-MBG IFI+ DOT - BIOPLEX -</a:t>
            </a:r>
            <a:endParaRPr lang="en-GB" dirty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6477961"/>
              </p:ext>
            </p:extLst>
          </p:nvPr>
        </p:nvGraphicFramePr>
        <p:xfrm>
          <a:off x="3886197" y="1469629"/>
          <a:ext cx="4940969" cy="523951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940969">
                  <a:extLst>
                    <a:ext uri="{9D8B030D-6E8A-4147-A177-3AD203B41FA5}">
                      <a16:colId xmlns:a16="http://schemas.microsoft.com/office/drawing/2014/main" val="3121870124"/>
                    </a:ext>
                  </a:extLst>
                </a:gridCol>
              </a:tblGrid>
              <a:tr h="4991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 smtClean="0"/>
                        <a:t>3</a:t>
                      </a:r>
                      <a:r>
                        <a:rPr lang="en-GB" sz="2400" b="0" baseline="0" dirty="0" smtClean="0"/>
                        <a:t> </a:t>
                      </a:r>
                      <a:r>
                        <a:rPr lang="en-GB" sz="2400" b="0" baseline="0" dirty="0" err="1" smtClean="0"/>
                        <a:t>vascularites</a:t>
                      </a:r>
                      <a:r>
                        <a:rPr lang="en-GB" sz="2400" b="0" baseline="0" dirty="0" smtClean="0"/>
                        <a:t> à ANCA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2400" b="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7126189"/>
                  </a:ext>
                </a:extLst>
              </a:tr>
              <a:tr h="54970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u="none" strike="noStrike" dirty="0" smtClean="0">
                          <a:effectLst/>
                        </a:rPr>
                        <a:t>3 </a:t>
                      </a:r>
                      <a:r>
                        <a:rPr lang="en-GB" sz="2400" u="none" strike="noStrike" dirty="0" err="1" smtClean="0">
                          <a:effectLst/>
                        </a:rPr>
                        <a:t>néphropathies</a:t>
                      </a:r>
                      <a:r>
                        <a:rPr lang="en-GB" sz="2400" u="none" strike="noStrike" dirty="0" smtClean="0">
                          <a:effectLst/>
                        </a:rPr>
                        <a:t> à IgA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9055373"/>
                  </a:ext>
                </a:extLst>
              </a:tr>
              <a:tr h="89839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u="none" strike="noStrike" dirty="0" smtClean="0">
                          <a:effectLst/>
                        </a:rPr>
                        <a:t>1</a:t>
                      </a:r>
                      <a:r>
                        <a:rPr lang="fr-FR" sz="2400" u="none" strike="noStrike" baseline="0" dirty="0" smtClean="0">
                          <a:effectLst/>
                        </a:rPr>
                        <a:t> s</a:t>
                      </a:r>
                      <a:r>
                        <a:rPr lang="fr-FR" sz="2400" u="none" strike="noStrike" dirty="0" smtClean="0">
                          <a:effectLst/>
                        </a:rPr>
                        <a:t>yndrome des anti-synthétases</a:t>
                      </a:r>
                      <a:endParaRPr lang="fr-FR" sz="2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/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5455873"/>
                  </a:ext>
                </a:extLst>
              </a:tr>
              <a:tr h="89839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u="none" strike="noStrike" dirty="0" smtClean="0">
                          <a:effectLst/>
                        </a:rPr>
                        <a:t>2 </a:t>
                      </a:r>
                      <a:r>
                        <a:rPr lang="en-GB" sz="2400" u="none" strike="noStrike" dirty="0" err="1" smtClean="0">
                          <a:effectLst/>
                        </a:rPr>
                        <a:t>néphro-angioscléroses</a:t>
                      </a:r>
                      <a:endParaRPr lang="en-GB" sz="2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0733462"/>
                  </a:ext>
                </a:extLst>
              </a:tr>
              <a:tr h="499111">
                <a:tc>
                  <a:txBody>
                    <a:bodyPr/>
                    <a:lstStyle/>
                    <a:p>
                      <a:pPr algn="ctr"/>
                      <a:r>
                        <a:rPr lang="fr-FR" sz="2400" u="none" strike="noStrike" dirty="0" smtClean="0">
                          <a:effectLst/>
                        </a:rPr>
                        <a:t>Toxicité </a:t>
                      </a:r>
                      <a:r>
                        <a:rPr lang="fr-FR" sz="2400" u="none" strike="noStrike" dirty="0" err="1" smtClean="0">
                          <a:effectLst/>
                        </a:rPr>
                        <a:t>podocytaire</a:t>
                      </a:r>
                      <a:r>
                        <a:rPr lang="fr-FR" sz="2400" u="none" strike="noStrike" dirty="0" smtClean="0">
                          <a:effectLst/>
                        </a:rPr>
                        <a:t> du </a:t>
                      </a:r>
                      <a:r>
                        <a:rPr lang="fr-FR" sz="2400" u="none" strike="noStrike" dirty="0" err="1" smtClean="0">
                          <a:effectLst/>
                        </a:rPr>
                        <a:t>Dasatinib</a:t>
                      </a:r>
                      <a:r>
                        <a:rPr lang="fr-FR" sz="2400" u="none" strike="noStrike" dirty="0" smtClean="0">
                          <a:effectLst/>
                        </a:rPr>
                        <a:t> 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4935601"/>
                  </a:ext>
                </a:extLst>
              </a:tr>
              <a:tr h="129768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u="none" strike="noStrike" dirty="0" smtClean="0">
                          <a:effectLst/>
                        </a:rPr>
                        <a:t>Pneumonie organisée post-virale à VRS, syndrome néphrotique avec insuffisance rénale aiguë</a:t>
                      </a:r>
                      <a:endParaRPr lang="en-GB" sz="24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63860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885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28800" y="258270"/>
            <a:ext cx="8915400" cy="649703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fr-FR" dirty="0" smtClean="0"/>
              <a:t>Patients SGP suivis</a:t>
            </a:r>
            <a:endParaRPr lang="en-GB" dirty="0"/>
          </a:p>
        </p:txBody>
      </p:sp>
      <p:graphicFrame>
        <p:nvGraphicFramePr>
          <p:cNvPr id="14" name="Espace réservé du contenu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7591127"/>
              </p:ext>
            </p:extLst>
          </p:nvPr>
        </p:nvGraphicFramePr>
        <p:xfrm>
          <a:off x="627415" y="1378902"/>
          <a:ext cx="5663657" cy="2845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ZoneTexte 15"/>
          <p:cNvSpPr txBox="1"/>
          <p:nvPr/>
        </p:nvSpPr>
        <p:spPr>
          <a:xfrm>
            <a:off x="1474407" y="2031036"/>
            <a:ext cx="702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Dot +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3883945" y="2940626"/>
            <a:ext cx="702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Dot +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5230411" y="3161783"/>
            <a:ext cx="657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accent6">
                    <a:lumMod val="50000"/>
                  </a:schemeClr>
                </a:solidFill>
              </a:rPr>
              <a:t>Dot -</a:t>
            </a:r>
            <a:endParaRPr lang="en-GB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21" name="Connecteur droit 20"/>
          <p:cNvCxnSpPr/>
          <p:nvPr/>
        </p:nvCxnSpPr>
        <p:spPr>
          <a:xfrm flipV="1">
            <a:off x="928434" y="2940626"/>
            <a:ext cx="5138498" cy="5259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2" name="ZoneTexte 21"/>
          <p:cNvSpPr txBox="1"/>
          <p:nvPr/>
        </p:nvSpPr>
        <p:spPr>
          <a:xfrm>
            <a:off x="887644" y="6250125"/>
            <a:ext cx="257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Seuil de positivité </a:t>
            </a:r>
            <a:r>
              <a:rPr lang="fr-FR" dirty="0" err="1" smtClean="0"/>
              <a:t>BioPlex</a:t>
            </a:r>
            <a:endParaRPr lang="en-GB" dirty="0"/>
          </a:p>
        </p:txBody>
      </p:sp>
      <p:cxnSp>
        <p:nvCxnSpPr>
          <p:cNvPr id="23" name="Connecteur droit 22"/>
          <p:cNvCxnSpPr/>
          <p:nvPr/>
        </p:nvCxnSpPr>
        <p:spPr>
          <a:xfrm>
            <a:off x="173004" y="6434791"/>
            <a:ext cx="555503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25" name="Espace réservé du contenu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0888529"/>
              </p:ext>
            </p:extLst>
          </p:nvPr>
        </p:nvGraphicFramePr>
        <p:xfrm>
          <a:off x="6608576" y="1378902"/>
          <a:ext cx="5185905" cy="2845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6" name="ZoneTexte 35"/>
          <p:cNvSpPr txBox="1"/>
          <p:nvPr/>
        </p:nvSpPr>
        <p:spPr>
          <a:xfrm>
            <a:off x="7333731" y="1822542"/>
            <a:ext cx="702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Dot +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8775668" y="2709277"/>
            <a:ext cx="702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Dot +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8" name="ZoneTexte 37"/>
          <p:cNvSpPr txBox="1"/>
          <p:nvPr/>
        </p:nvSpPr>
        <p:spPr>
          <a:xfrm>
            <a:off x="9745579" y="2957310"/>
            <a:ext cx="702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Dot +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10903513" y="3008038"/>
            <a:ext cx="657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accent6">
                    <a:lumMod val="50000"/>
                  </a:schemeClr>
                </a:solidFill>
              </a:rPr>
              <a:t>Dot -</a:t>
            </a:r>
            <a:endParaRPr lang="en-GB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40" name="Connecteur droit 39"/>
          <p:cNvCxnSpPr/>
          <p:nvPr/>
        </p:nvCxnSpPr>
        <p:spPr>
          <a:xfrm flipV="1">
            <a:off x="6749931" y="3366928"/>
            <a:ext cx="5138498" cy="5259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41" name="Espace réservé du contenu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1966021"/>
              </p:ext>
            </p:extLst>
          </p:nvPr>
        </p:nvGraphicFramePr>
        <p:xfrm>
          <a:off x="4687635" y="4475935"/>
          <a:ext cx="5295331" cy="2262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42" name="Connecteur droit 41"/>
          <p:cNvCxnSpPr/>
          <p:nvPr/>
        </p:nvCxnSpPr>
        <p:spPr>
          <a:xfrm flipV="1">
            <a:off x="4844468" y="5896768"/>
            <a:ext cx="5138498" cy="5259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3" name="ZoneTexte 42"/>
          <p:cNvSpPr txBox="1"/>
          <p:nvPr/>
        </p:nvSpPr>
        <p:spPr>
          <a:xfrm>
            <a:off x="5147554" y="4946495"/>
            <a:ext cx="702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Dot +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4" name="ZoneTexte 43"/>
          <p:cNvSpPr txBox="1"/>
          <p:nvPr/>
        </p:nvSpPr>
        <p:spPr>
          <a:xfrm>
            <a:off x="6164900" y="5421632"/>
            <a:ext cx="702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Dot +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5" name="ZoneTexte 44"/>
          <p:cNvSpPr txBox="1"/>
          <p:nvPr/>
        </p:nvSpPr>
        <p:spPr>
          <a:xfrm>
            <a:off x="7105790" y="5427859"/>
            <a:ext cx="776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Dot +f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6" name="ZoneTexte 45"/>
          <p:cNvSpPr txBox="1"/>
          <p:nvPr/>
        </p:nvSpPr>
        <p:spPr>
          <a:xfrm>
            <a:off x="9063375" y="5548670"/>
            <a:ext cx="657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accent6">
                    <a:lumMod val="50000"/>
                  </a:schemeClr>
                </a:solidFill>
              </a:rPr>
              <a:t>Dot -</a:t>
            </a:r>
            <a:endParaRPr lang="en-GB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7" name="ZoneTexte 46"/>
          <p:cNvSpPr txBox="1"/>
          <p:nvPr/>
        </p:nvSpPr>
        <p:spPr>
          <a:xfrm>
            <a:off x="627415" y="4949451"/>
            <a:ext cx="31906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accent5">
                    <a:lumMod val="75000"/>
                  </a:schemeClr>
                </a:solidFill>
              </a:rPr>
              <a:t>IFI: Titres diminuent mais restent toujours +</a:t>
            </a:r>
            <a:endParaRPr lang="en-GB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45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284" y="1848548"/>
            <a:ext cx="9689432" cy="4876314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838200" y="144379"/>
            <a:ext cx="10515600" cy="7860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mtClean="0"/>
              <a:t>Eléments de discussion 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3909023" y="941388"/>
            <a:ext cx="43739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 smtClean="0">
                <a:solidFill>
                  <a:schemeClr val="accent5">
                    <a:lumMod val="75000"/>
                  </a:schemeClr>
                </a:solidFill>
              </a:rPr>
              <a:t>Structure du collagène IV</a:t>
            </a:r>
            <a:endParaRPr lang="en-GB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475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921210"/>
            <a:ext cx="2990476" cy="1325563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fr-FR" dirty="0" smtClean="0"/>
              <a:t>Abord </a:t>
            </a:r>
            <a:r>
              <a:rPr lang="fr-FR" dirty="0" err="1" smtClean="0"/>
              <a:t>épitopique</a:t>
            </a:r>
            <a:endParaRPr lang="en-GB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460" y="294228"/>
            <a:ext cx="9226540" cy="637928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08259" y="3368842"/>
            <a:ext cx="9539361" cy="330467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201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1635</TotalTime>
  <Words>518</Words>
  <Application>Microsoft Office PowerPoint</Application>
  <PresentationFormat>Grand écran</PresentationFormat>
  <Paragraphs>120</Paragraphs>
  <Slides>13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Symbol</vt:lpstr>
      <vt:lpstr>Thème Office</vt:lpstr>
      <vt:lpstr>                                  Etude sur anti-MBG: Dot Euro-immun vs IFI Werfen vs BioPlex et cas clinique compliqué et discordant </vt:lpstr>
      <vt:lpstr>Patients</vt:lpstr>
      <vt:lpstr>Méthodes</vt:lpstr>
      <vt:lpstr>Concordance Dot/IFI</vt:lpstr>
      <vt:lpstr>Concordance BioPlex/DOT</vt:lpstr>
      <vt:lpstr>Ac anti-MBG IFI+ DOT - BIOPLEX -</vt:lpstr>
      <vt:lpstr>Patients SGP suivis</vt:lpstr>
      <vt:lpstr>Présentation PowerPoint</vt:lpstr>
      <vt:lpstr>Abord épitopique</vt:lpstr>
      <vt:lpstr>Cas clinique discordant</vt:lpstr>
      <vt:lpstr>Cas clinique discordant</vt:lpstr>
      <vt:lpstr>Cas clinique discordant </vt:lpstr>
      <vt:lpstr>Problématique</vt:lpstr>
    </vt:vector>
  </TitlesOfParts>
  <Company>APHP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KHELIFI TOUHAMI Dounia</dc:creator>
  <cp:lastModifiedBy>KHELIFI TOUHAMI Dounia</cp:lastModifiedBy>
  <cp:revision>104</cp:revision>
  <dcterms:created xsi:type="dcterms:W3CDTF">2023-01-11T16:36:02Z</dcterms:created>
  <dcterms:modified xsi:type="dcterms:W3CDTF">2023-01-12T19:51:39Z</dcterms:modified>
</cp:coreProperties>
</file>