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2" r:id="rId3"/>
    <p:sldId id="357" r:id="rId4"/>
    <p:sldId id="855" r:id="rId5"/>
    <p:sldId id="260" r:id="rId6"/>
    <p:sldId id="879" r:id="rId7"/>
    <p:sldId id="880" r:id="rId8"/>
    <p:sldId id="877" r:id="rId9"/>
    <p:sldId id="878" r:id="rId10"/>
    <p:sldId id="263" r:id="rId11"/>
    <p:sldId id="857" r:id="rId12"/>
    <p:sldId id="858" r:id="rId13"/>
    <p:sldId id="859" r:id="rId14"/>
    <p:sldId id="861" r:id="rId15"/>
    <p:sldId id="860" r:id="rId16"/>
    <p:sldId id="862" r:id="rId17"/>
    <p:sldId id="863" r:id="rId18"/>
    <p:sldId id="864" r:id="rId19"/>
    <p:sldId id="865" r:id="rId20"/>
    <p:sldId id="866" r:id="rId21"/>
    <p:sldId id="871" r:id="rId22"/>
    <p:sldId id="867" r:id="rId23"/>
    <p:sldId id="259" r:id="rId24"/>
    <p:sldId id="257" r:id="rId25"/>
    <p:sldId id="258" r:id="rId26"/>
    <p:sldId id="276" r:id="rId27"/>
    <p:sldId id="875" r:id="rId28"/>
    <p:sldId id="876" r:id="rId29"/>
    <p:sldId id="277" r:id="rId30"/>
    <p:sldId id="320" r:id="rId31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aster\home3\bmichia\Massa%20spectrometry\Anti-synthetase\HARS1%20-%20Jo1\MRM%2015-12-22\Intensiteiten%20multiplex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aster\home3\bmichia\Massa%20spectrometry\Anti-synthetase\HARS1%20-%20Jo1\MRM%2015-12-22\Intensiteiten%20multiplex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aster\home3\bmichia\Massa%20spectrometry\Anti-synthetase\HARS1%20-%20Jo1\MRM%2015-12-22\Intensiteiten%20multiple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aster\home3\bmichia\Massa%20spectrometry\Anti-synthetase\HARS1%20-%20Jo1\MRM%2015-12-22\Intensiteiten%20multiple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aster\home3\bmichia\Massa%20spectrometry\Anti-synthetase\HARS1%20-%20Jo1\MRM%2015-12-22\Intensiteiten%20multiplex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95426895167515"/>
          <c:y val="0.18947637292464878"/>
          <c:w val="0.79653592712675625"/>
          <c:h val="0.692013958025361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ASAELIEEEVAK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ASYS_003</c:v>
                </c:pt>
                <c:pt idx="1">
                  <c:v>ASYS_004</c:v>
                </c:pt>
                <c:pt idx="2">
                  <c:v>Control 1</c:v>
                </c:pt>
                <c:pt idx="3">
                  <c:v>Control 2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35000</c:v>
                </c:pt>
                <c:pt idx="1">
                  <c:v>53000</c:v>
                </c:pt>
                <c:pt idx="2">
                  <c:v>5860</c:v>
                </c:pt>
                <c:pt idx="3">
                  <c:v>5860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34-4E59-A42C-0604A78072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3391440"/>
        <c:axId val="553387504"/>
      </c:barChart>
      <c:catAx>
        <c:axId val="55339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87504"/>
        <c:crosses val="autoZero"/>
        <c:auto val="1"/>
        <c:lblAlgn val="ctr"/>
        <c:lblOffset val="100"/>
        <c:noMultiLvlLbl val="0"/>
      </c:catAx>
      <c:valAx>
        <c:axId val="55338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Peak </a:t>
                </a:r>
                <a:r>
                  <a:rPr lang="en-GB" noProof="0" dirty="0"/>
                  <a:t>Intensity</a:t>
                </a:r>
              </a:p>
            </c:rich>
          </c:tx>
          <c:layout>
            <c:manualLayout>
              <c:xMode val="edge"/>
              <c:yMode val="edge"/>
              <c:x val="6.2745098039215684E-3"/>
              <c:y val="0.389455053750465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9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639740620657713"/>
          <c:y val="0.18947637292464878"/>
          <c:w val="0.77909278987185426"/>
          <c:h val="0.692013958025361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IGDYVQQHGGVSLVEQLLQDPK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ASYS_003</c:v>
                </c:pt>
                <c:pt idx="1">
                  <c:v>ASYS_004</c:v>
                </c:pt>
                <c:pt idx="2">
                  <c:v>Control 1</c:v>
                </c:pt>
                <c:pt idx="3">
                  <c:v>Control 2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174000</c:v>
                </c:pt>
                <c:pt idx="1">
                  <c:v>286000</c:v>
                </c:pt>
                <c:pt idx="2">
                  <c:v>8080</c:v>
                </c:pt>
                <c:pt idx="3">
                  <c:v>3140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0-4A83-BF7F-A434C6ADBC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7211816"/>
        <c:axId val="557214112"/>
      </c:barChart>
      <c:catAx>
        <c:axId val="557211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214112"/>
        <c:crosses val="autoZero"/>
        <c:auto val="1"/>
        <c:lblAlgn val="ctr"/>
        <c:lblOffset val="100"/>
        <c:noMultiLvlLbl val="0"/>
      </c:catAx>
      <c:valAx>
        <c:axId val="55721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Peak </a:t>
                </a:r>
                <a:r>
                  <a:rPr lang="nl-BE" dirty="0" err="1"/>
                  <a:t>Intensity</a:t>
                </a:r>
                <a:endParaRPr lang="nl-BE" dirty="0"/>
              </a:p>
            </c:rich>
          </c:tx>
          <c:layout>
            <c:manualLayout>
              <c:xMode val="edge"/>
              <c:yMode val="edge"/>
              <c:x val="1.5686274509803921E-2"/>
              <c:y val="0.36391226958699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211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209152385363591"/>
          <c:y val="0.19546772068511198"/>
          <c:w val="0.79339867222479543"/>
          <c:h val="0.68227526895106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TTETQVLVASAQK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ASYS_003</c:v>
                </c:pt>
                <c:pt idx="1">
                  <c:v>ASYS_004</c:v>
                </c:pt>
                <c:pt idx="2">
                  <c:v>Control 1</c:v>
                </c:pt>
                <c:pt idx="3">
                  <c:v>Control 2</c:v>
                </c:pt>
              </c:strCache>
            </c:strRef>
          </c:cat>
          <c:val>
            <c:numRef>
              <c:f>Sheet1!$B$7:$E$7</c:f>
              <c:numCache>
                <c:formatCode>General</c:formatCode>
                <c:ptCount val="4"/>
                <c:pt idx="0">
                  <c:v>49000</c:v>
                </c:pt>
                <c:pt idx="1">
                  <c:v>63900</c:v>
                </c:pt>
                <c:pt idx="2">
                  <c:v>18000</c:v>
                </c:pt>
                <c:pt idx="3">
                  <c:v>16200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1-426E-99D2-5D3F48C93E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5695176"/>
        <c:axId val="555692552"/>
      </c:barChart>
      <c:catAx>
        <c:axId val="555695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92552"/>
        <c:crosses val="autoZero"/>
        <c:auto val="1"/>
        <c:lblAlgn val="ctr"/>
        <c:lblOffset val="100"/>
        <c:noMultiLvlLbl val="0"/>
      </c:catAx>
      <c:valAx>
        <c:axId val="555692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Peak </a:t>
                </a:r>
                <a:r>
                  <a:rPr lang="nl-BE" dirty="0" err="1"/>
                  <a:t>Intensity</a:t>
                </a:r>
                <a:endParaRPr lang="nl-BE" dirty="0"/>
              </a:p>
            </c:rich>
          </c:tx>
          <c:layout>
            <c:manualLayout>
              <c:xMode val="edge"/>
              <c:yMode val="edge"/>
              <c:x val="1.2549019607843137E-2"/>
              <c:y val="0.359609100245868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95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53466110853789"/>
          <c:y val="0.18947629670807947"/>
          <c:w val="0.77595553496989345"/>
          <c:h val="0.69201408191225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IFSIVEQR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ASYS_003</c:v>
                </c:pt>
                <c:pt idx="1">
                  <c:v>ASYS_004</c:v>
                </c:pt>
                <c:pt idx="2">
                  <c:v>Control 1</c:v>
                </c:pt>
                <c:pt idx="3">
                  <c:v>Control 2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197000</c:v>
                </c:pt>
                <c:pt idx="1">
                  <c:v>253000</c:v>
                </c:pt>
                <c:pt idx="2">
                  <c:v>7250</c:v>
                </c:pt>
                <c:pt idx="3">
                  <c:v>6210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F-4391-B41A-50CAB71560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5685664"/>
        <c:axId val="555689600"/>
      </c:barChart>
      <c:catAx>
        <c:axId val="55568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89600"/>
        <c:crosses val="autoZero"/>
        <c:auto val="1"/>
        <c:lblAlgn val="ctr"/>
        <c:lblOffset val="100"/>
        <c:noMultiLvlLbl val="0"/>
      </c:catAx>
      <c:valAx>
        <c:axId val="55568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Peak </a:t>
                </a:r>
                <a:r>
                  <a:rPr lang="nl-BE" dirty="0" err="1"/>
                  <a:t>Intensity</a:t>
                </a:r>
                <a:endParaRPr lang="nl-BE" dirty="0"/>
              </a:p>
            </c:rich>
          </c:tx>
          <c:layout>
            <c:manualLayout>
              <c:xMode val="edge"/>
              <c:yMode val="edge"/>
              <c:x val="6.2745098039215684E-3"/>
              <c:y val="0.37412963500783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8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581701404971438"/>
          <c:y val="0.18947637292464878"/>
          <c:w val="0.79967318202871696"/>
          <c:h val="0.692013958025361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LVSELWDAGIK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ASYS_003</c:v>
                </c:pt>
                <c:pt idx="1">
                  <c:v>ASYS_004</c:v>
                </c:pt>
                <c:pt idx="2">
                  <c:v>Control 1</c:v>
                </c:pt>
                <c:pt idx="3">
                  <c:v>Control 2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19000</c:v>
                </c:pt>
                <c:pt idx="1">
                  <c:v>21500</c:v>
                </c:pt>
                <c:pt idx="2">
                  <c:v>16600</c:v>
                </c:pt>
                <c:pt idx="3">
                  <c:v>11600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F-4AE9-BFED-F7BD01F5E5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3392096"/>
        <c:axId val="553385864"/>
      </c:barChart>
      <c:catAx>
        <c:axId val="55339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85864"/>
        <c:crosses val="autoZero"/>
        <c:auto val="1"/>
        <c:lblAlgn val="ctr"/>
        <c:lblOffset val="100"/>
        <c:noMultiLvlLbl val="0"/>
      </c:catAx>
      <c:valAx>
        <c:axId val="553385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 dirty="0"/>
                  <a:t>Peak </a:t>
                </a:r>
                <a:r>
                  <a:rPr lang="nl-BE" dirty="0" err="1"/>
                  <a:t>Intensity</a:t>
                </a:r>
                <a:endParaRPr lang="nl-BE" dirty="0"/>
              </a:p>
            </c:rich>
          </c:tx>
          <c:layout>
            <c:manualLayout>
              <c:xMode val="edge"/>
              <c:yMode val="edge"/>
              <c:x val="6.2745098039215684E-3"/>
              <c:y val="0.374129383252380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9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788FF-2349-4E97-8934-CBF01E10C24B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05ED2-C945-4376-97D5-A17C7C1BE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9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Alle ASYS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getoond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focus </a:t>
            </a:r>
            <a:r>
              <a:rPr lang="en-GB" dirty="0" err="1">
                <a:sym typeface="Wingdings" panose="05000000000000000000" pitchFamily="2" charset="2"/>
              </a:rPr>
              <a:t>eerst</a:t>
            </a:r>
            <a:r>
              <a:rPr lang="en-GB" dirty="0">
                <a:sym typeface="Wingdings" panose="05000000000000000000" pitchFamily="2" charset="2"/>
              </a:rPr>
              <a:t> op HARS</a:t>
            </a:r>
          </a:p>
          <a:p>
            <a:pPr marL="171450" indent="-171450">
              <a:buFontTx/>
              <a:buChar char="-"/>
            </a:pPr>
            <a:r>
              <a:rPr lang="en-GB" dirty="0" err="1">
                <a:sym typeface="Wingdings" panose="05000000000000000000" pitchFamily="2" charset="2"/>
              </a:rPr>
              <a:t>Seq</a:t>
            </a:r>
            <a:r>
              <a:rPr lang="en-GB" dirty="0">
                <a:sym typeface="Wingdings" panose="05000000000000000000" pitchFamily="2" charset="2"/>
              </a:rPr>
              <a:t> HARS + </a:t>
            </a:r>
            <a:r>
              <a:rPr lang="en-GB" dirty="0" err="1">
                <a:sym typeface="Wingdings" panose="05000000000000000000" pitchFamily="2" charset="2"/>
              </a:rPr>
              <a:t>na</a:t>
            </a:r>
            <a:r>
              <a:rPr lang="en-GB" dirty="0">
                <a:sym typeface="Wingdings" panose="05000000000000000000" pitchFamily="2" charset="2"/>
              </a:rPr>
              <a:t> cleavage met trypsin</a:t>
            </a:r>
          </a:p>
          <a:p>
            <a:pPr marL="171450" indent="-171450">
              <a:buFontTx/>
              <a:buChar char="-"/>
            </a:pPr>
            <a:r>
              <a:rPr lang="en-GB" dirty="0" err="1">
                <a:sym typeface="Wingdings" panose="05000000000000000000" pitchFamily="2" charset="2"/>
              </a:rPr>
              <a:t>Peptiden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gekozen</a:t>
            </a:r>
            <a:r>
              <a:rPr lang="en-GB" dirty="0">
                <a:sym typeface="Wingdings" panose="05000000000000000000" pitchFamily="2" charset="2"/>
              </a:rPr>
              <a:t> op basis van unbiased MS + databases </a:t>
            </a:r>
            <a:r>
              <a:rPr lang="en-GB" dirty="0" err="1">
                <a:sym typeface="Wingdings" panose="05000000000000000000" pitchFamily="2" charset="2"/>
              </a:rPr>
              <a:t>zijn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aangeduid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3D607-4393-4FCA-A915-D81C3D92B4D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69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A02D-F318-3E0B-2B1D-FC573D3CA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6F383-AC2F-BCFB-F707-974B1DCA5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292E8-ED76-64F9-A13C-CF515E9B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6E858-CC78-35F7-5159-900A8697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8CB35-9826-DB25-9BF5-F2A7B3C0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3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75E2-990B-99A6-2C55-EDE92D52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BDCE-15C0-4233-4283-CA2F74CE8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E5C8E-641E-0E8D-C62D-DF05F8DB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0563-FE1D-EF94-251D-925F69E9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96D52-C451-30D0-34FC-F29E779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1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E7796-9869-B7EA-41CE-4C22BCEBD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3F3C5-7C12-7FC8-D2C9-D5BCF5372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50C8-E1A7-9EF3-94AC-D8C781A4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5F0A-59A9-4025-AEE0-EDCC5D88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7DA34-C3F4-712D-56B6-E7999F41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DEE5-CE4E-D64A-2A89-2B05C587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91DB1-AC2A-9299-A7E1-38EC47977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C247B-1164-6539-00CD-22351FC7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FDFC7-B676-2F49-79B4-4445E411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6FE6-1A48-8DEC-4587-69EC9163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6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88C5-1762-A89D-C111-0148DCEC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E66C5-4ACB-C699-AC53-DD152388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BDD05-04F6-2C7E-B571-D33046A9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E994D-347C-6804-561C-81540B6E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08A96-E873-1DED-1BF6-8F670187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9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30974-DF2D-7B53-45F8-7F2E907B0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1D0CB-4227-5300-4BBA-2334BBB3E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01D18-0F0C-2A1F-A83C-79A33005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22F0F-71BA-C8F9-77B6-F8F65D15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F96B2-80EA-C5B3-E747-DC1B3E107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8F4DF-991F-0F55-C29B-93142A3F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9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63588-4F73-6961-0885-0B60503B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33557-C7DB-A5C8-F55C-E2C81F336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35E07-4DDE-465F-CD56-61B3038C3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C9D0D-03F3-6977-508C-387167923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165F4-71B5-C715-07DD-B25555F13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DD18C-6C42-AB46-27CF-7CAE5666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389F0-5CBA-281A-8480-10450558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89D281-3C7F-6511-FDFB-4EE01048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0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DB74-590D-2B3F-FF85-2EA03A08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FD8E01-BE2F-04FB-6EB2-1002E1E3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37849-0291-3854-AF1D-8B0DC0D3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A6F3C-D458-3A79-6900-8981E608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0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03ECD-0E37-FCD6-76F7-22E28A3A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840B5-4581-BE38-2C7A-2094E51B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CE3B8-0204-59C0-0791-3C7788FF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9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C624-013C-430B-41F9-88C178D0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15F44-0234-7750-A02F-FCC1BC5D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2AF60-E25B-913D-6E81-F52696E29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32F7B-D5A3-763C-726C-B897B822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25DED-BDEF-2FD0-8146-721320FE8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74A7F-D3DA-6B0D-C756-C40D4A758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9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3697-6715-440C-B565-751B0E45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A58A8-211A-B021-469E-755A7E20C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14C2-3AE9-D23A-E464-356B283FE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ED658-F606-9B41-1CF5-67E2B0D5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BB348-14FA-A8B7-CC03-364825F2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52E56-FC5F-37E7-5EBF-AFAC09F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2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16C5E-6D71-B28C-5FE9-5630C370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0AF49-7295-6583-21B5-DE605F39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A468D-86C4-4659-D579-1E31ECE0B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6E488-FB3B-46BD-9048-E8396257ECE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369B-5DAC-8E78-1C86-E2F70E4C1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4B4A0-BB70-35F5-4A1A-6621F14CD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ADD8-3A8D-49ED-BC59-C246D3D6C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2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"/><Relationship Id="rId3" Type="http://schemas.openxmlformats.org/officeDocument/2006/relationships/image" Target="../media/image54.tif"/><Relationship Id="rId7" Type="http://schemas.openxmlformats.org/officeDocument/2006/relationships/image" Target="../media/image58.ti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"/><Relationship Id="rId5" Type="http://schemas.openxmlformats.org/officeDocument/2006/relationships/image" Target="../media/image56.tif"/><Relationship Id="rId4" Type="http://schemas.openxmlformats.org/officeDocument/2006/relationships/image" Target="../media/image55.tif"/><Relationship Id="rId9" Type="http://schemas.openxmlformats.org/officeDocument/2006/relationships/image" Target="../media/image6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0.e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082C2-B38E-78C5-BC6D-5154664F3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88201-D36D-AEF2-59C0-8838F411FE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GEAI </a:t>
            </a:r>
            <a:r>
              <a:rPr lang="nl-BE" dirty="0" err="1"/>
              <a:t>Janvier</a:t>
            </a:r>
            <a:r>
              <a:rPr lang="nl-BE" dirty="0"/>
              <a:t> 2023</a:t>
            </a:r>
          </a:p>
          <a:p>
            <a:endParaRPr lang="nl-BE" dirty="0"/>
          </a:p>
          <a:p>
            <a:r>
              <a:rPr lang="nl-BE" dirty="0"/>
              <a:t>Xavier Bossuyt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0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DBCCE-D86D-4D09-8D13-D358C58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96" t="17366" r="28452" b="52171"/>
          <a:stretch/>
        </p:blipFill>
        <p:spPr>
          <a:xfrm>
            <a:off x="3400425" y="514599"/>
            <a:ext cx="7362825" cy="26477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EA052-A1E1-48A4-80FD-83A852530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77" t="41667" r="29063" b="25972"/>
          <a:stretch/>
        </p:blipFill>
        <p:spPr>
          <a:xfrm>
            <a:off x="3752850" y="3156193"/>
            <a:ext cx="8029575" cy="31872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4593A0-2DAA-4666-8006-DA994808D9AD}"/>
              </a:ext>
            </a:extLst>
          </p:cNvPr>
          <p:cNvSpPr/>
          <p:nvPr/>
        </p:nvSpPr>
        <p:spPr>
          <a:xfrm>
            <a:off x="3876675" y="4811435"/>
            <a:ext cx="1095375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1760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461F1C-DFBB-FD30-7028-0877C64F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6" y="4913327"/>
            <a:ext cx="5591175" cy="1885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12165-305C-6D06-DA80-9651E8C0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26" y="311305"/>
            <a:ext cx="5591175" cy="4312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FAADDE-EF61-0D41-7E80-466D75177EC4}"/>
              </a:ext>
            </a:extLst>
          </p:cNvPr>
          <p:cNvSpPr txBox="1"/>
          <p:nvPr/>
        </p:nvSpPr>
        <p:spPr>
          <a:xfrm>
            <a:off x="6951307" y="311306"/>
            <a:ext cx="4110100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19 cases, </a:t>
            </a:r>
          </a:p>
          <a:p>
            <a:r>
              <a:rPr lang="nl-BE" dirty="0"/>
              <a:t>	</a:t>
            </a:r>
            <a:r>
              <a:rPr lang="nl-BE" dirty="0" err="1"/>
              <a:t>SSc</a:t>
            </a:r>
            <a:endParaRPr lang="nl-BE" dirty="0"/>
          </a:p>
          <a:p>
            <a:r>
              <a:rPr lang="nl-BE" dirty="0"/>
              <a:t>	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cytoplasmic</a:t>
            </a:r>
            <a:r>
              <a:rPr lang="nl-BE" dirty="0"/>
              <a:t> </a:t>
            </a:r>
            <a:r>
              <a:rPr lang="nl-BE" dirty="0" err="1"/>
              <a:t>staining</a:t>
            </a:r>
            <a:endParaRPr lang="nl-BE" dirty="0"/>
          </a:p>
          <a:p>
            <a:r>
              <a:rPr lang="nl-BE" dirty="0"/>
              <a:t>	</a:t>
            </a:r>
            <a:r>
              <a:rPr lang="nl-BE" dirty="0" err="1"/>
              <a:t>association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ILD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6 cases</a:t>
            </a:r>
          </a:p>
          <a:p>
            <a:r>
              <a:rPr lang="nl-BE" dirty="0"/>
              <a:t>	</a:t>
            </a:r>
            <a:r>
              <a:rPr lang="nl-BE" dirty="0" err="1"/>
              <a:t>SSc</a:t>
            </a:r>
            <a:endParaRPr lang="nl-BE" dirty="0"/>
          </a:p>
          <a:p>
            <a:r>
              <a:rPr lang="nl-BE" dirty="0"/>
              <a:t>	5: ILD</a:t>
            </a:r>
          </a:p>
          <a:p>
            <a:r>
              <a:rPr lang="nl-BE" dirty="0"/>
              <a:t>	3: diffuse </a:t>
            </a:r>
            <a:r>
              <a:rPr lang="nl-BE" dirty="0" err="1"/>
              <a:t>cutaneous</a:t>
            </a:r>
            <a:r>
              <a:rPr lang="nl-BE" dirty="0"/>
              <a:t> </a:t>
            </a:r>
            <a:r>
              <a:rPr lang="nl-BE" dirty="0" err="1"/>
              <a:t>involvment</a:t>
            </a:r>
            <a:endParaRPr lang="nl-BE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5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8AA109A4-DBB0-16F3-ECA4-9BF9E72ED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4749" r="9459" b="26056"/>
          <a:stretch/>
        </p:blipFill>
        <p:spPr bwMode="auto">
          <a:xfrm>
            <a:off x="6403922" y="36266"/>
            <a:ext cx="5747657" cy="678546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60180944-87EF-DAAF-D8CB-F0B39ECE80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" y="1219724"/>
            <a:ext cx="61722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677" y="6544734"/>
            <a:ext cx="2522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 err="1"/>
              <a:t>Vulsteke</a:t>
            </a:r>
            <a:r>
              <a:rPr lang="nl-BE" sz="1200" dirty="0"/>
              <a:t> et al.  Manuscript in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34524"/>
            <a:ext cx="1287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Picture: N. </a:t>
            </a:r>
            <a:r>
              <a:rPr lang="nl-BE" sz="1200" dirty="0" err="1"/>
              <a:t>Fabien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176846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water droplets&#10;&#10;Description automatically generated with low confidence">
            <a:extLst>
              <a:ext uri="{FF2B5EF4-FFF2-40B4-BE49-F238E27FC236}">
                <a16:creationId xmlns:a16="http://schemas.microsoft.com/office/drawing/2014/main" id="{E872EB56-2920-8B05-C42A-50285CECAF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57" y="1956838"/>
            <a:ext cx="5037751" cy="3358500"/>
          </a:xfrm>
          <a:prstGeom prst="rect">
            <a:avLst/>
          </a:prstGeom>
        </p:spPr>
      </p:pic>
      <p:pic>
        <p:nvPicPr>
          <p:cNvPr id="5" name="Picture 4" descr="A picture containing fruit, green, close&#10;&#10;Description automatically generated">
            <a:extLst>
              <a:ext uri="{FF2B5EF4-FFF2-40B4-BE49-F238E27FC236}">
                <a16:creationId xmlns:a16="http://schemas.microsoft.com/office/drawing/2014/main" id="{5B16F83C-9254-7E12-96B2-2022E2EBCC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2" y="1956838"/>
            <a:ext cx="5037753" cy="3358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5689" y="6469626"/>
            <a:ext cx="1762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 err="1"/>
              <a:t>Vulsteke</a:t>
            </a:r>
            <a:r>
              <a:rPr lang="nl-BE" sz="1200" dirty="0"/>
              <a:t> et al.  </a:t>
            </a:r>
            <a:r>
              <a:rPr lang="nl-BE" sz="1200" dirty="0" err="1"/>
              <a:t>submitted</a:t>
            </a:r>
            <a:endParaRPr lang="nl-B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80492" y="5315338"/>
            <a:ext cx="1287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Picture: N. </a:t>
            </a:r>
            <a:r>
              <a:rPr lang="nl-BE" sz="1200" dirty="0" err="1"/>
              <a:t>Fabien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868847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0" t="8141" r="31928" b="49013"/>
          <a:stretch/>
        </p:blipFill>
        <p:spPr bwMode="auto">
          <a:xfrm>
            <a:off x="4243704" y="813062"/>
            <a:ext cx="4912019" cy="5933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8520" y="412952"/>
            <a:ext cx="2118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err="1"/>
              <a:t>Nineteen</a:t>
            </a:r>
            <a:r>
              <a:rPr lang="nl-BE" sz="2000" b="1" dirty="0"/>
              <a:t> complex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055425"/>
              </p:ext>
            </p:extLst>
          </p:nvPr>
        </p:nvGraphicFramePr>
        <p:xfrm>
          <a:off x="1575619" y="3391377"/>
          <a:ext cx="2534265" cy="2869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34265">
                  <a:extLst>
                    <a:ext uri="{9D8B030D-6E8A-4147-A177-3AD203B41FA5}">
                      <a16:colId xmlns:a16="http://schemas.microsoft.com/office/drawing/2014/main" val="709832529"/>
                    </a:ext>
                  </a:extLst>
                </a:gridCol>
              </a:tblGrid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Pre-mRNA-processing factor 19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313197174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623862"/>
              </p:ext>
            </p:extLst>
          </p:nvPr>
        </p:nvGraphicFramePr>
        <p:xfrm>
          <a:off x="1575619" y="2138783"/>
          <a:ext cx="2396613" cy="2869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96613">
                  <a:extLst>
                    <a:ext uri="{9D8B030D-6E8A-4147-A177-3AD203B41FA5}">
                      <a16:colId xmlns:a16="http://schemas.microsoft.com/office/drawing/2014/main" val="709832529"/>
                    </a:ext>
                  </a:extLst>
                </a:gridCol>
              </a:tblGrid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Cell division cycle 5-like protein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219641121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340649" y="6469626"/>
            <a:ext cx="2756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 err="1"/>
              <a:t>Vulsteke</a:t>
            </a:r>
            <a:r>
              <a:rPr lang="nl-BE" sz="1200" dirty="0"/>
              <a:t> et al.  Manuscript in </a:t>
            </a:r>
            <a:r>
              <a:rPr lang="nl-BE" sz="1200" dirty="0" err="1"/>
              <a:t>preparation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183136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6998" r="11113" b="3137"/>
          <a:stretch/>
        </p:blipFill>
        <p:spPr bwMode="auto">
          <a:xfrm>
            <a:off x="136330" y="46762"/>
            <a:ext cx="4082959" cy="6772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617888"/>
              </p:ext>
            </p:extLst>
          </p:nvPr>
        </p:nvGraphicFramePr>
        <p:xfrm>
          <a:off x="4981247" y="172056"/>
          <a:ext cx="6825485" cy="48499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38734">
                  <a:extLst>
                    <a:ext uri="{9D8B030D-6E8A-4147-A177-3AD203B41FA5}">
                      <a16:colId xmlns:a16="http://schemas.microsoft.com/office/drawing/2014/main" val="3812981640"/>
                    </a:ext>
                  </a:extLst>
                </a:gridCol>
                <a:gridCol w="770033">
                  <a:extLst>
                    <a:ext uri="{9D8B030D-6E8A-4147-A177-3AD203B41FA5}">
                      <a16:colId xmlns:a16="http://schemas.microsoft.com/office/drawing/2014/main" val="4103610813"/>
                    </a:ext>
                  </a:extLst>
                </a:gridCol>
                <a:gridCol w="625571">
                  <a:extLst>
                    <a:ext uri="{9D8B030D-6E8A-4147-A177-3AD203B41FA5}">
                      <a16:colId xmlns:a16="http://schemas.microsoft.com/office/drawing/2014/main" val="4184730655"/>
                    </a:ext>
                  </a:extLst>
                </a:gridCol>
                <a:gridCol w="449358">
                  <a:extLst>
                    <a:ext uri="{9D8B030D-6E8A-4147-A177-3AD203B41FA5}">
                      <a16:colId xmlns:a16="http://schemas.microsoft.com/office/drawing/2014/main" val="624195459"/>
                    </a:ext>
                  </a:extLst>
                </a:gridCol>
                <a:gridCol w="347847">
                  <a:extLst>
                    <a:ext uri="{9D8B030D-6E8A-4147-A177-3AD203B41FA5}">
                      <a16:colId xmlns:a16="http://schemas.microsoft.com/office/drawing/2014/main" val="235960127"/>
                    </a:ext>
                  </a:extLst>
                </a:gridCol>
                <a:gridCol w="396971">
                  <a:extLst>
                    <a:ext uri="{9D8B030D-6E8A-4147-A177-3AD203B41FA5}">
                      <a16:colId xmlns:a16="http://schemas.microsoft.com/office/drawing/2014/main" val="719659392"/>
                    </a:ext>
                  </a:extLst>
                </a:gridCol>
                <a:gridCol w="396971">
                  <a:extLst>
                    <a:ext uri="{9D8B030D-6E8A-4147-A177-3AD203B41FA5}">
                      <a16:colId xmlns:a16="http://schemas.microsoft.com/office/drawing/2014/main" val="801104315"/>
                    </a:ext>
                  </a:extLst>
                </a:gridCol>
              </a:tblGrid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Identified proteins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ID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MW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HC1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HC2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244351281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Pre-mRNA-processing factor 19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PRPF19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1664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473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99571679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Cell division cycle 5-like protein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CDC5L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92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454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56243297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Pre-mRNA-splicing factor SPF27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BCAS2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449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46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86327973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Pleiotropic regulator 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PLRG1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218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63555587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Heat shock cognate 71 kDa protein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HSPA8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71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113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118780366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U5 small nuclear ribonucleoprotein 200 kDa helicase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SNRNP200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245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252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52059094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116 kDa U5 small nuclear ribonucleoprotein component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EFTUD2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109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227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24135100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Pre-mRNA-processing-splicing factor 8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PRPF8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274 </a:t>
                      </a:r>
                      <a:r>
                        <a:rPr lang="en-US" sz="1100" dirty="0" err="1">
                          <a:effectLst/>
                        </a:rPr>
                        <a:t>kDa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210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5379734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Pre-mRNA-processing factor 6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PRPF6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107 </a:t>
                      </a:r>
                      <a:r>
                        <a:rPr lang="en-US" sz="1100" dirty="0" err="1">
                          <a:effectLst/>
                        </a:rPr>
                        <a:t>kDa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11700182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PAX3- and PAX7-binding protein 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PAXBP1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164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308247510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Tuftelin-interacting protein 11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TFIP11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97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90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37929315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Serine/Arginine-related protein 53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RSRC1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239451681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Small nuclear ribonucleoprotein Sm D1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SNRPD1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2262439373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Small nuclear ribonucleoprotein Sm D2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SNRPD2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183547088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Small nuclear ribonucleoprotein Sm D3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SNRPD3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188708335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Small nuclear ribonucleoprotein E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SNRPE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388934992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Small nuclear ribonucleoprotein F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SNRPF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225905009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Putative small nuclear ribonucleoprotein G-like protein 15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SNRPGP15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423208211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Small nuclear ribonucleoprotein-associated protein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Q5XPV6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 kDa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nl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 anchor="b"/>
                </a:tc>
                <a:extLst>
                  <a:ext uri="{0D108BD9-81ED-4DB2-BD59-A6C34878D82A}">
                    <a16:rowId xmlns:a16="http://schemas.microsoft.com/office/drawing/2014/main" val="254598165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57831" y="3362632"/>
            <a:ext cx="1697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err="1"/>
              <a:t>Nineteen</a:t>
            </a:r>
            <a:r>
              <a:rPr lang="nl-BE" sz="1600" dirty="0"/>
              <a:t> complex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40649" y="6469626"/>
            <a:ext cx="2756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 err="1"/>
              <a:t>Vulsteke</a:t>
            </a:r>
            <a:r>
              <a:rPr lang="nl-BE" sz="1200" dirty="0"/>
              <a:t> et al.  Manuscript in </a:t>
            </a:r>
            <a:r>
              <a:rPr lang="nl-BE" sz="1200" dirty="0" err="1"/>
              <a:t>preparation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192770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7">
            <a:extLst>
              <a:ext uri="{FF2B5EF4-FFF2-40B4-BE49-F238E27FC236}">
                <a16:creationId xmlns:a16="http://schemas.microsoft.com/office/drawing/2014/main" id="{137D8F22-4320-76EA-EA05-12CBBC92F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49706"/>
              </p:ext>
            </p:extLst>
          </p:nvPr>
        </p:nvGraphicFramePr>
        <p:xfrm>
          <a:off x="3096811" y="2591095"/>
          <a:ext cx="1134208" cy="626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552">
                  <a:extLst>
                    <a:ext uri="{9D8B030D-6E8A-4147-A177-3AD203B41FA5}">
                      <a16:colId xmlns:a16="http://schemas.microsoft.com/office/drawing/2014/main" val="650286699"/>
                    </a:ext>
                  </a:extLst>
                </a:gridCol>
                <a:gridCol w="283552">
                  <a:extLst>
                    <a:ext uri="{9D8B030D-6E8A-4147-A177-3AD203B41FA5}">
                      <a16:colId xmlns:a16="http://schemas.microsoft.com/office/drawing/2014/main" val="2626021730"/>
                    </a:ext>
                  </a:extLst>
                </a:gridCol>
                <a:gridCol w="283552">
                  <a:extLst>
                    <a:ext uri="{9D8B030D-6E8A-4147-A177-3AD203B41FA5}">
                      <a16:colId xmlns:a16="http://schemas.microsoft.com/office/drawing/2014/main" val="3822566525"/>
                    </a:ext>
                  </a:extLst>
                </a:gridCol>
                <a:gridCol w="283552">
                  <a:extLst>
                    <a:ext uri="{9D8B030D-6E8A-4147-A177-3AD203B41FA5}">
                      <a16:colId xmlns:a16="http://schemas.microsoft.com/office/drawing/2014/main" val="1532042356"/>
                    </a:ext>
                  </a:extLst>
                </a:gridCol>
              </a:tblGrid>
              <a:tr h="626509">
                <a:tc>
                  <a:txBody>
                    <a:bodyPr/>
                    <a:lstStyle/>
                    <a:p>
                      <a:r>
                        <a:rPr lang="nl-B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</a:t>
                      </a:r>
                      <a:r>
                        <a:rPr lang="nl-BE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#1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 #2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6053301"/>
                  </a:ext>
                </a:extLst>
              </a:tr>
            </a:tbl>
          </a:graphicData>
        </a:graphic>
      </p:graphicFrame>
      <p:pic>
        <p:nvPicPr>
          <p:cNvPr id="3" name="Afbeelding 22">
            <a:extLst>
              <a:ext uri="{FF2B5EF4-FFF2-40B4-BE49-F238E27FC236}">
                <a16:creationId xmlns:a16="http://schemas.microsoft.com/office/drawing/2014/main" id="{5DE21C3D-2B29-149A-26F1-4B5C0A62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42234" r="68773" b="49721"/>
          <a:stretch/>
        </p:blipFill>
        <p:spPr>
          <a:xfrm>
            <a:off x="3096811" y="3307599"/>
            <a:ext cx="1224000" cy="4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kstvak 23">
            <a:extLst>
              <a:ext uri="{FF2B5EF4-FFF2-40B4-BE49-F238E27FC236}">
                <a16:creationId xmlns:a16="http://schemas.microsoft.com/office/drawing/2014/main" id="{37DC0C51-6643-0D84-94BF-BAD044D05318}"/>
              </a:ext>
            </a:extLst>
          </p:cNvPr>
          <p:cNvSpPr txBox="1"/>
          <p:nvPr/>
        </p:nvSpPr>
        <p:spPr>
          <a:xfrm>
            <a:off x="887739" y="3356759"/>
            <a:ext cx="1963611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Arial" panose="020B0604020202020204" pitchFamily="34" charset="0"/>
                <a:cs typeface="Arial" panose="020B0604020202020204" pitchFamily="34" charset="0"/>
              </a:rPr>
              <a:t>CDK9 (43 </a:t>
            </a:r>
            <a:r>
              <a:rPr lang="nl-BE" sz="14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nl-BE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18FF83F1-C859-707B-0924-F592CF9E6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4" t="7636" r="22290" b="35546"/>
          <a:stretch/>
        </p:blipFill>
        <p:spPr>
          <a:xfrm>
            <a:off x="4853215" y="1236185"/>
            <a:ext cx="5523769" cy="4142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5E4D7-2355-9747-40A4-E238D24C8DDA}"/>
              </a:ext>
            </a:extLst>
          </p:cNvPr>
          <p:cNvSpPr txBox="1"/>
          <p:nvPr/>
        </p:nvSpPr>
        <p:spPr>
          <a:xfrm>
            <a:off x="10066789" y="6409189"/>
            <a:ext cx="1996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Bossuyt et al.  </a:t>
            </a:r>
            <a:r>
              <a:rPr lang="nl-BE" sz="1400" dirty="0" err="1"/>
              <a:t>Submitted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007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F47E-70CA-F0C7-6B0F-49AA250F0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1752600"/>
            <a:ext cx="77628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11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AE90B46B-B3D0-A427-3621-8EFF057F2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835877"/>
              </p:ext>
            </p:extLst>
          </p:nvPr>
        </p:nvGraphicFramePr>
        <p:xfrm>
          <a:off x="753962" y="477157"/>
          <a:ext cx="9165282" cy="67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094">
                  <a:extLst>
                    <a:ext uri="{9D8B030D-6E8A-4147-A177-3AD203B41FA5}">
                      <a16:colId xmlns:a16="http://schemas.microsoft.com/office/drawing/2014/main" val="4169901850"/>
                    </a:ext>
                  </a:extLst>
                </a:gridCol>
                <a:gridCol w="3055094">
                  <a:extLst>
                    <a:ext uri="{9D8B030D-6E8A-4147-A177-3AD203B41FA5}">
                      <a16:colId xmlns:a16="http://schemas.microsoft.com/office/drawing/2014/main" val="1532656816"/>
                    </a:ext>
                  </a:extLst>
                </a:gridCol>
                <a:gridCol w="3055094">
                  <a:extLst>
                    <a:ext uri="{9D8B030D-6E8A-4147-A177-3AD203B41FA5}">
                      <a16:colId xmlns:a16="http://schemas.microsoft.com/office/drawing/2014/main" val="2295633593"/>
                    </a:ext>
                  </a:extLst>
                </a:gridCol>
              </a:tblGrid>
              <a:tr h="674650"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#2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#3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00668"/>
                  </a:ext>
                </a:extLst>
              </a:tr>
            </a:tbl>
          </a:graphicData>
        </a:graphic>
      </p:graphicFrame>
      <p:pic>
        <p:nvPicPr>
          <p:cNvPr id="3" name="Afbeelding 10">
            <a:extLst>
              <a:ext uri="{FF2B5EF4-FFF2-40B4-BE49-F238E27FC236}">
                <a16:creationId xmlns:a16="http://schemas.microsoft.com/office/drawing/2014/main" id="{5EF35EB7-1C21-7923-35C1-6220D268B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5" t="8276" r="22747" b="34998"/>
          <a:stretch/>
        </p:blipFill>
        <p:spPr>
          <a:xfrm>
            <a:off x="445987" y="1043939"/>
            <a:ext cx="3630289" cy="2722717"/>
          </a:xfrm>
          <a:prstGeom prst="rect">
            <a:avLst/>
          </a:prstGeom>
        </p:spPr>
      </p:pic>
      <p:pic>
        <p:nvPicPr>
          <p:cNvPr id="4" name="Afbeelding 11">
            <a:extLst>
              <a:ext uri="{FF2B5EF4-FFF2-40B4-BE49-F238E27FC236}">
                <a16:creationId xmlns:a16="http://schemas.microsoft.com/office/drawing/2014/main" id="{AF7973D8-A274-D515-5AED-691E0FC9F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8" t="8071" r="22380" b="35444"/>
          <a:stretch/>
        </p:blipFill>
        <p:spPr>
          <a:xfrm>
            <a:off x="4217617" y="1043622"/>
            <a:ext cx="3630289" cy="2722717"/>
          </a:xfrm>
          <a:prstGeom prst="rect">
            <a:avLst/>
          </a:prstGeom>
        </p:spPr>
      </p:pic>
      <p:pic>
        <p:nvPicPr>
          <p:cNvPr id="5" name="Afbeelding 3">
            <a:extLst>
              <a:ext uri="{FF2B5EF4-FFF2-40B4-BE49-F238E27FC236}">
                <a16:creationId xmlns:a16="http://schemas.microsoft.com/office/drawing/2014/main" id="{C499D632-1C37-EF5D-90B0-B089FE393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23" t="10266" r="24142" b="35527"/>
          <a:stretch/>
        </p:blipFill>
        <p:spPr>
          <a:xfrm>
            <a:off x="8115724" y="1042722"/>
            <a:ext cx="3624919" cy="2722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073EDF-26D7-7C22-BAA3-9B1AD99F90AA}"/>
              </a:ext>
            </a:extLst>
          </p:cNvPr>
          <p:cNvSpPr txBox="1"/>
          <p:nvPr/>
        </p:nvSpPr>
        <p:spPr>
          <a:xfrm>
            <a:off x="1119673" y="4049486"/>
            <a:ext cx="80785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THO complex</a:t>
            </a:r>
          </a:p>
          <a:p>
            <a:r>
              <a:rPr lang="nl-BE" dirty="0"/>
              <a:t>	</a:t>
            </a:r>
          </a:p>
          <a:p>
            <a:r>
              <a:rPr lang="nl-BE" dirty="0"/>
              <a:t>	THOC1, THOC2, THOC3, THOC4, THOC5, THOC6</a:t>
            </a:r>
          </a:p>
          <a:p>
            <a:r>
              <a:rPr lang="nl-BE" dirty="0"/>
              <a:t>	</a:t>
            </a:r>
          </a:p>
          <a:p>
            <a:r>
              <a:rPr lang="nl-BE" dirty="0"/>
              <a:t>	a complex </a:t>
            </a:r>
            <a:r>
              <a:rPr lang="nl-BE" dirty="0" err="1"/>
              <a:t>crucial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telomere</a:t>
            </a:r>
            <a:r>
              <a:rPr lang="nl-BE" dirty="0"/>
              <a:t> maintenance / </a:t>
            </a:r>
            <a:r>
              <a:rPr lang="nl-BE" dirty="0" err="1"/>
              <a:t>replication</a:t>
            </a:r>
            <a:endParaRPr lang="nl-BE" dirty="0"/>
          </a:p>
          <a:p>
            <a:endParaRPr lang="nl-BE" dirty="0"/>
          </a:p>
          <a:p>
            <a:r>
              <a:rPr lang="nl-BE" dirty="0"/>
              <a:t>	part of mRNA-</a:t>
            </a:r>
            <a:r>
              <a:rPr lang="nl-BE" dirty="0" err="1"/>
              <a:t>exporting</a:t>
            </a:r>
            <a:r>
              <a:rPr lang="nl-BE" dirty="0"/>
              <a:t> TREX complex (</a:t>
            </a:r>
            <a:r>
              <a:rPr lang="nl-BE" dirty="0" err="1"/>
              <a:t>transports</a:t>
            </a:r>
            <a:r>
              <a:rPr lang="nl-BE" dirty="0"/>
              <a:t> mRNA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cytoplasm</a:t>
            </a:r>
            <a:r>
              <a:rPr lang="nl-BE" dirty="0"/>
              <a:t>)</a:t>
            </a: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98E57A-1F4E-5699-5F79-DF8DF5CC9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8" t="10215" r="168" b="63651"/>
          <a:stretch/>
        </p:blipFill>
        <p:spPr bwMode="auto">
          <a:xfrm>
            <a:off x="9076235" y="4049485"/>
            <a:ext cx="2664408" cy="23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85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5">
            <a:extLst>
              <a:ext uri="{FF2B5EF4-FFF2-40B4-BE49-F238E27FC236}">
                <a16:creationId xmlns:a16="http://schemas.microsoft.com/office/drawing/2014/main" id="{E8548AE0-892D-1B66-F4DA-33DD320FE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51477"/>
              </p:ext>
            </p:extLst>
          </p:nvPr>
        </p:nvGraphicFramePr>
        <p:xfrm>
          <a:off x="678290" y="926375"/>
          <a:ext cx="9120582" cy="620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194">
                  <a:extLst>
                    <a:ext uri="{9D8B030D-6E8A-4147-A177-3AD203B41FA5}">
                      <a16:colId xmlns:a16="http://schemas.microsoft.com/office/drawing/2014/main" val="4169901850"/>
                    </a:ext>
                  </a:extLst>
                </a:gridCol>
                <a:gridCol w="3040194">
                  <a:extLst>
                    <a:ext uri="{9D8B030D-6E8A-4147-A177-3AD203B41FA5}">
                      <a16:colId xmlns:a16="http://schemas.microsoft.com/office/drawing/2014/main" val="1532656816"/>
                    </a:ext>
                  </a:extLst>
                </a:gridCol>
                <a:gridCol w="3040194">
                  <a:extLst>
                    <a:ext uri="{9D8B030D-6E8A-4147-A177-3AD203B41FA5}">
                      <a16:colId xmlns:a16="http://schemas.microsoft.com/office/drawing/2014/main" val="2295633593"/>
                    </a:ext>
                  </a:extLst>
                </a:gridCol>
              </a:tblGrid>
              <a:tr h="620767"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#5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00668"/>
                  </a:ext>
                </a:extLst>
              </a:tr>
            </a:tbl>
          </a:graphicData>
        </a:graphic>
      </p:graphicFrame>
      <p:pic>
        <p:nvPicPr>
          <p:cNvPr id="3" name="Afbeelding 13">
            <a:extLst>
              <a:ext uri="{FF2B5EF4-FFF2-40B4-BE49-F238E27FC236}">
                <a16:creationId xmlns:a16="http://schemas.microsoft.com/office/drawing/2014/main" id="{D7589B23-10B0-E735-3960-56230CBDD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2" t="7684" r="23091" b="35498"/>
          <a:stretch/>
        </p:blipFill>
        <p:spPr>
          <a:xfrm>
            <a:off x="899270" y="1297215"/>
            <a:ext cx="3393257" cy="2544943"/>
          </a:xfrm>
          <a:prstGeom prst="rect">
            <a:avLst/>
          </a:prstGeom>
        </p:spPr>
      </p:pic>
      <p:pic>
        <p:nvPicPr>
          <p:cNvPr id="4" name="Afbeelding 14">
            <a:extLst>
              <a:ext uri="{FF2B5EF4-FFF2-40B4-BE49-F238E27FC236}">
                <a16:creationId xmlns:a16="http://schemas.microsoft.com/office/drawing/2014/main" id="{80E5E729-18BF-27FC-5B60-5E0BA8996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5" t="7767" r="23559" b="35415"/>
          <a:stretch/>
        </p:blipFill>
        <p:spPr>
          <a:xfrm>
            <a:off x="4386801" y="1296580"/>
            <a:ext cx="3394104" cy="2545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5FF3C-3332-EB7D-445C-5EC5D2D39C36}"/>
              </a:ext>
            </a:extLst>
          </p:cNvPr>
          <p:cNvSpPr txBox="1"/>
          <p:nvPr/>
        </p:nvSpPr>
        <p:spPr>
          <a:xfrm>
            <a:off x="857327" y="3942826"/>
            <a:ext cx="111922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TERF2</a:t>
            </a:r>
          </a:p>
          <a:p>
            <a:r>
              <a:rPr lang="nl-BE" dirty="0"/>
              <a:t>TERF2IP</a:t>
            </a:r>
          </a:p>
          <a:p>
            <a:endParaRPr lang="nl-BE" dirty="0"/>
          </a:p>
          <a:p>
            <a:r>
              <a:rPr lang="nl-BE" dirty="0" err="1"/>
              <a:t>Telomeric</a:t>
            </a:r>
            <a:r>
              <a:rPr lang="nl-BE" dirty="0"/>
              <a:t> </a:t>
            </a:r>
            <a:r>
              <a:rPr lang="nl-BE" dirty="0" err="1"/>
              <a:t>repeat</a:t>
            </a:r>
            <a:r>
              <a:rPr lang="nl-BE" dirty="0"/>
              <a:t>-binding factor 2</a:t>
            </a:r>
          </a:p>
          <a:p>
            <a:r>
              <a:rPr lang="nl-BE" dirty="0"/>
              <a:t>TERF2 </a:t>
            </a:r>
            <a:r>
              <a:rPr lang="nl-BE" dirty="0" err="1"/>
              <a:t>interacting</a:t>
            </a:r>
            <a:r>
              <a:rPr lang="nl-BE" dirty="0"/>
              <a:t> </a:t>
            </a:r>
            <a:r>
              <a:rPr lang="nl-BE" dirty="0" err="1"/>
              <a:t>protein</a:t>
            </a:r>
            <a:endParaRPr lang="nl-BE" dirty="0"/>
          </a:p>
          <a:p>
            <a:endParaRPr lang="nl-BE" dirty="0"/>
          </a:p>
          <a:p>
            <a:r>
              <a:rPr lang="en-US" sz="1400" dirty="0"/>
              <a:t>Binds the telomeric double-stranded 5'-TTAGGG-3' repeat and plays a central role in telomere maintenance and protection against end-to-end fusion of chromosomes. Component of the </a:t>
            </a:r>
            <a:r>
              <a:rPr lang="en-US" sz="1400" dirty="0" err="1"/>
              <a:t>shelterin</a:t>
            </a:r>
            <a:r>
              <a:rPr lang="en-US" sz="1400" dirty="0"/>
              <a:t> complex (</a:t>
            </a:r>
            <a:r>
              <a:rPr lang="en-US" sz="1400" dirty="0" err="1"/>
              <a:t>telosome</a:t>
            </a:r>
            <a:r>
              <a:rPr lang="en-US" sz="1400" dirty="0"/>
              <a:t>) that is involved in the regulation of telomere length and protection. </a:t>
            </a:r>
            <a:r>
              <a:rPr lang="en-US" sz="1400" dirty="0" err="1"/>
              <a:t>Shelterin</a:t>
            </a:r>
            <a:r>
              <a:rPr lang="en-US" sz="1400" dirty="0"/>
              <a:t> associates with arrays of double-stranded 5'-TTAGGG-3' repeats added by telomerase and protects chromosome ends; without its protective activity, telomeres are no longer hidden from the DNA damage surveillance and chromosome ends are inappropriately processed by DNA repair pathways.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288FA-0515-4004-ED42-CF8DDD6D9F8D}"/>
              </a:ext>
            </a:extLst>
          </p:cNvPr>
          <p:cNvSpPr txBox="1"/>
          <p:nvPr/>
        </p:nvSpPr>
        <p:spPr>
          <a:xfrm>
            <a:off x="5069832" y="3892545"/>
            <a:ext cx="67660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HMBOX1</a:t>
            </a:r>
          </a:p>
          <a:p>
            <a:r>
              <a:rPr lang="nl-BE" dirty="0" err="1"/>
              <a:t>Homebox-containing</a:t>
            </a:r>
            <a:r>
              <a:rPr lang="nl-BE" dirty="0"/>
              <a:t> </a:t>
            </a:r>
            <a:r>
              <a:rPr lang="nl-BE" dirty="0" err="1"/>
              <a:t>protein</a:t>
            </a:r>
            <a:r>
              <a:rPr lang="nl-BE" dirty="0"/>
              <a:t> 1</a:t>
            </a:r>
          </a:p>
          <a:p>
            <a:r>
              <a:rPr lang="en-US" sz="1400" dirty="0"/>
              <a:t>Binds directly to 5'-TTAGGG-3' repeats in telomeric DNA.  Associates with the telomerase complex at sites of active telomere processing and positively regulates telomere elongation.  Important for TERT binding to chromatin, indicating a role in recruitment of the telomerase complex to telomeres</a:t>
            </a:r>
          </a:p>
        </p:txBody>
      </p:sp>
    </p:spTree>
    <p:extLst>
      <p:ext uri="{BB962C8B-B14F-4D97-AF65-F5344CB8AC3E}">
        <p14:creationId xmlns:p14="http://schemas.microsoft.com/office/powerpoint/2010/main" val="396772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DBCCE-D86D-4D09-8D13-D358C58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96" t="17366" r="28452" b="52171"/>
          <a:stretch/>
        </p:blipFill>
        <p:spPr>
          <a:xfrm>
            <a:off x="3400425" y="514599"/>
            <a:ext cx="7362825" cy="26477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EA052-A1E1-48A4-80FD-83A852530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77" t="41667" r="29063" b="25972"/>
          <a:stretch/>
        </p:blipFill>
        <p:spPr>
          <a:xfrm>
            <a:off x="3752850" y="3156193"/>
            <a:ext cx="8029575" cy="31872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4593A0-2DAA-4666-8006-DA994808D9AD}"/>
              </a:ext>
            </a:extLst>
          </p:cNvPr>
          <p:cNvSpPr/>
          <p:nvPr/>
        </p:nvSpPr>
        <p:spPr>
          <a:xfrm>
            <a:off x="3876675" y="5524500"/>
            <a:ext cx="1095375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8258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7">
            <a:extLst>
              <a:ext uri="{FF2B5EF4-FFF2-40B4-BE49-F238E27FC236}">
                <a16:creationId xmlns:a16="http://schemas.microsoft.com/office/drawing/2014/main" id="{A4C99A02-F6F9-655D-8009-084C5972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4" t="8018" r="24000" b="35164"/>
          <a:stretch/>
        </p:blipFill>
        <p:spPr>
          <a:xfrm>
            <a:off x="713681" y="1543076"/>
            <a:ext cx="3295614" cy="2471711"/>
          </a:xfrm>
          <a:prstGeom prst="rect">
            <a:avLst/>
          </a:prstGeom>
        </p:spPr>
      </p:pic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9E81345A-9020-DA73-8979-2C4F8EFCB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643725"/>
              </p:ext>
            </p:extLst>
          </p:nvPr>
        </p:nvGraphicFramePr>
        <p:xfrm>
          <a:off x="846243" y="926375"/>
          <a:ext cx="9120582" cy="620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194">
                  <a:extLst>
                    <a:ext uri="{9D8B030D-6E8A-4147-A177-3AD203B41FA5}">
                      <a16:colId xmlns:a16="http://schemas.microsoft.com/office/drawing/2014/main" val="4169901850"/>
                    </a:ext>
                  </a:extLst>
                </a:gridCol>
                <a:gridCol w="3040194">
                  <a:extLst>
                    <a:ext uri="{9D8B030D-6E8A-4147-A177-3AD203B41FA5}">
                      <a16:colId xmlns:a16="http://schemas.microsoft.com/office/drawing/2014/main" val="1532656816"/>
                    </a:ext>
                  </a:extLst>
                </a:gridCol>
                <a:gridCol w="3040194">
                  <a:extLst>
                    <a:ext uri="{9D8B030D-6E8A-4147-A177-3AD203B41FA5}">
                      <a16:colId xmlns:a16="http://schemas.microsoft.com/office/drawing/2014/main" val="2295633593"/>
                    </a:ext>
                  </a:extLst>
                </a:gridCol>
              </a:tblGrid>
              <a:tr h="620767"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#7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006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7F5964E-A944-4680-53B0-4692CC8D88E2}"/>
              </a:ext>
            </a:extLst>
          </p:cNvPr>
          <p:cNvSpPr txBox="1"/>
          <p:nvPr/>
        </p:nvSpPr>
        <p:spPr>
          <a:xfrm>
            <a:off x="713681" y="4114800"/>
            <a:ext cx="95575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RCC1</a:t>
            </a:r>
          </a:p>
          <a:p>
            <a:r>
              <a:rPr lang="nl-BE" dirty="0"/>
              <a:t>Regulator of </a:t>
            </a:r>
            <a:r>
              <a:rPr lang="nl-BE" dirty="0" err="1"/>
              <a:t>chromosome</a:t>
            </a:r>
            <a:r>
              <a:rPr lang="nl-BE" dirty="0"/>
              <a:t> </a:t>
            </a:r>
            <a:r>
              <a:rPr lang="nl-BE" dirty="0" err="1"/>
              <a:t>condensation</a:t>
            </a:r>
            <a:endParaRPr lang="nl-BE" dirty="0"/>
          </a:p>
          <a:p>
            <a:endParaRPr lang="nl-BE" dirty="0"/>
          </a:p>
          <a:p>
            <a:r>
              <a:rPr lang="en-US" dirty="0"/>
              <a:t>Involved in the regulation of onset of chromosome condensation in the S phase (PubMed:3678831).</a:t>
            </a:r>
          </a:p>
          <a:p>
            <a:r>
              <a:rPr lang="en-US" dirty="0"/>
              <a:t>Binds both to the nucleosomes and double-stranded DNA</a:t>
            </a:r>
          </a:p>
        </p:txBody>
      </p:sp>
    </p:spTree>
    <p:extLst>
      <p:ext uri="{BB962C8B-B14F-4D97-AF65-F5344CB8AC3E}">
        <p14:creationId xmlns:p14="http://schemas.microsoft.com/office/powerpoint/2010/main" val="88473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2D0F7-5D2F-F539-ADB9-F71D9CD6A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526" y="68956"/>
            <a:ext cx="5153025" cy="2419350"/>
          </a:xfrm>
          <a:prstGeom prst="rect">
            <a:avLst/>
          </a:prstGeom>
        </p:spPr>
      </p:pic>
      <p:pic>
        <p:nvPicPr>
          <p:cNvPr id="3" name="Afbeelding 19">
            <a:extLst>
              <a:ext uri="{FF2B5EF4-FFF2-40B4-BE49-F238E27FC236}">
                <a16:creationId xmlns:a16="http://schemas.microsoft.com/office/drawing/2014/main" id="{5405C2DA-8B79-F5E4-FEB1-31F569D9C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0" t="7684" r="22824" b="35498"/>
          <a:stretch/>
        </p:blipFill>
        <p:spPr>
          <a:xfrm>
            <a:off x="4955026" y="2456533"/>
            <a:ext cx="3295614" cy="2471711"/>
          </a:xfrm>
          <a:prstGeom prst="rect">
            <a:avLst/>
          </a:prstGeom>
        </p:spPr>
      </p:pic>
      <p:pic>
        <p:nvPicPr>
          <p:cNvPr id="4" name="Afbeelding 20">
            <a:extLst>
              <a:ext uri="{FF2B5EF4-FFF2-40B4-BE49-F238E27FC236}">
                <a16:creationId xmlns:a16="http://schemas.microsoft.com/office/drawing/2014/main" id="{B7C67E77-359A-C13C-C0AE-9B77CCD93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3" t="8075" r="22871" b="35107"/>
          <a:stretch/>
        </p:blipFill>
        <p:spPr>
          <a:xfrm>
            <a:off x="8704583" y="2456533"/>
            <a:ext cx="3295614" cy="2471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2E86B1-6B53-B12F-1E0E-1A64BD27CB5F}"/>
              </a:ext>
            </a:extLst>
          </p:cNvPr>
          <p:cNvSpPr txBox="1"/>
          <p:nvPr/>
        </p:nvSpPr>
        <p:spPr>
          <a:xfrm>
            <a:off x="2846032" y="4988634"/>
            <a:ext cx="5403402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NOLC1</a:t>
            </a:r>
          </a:p>
          <a:p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Nucleolar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coiled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-body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phosphorylation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Interacts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TERF2 and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telomere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Regulator of RNA polymerase I</a:t>
            </a:r>
          </a:p>
          <a:p>
            <a:r>
              <a:rPr lang="en-US" b="0" i="0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Involved in </a:t>
            </a:r>
            <a:r>
              <a:rPr lang="en-US" b="0" i="0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nucleologenesis</a:t>
            </a:r>
            <a:endParaRPr lang="nl-BE" b="0" i="0" dirty="0">
              <a:solidFill>
                <a:srgbClr val="0A0A0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ECEE2-B374-14B2-D1D4-7ED191EE1931}"/>
              </a:ext>
            </a:extLst>
          </p:cNvPr>
          <p:cNvSpPr txBox="1"/>
          <p:nvPr/>
        </p:nvSpPr>
        <p:spPr>
          <a:xfrm>
            <a:off x="8707062" y="4984869"/>
            <a:ext cx="3385414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H/ACA </a:t>
            </a:r>
            <a:r>
              <a:rPr lang="nl-BE" dirty="0" err="1"/>
              <a:t>ribonucleoprotein</a:t>
            </a:r>
            <a:r>
              <a:rPr lang="nl-BE" dirty="0"/>
              <a:t> complex</a:t>
            </a:r>
          </a:p>
          <a:p>
            <a:r>
              <a:rPr lang="nl-BE" dirty="0" err="1"/>
              <a:t>Subunit</a:t>
            </a:r>
            <a:r>
              <a:rPr lang="nl-BE" dirty="0"/>
              <a:t> DKC, </a:t>
            </a:r>
            <a:r>
              <a:rPr lang="nl-BE" dirty="0" err="1"/>
              <a:t>subunit</a:t>
            </a:r>
            <a:r>
              <a:rPr lang="nl-BE" dirty="0"/>
              <a:t> 1, 2, 3</a:t>
            </a:r>
          </a:p>
          <a:p>
            <a:r>
              <a:rPr lang="nl-BE" dirty="0" err="1"/>
              <a:t>Involved</a:t>
            </a:r>
            <a:r>
              <a:rPr lang="nl-BE" dirty="0"/>
              <a:t> in </a:t>
            </a:r>
            <a:r>
              <a:rPr lang="nl-BE" dirty="0" err="1"/>
              <a:t>ribosome</a:t>
            </a:r>
            <a:r>
              <a:rPr lang="nl-BE" dirty="0"/>
              <a:t> biogenesis</a:t>
            </a:r>
          </a:p>
          <a:p>
            <a:r>
              <a:rPr lang="nl-BE" dirty="0"/>
              <a:t>Part of </a:t>
            </a:r>
            <a:r>
              <a:rPr lang="nl-BE" dirty="0" err="1"/>
              <a:t>telomerase</a:t>
            </a:r>
            <a:r>
              <a:rPr lang="nl-BE" dirty="0"/>
              <a:t> </a:t>
            </a:r>
            <a:r>
              <a:rPr lang="nl-BE" dirty="0" err="1"/>
              <a:t>holoenzyme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1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7">
            <a:extLst>
              <a:ext uri="{FF2B5EF4-FFF2-40B4-BE49-F238E27FC236}">
                <a16:creationId xmlns:a16="http://schemas.microsoft.com/office/drawing/2014/main" id="{B7666BF8-A1D3-0AD4-E665-2C25C94F8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49550"/>
              </p:ext>
            </p:extLst>
          </p:nvPr>
        </p:nvGraphicFramePr>
        <p:xfrm>
          <a:off x="1201831" y="585689"/>
          <a:ext cx="929510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369">
                  <a:extLst>
                    <a:ext uri="{9D8B030D-6E8A-4147-A177-3AD203B41FA5}">
                      <a16:colId xmlns:a16="http://schemas.microsoft.com/office/drawing/2014/main" val="4169901850"/>
                    </a:ext>
                  </a:extLst>
                </a:gridCol>
                <a:gridCol w="3098369">
                  <a:extLst>
                    <a:ext uri="{9D8B030D-6E8A-4147-A177-3AD203B41FA5}">
                      <a16:colId xmlns:a16="http://schemas.microsoft.com/office/drawing/2014/main" val="1532656816"/>
                    </a:ext>
                  </a:extLst>
                </a:gridCol>
                <a:gridCol w="3098369">
                  <a:extLst>
                    <a:ext uri="{9D8B030D-6E8A-4147-A177-3AD203B41FA5}">
                      <a16:colId xmlns:a16="http://schemas.microsoft.com/office/drawing/2014/main" val="22956335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#11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#12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00668"/>
                  </a:ext>
                </a:extLst>
              </a:tr>
            </a:tbl>
          </a:graphicData>
        </a:graphic>
      </p:graphicFrame>
      <p:pic>
        <p:nvPicPr>
          <p:cNvPr id="3" name="Afbeelding 21">
            <a:extLst>
              <a:ext uri="{FF2B5EF4-FFF2-40B4-BE49-F238E27FC236}">
                <a16:creationId xmlns:a16="http://schemas.microsoft.com/office/drawing/2014/main" id="{2D380E7B-4BE3-323F-0FCE-2A7CA4876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4" t="7350" r="22290" b="35832"/>
          <a:stretch/>
        </p:blipFill>
        <p:spPr>
          <a:xfrm>
            <a:off x="738635" y="957254"/>
            <a:ext cx="3360930" cy="2520697"/>
          </a:xfrm>
          <a:prstGeom prst="rect">
            <a:avLst/>
          </a:prstGeom>
        </p:spPr>
      </p:pic>
      <p:pic>
        <p:nvPicPr>
          <p:cNvPr id="4" name="Afbeelding 22">
            <a:extLst>
              <a:ext uri="{FF2B5EF4-FFF2-40B4-BE49-F238E27FC236}">
                <a16:creationId xmlns:a16="http://schemas.microsoft.com/office/drawing/2014/main" id="{9C72FE99-F94A-44C7-17C8-65B3F1972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4" t="7350" r="22290" b="35832"/>
          <a:stretch/>
        </p:blipFill>
        <p:spPr>
          <a:xfrm>
            <a:off x="7938448" y="954728"/>
            <a:ext cx="3360930" cy="2520697"/>
          </a:xfrm>
          <a:prstGeom prst="rect">
            <a:avLst/>
          </a:prstGeom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6DEB9EA7-27F7-65CF-F3D4-FAAEC1C10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0" t="11797" r="24963" b="38623"/>
          <a:stretch/>
        </p:blipFill>
        <p:spPr>
          <a:xfrm>
            <a:off x="4405380" y="954729"/>
            <a:ext cx="3360930" cy="2524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A35E2-F052-BF24-4258-C2ABC4482C15}"/>
              </a:ext>
            </a:extLst>
          </p:cNvPr>
          <p:cNvSpPr txBox="1"/>
          <p:nvPr/>
        </p:nvSpPr>
        <p:spPr>
          <a:xfrm>
            <a:off x="673318" y="3521705"/>
            <a:ext cx="579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NOP2</a:t>
            </a:r>
          </a:p>
          <a:p>
            <a:r>
              <a:rPr lang="nl-BE" dirty="0" err="1"/>
              <a:t>Probable</a:t>
            </a:r>
            <a:r>
              <a:rPr lang="nl-BE" dirty="0"/>
              <a:t> 28S </a:t>
            </a:r>
            <a:r>
              <a:rPr lang="nl-BE" dirty="0" err="1"/>
              <a:t>rRNA</a:t>
            </a:r>
            <a:r>
              <a:rPr lang="nl-BE" dirty="0"/>
              <a:t> (cytosine (4447)-C (5)-</a:t>
            </a:r>
            <a:r>
              <a:rPr lang="nl-BE" dirty="0" err="1"/>
              <a:t>methyltransferase</a:t>
            </a:r>
            <a:endParaRPr lang="nl-BE" dirty="0"/>
          </a:p>
          <a:p>
            <a:r>
              <a:rPr lang="nl-BE" dirty="0" err="1"/>
              <a:t>Binds</a:t>
            </a:r>
            <a:r>
              <a:rPr lang="nl-BE" dirty="0"/>
              <a:t> </a:t>
            </a:r>
            <a:r>
              <a:rPr lang="nl-BE" dirty="0" err="1"/>
              <a:t>directly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telomerase</a:t>
            </a:r>
            <a:r>
              <a:rPr lang="nl-BE" dirty="0"/>
              <a:t> RNA component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DFB08-C410-13B8-14E1-ED32259A735A}"/>
              </a:ext>
            </a:extLst>
          </p:cNvPr>
          <p:cNvSpPr txBox="1"/>
          <p:nvPr/>
        </p:nvSpPr>
        <p:spPr>
          <a:xfrm>
            <a:off x="8098971" y="6197410"/>
            <a:ext cx="328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Replication </a:t>
            </a:r>
            <a:r>
              <a:rPr lang="nl-BE" dirty="0" err="1"/>
              <a:t>protein</a:t>
            </a:r>
            <a:r>
              <a:rPr lang="nl-BE" dirty="0"/>
              <a:t> A</a:t>
            </a:r>
          </a:p>
          <a:p>
            <a:r>
              <a:rPr lang="nl-BE" dirty="0" err="1"/>
              <a:t>Essential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telomere</a:t>
            </a:r>
            <a:r>
              <a:rPr lang="nl-BE" dirty="0"/>
              <a:t> </a:t>
            </a:r>
            <a:r>
              <a:rPr lang="nl-BE" dirty="0" err="1"/>
              <a:t>replication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219EAD-8460-3E24-D87A-260935E4E1E0}"/>
              </a:ext>
            </a:extLst>
          </p:cNvPr>
          <p:cNvSpPr txBox="1"/>
          <p:nvPr/>
        </p:nvSpPr>
        <p:spPr>
          <a:xfrm>
            <a:off x="4460030" y="4545921"/>
            <a:ext cx="4293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NVL</a:t>
            </a:r>
          </a:p>
          <a:p>
            <a:r>
              <a:rPr lang="nl-BE" dirty="0" err="1"/>
              <a:t>Nuclear</a:t>
            </a:r>
            <a:r>
              <a:rPr lang="nl-BE" dirty="0"/>
              <a:t> </a:t>
            </a:r>
            <a:r>
              <a:rPr lang="nl-BE" dirty="0" err="1"/>
              <a:t>valosin-containg</a:t>
            </a:r>
            <a:r>
              <a:rPr lang="nl-BE" dirty="0"/>
              <a:t> </a:t>
            </a:r>
            <a:r>
              <a:rPr lang="nl-BE" dirty="0" err="1"/>
              <a:t>protein</a:t>
            </a:r>
            <a:r>
              <a:rPr lang="nl-BE" dirty="0"/>
              <a:t>-like</a:t>
            </a:r>
          </a:p>
          <a:p>
            <a:r>
              <a:rPr lang="en-US" dirty="0"/>
              <a:t>Participates in the assembly of the telomerase holoenzyme and effecting of telomerase activity via its interaction with TERT</a:t>
            </a:r>
          </a:p>
        </p:txBody>
      </p:sp>
    </p:spTree>
    <p:extLst>
      <p:ext uri="{BB962C8B-B14F-4D97-AF65-F5344CB8AC3E}">
        <p14:creationId xmlns:p14="http://schemas.microsoft.com/office/powerpoint/2010/main" val="577324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92CEC-48FA-EFBA-1E27-B7519D949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2343150"/>
            <a:ext cx="71151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3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>
            <a:extLst>
              <a:ext uri="{FF2B5EF4-FFF2-40B4-BE49-F238E27FC236}">
                <a16:creationId xmlns:a16="http://schemas.microsoft.com/office/drawing/2014/main" id="{CA4B240E-CEE8-4343-9589-078AA0CE3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0" y="1554703"/>
            <a:ext cx="4685741" cy="3748593"/>
          </a:xfrm>
          <a:prstGeom prst="rect">
            <a:avLst/>
          </a:prstGeom>
        </p:spPr>
      </p:pic>
      <p:graphicFrame>
        <p:nvGraphicFramePr>
          <p:cNvPr id="6" name="Tabel 31">
            <a:extLst>
              <a:ext uri="{FF2B5EF4-FFF2-40B4-BE49-F238E27FC236}">
                <a16:creationId xmlns:a16="http://schemas.microsoft.com/office/drawing/2014/main" id="{0226EFAD-7AEA-47DF-8691-AE86B7A9F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17162"/>
              </p:ext>
            </p:extLst>
          </p:nvPr>
        </p:nvGraphicFramePr>
        <p:xfrm>
          <a:off x="6096000" y="3777181"/>
          <a:ext cx="772868" cy="1105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217">
                  <a:extLst>
                    <a:ext uri="{9D8B030D-6E8A-4147-A177-3AD203B41FA5}">
                      <a16:colId xmlns:a16="http://schemas.microsoft.com/office/drawing/2014/main" val="641238588"/>
                    </a:ext>
                  </a:extLst>
                </a:gridCol>
                <a:gridCol w="193217">
                  <a:extLst>
                    <a:ext uri="{9D8B030D-6E8A-4147-A177-3AD203B41FA5}">
                      <a16:colId xmlns:a16="http://schemas.microsoft.com/office/drawing/2014/main" val="2941762941"/>
                    </a:ext>
                  </a:extLst>
                </a:gridCol>
                <a:gridCol w="193217">
                  <a:extLst>
                    <a:ext uri="{9D8B030D-6E8A-4147-A177-3AD203B41FA5}">
                      <a16:colId xmlns:a16="http://schemas.microsoft.com/office/drawing/2014/main" val="3264345510"/>
                    </a:ext>
                  </a:extLst>
                </a:gridCol>
                <a:gridCol w="193217">
                  <a:extLst>
                    <a:ext uri="{9D8B030D-6E8A-4147-A177-3AD203B41FA5}">
                      <a16:colId xmlns:a16="http://schemas.microsoft.com/office/drawing/2014/main" val="2552300441"/>
                    </a:ext>
                  </a:extLst>
                </a:gridCol>
              </a:tblGrid>
              <a:tr h="282566">
                <a:tc>
                  <a:txBody>
                    <a:bodyPr/>
                    <a:lstStyle/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vert="vert27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l-B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3033337565"/>
                  </a:ext>
                </a:extLst>
              </a:tr>
              <a:tr h="823033">
                <a:tc>
                  <a:txBody>
                    <a:bodyPr/>
                    <a:lstStyle/>
                    <a:p>
                      <a:r>
                        <a:rPr lang="nl-B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vert="vert270" anchor="ctr"/>
                </a:tc>
                <a:tc>
                  <a:txBody>
                    <a:bodyPr/>
                    <a:lstStyle/>
                    <a:p>
                      <a:r>
                        <a:rPr lang="nl-B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nl-B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Anti-Jo-1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nl-B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</a:t>
                      </a:r>
                      <a:r>
                        <a:rPr lang="nl-BE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</a:t>
                      </a:r>
                      <a:r>
                        <a:rPr lang="nl-B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/Le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51450688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84C4047-0A12-4E97-B3E9-6B960D0E34C9}"/>
              </a:ext>
            </a:extLst>
          </p:cNvPr>
          <p:cNvGrpSpPr/>
          <p:nvPr/>
        </p:nvGrpSpPr>
        <p:grpSpPr>
          <a:xfrm>
            <a:off x="6096000" y="4546507"/>
            <a:ext cx="5820261" cy="790345"/>
            <a:chOff x="6293878" y="2512688"/>
            <a:chExt cx="5820261" cy="790345"/>
          </a:xfrm>
        </p:grpSpPr>
        <p:pic>
          <p:nvPicPr>
            <p:cNvPr id="5" name="Afbeelding 29">
              <a:extLst>
                <a:ext uri="{FF2B5EF4-FFF2-40B4-BE49-F238E27FC236}">
                  <a16:creationId xmlns:a16="http://schemas.microsoft.com/office/drawing/2014/main" id="{AE907BF4-975F-4B56-97F1-03418CC56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06" t="57381" r="5563" b="29826"/>
            <a:stretch/>
          </p:blipFill>
          <p:spPr>
            <a:xfrm>
              <a:off x="6293878" y="2958411"/>
              <a:ext cx="810000" cy="302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FAF305-2373-4D31-A9B3-C14134D19329}"/>
                </a:ext>
              </a:extLst>
            </p:cNvPr>
            <p:cNvSpPr txBox="1"/>
            <p:nvPr/>
          </p:nvSpPr>
          <p:spPr>
            <a:xfrm>
              <a:off x="7154212" y="2512688"/>
              <a:ext cx="4959927" cy="790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600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Verdana" panose="020B060403050404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Verdana" panose="020B0604030504040204" pitchFamily="34" charset="0"/>
                </a:rPr>
                <a:t>CARS1 84 </a:t>
              </a:r>
              <a:r>
                <a:rPr lang="en-US" sz="1600" dirty="0" err="1">
                  <a:latin typeface="Verdana" panose="020B0604030504040204" pitchFamily="34" charset="0"/>
                </a:rPr>
                <a:t>kDa</a:t>
              </a:r>
              <a:r>
                <a:rPr lang="en-US" sz="1600" dirty="0">
                  <a:latin typeface="Verdana" panose="020B0604030504040204" pitchFamily="34" charset="0"/>
                </a:rPr>
                <a:t>     </a:t>
              </a:r>
              <a:r>
                <a:rPr lang="en-US" sz="1600" b="1" dirty="0">
                  <a:latin typeface="Verdana" panose="020B0604030504040204" pitchFamily="34" charset="0"/>
                </a:rPr>
                <a:t>Cysteine-tRNA ligase</a:t>
              </a:r>
              <a:endParaRPr lang="en-US" sz="16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6D0B78-2C42-46B3-9E9E-3E22BAD937C8}"/>
              </a:ext>
            </a:extLst>
          </p:cNvPr>
          <p:cNvSpPr txBox="1"/>
          <p:nvPr/>
        </p:nvSpPr>
        <p:spPr>
          <a:xfrm>
            <a:off x="5950457" y="1554703"/>
            <a:ext cx="5965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Clinical </a:t>
            </a:r>
            <a:r>
              <a:rPr lang="nl-BE" dirty="0" err="1"/>
              <a:t>phenotype</a:t>
            </a:r>
            <a:r>
              <a:rPr lang="nl-BE" dirty="0"/>
              <a:t>: </a:t>
            </a:r>
            <a:r>
              <a:rPr lang="nl-BE" dirty="0" err="1"/>
              <a:t>seronegative</a:t>
            </a:r>
            <a:r>
              <a:rPr lang="nl-BE" dirty="0"/>
              <a:t> anti-</a:t>
            </a:r>
            <a:r>
              <a:rPr lang="nl-BE" dirty="0" err="1"/>
              <a:t>synthetase</a:t>
            </a:r>
            <a:r>
              <a:rPr lang="nl-BE" dirty="0"/>
              <a:t> </a:t>
            </a:r>
            <a:r>
              <a:rPr lang="nl-BE" dirty="0" err="1"/>
              <a:t>syndrome</a:t>
            </a:r>
            <a:endParaRPr lang="nl-BE" dirty="0"/>
          </a:p>
          <a:p>
            <a:endParaRPr lang="nl-BE" dirty="0"/>
          </a:p>
          <a:p>
            <a:r>
              <a:rPr lang="nl-BE" sz="1400" dirty="0" err="1"/>
              <a:t>Negative</a:t>
            </a:r>
            <a:r>
              <a:rPr lang="nl-BE" sz="1400" dirty="0"/>
              <a:t> </a:t>
            </a:r>
            <a:r>
              <a:rPr lang="nl-BE" sz="1400" dirty="0" err="1"/>
              <a:t>for</a:t>
            </a:r>
            <a:r>
              <a:rPr lang="nl-BE" sz="1400" dirty="0"/>
              <a:t> anti-</a:t>
            </a:r>
            <a:r>
              <a:rPr lang="nl-BE" sz="1400" dirty="0" err="1"/>
              <a:t>synthetase</a:t>
            </a:r>
            <a:r>
              <a:rPr lang="nl-BE" sz="1400" dirty="0"/>
              <a:t> Abs </a:t>
            </a:r>
            <a:r>
              <a:rPr lang="nl-BE" sz="1400" dirty="0" err="1"/>
              <a:t>by</a:t>
            </a:r>
            <a:r>
              <a:rPr lang="nl-BE" sz="1400" dirty="0"/>
              <a:t> dot blot </a:t>
            </a:r>
            <a:r>
              <a:rPr lang="nl-BE" sz="1400" dirty="0" err="1"/>
              <a:t>assays</a:t>
            </a:r>
            <a:r>
              <a:rPr lang="nl-BE" sz="1400" dirty="0"/>
              <a:t> </a:t>
            </a:r>
            <a:r>
              <a:rPr lang="nl-BE" sz="1400" dirty="0" err="1"/>
              <a:t>from</a:t>
            </a:r>
            <a:r>
              <a:rPr lang="nl-BE" sz="1400" dirty="0"/>
              <a:t> </a:t>
            </a:r>
            <a:r>
              <a:rPr lang="nl-BE" sz="1400" dirty="0" err="1"/>
              <a:t>Euroimmun</a:t>
            </a:r>
            <a:r>
              <a:rPr lang="nl-BE" sz="1400" dirty="0"/>
              <a:t> and D-</a:t>
            </a:r>
            <a:r>
              <a:rPr lang="nl-BE" sz="1400" dirty="0" err="1"/>
              <a:t>Tek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6C8F4-4EE0-44F2-B712-32AC2834DCE6}"/>
              </a:ext>
            </a:extLst>
          </p:cNvPr>
          <p:cNvSpPr txBox="1"/>
          <p:nvPr/>
        </p:nvSpPr>
        <p:spPr>
          <a:xfrm>
            <a:off x="5080369" y="504202"/>
            <a:ext cx="1454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Verdana" panose="020B0604030504040204" pitchFamily="34" charset="0"/>
                <a:ea typeface="Verdana" panose="020B0604030504040204" pitchFamily="34" charset="0"/>
              </a:rPr>
              <a:t>Anti-</a:t>
            </a:r>
            <a:r>
              <a:rPr lang="nl-BE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Ly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3760CF-B0DE-40EF-A2B2-27A876A9E46D}"/>
              </a:ext>
            </a:extLst>
          </p:cNvPr>
          <p:cNvSpPr txBox="1"/>
          <p:nvPr/>
        </p:nvSpPr>
        <p:spPr>
          <a:xfrm>
            <a:off x="522670" y="6392411"/>
            <a:ext cx="3753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Nicole Fabien, Frédéric </a:t>
            </a:r>
            <a:r>
              <a:rPr lang="en-US" sz="1400" dirty="0" err="1"/>
              <a:t>Coutant</a:t>
            </a:r>
            <a:r>
              <a:rPr lang="en-US" sz="1400" dirty="0"/>
              <a:t>, David Goncalves</a:t>
            </a:r>
          </a:p>
        </p:txBody>
      </p:sp>
    </p:spTree>
    <p:extLst>
      <p:ext uri="{BB962C8B-B14F-4D97-AF65-F5344CB8AC3E}">
        <p14:creationId xmlns:p14="http://schemas.microsoft.com/office/powerpoint/2010/main" val="90736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E2368A6-5E1C-49F3-B0F9-4BA9E5026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t="7749" r="23442" b="35892"/>
          <a:stretch/>
        </p:blipFill>
        <p:spPr>
          <a:xfrm>
            <a:off x="505891" y="1554703"/>
            <a:ext cx="4695169" cy="3503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BB64B0-4E18-4173-9914-AD33685C86CE}"/>
              </a:ext>
            </a:extLst>
          </p:cNvPr>
          <p:cNvSpPr txBox="1"/>
          <p:nvPr/>
        </p:nvSpPr>
        <p:spPr>
          <a:xfrm>
            <a:off x="5080369" y="504202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Verdana" panose="020B0604030504040204" pitchFamily="34" charset="0"/>
                <a:ea typeface="Verdana" panose="020B0604030504040204" pitchFamily="34" charset="0"/>
              </a:rPr>
              <a:t>Anti-OJ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74ED8-3330-4CA3-BE57-7F5D78B54921}"/>
              </a:ext>
            </a:extLst>
          </p:cNvPr>
          <p:cNvSpPr txBox="1"/>
          <p:nvPr/>
        </p:nvSpPr>
        <p:spPr>
          <a:xfrm>
            <a:off x="5950457" y="1554703"/>
            <a:ext cx="59658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Clinical </a:t>
            </a:r>
            <a:r>
              <a:rPr lang="nl-BE" dirty="0" err="1"/>
              <a:t>phenotype</a:t>
            </a:r>
            <a:r>
              <a:rPr lang="nl-BE" dirty="0"/>
              <a:t>: </a:t>
            </a:r>
            <a:r>
              <a:rPr lang="nl-BE" dirty="0" err="1"/>
              <a:t>seronegative</a:t>
            </a:r>
            <a:r>
              <a:rPr lang="nl-BE" dirty="0"/>
              <a:t> anti-</a:t>
            </a:r>
            <a:r>
              <a:rPr lang="nl-BE" dirty="0" err="1"/>
              <a:t>synthetase</a:t>
            </a:r>
            <a:r>
              <a:rPr lang="nl-BE" dirty="0"/>
              <a:t> </a:t>
            </a:r>
            <a:r>
              <a:rPr lang="nl-BE" dirty="0" err="1"/>
              <a:t>syndrome</a:t>
            </a:r>
            <a:endParaRPr lang="nl-BE" dirty="0"/>
          </a:p>
          <a:p>
            <a:endParaRPr lang="nl-BE" dirty="0"/>
          </a:p>
          <a:p>
            <a:r>
              <a:rPr lang="nl-BE" sz="1400" dirty="0" err="1"/>
              <a:t>Negative</a:t>
            </a:r>
            <a:r>
              <a:rPr lang="nl-BE" sz="1400" dirty="0"/>
              <a:t> </a:t>
            </a:r>
            <a:r>
              <a:rPr lang="nl-BE" sz="1400" dirty="0" err="1"/>
              <a:t>for</a:t>
            </a:r>
            <a:r>
              <a:rPr lang="nl-BE" sz="1400" dirty="0"/>
              <a:t> anti-</a:t>
            </a:r>
            <a:r>
              <a:rPr lang="nl-BE" sz="1400" dirty="0" err="1"/>
              <a:t>synthetase</a:t>
            </a:r>
            <a:r>
              <a:rPr lang="nl-BE" sz="1400" dirty="0"/>
              <a:t> Abs </a:t>
            </a:r>
            <a:r>
              <a:rPr lang="nl-BE" sz="1400" dirty="0" err="1"/>
              <a:t>by</a:t>
            </a:r>
            <a:r>
              <a:rPr lang="nl-BE" sz="1400" dirty="0"/>
              <a:t> dot blot </a:t>
            </a:r>
            <a:r>
              <a:rPr lang="nl-BE" sz="1400" dirty="0" err="1"/>
              <a:t>assays</a:t>
            </a:r>
            <a:r>
              <a:rPr lang="nl-BE" sz="1400" dirty="0"/>
              <a:t> </a:t>
            </a:r>
            <a:r>
              <a:rPr lang="nl-BE" sz="1400" dirty="0" err="1"/>
              <a:t>from</a:t>
            </a:r>
            <a:r>
              <a:rPr lang="nl-BE" sz="1400" dirty="0"/>
              <a:t> </a:t>
            </a:r>
            <a:r>
              <a:rPr lang="nl-BE" sz="1400" dirty="0" err="1"/>
              <a:t>Euroimmun</a:t>
            </a:r>
            <a:r>
              <a:rPr lang="nl-BE" sz="1400" dirty="0"/>
              <a:t>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03703-22D8-4519-806F-B0F3CF97B7DB}"/>
              </a:ext>
            </a:extLst>
          </p:cNvPr>
          <p:cNvSpPr txBox="1"/>
          <p:nvPr/>
        </p:nvSpPr>
        <p:spPr>
          <a:xfrm>
            <a:off x="5993792" y="5267371"/>
            <a:ext cx="612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ea typeface="Verdana" panose="020B0604030504040204" pitchFamily="34" charset="0"/>
              </a:rPr>
              <a:t>AIMP1/2	</a:t>
            </a:r>
            <a:r>
              <a:rPr lang="nl-BE" sz="1200" dirty="0" err="1">
                <a:ea typeface="Verdana" panose="020B0604030504040204" pitchFamily="34" charset="0"/>
              </a:rPr>
              <a:t>aminoacyl</a:t>
            </a:r>
            <a:r>
              <a:rPr lang="nl-BE" sz="1200" dirty="0">
                <a:ea typeface="Verdana" panose="020B0604030504040204" pitchFamily="34" charset="0"/>
              </a:rPr>
              <a:t> tRNA </a:t>
            </a:r>
            <a:r>
              <a:rPr lang="nl-BE" sz="1200" dirty="0" err="1">
                <a:ea typeface="Verdana" panose="020B0604030504040204" pitchFamily="34" charset="0"/>
              </a:rPr>
              <a:t>synthase</a:t>
            </a:r>
            <a:r>
              <a:rPr lang="nl-BE" sz="1200" dirty="0">
                <a:ea typeface="Verdana" panose="020B0604030504040204" pitchFamily="34" charset="0"/>
              </a:rPr>
              <a:t> </a:t>
            </a:r>
            <a:r>
              <a:rPr lang="nl-BE" sz="1200" dirty="0" err="1">
                <a:ea typeface="Verdana" panose="020B0604030504040204" pitchFamily="34" charset="0"/>
              </a:rPr>
              <a:t>interacting</a:t>
            </a:r>
            <a:r>
              <a:rPr lang="nl-BE" sz="1200" dirty="0">
                <a:ea typeface="Verdana" panose="020B0604030504040204" pitchFamily="34" charset="0"/>
              </a:rPr>
              <a:t> </a:t>
            </a:r>
            <a:r>
              <a:rPr lang="nl-BE" sz="1200" dirty="0" err="1">
                <a:ea typeface="Verdana" panose="020B0604030504040204" pitchFamily="34" charset="0"/>
              </a:rPr>
              <a:t>multifunctional</a:t>
            </a:r>
            <a:r>
              <a:rPr lang="nl-BE" sz="1200" dirty="0">
                <a:ea typeface="Verdana" panose="020B0604030504040204" pitchFamily="34" charset="0"/>
              </a:rPr>
              <a:t> </a:t>
            </a:r>
            <a:r>
              <a:rPr lang="nl-BE" sz="1200" dirty="0" err="1">
                <a:ea typeface="Verdana" panose="020B0604030504040204" pitchFamily="34" charset="0"/>
              </a:rPr>
              <a:t>protein</a:t>
            </a:r>
            <a:r>
              <a:rPr lang="nl-BE" sz="1200" dirty="0">
                <a:ea typeface="Verdana" panose="020B0604030504040204" pitchFamily="34" charset="0"/>
              </a:rPr>
              <a:t> 1/2</a:t>
            </a:r>
          </a:p>
          <a:p>
            <a:r>
              <a:rPr lang="nl-BE" sz="1200" dirty="0">
                <a:ea typeface="Verdana" panose="020B0604030504040204" pitchFamily="34" charset="0"/>
              </a:rPr>
              <a:t>EPRS	</a:t>
            </a:r>
            <a:r>
              <a:rPr lang="nl-BE" sz="1200" dirty="0" err="1">
                <a:ea typeface="Verdana" panose="020B0604030504040204" pitchFamily="34" charset="0"/>
              </a:rPr>
              <a:t>Bifunctional</a:t>
            </a:r>
            <a:r>
              <a:rPr lang="nl-BE" sz="1200" dirty="0">
                <a:ea typeface="Verdana" panose="020B0604030504040204" pitchFamily="34" charset="0"/>
              </a:rPr>
              <a:t> </a:t>
            </a:r>
            <a:r>
              <a:rPr lang="nl-BE" sz="1200" dirty="0" err="1">
                <a:ea typeface="Verdana" panose="020B0604030504040204" pitchFamily="34" charset="0"/>
              </a:rPr>
              <a:t>glutamate</a:t>
            </a:r>
            <a:r>
              <a:rPr lang="nl-BE" sz="1200" dirty="0">
                <a:ea typeface="Verdana" panose="020B0604030504040204" pitchFamily="34" charset="0"/>
              </a:rPr>
              <a:t>/</a:t>
            </a:r>
            <a:r>
              <a:rPr lang="nl-BE" sz="1200" dirty="0" err="1">
                <a:ea typeface="Verdana" panose="020B0604030504040204" pitchFamily="34" charset="0"/>
              </a:rPr>
              <a:t>proline</a:t>
            </a:r>
            <a:r>
              <a:rPr lang="nl-BE" sz="1200" dirty="0">
                <a:ea typeface="Verdana" panose="020B0604030504040204" pitchFamily="34" charset="0"/>
              </a:rPr>
              <a:t>—tRNA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  <a:p>
            <a:r>
              <a:rPr lang="nl-BE" sz="1200" dirty="0">
                <a:ea typeface="Verdana" panose="020B0604030504040204" pitchFamily="34" charset="0"/>
              </a:rPr>
              <a:t>EEF 1E1	</a:t>
            </a:r>
            <a:r>
              <a:rPr lang="nl-BE" sz="1200" dirty="0" err="1">
                <a:ea typeface="Verdana" panose="020B0604030504040204" pitchFamily="34" charset="0"/>
              </a:rPr>
              <a:t>eukaryotic</a:t>
            </a:r>
            <a:r>
              <a:rPr lang="nl-BE" sz="1200" dirty="0">
                <a:ea typeface="Verdana" panose="020B0604030504040204" pitchFamily="34" charset="0"/>
              </a:rPr>
              <a:t> </a:t>
            </a:r>
            <a:r>
              <a:rPr lang="nl-BE" sz="1200" dirty="0" err="1">
                <a:ea typeface="Verdana" panose="020B0604030504040204" pitchFamily="34" charset="0"/>
              </a:rPr>
              <a:t>translation</a:t>
            </a:r>
            <a:r>
              <a:rPr lang="nl-BE" sz="1200" dirty="0">
                <a:ea typeface="Verdana" panose="020B0604030504040204" pitchFamily="34" charset="0"/>
              </a:rPr>
              <a:t> </a:t>
            </a:r>
            <a:r>
              <a:rPr lang="nl-BE" sz="1200" dirty="0" err="1">
                <a:ea typeface="Verdana" panose="020B0604030504040204" pitchFamily="34" charset="0"/>
              </a:rPr>
              <a:t>elongation</a:t>
            </a:r>
            <a:r>
              <a:rPr lang="nl-BE" sz="1200" dirty="0">
                <a:ea typeface="Verdana" panose="020B0604030504040204" pitchFamily="34" charset="0"/>
              </a:rPr>
              <a:t> factor 1 epsilon 1 </a:t>
            </a:r>
            <a:endParaRPr lang="en-US" sz="1200" dirty="0">
              <a:ea typeface="Verdana" panose="020B0604030504040204" pitchFamily="34" charset="0"/>
            </a:endParaRPr>
          </a:p>
        </p:txBody>
      </p:sp>
      <p:pic>
        <p:nvPicPr>
          <p:cNvPr id="8" name="Afbeelding 10">
            <a:extLst>
              <a:ext uri="{FF2B5EF4-FFF2-40B4-BE49-F238E27FC236}">
                <a16:creationId xmlns:a16="http://schemas.microsoft.com/office/drawing/2014/main" id="{79C426F0-005A-4577-8096-67A6C5C63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t="8626" r="24322" b="35672"/>
          <a:stretch/>
        </p:blipFill>
        <p:spPr>
          <a:xfrm>
            <a:off x="505891" y="1554702"/>
            <a:ext cx="4695168" cy="3503857"/>
          </a:xfrm>
          <a:prstGeom prst="rect">
            <a:avLst/>
          </a:prstGeom>
        </p:spPr>
      </p:pic>
      <p:pic>
        <p:nvPicPr>
          <p:cNvPr id="9" name="Afbeelding 7">
            <a:extLst>
              <a:ext uri="{FF2B5EF4-FFF2-40B4-BE49-F238E27FC236}">
                <a16:creationId xmlns:a16="http://schemas.microsoft.com/office/drawing/2014/main" id="{ABE88225-C91B-4996-A52F-2A6A2E1B1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30090"/>
          <a:stretch/>
        </p:blipFill>
        <p:spPr>
          <a:xfrm>
            <a:off x="5634369" y="2416477"/>
            <a:ext cx="3149532" cy="2664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6A49D-873B-4DAC-8B37-3400EE1B26D6}"/>
              </a:ext>
            </a:extLst>
          </p:cNvPr>
          <p:cNvSpPr txBox="1"/>
          <p:nvPr/>
        </p:nvSpPr>
        <p:spPr>
          <a:xfrm>
            <a:off x="8706428" y="2862044"/>
            <a:ext cx="3415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ea typeface="Verdana" panose="020B0604030504040204" pitchFamily="34" charset="0"/>
              </a:rPr>
              <a:t>IARS 	</a:t>
            </a:r>
            <a:r>
              <a:rPr lang="nl-BE" sz="1200" dirty="0" err="1">
                <a:ea typeface="Verdana" panose="020B0604030504040204" pitchFamily="34" charset="0"/>
              </a:rPr>
              <a:t>isoleucine</a:t>
            </a:r>
            <a:r>
              <a:rPr lang="nl-BE" sz="1200" dirty="0">
                <a:ea typeface="Verdana" panose="020B0604030504040204" pitchFamily="34" charset="0"/>
              </a:rPr>
              <a:t>-tRNA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  <a:p>
            <a:r>
              <a:rPr lang="nl-BE" sz="1200" dirty="0">
                <a:ea typeface="Verdana" panose="020B0604030504040204" pitchFamily="34" charset="0"/>
              </a:rPr>
              <a:t>LARS	</a:t>
            </a:r>
            <a:r>
              <a:rPr lang="nl-BE" sz="1200" dirty="0" err="1">
                <a:ea typeface="Verdana" panose="020B0604030504040204" pitchFamily="34" charset="0"/>
              </a:rPr>
              <a:t>leucine</a:t>
            </a:r>
            <a:r>
              <a:rPr lang="nl-BE" sz="1200" dirty="0">
                <a:ea typeface="Verdana" panose="020B0604030504040204" pitchFamily="34" charset="0"/>
              </a:rPr>
              <a:t>-tRNA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  <a:p>
            <a:r>
              <a:rPr lang="nl-BE" sz="1200" dirty="0">
                <a:ea typeface="Verdana" panose="020B0604030504040204" pitchFamily="34" charset="0"/>
              </a:rPr>
              <a:t>RARS	arginine-tRNA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  <a:p>
            <a:r>
              <a:rPr lang="nl-BE" sz="1200" dirty="0">
                <a:ea typeface="Verdana" panose="020B0604030504040204" pitchFamily="34" charset="0"/>
              </a:rPr>
              <a:t>QARS	glutamine-tRNA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  <a:p>
            <a:r>
              <a:rPr lang="nl-BE" sz="1200" dirty="0">
                <a:ea typeface="Verdana" panose="020B0604030504040204" pitchFamily="34" charset="0"/>
              </a:rPr>
              <a:t>KARS	lysine-tRNA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  <a:p>
            <a:r>
              <a:rPr lang="nl-BE" sz="1200" dirty="0">
                <a:ea typeface="Verdana" panose="020B0604030504040204" pitchFamily="34" charset="0"/>
              </a:rPr>
              <a:t>DARS	</a:t>
            </a:r>
            <a:r>
              <a:rPr lang="nl-BE" sz="1200" dirty="0" err="1">
                <a:ea typeface="Verdana" panose="020B0604030504040204" pitchFamily="34" charset="0"/>
              </a:rPr>
              <a:t>asparatate</a:t>
            </a:r>
            <a:r>
              <a:rPr lang="nl-BE" sz="1200" dirty="0">
                <a:ea typeface="Verdana" panose="020B0604030504040204" pitchFamily="34" charset="0"/>
              </a:rPr>
              <a:t>-tRNA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  <a:p>
            <a:r>
              <a:rPr lang="nl-BE" sz="1200" dirty="0">
                <a:ea typeface="Verdana" panose="020B0604030504040204" pitchFamily="34" charset="0"/>
              </a:rPr>
              <a:t>MARS	</a:t>
            </a:r>
            <a:r>
              <a:rPr lang="nl-BE" sz="1200" dirty="0" err="1">
                <a:ea typeface="Verdana" panose="020B0604030504040204" pitchFamily="34" charset="0"/>
              </a:rPr>
              <a:t>methionine</a:t>
            </a:r>
            <a:r>
              <a:rPr lang="nl-BE" sz="1200" dirty="0">
                <a:ea typeface="Verdana" panose="020B0604030504040204" pitchFamily="34" charset="0"/>
              </a:rPr>
              <a:t>-tRNA </a:t>
            </a:r>
            <a:r>
              <a:rPr lang="nl-BE" sz="1200" dirty="0" err="1">
                <a:ea typeface="Verdana" panose="020B0604030504040204" pitchFamily="34" charset="0"/>
              </a:rPr>
              <a:t>synthetase</a:t>
            </a:r>
            <a:endParaRPr lang="nl-BE" sz="1200" dirty="0"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E343A-BB12-4F00-AAD0-3EB0949C4D5A}"/>
              </a:ext>
            </a:extLst>
          </p:cNvPr>
          <p:cNvSpPr txBox="1"/>
          <p:nvPr/>
        </p:nvSpPr>
        <p:spPr>
          <a:xfrm>
            <a:off x="522670" y="6392411"/>
            <a:ext cx="2864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Sylvain </a:t>
            </a:r>
            <a:r>
              <a:rPr lang="en-US" sz="1400" dirty="0" err="1"/>
              <a:t>Dubucquoi</a:t>
            </a:r>
            <a:r>
              <a:rPr lang="en-US" sz="1400" dirty="0"/>
              <a:t>, Sébastien </a:t>
            </a:r>
            <a:r>
              <a:rPr lang="en-US" sz="1400" dirty="0" err="1"/>
              <a:t>Sanges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060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DEFAA9-4EFC-2DCB-598E-FD64D798EE5B}"/>
              </a:ext>
            </a:extLst>
          </p:cNvPr>
          <p:cNvGraphicFramePr>
            <a:graphicFrameLocks noGrp="1"/>
          </p:cNvGraphicFramePr>
          <p:nvPr/>
        </p:nvGraphicFramePr>
        <p:xfrm>
          <a:off x="3161212" y="1389909"/>
          <a:ext cx="5155474" cy="2982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535">
                  <a:extLst>
                    <a:ext uri="{9D8B030D-6E8A-4147-A177-3AD203B41FA5}">
                      <a16:colId xmlns:a16="http://schemas.microsoft.com/office/drawing/2014/main" val="186855906"/>
                    </a:ext>
                  </a:extLst>
                </a:gridCol>
                <a:gridCol w="1932527">
                  <a:extLst>
                    <a:ext uri="{9D8B030D-6E8A-4147-A177-3AD203B41FA5}">
                      <a16:colId xmlns:a16="http://schemas.microsoft.com/office/drawing/2014/main" val="2972001442"/>
                    </a:ext>
                  </a:extLst>
                </a:gridCol>
                <a:gridCol w="1423412">
                  <a:extLst>
                    <a:ext uri="{9D8B030D-6E8A-4147-A177-3AD203B41FA5}">
                      <a16:colId xmlns:a16="http://schemas.microsoft.com/office/drawing/2014/main" val="1013288491"/>
                    </a:ext>
                  </a:extLst>
                </a:gridCol>
              </a:tblGrid>
              <a:tr h="5220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Aminoacyl-tRNA synthetase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AA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b="1" noProof="0" dirty="0">
                          <a:solidFill>
                            <a:schemeClr val="tx1"/>
                          </a:solidFill>
                        </a:rPr>
                        <a:t>Autoantistof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113883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HARS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Histidine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Jo-1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489876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Threonine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PL-7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479510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Alanine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PL-12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705826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GARS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Glycine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172506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Isoleucine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927296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Asparagine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086482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Phenylalanine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Zo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543125"/>
                  </a:ext>
                </a:extLst>
              </a:tr>
              <a:tr h="30761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YARS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Tyrosine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YRS/Ha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7748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8ED8953-7C81-2D54-CC48-350F5B004D4D}"/>
              </a:ext>
            </a:extLst>
          </p:cNvPr>
          <p:cNvSpPr/>
          <p:nvPr/>
        </p:nvSpPr>
        <p:spPr>
          <a:xfrm>
            <a:off x="3092634" y="1864831"/>
            <a:ext cx="5293720" cy="4005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F175169-064E-528C-5C3A-27CAEDD0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5280619"/>
            <a:ext cx="11144397" cy="9387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MAER AALEELVK LQGER VR GLK QQK 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"/>
              </a:rPr>
              <a:t>ASAELIEEEVAK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 LLK LK AQLGPDESK QK FVLK TPK GTR DYSPR QMAVR EK VFDVIIR CFK R HGAEVIDTPVFELK ETLMGK  </a:t>
            </a:r>
            <a:b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</a:b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YGEDSK LIYDLK DQGGELLSLR YDLTVPFAR YLAMNK LTNIK R YHIAK VYR R DNPAMTR GR YR EFYQCDFDIAGNFDPMIPDAECLK IMCEILSSLQIGDFLVK  </a:t>
            </a:r>
            <a:b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</a:b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VNDR R ILDGMFAICGVSDSK FR TICSSVDK LDK VSWEEVK NEMVGEK GLAPEVADR 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"/>
              </a:rPr>
              <a:t>IGDYVQQHGGVSLVEQLLQDPK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 LSQNK QALEGLGDLK LLFEYLTLFGIDDK  </a:t>
            </a:r>
            <a:b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</a:b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ISFDLSLAR GLDYYTGVIYEAVLLQTPAQAGEEPLGVGSVAAGGR YDGLVGMFDPK GR K VPCVGLSIGVER 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"/>
              </a:rPr>
              <a:t>IFSIVEQR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 LEALEEK IR 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"/>
              </a:rPr>
              <a:t>TTETQVLVASAQK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  </a:t>
            </a:r>
            <a:b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</a:b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K LLEER LK 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"/>
              </a:rPr>
              <a:t>LVSELWDAGIK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 AELLYK K NPK LLNQLQYCEEAGIPLVAIIGEQELK DGVIK LR SVTSR EEVDVR R EDLVEEIK R </a:t>
            </a:r>
            <a:r>
              <a:rPr kumimoji="0" lang="nl-BE" altLang="nl-BE" sz="1100" i="0" u="none" strike="noStrike" cap="none" normalizeH="0" baseline="0" dirty="0" err="1">
                <a:ln>
                  <a:noFill/>
                </a:ln>
                <a:effectLst/>
                <a:latin typeface="courier"/>
              </a:rPr>
              <a:t>R</a:t>
            </a:r>
            <a:r>
              <a:rPr kumimoji="0" lang="nl-BE" altLang="nl-BE" sz="1100" i="0" u="none" strike="noStrike" cap="none" normalizeH="0" baseline="0" dirty="0">
                <a:ln>
                  <a:noFill/>
                </a:ln>
                <a:effectLst/>
                <a:latin typeface="courier"/>
              </a:rPr>
              <a:t> TGQPLCIC</a:t>
            </a:r>
            <a:r>
              <a:rPr kumimoji="0" lang="nl-BE" altLang="nl-BE" sz="105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nl-BE" altLang="nl-BE" sz="28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84C77-F2D8-0D07-AC46-65D82C8DD2EC}"/>
              </a:ext>
            </a:extLst>
          </p:cNvPr>
          <p:cNvSpPr txBox="1"/>
          <p:nvPr/>
        </p:nvSpPr>
        <p:spPr>
          <a:xfrm>
            <a:off x="838199" y="4795959"/>
            <a:ext cx="216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Sequence HARS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AFAA0-6BFC-F585-4817-D9ADC0A93087}"/>
              </a:ext>
            </a:extLst>
          </p:cNvPr>
          <p:cNvSpPr txBox="1"/>
          <p:nvPr/>
        </p:nvSpPr>
        <p:spPr>
          <a:xfrm>
            <a:off x="1488309" y="407829"/>
            <a:ext cx="921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Goal = creating a multiplex test to detect all aminoacyl-tRNA synthetases</a:t>
            </a:r>
          </a:p>
        </p:txBody>
      </p:sp>
    </p:spTree>
    <p:extLst>
      <p:ext uri="{BB962C8B-B14F-4D97-AF65-F5344CB8AC3E}">
        <p14:creationId xmlns:p14="http://schemas.microsoft.com/office/powerpoint/2010/main" val="469083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13FBF-CC9E-C16F-2715-4C4A529F385B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Multiplex of 5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putative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HARS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peptides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E613C-5CC1-ADEE-CEA2-E2E97094A19F}"/>
              </a:ext>
            </a:extLst>
          </p:cNvPr>
          <p:cNvSpPr txBox="1"/>
          <p:nvPr/>
        </p:nvSpPr>
        <p:spPr>
          <a:xfrm>
            <a:off x="0" y="368424"/>
            <a:ext cx="3323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sample: ASYS_003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586E8C4-E7F3-50CE-BEBB-49A37860A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" t="8752" r="3088" b="8892"/>
          <a:stretch/>
        </p:blipFill>
        <p:spPr>
          <a:xfrm>
            <a:off x="209871" y="778598"/>
            <a:ext cx="11772258" cy="5804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1232A1-29BE-7067-AC32-320F81AAD38D}"/>
              </a:ext>
            </a:extLst>
          </p:cNvPr>
          <p:cNvSpPr/>
          <p:nvPr/>
        </p:nvSpPr>
        <p:spPr>
          <a:xfrm>
            <a:off x="4716855" y="1041149"/>
            <a:ext cx="497941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BEC74-1DA7-A024-6E8F-4DBC3DE3142A}"/>
              </a:ext>
            </a:extLst>
          </p:cNvPr>
          <p:cNvSpPr/>
          <p:nvPr/>
        </p:nvSpPr>
        <p:spPr>
          <a:xfrm>
            <a:off x="2263366" y="2154725"/>
            <a:ext cx="570369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0F8719-491E-40B7-E2AC-630C81C421EA}"/>
              </a:ext>
            </a:extLst>
          </p:cNvPr>
          <p:cNvSpPr/>
          <p:nvPr/>
        </p:nvSpPr>
        <p:spPr>
          <a:xfrm>
            <a:off x="3675705" y="3284900"/>
            <a:ext cx="452673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DF6E78-43A9-57D6-96F1-9B05734766C9}"/>
              </a:ext>
            </a:extLst>
          </p:cNvPr>
          <p:cNvSpPr/>
          <p:nvPr/>
        </p:nvSpPr>
        <p:spPr>
          <a:xfrm>
            <a:off x="2607398" y="4380370"/>
            <a:ext cx="452673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659241-9E36-00CF-17C6-CDACCFF516EC}"/>
              </a:ext>
            </a:extLst>
          </p:cNvPr>
          <p:cNvSpPr/>
          <p:nvPr/>
        </p:nvSpPr>
        <p:spPr>
          <a:xfrm>
            <a:off x="1546631" y="5487913"/>
            <a:ext cx="452673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3072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13FBF-CC9E-C16F-2715-4C4A529F385B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Multiplex of 5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putative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HARS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peptides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E613C-5CC1-ADEE-CEA2-E2E97094A19F}"/>
              </a:ext>
            </a:extLst>
          </p:cNvPr>
          <p:cNvSpPr txBox="1"/>
          <p:nvPr/>
        </p:nvSpPr>
        <p:spPr>
          <a:xfrm>
            <a:off x="0" y="368424"/>
            <a:ext cx="3323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sample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13F503-6BED-C77A-F89E-CDA7863C2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" t="8797" r="3148" b="9197"/>
          <a:stretch/>
        </p:blipFill>
        <p:spPr>
          <a:xfrm>
            <a:off x="185547" y="805758"/>
            <a:ext cx="11792188" cy="5795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54853C-EEB0-25AB-DB12-BF77CEA0F49D}"/>
              </a:ext>
            </a:extLst>
          </p:cNvPr>
          <p:cNvSpPr/>
          <p:nvPr/>
        </p:nvSpPr>
        <p:spPr>
          <a:xfrm>
            <a:off x="2263366" y="2181884"/>
            <a:ext cx="570369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8C21E-29A3-1348-13A2-3493EF93BD89}"/>
              </a:ext>
            </a:extLst>
          </p:cNvPr>
          <p:cNvSpPr/>
          <p:nvPr/>
        </p:nvSpPr>
        <p:spPr>
          <a:xfrm>
            <a:off x="3675705" y="3303006"/>
            <a:ext cx="452673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0A3B84-7855-0323-99F0-158C7C0A6BA8}"/>
              </a:ext>
            </a:extLst>
          </p:cNvPr>
          <p:cNvSpPr/>
          <p:nvPr/>
        </p:nvSpPr>
        <p:spPr>
          <a:xfrm>
            <a:off x="2607398" y="4407529"/>
            <a:ext cx="452673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0E406B-316D-1282-46AB-38C57DF603EA}"/>
              </a:ext>
            </a:extLst>
          </p:cNvPr>
          <p:cNvSpPr/>
          <p:nvPr/>
        </p:nvSpPr>
        <p:spPr>
          <a:xfrm>
            <a:off x="1546631" y="5515072"/>
            <a:ext cx="452673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F7FB6A-A621-3289-EEAE-EDF4537A6BCE}"/>
              </a:ext>
            </a:extLst>
          </p:cNvPr>
          <p:cNvSpPr/>
          <p:nvPr/>
        </p:nvSpPr>
        <p:spPr>
          <a:xfrm>
            <a:off x="4716855" y="1059255"/>
            <a:ext cx="497941" cy="109547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580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F75352-86FE-28F6-1E0A-40EE3DED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12" y="289744"/>
            <a:ext cx="10515600" cy="575401"/>
          </a:xfrm>
        </p:spPr>
        <p:txBody>
          <a:bodyPr>
            <a:normAutofit/>
          </a:bodyPr>
          <a:lstStyle/>
          <a:p>
            <a:r>
              <a:rPr lang="nl-BE" sz="3200" dirty="0"/>
              <a:t>Peak </a:t>
            </a:r>
            <a:r>
              <a:rPr lang="nl-BE" sz="3200" dirty="0" err="1"/>
              <a:t>intensities</a:t>
            </a:r>
            <a:r>
              <a:rPr lang="nl-BE" sz="3200" dirty="0"/>
              <a:t> MRM multiplex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80972ED-120E-735F-8F29-89A32A7644E2}"/>
              </a:ext>
            </a:extLst>
          </p:cNvPr>
          <p:cNvGraphicFramePr>
            <a:graphicFrameLocks/>
          </p:cNvGraphicFramePr>
          <p:nvPr/>
        </p:nvGraphicFramePr>
        <p:xfrm>
          <a:off x="71571" y="1688105"/>
          <a:ext cx="4048125" cy="248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4B71E4B-73E0-5FF0-AA5A-0A84B4116B7E}"/>
              </a:ext>
            </a:extLst>
          </p:cNvPr>
          <p:cNvGraphicFramePr>
            <a:graphicFrameLocks/>
          </p:cNvGraphicFramePr>
          <p:nvPr/>
        </p:nvGraphicFramePr>
        <p:xfrm>
          <a:off x="4081596" y="1764305"/>
          <a:ext cx="4048125" cy="248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35B4EBF-AEAC-BB6F-B8C9-39AF31E18D26}"/>
              </a:ext>
            </a:extLst>
          </p:cNvPr>
          <p:cNvGraphicFramePr>
            <a:graphicFrameLocks/>
          </p:cNvGraphicFramePr>
          <p:nvPr/>
        </p:nvGraphicFramePr>
        <p:xfrm>
          <a:off x="8091621" y="1764305"/>
          <a:ext cx="4048125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8A1A1E0-2289-390F-4183-4ECF4AB9EC99}"/>
              </a:ext>
            </a:extLst>
          </p:cNvPr>
          <p:cNvGraphicFramePr>
            <a:graphicFrameLocks/>
          </p:cNvGraphicFramePr>
          <p:nvPr/>
        </p:nvGraphicFramePr>
        <p:xfrm>
          <a:off x="2305183" y="4364629"/>
          <a:ext cx="4048125" cy="248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C33EE37-C205-0CE2-AE89-61DAF4B2EC52}"/>
              </a:ext>
            </a:extLst>
          </p:cNvPr>
          <p:cNvGraphicFramePr>
            <a:graphicFrameLocks/>
          </p:cNvGraphicFramePr>
          <p:nvPr/>
        </p:nvGraphicFramePr>
        <p:xfrm>
          <a:off x="6405696" y="4364630"/>
          <a:ext cx="4048125" cy="248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4B68BD8-8E02-52AA-CD6A-8D27B44CB2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21915" y="42185"/>
          <a:ext cx="4464097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534">
                  <a:extLst>
                    <a:ext uri="{9D8B030D-6E8A-4147-A177-3AD203B41FA5}">
                      <a16:colId xmlns:a16="http://schemas.microsoft.com/office/drawing/2014/main" val="2885938380"/>
                    </a:ext>
                  </a:extLst>
                </a:gridCol>
                <a:gridCol w="1882563">
                  <a:extLst>
                    <a:ext uri="{9D8B030D-6E8A-4147-A177-3AD203B41FA5}">
                      <a16:colId xmlns:a16="http://schemas.microsoft.com/office/drawing/2014/main" val="3014066966"/>
                    </a:ext>
                  </a:extLst>
                </a:gridCol>
              </a:tblGrid>
              <a:tr h="16209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Proteotypic</a:t>
                      </a:r>
                      <a:r>
                        <a:rPr lang="en-GB" sz="1200" dirty="0"/>
                        <a:t> peptides of HARS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Retention time (minutes)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194451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ASAELIEEEVAK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9,47 – 9,49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691626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IGDYVQQHGGVSLVEQLLQDPK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14,83 – 14,84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35079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TTETQVLVASAQK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7,81 – 7,83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287862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IFSIVEQR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10,22 – 10,24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813492"/>
                  </a:ext>
                </a:extLst>
              </a:tr>
              <a:tr h="16209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LVSELWDAGIK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12,65 – 12,66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398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867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446F-F458-4F77-BD08-86D1F41B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RuvBL1/2</a:t>
            </a:r>
          </a:p>
        </p:txBody>
      </p:sp>
      <p:pic>
        <p:nvPicPr>
          <p:cNvPr id="13314" name="Picture 2" descr="RUVBL — ITQB">
            <a:extLst>
              <a:ext uri="{FF2B5EF4-FFF2-40B4-BE49-F238E27FC236}">
                <a16:creationId xmlns:a16="http://schemas.microsoft.com/office/drawing/2014/main" id="{D5E2FE04-6C2B-4EDE-B505-F2484B0FBC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2096294"/>
            <a:ext cx="3657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5A84B-321E-4D52-BA51-9B38B8D1F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3847" y="1825625"/>
            <a:ext cx="6442744" cy="4351338"/>
          </a:xfrm>
        </p:spPr>
        <p:txBody>
          <a:bodyPr/>
          <a:lstStyle/>
          <a:p>
            <a:r>
              <a:rPr lang="nl-BE" dirty="0" err="1"/>
              <a:t>RuvB</a:t>
            </a:r>
            <a:r>
              <a:rPr lang="nl-BE" dirty="0"/>
              <a:t> like AAA </a:t>
            </a:r>
            <a:r>
              <a:rPr lang="nl-BE" dirty="0" err="1"/>
              <a:t>ATPase</a:t>
            </a:r>
            <a:endParaRPr lang="nl-BE" dirty="0"/>
          </a:p>
          <a:p>
            <a:pPr lvl="1"/>
            <a:r>
              <a:rPr lang="nl-BE" sz="2000" dirty="0"/>
              <a:t>‘</a:t>
            </a:r>
            <a:r>
              <a:rPr lang="nl-BE" sz="2000" b="1" dirty="0" err="1"/>
              <a:t>A</a:t>
            </a:r>
            <a:r>
              <a:rPr lang="nl-BE" sz="2000" dirty="0" err="1"/>
              <a:t>TPase</a:t>
            </a:r>
            <a:r>
              <a:rPr lang="nl-BE" sz="2000" dirty="0"/>
              <a:t> </a:t>
            </a:r>
            <a:r>
              <a:rPr lang="nl-BE" sz="2000" b="1" dirty="0" err="1"/>
              <a:t>A</a:t>
            </a:r>
            <a:r>
              <a:rPr lang="nl-BE" sz="2000" dirty="0" err="1"/>
              <a:t>ssociated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diverse </a:t>
            </a:r>
            <a:r>
              <a:rPr lang="nl-BE" sz="2000" dirty="0" err="1"/>
              <a:t>cellular</a:t>
            </a:r>
            <a:r>
              <a:rPr lang="nl-BE" sz="2000" dirty="0"/>
              <a:t> </a:t>
            </a:r>
            <a:r>
              <a:rPr lang="nl-BE" sz="2000" b="1" dirty="0" err="1"/>
              <a:t>A</a:t>
            </a:r>
            <a:r>
              <a:rPr lang="nl-BE" sz="2000" dirty="0" err="1"/>
              <a:t>ctivities</a:t>
            </a:r>
            <a:r>
              <a:rPr lang="nl-BE" sz="2000" dirty="0"/>
              <a:t>’</a:t>
            </a:r>
          </a:p>
          <a:p>
            <a:r>
              <a:rPr lang="nl-BE" dirty="0" err="1"/>
              <a:t>Hexamere</a:t>
            </a:r>
            <a:r>
              <a:rPr lang="nl-BE" dirty="0"/>
              <a:t>: </a:t>
            </a:r>
            <a:r>
              <a:rPr lang="nl-BE" dirty="0" err="1"/>
              <a:t>essential</a:t>
            </a:r>
            <a:r>
              <a:rPr lang="nl-BE" dirty="0"/>
              <a:t> ATP-binding</a:t>
            </a:r>
          </a:p>
          <a:p>
            <a:r>
              <a:rPr lang="nl-BE" dirty="0" err="1"/>
              <a:t>ATPase</a:t>
            </a:r>
            <a:r>
              <a:rPr lang="nl-BE" dirty="0"/>
              <a:t> activiteit</a:t>
            </a:r>
          </a:p>
          <a:p>
            <a:pPr lvl="1"/>
            <a:r>
              <a:rPr lang="nl-BE" sz="2000" dirty="0" err="1"/>
              <a:t>Chromatin</a:t>
            </a:r>
            <a:r>
              <a:rPr lang="nl-BE" sz="2000" dirty="0"/>
              <a:t> </a:t>
            </a:r>
            <a:r>
              <a:rPr lang="nl-BE" sz="2000" dirty="0" err="1"/>
              <a:t>remodeling</a:t>
            </a:r>
            <a:endParaRPr lang="nl-BE" sz="2000" dirty="0"/>
          </a:p>
          <a:p>
            <a:pPr lvl="1"/>
            <a:r>
              <a:rPr lang="nl-BE" sz="2000" dirty="0" err="1"/>
              <a:t>Transcription</a:t>
            </a:r>
            <a:r>
              <a:rPr lang="nl-BE" sz="2000" dirty="0"/>
              <a:t> </a:t>
            </a:r>
            <a:r>
              <a:rPr lang="nl-BE" sz="2000" dirty="0" err="1"/>
              <a:t>regulation</a:t>
            </a:r>
            <a:endParaRPr lang="nl-BE" sz="2000" dirty="0"/>
          </a:p>
          <a:p>
            <a:pPr lvl="1"/>
            <a:r>
              <a:rPr lang="nl-BE" sz="2000" dirty="0"/>
              <a:t>DNA </a:t>
            </a:r>
            <a:r>
              <a:rPr lang="nl-BE" sz="2000" dirty="0" err="1"/>
              <a:t>repair</a:t>
            </a:r>
            <a:endParaRPr lang="nl-BE" sz="2000" dirty="0"/>
          </a:p>
          <a:p>
            <a:r>
              <a:rPr lang="nl-BE" dirty="0" err="1"/>
              <a:t>Chaperone</a:t>
            </a:r>
            <a:r>
              <a:rPr lang="nl-BE" dirty="0"/>
              <a:t> </a:t>
            </a:r>
            <a:r>
              <a:rPr lang="nl-BE" dirty="0" err="1"/>
              <a:t>activity</a:t>
            </a:r>
            <a:endParaRPr lang="nl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17AB3-25A4-4B12-87CF-4FB2D9CEF246}"/>
              </a:ext>
            </a:extLst>
          </p:cNvPr>
          <p:cNvSpPr txBox="1"/>
          <p:nvPr/>
        </p:nvSpPr>
        <p:spPr>
          <a:xfrm>
            <a:off x="1482571" y="2530136"/>
            <a:ext cx="35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BCD4-F721-4E5D-A09C-5D39B0D0183D}"/>
              </a:ext>
            </a:extLst>
          </p:cNvPr>
          <p:cNvSpPr txBox="1"/>
          <p:nvPr/>
        </p:nvSpPr>
        <p:spPr>
          <a:xfrm>
            <a:off x="2558249" y="5434614"/>
            <a:ext cx="35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4E791-53E0-45C3-8F48-BB53ADD8E96E}"/>
              </a:ext>
            </a:extLst>
          </p:cNvPr>
          <p:cNvSpPr txBox="1"/>
          <p:nvPr/>
        </p:nvSpPr>
        <p:spPr>
          <a:xfrm>
            <a:off x="4818356" y="2650270"/>
            <a:ext cx="35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9EAEA-E58D-413A-A460-28BCA2C32F83}"/>
              </a:ext>
            </a:extLst>
          </p:cNvPr>
          <p:cNvSpPr txBox="1"/>
          <p:nvPr/>
        </p:nvSpPr>
        <p:spPr>
          <a:xfrm>
            <a:off x="1225118" y="4776186"/>
            <a:ext cx="25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CF766-02A1-4E59-8067-4647AB86C75F}"/>
              </a:ext>
            </a:extLst>
          </p:cNvPr>
          <p:cNvSpPr txBox="1"/>
          <p:nvPr/>
        </p:nvSpPr>
        <p:spPr>
          <a:xfrm>
            <a:off x="3429000" y="1690688"/>
            <a:ext cx="25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7FC259-89D2-4C96-BFE4-7FA9955625D8}"/>
              </a:ext>
            </a:extLst>
          </p:cNvPr>
          <p:cNvSpPr txBox="1"/>
          <p:nvPr/>
        </p:nvSpPr>
        <p:spPr>
          <a:xfrm>
            <a:off x="5044736" y="4960852"/>
            <a:ext cx="25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4539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997B8-AD41-4A74-A289-8385288F18D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7194" r="21990" b="35138"/>
          <a:stretch/>
        </p:blipFill>
        <p:spPr>
          <a:xfrm>
            <a:off x="207125" y="2042489"/>
            <a:ext cx="2926080" cy="210312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FCE89B9-6CD3-4546-894D-27CF90E025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6387" t="7847" r="22324" b="35442"/>
          <a:stretch/>
        </p:blipFill>
        <p:spPr>
          <a:xfrm>
            <a:off x="3169920" y="2042489"/>
            <a:ext cx="2926080" cy="210312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C484E6-4C14-47F3-A4FB-BE8532154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29" t="7407" r="22402" b="35450"/>
          <a:stretch/>
        </p:blipFill>
        <p:spPr>
          <a:xfrm>
            <a:off x="6132717" y="2042489"/>
            <a:ext cx="2926080" cy="210312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712ADB-584B-4376-9914-6C27D1355E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4835" t="7407" r="22571" b="35026"/>
          <a:stretch/>
        </p:blipFill>
        <p:spPr>
          <a:xfrm>
            <a:off x="9058797" y="2042489"/>
            <a:ext cx="2926080" cy="210312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350C12-6BB1-4EFA-951B-61531AF3E8F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15561" t="6984" r="22233" b="35661"/>
          <a:stretch/>
        </p:blipFill>
        <p:spPr>
          <a:xfrm>
            <a:off x="9093111" y="4230031"/>
            <a:ext cx="2926080" cy="210312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28479F4-4EC0-40DC-AE33-912ED2B32A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99" t="7196" r="22572" b="35661"/>
          <a:stretch/>
        </p:blipFill>
        <p:spPr>
          <a:xfrm>
            <a:off x="6132716" y="4230031"/>
            <a:ext cx="2926080" cy="210312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35AFEE-3799-4236-AC39-2FED155132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15651" t="7467" r="22267" b="35644"/>
          <a:stretch/>
        </p:blipFill>
        <p:spPr>
          <a:xfrm>
            <a:off x="3166298" y="4230031"/>
            <a:ext cx="2929702" cy="2103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907FD4-C15E-4BBA-91E7-1DCBDF9040A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5" t="7363" r="22087" b="34727"/>
          <a:stretch/>
        </p:blipFill>
        <p:spPr>
          <a:xfrm>
            <a:off x="207125" y="4230031"/>
            <a:ext cx="2926080" cy="2103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4FDE40-C965-4957-81B4-18E15A13C9E4}"/>
              </a:ext>
            </a:extLst>
          </p:cNvPr>
          <p:cNvSpPr txBox="1"/>
          <p:nvPr/>
        </p:nvSpPr>
        <p:spPr>
          <a:xfrm>
            <a:off x="768463" y="641757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/>
              <a:t>Speckled</a:t>
            </a:r>
            <a:r>
              <a:rPr lang="nl-BE" b="1" dirty="0"/>
              <a:t>, 1/1280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84448-679E-4410-AAF2-BB6ABCE9B83D}"/>
              </a:ext>
            </a:extLst>
          </p:cNvPr>
          <p:cNvSpPr txBox="1"/>
          <p:nvPr/>
        </p:nvSpPr>
        <p:spPr>
          <a:xfrm>
            <a:off x="3439571" y="641757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Fine </a:t>
            </a:r>
            <a:r>
              <a:rPr lang="nl-BE" b="1" dirty="0" err="1"/>
              <a:t>speckled</a:t>
            </a:r>
            <a:r>
              <a:rPr lang="nl-BE" b="1" dirty="0"/>
              <a:t>, 1/1280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CC26C-6269-4D0C-8793-37C5A52D5D49}"/>
              </a:ext>
            </a:extLst>
          </p:cNvPr>
          <p:cNvSpPr txBox="1"/>
          <p:nvPr/>
        </p:nvSpPr>
        <p:spPr>
          <a:xfrm>
            <a:off x="6808504" y="6417573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/>
              <a:t>Speckled</a:t>
            </a:r>
            <a:r>
              <a:rPr lang="nl-BE" b="1" dirty="0"/>
              <a:t>, 1/80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468D9-A97C-4A35-96AE-A2AD31DDDD0A}"/>
              </a:ext>
            </a:extLst>
          </p:cNvPr>
          <p:cNvSpPr txBox="1"/>
          <p:nvPr/>
        </p:nvSpPr>
        <p:spPr>
          <a:xfrm>
            <a:off x="9263995" y="6417573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Fine </a:t>
            </a:r>
            <a:r>
              <a:rPr lang="nl-BE" b="1" dirty="0" err="1"/>
              <a:t>speckled</a:t>
            </a:r>
            <a:r>
              <a:rPr lang="nl-BE" b="1" dirty="0"/>
              <a:t>, 1/2560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F23099-BE21-4C3F-B722-A11335987002}"/>
              </a:ext>
            </a:extLst>
          </p:cNvPr>
          <p:cNvSpPr txBox="1"/>
          <p:nvPr/>
        </p:nvSpPr>
        <p:spPr>
          <a:xfrm>
            <a:off x="1278747" y="126931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Ki-P1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BE3FCD-BFBE-4DE2-AC4A-0AF28899ABA8}"/>
              </a:ext>
            </a:extLst>
          </p:cNvPr>
          <p:cNvSpPr txBox="1"/>
          <p:nvPr/>
        </p:nvSpPr>
        <p:spPr>
          <a:xfrm>
            <a:off x="4179745" y="1243192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Ki-P2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032DB-9D68-405C-A10F-30A3B62C12D0}"/>
              </a:ext>
            </a:extLst>
          </p:cNvPr>
          <p:cNvSpPr txBox="1"/>
          <p:nvPr/>
        </p:nvSpPr>
        <p:spPr>
          <a:xfrm>
            <a:off x="7093390" y="125625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Ki-P3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615214-EC86-4EC0-96D0-1760346B701E}"/>
              </a:ext>
            </a:extLst>
          </p:cNvPr>
          <p:cNvSpPr txBox="1"/>
          <p:nvPr/>
        </p:nvSpPr>
        <p:spPr>
          <a:xfrm>
            <a:off x="9535752" y="151751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RNP70-U1RNP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44B300-D0DA-4554-824B-BA974310D65F}"/>
              </a:ext>
            </a:extLst>
          </p:cNvPr>
          <p:cNvSpPr txBox="1"/>
          <p:nvPr/>
        </p:nvSpPr>
        <p:spPr>
          <a:xfrm>
            <a:off x="2991112" y="504202"/>
            <a:ext cx="6209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Verdana" panose="020B0604030504040204" pitchFamily="34" charset="0"/>
                <a:ea typeface="Verdana" panose="020B0604030504040204" pitchFamily="34" charset="0"/>
              </a:rPr>
              <a:t>Anti-</a:t>
            </a:r>
            <a:r>
              <a:rPr lang="nl-BE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proteasome</a:t>
            </a:r>
            <a:r>
              <a:rPr lang="nl-BE" sz="2800" dirty="0">
                <a:latin typeface="Verdana" panose="020B0604030504040204" pitchFamily="34" charset="0"/>
                <a:ea typeface="Verdana" panose="020B0604030504040204" pitchFamily="34" charset="0"/>
              </a:rPr>
              <a:t> activator 28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 (Ki)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2EB263-64F0-4BA3-B092-D0F6517987A7}"/>
              </a:ext>
            </a:extLst>
          </p:cNvPr>
          <p:cNvSpPr txBox="1"/>
          <p:nvPr/>
        </p:nvSpPr>
        <p:spPr>
          <a:xfrm>
            <a:off x="9567943" y="71095"/>
            <a:ext cx="2451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Thibaut </a:t>
            </a:r>
            <a:r>
              <a:rPr lang="en-US" sz="1400" dirty="0" err="1"/>
              <a:t>Belmondo</a:t>
            </a:r>
            <a:r>
              <a:rPr lang="en-US" sz="1400" dirty="0"/>
              <a:t>, Sophie </a:t>
            </a:r>
            <a:r>
              <a:rPr lang="en-US" sz="1400" dirty="0" err="1"/>
              <a:t>Hüe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66548" y="1652823"/>
            <a:ext cx="8306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      </a:t>
            </a:r>
            <a:r>
              <a:rPr lang="nl-BE" sz="1400" dirty="0" err="1"/>
              <a:t>Discoid</a:t>
            </a:r>
            <a:r>
              <a:rPr lang="nl-BE" sz="1400" dirty="0"/>
              <a:t> LE / </a:t>
            </a:r>
            <a:r>
              <a:rPr lang="nl-BE" sz="1400" dirty="0" err="1"/>
              <a:t>sickle</a:t>
            </a:r>
            <a:r>
              <a:rPr lang="nl-BE" sz="1400" dirty="0"/>
              <a:t> </a:t>
            </a:r>
            <a:r>
              <a:rPr lang="nl-BE" sz="1400" dirty="0" err="1"/>
              <a:t>cell</a:t>
            </a:r>
            <a:r>
              <a:rPr lang="nl-BE" sz="1400" dirty="0"/>
              <a:t> </a:t>
            </a:r>
            <a:r>
              <a:rPr lang="nl-BE" sz="1400" dirty="0" err="1"/>
              <a:t>disease</a:t>
            </a:r>
            <a:r>
              <a:rPr lang="nl-BE" sz="1400" dirty="0"/>
              <a:t>                           </a:t>
            </a:r>
            <a:r>
              <a:rPr lang="nl-BE" sz="1400" dirty="0" err="1"/>
              <a:t>Antiphospholipid</a:t>
            </a:r>
            <a:r>
              <a:rPr lang="nl-BE" sz="1400" dirty="0"/>
              <a:t> </a:t>
            </a:r>
            <a:r>
              <a:rPr lang="nl-BE" sz="1400" dirty="0" err="1"/>
              <a:t>syndrome</a:t>
            </a:r>
            <a:r>
              <a:rPr lang="nl-BE" sz="1400" dirty="0"/>
              <a:t>                                  RA and Sjögren </a:t>
            </a:r>
          </a:p>
        </p:txBody>
      </p:sp>
    </p:spTree>
    <p:extLst>
      <p:ext uri="{BB962C8B-B14F-4D97-AF65-F5344CB8AC3E}">
        <p14:creationId xmlns:p14="http://schemas.microsoft.com/office/powerpoint/2010/main" val="274494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634F238-38F1-53CC-82A7-916A778FBD2B}"/>
              </a:ext>
            </a:extLst>
          </p:cNvPr>
          <p:cNvGrpSpPr/>
          <p:nvPr/>
        </p:nvGrpSpPr>
        <p:grpSpPr>
          <a:xfrm>
            <a:off x="695325" y="254063"/>
            <a:ext cx="5572125" cy="2070821"/>
            <a:chOff x="695325" y="1009073"/>
            <a:chExt cx="5572125" cy="20708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5E5353-FCDA-6A27-56A0-48FC16F0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25" y="1009073"/>
              <a:ext cx="5400675" cy="17240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EB024F-092E-301F-5C4D-9EFBCA91A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25" y="2651269"/>
              <a:ext cx="5572125" cy="4286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1D36C0-EF6A-8F5B-FB1B-FE9795B10481}"/>
              </a:ext>
            </a:extLst>
          </p:cNvPr>
          <p:cNvSpPr txBox="1"/>
          <p:nvPr/>
        </p:nvSpPr>
        <p:spPr>
          <a:xfrm>
            <a:off x="6787568" y="152399"/>
            <a:ext cx="36770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In </a:t>
            </a:r>
            <a:r>
              <a:rPr lang="nl-BE" dirty="0" err="1"/>
              <a:t>literature</a:t>
            </a:r>
            <a:r>
              <a:rPr lang="nl-BE" dirty="0"/>
              <a:t>: </a:t>
            </a:r>
          </a:p>
          <a:p>
            <a:r>
              <a:rPr lang="nl-BE" dirty="0"/>
              <a:t>	43 cases: 	24: </a:t>
            </a:r>
            <a:r>
              <a:rPr lang="nl-BE" dirty="0" err="1"/>
              <a:t>SSc</a:t>
            </a:r>
            <a:r>
              <a:rPr lang="nl-BE" dirty="0"/>
              <a:t> + myositis</a:t>
            </a:r>
          </a:p>
          <a:p>
            <a:r>
              <a:rPr lang="nl-BE" dirty="0"/>
              <a:t>		18: </a:t>
            </a:r>
            <a:r>
              <a:rPr lang="nl-BE" dirty="0" err="1"/>
              <a:t>SSc</a:t>
            </a:r>
            <a:endParaRPr lang="nl-BE" dirty="0"/>
          </a:p>
          <a:p>
            <a:r>
              <a:rPr lang="nl-BE" dirty="0"/>
              <a:t>		1: </a:t>
            </a:r>
            <a:r>
              <a:rPr lang="nl-BE" dirty="0" err="1"/>
              <a:t>SSc</a:t>
            </a:r>
            <a:r>
              <a:rPr lang="nl-BE" dirty="0"/>
              <a:t> + SS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 err="1"/>
              <a:t>Own</a:t>
            </a:r>
            <a:r>
              <a:rPr lang="nl-BE" dirty="0"/>
              <a:t> cases </a:t>
            </a:r>
            <a:r>
              <a:rPr lang="nl-BE" sz="1400" dirty="0"/>
              <a:t>(Vulsteke et al. ARD 2022)</a:t>
            </a:r>
          </a:p>
          <a:p>
            <a:r>
              <a:rPr lang="nl-BE" dirty="0"/>
              <a:t>	8 cases: 	5: </a:t>
            </a:r>
            <a:r>
              <a:rPr lang="nl-BE" dirty="0" err="1"/>
              <a:t>SSc</a:t>
            </a:r>
            <a:r>
              <a:rPr lang="nl-BE" dirty="0"/>
              <a:t> + myositis</a:t>
            </a:r>
          </a:p>
          <a:p>
            <a:r>
              <a:rPr lang="nl-BE" dirty="0"/>
              <a:t>		3: </a:t>
            </a:r>
            <a:r>
              <a:rPr lang="nl-BE" dirty="0" err="1"/>
              <a:t>SSc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7BC85-AB2E-F979-FAAD-1F67CC9FE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3248942"/>
            <a:ext cx="4810125" cy="276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75B0D-B8FE-FBF2-EF80-6223283FC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99" y="3967080"/>
            <a:ext cx="7353081" cy="27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3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94BFA-B85F-A1EB-0FDE-FE8E44F36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9164"/>
            <a:ext cx="4426124" cy="3274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E8B95-AFB0-693F-E12C-5D856349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90" y="2873829"/>
            <a:ext cx="4426125" cy="327482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A609450-EC8C-D5CE-9E44-F27CAADA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Anti-RuvBL1/2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4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7FB468-53DB-4200-B7CE-0842F520009F}"/>
              </a:ext>
            </a:extLst>
          </p:cNvPr>
          <p:cNvGrpSpPr/>
          <p:nvPr/>
        </p:nvGrpSpPr>
        <p:grpSpPr>
          <a:xfrm>
            <a:off x="741618" y="4714548"/>
            <a:ext cx="10708764" cy="1600438"/>
            <a:chOff x="925887" y="1722773"/>
            <a:chExt cx="10708764" cy="16004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4548BA-B4CB-47C1-9213-8C6222AB6430}"/>
                </a:ext>
              </a:extLst>
            </p:cNvPr>
            <p:cNvSpPr txBox="1"/>
            <p:nvPr/>
          </p:nvSpPr>
          <p:spPr>
            <a:xfrm>
              <a:off x="925887" y="2332513"/>
              <a:ext cx="9146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RuvBL1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A31C11-D0F1-4D2D-B3C8-87D8C7F615CD}"/>
                </a:ext>
              </a:extLst>
            </p:cNvPr>
            <p:cNvSpPr txBox="1"/>
            <p:nvPr/>
          </p:nvSpPr>
          <p:spPr>
            <a:xfrm>
              <a:off x="2093495" y="1722773"/>
              <a:ext cx="95411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MK IEEVK STTK TQR IASHSHVK GLGLDESGLAK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QAASGLVGQENAR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EACGVIVELIK SK K MAGR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AVLLAGPPGTGK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TALALAIAQELGSK VPFCPMVGSEVYSTEIK K TEVLMENFR R AIGLR IK ETK EVYEGEVTELTPCETENPMGGYGK TISHVIIGLK TAK GTK QLK LDPSIFESLQK ER VEAGDVIYIEANSGAVK R QGR CDTYATEFDLEAEEYVPLPK GDVHK K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EIIQDVTLHDLDVANARPQGGQDILSMMGQLMKPK K TEITDK LR GEINK VVNK YIDQGIAELVPGVLFVDEVHMLDIECFTYLHR ALESSIAPIVIFASNR GNCVIR GTEDITSPHGIPLDLLDR VMIIR TMLYTPQEMK QIIK IR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AQTEGINISEEALNHLGEIGTK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TTLR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YSVQLLTPANLLAK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INGK DSIEK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EHVEEISELFYDAK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SSAK ILADQQDK YMK</a:t>
              </a:r>
            </a:p>
          </p:txBody>
        </p:sp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324E8CD-DF10-4664-AB7E-D3E355782B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1500" y="1919303"/>
          <a:ext cx="2480928" cy="279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2770208" imgH="3117628" progId="Prism9.Document">
                  <p:embed/>
                </p:oleObj>
              </mc:Choice>
              <mc:Fallback>
                <p:oleObj name="Prism 9" r:id="rId2" imgW="2770208" imgH="3117628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324E8CD-DF10-4664-AB7E-D3E355782B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1500" y="1919303"/>
                        <a:ext cx="2480928" cy="2792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1F72B2A-23AF-4C38-A53B-144A9A3DE6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2608" y="1922258"/>
          <a:ext cx="2549172" cy="279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2846518" imgH="3117628" progId="Prism9.Document">
                  <p:embed/>
                </p:oleObj>
              </mc:Choice>
              <mc:Fallback>
                <p:oleObj name="Prism 9" r:id="rId4" imgW="2846518" imgH="3117628" progId="Prism9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1F72B2A-23AF-4C38-A53B-144A9A3DE6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2608" y="1922258"/>
                        <a:ext cx="2549172" cy="2792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E5FE659-638A-4A7F-902B-2DA8519D54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1767" y="1922258"/>
          <a:ext cx="2655802" cy="279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2965303" imgH="3117628" progId="Prism9.Document">
                  <p:embed/>
                </p:oleObj>
              </mc:Choice>
              <mc:Fallback>
                <p:oleObj name="Prism 9" r:id="rId6" imgW="2965303" imgH="3117628" progId="Prism9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E5FE659-638A-4A7F-902B-2DA8519D5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31767" y="1922258"/>
                        <a:ext cx="2655802" cy="2792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C3AB4BB-D0A0-4F3C-9346-DD76B2C74C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0880" y="1924477"/>
          <a:ext cx="2617415" cy="279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8" imgW="2922829" imgH="3117628" progId="Prism9.Document">
                  <p:embed/>
                </p:oleObj>
              </mc:Choice>
              <mc:Fallback>
                <p:oleObj name="Prism 9" r:id="rId8" imgW="2922829" imgH="3117628" progId="Prism9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C3AB4BB-D0A0-4F3C-9346-DD76B2C74C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20880" y="1924477"/>
                        <a:ext cx="2617415" cy="2792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C28A249-E3AE-4D2B-B9B4-29C749D4CD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26669" y="1919303"/>
          <a:ext cx="2549172" cy="279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0" imgW="2846518" imgH="3117628" progId="Prism9.Document">
                  <p:embed/>
                </p:oleObj>
              </mc:Choice>
              <mc:Fallback>
                <p:oleObj name="Prism 9" r:id="rId10" imgW="2846518" imgH="3117628" progId="Prism9.Documen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C28A249-E3AE-4D2B-B9B4-29C749D4CD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26669" y="1919303"/>
                        <a:ext cx="2549172" cy="2792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B760775-F230-40B4-A40D-0C56CCFDE14F}"/>
              </a:ext>
            </a:extLst>
          </p:cNvPr>
          <p:cNvSpPr txBox="1"/>
          <p:nvPr/>
        </p:nvSpPr>
        <p:spPr>
          <a:xfrm>
            <a:off x="262956" y="795048"/>
            <a:ext cx="114006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Peak </a:t>
            </a:r>
            <a:r>
              <a:rPr lang="nl-BE" dirty="0" err="1"/>
              <a:t>Intensity</a:t>
            </a:r>
            <a:r>
              <a:rPr lang="nl-BE" dirty="0"/>
              <a:t>= </a:t>
            </a:r>
            <a:r>
              <a:rPr lang="nl-BE" dirty="0" err="1"/>
              <a:t>Signal</a:t>
            </a:r>
            <a:r>
              <a:rPr lang="nl-BE" dirty="0"/>
              <a:t> </a:t>
            </a:r>
            <a:r>
              <a:rPr lang="nl-BE" dirty="0" err="1"/>
              <a:t>detected</a:t>
            </a:r>
            <a:r>
              <a:rPr lang="nl-BE" dirty="0"/>
              <a:t> on MRM device </a:t>
            </a:r>
            <a:r>
              <a:rPr lang="nl-BE" dirty="0" err="1"/>
              <a:t>corresponding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u="sng" dirty="0"/>
              <a:t>most intense </a:t>
            </a:r>
            <a:r>
              <a:rPr lang="nl-BE" b="1" dirty="0"/>
              <a:t>fragment ion </a:t>
            </a:r>
            <a:r>
              <a:rPr lang="nl-BE" dirty="0" err="1"/>
              <a:t>for</a:t>
            </a:r>
            <a:r>
              <a:rPr lang="nl-BE" dirty="0"/>
              <a:t> a </a:t>
            </a:r>
            <a:r>
              <a:rPr lang="nl-BE" dirty="0" err="1"/>
              <a:t>given</a:t>
            </a:r>
            <a:r>
              <a:rPr lang="nl-BE" dirty="0"/>
              <a:t> peptide</a:t>
            </a:r>
          </a:p>
        </p:txBody>
      </p:sp>
    </p:spTree>
    <p:extLst>
      <p:ext uri="{BB962C8B-B14F-4D97-AF65-F5344CB8AC3E}">
        <p14:creationId xmlns:p14="http://schemas.microsoft.com/office/powerpoint/2010/main" val="88879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72B193-259E-4E86-A8EA-D70DBF4A942F}"/>
              </a:ext>
            </a:extLst>
          </p:cNvPr>
          <p:cNvGrpSpPr/>
          <p:nvPr/>
        </p:nvGrpSpPr>
        <p:grpSpPr>
          <a:xfrm>
            <a:off x="645036" y="5050084"/>
            <a:ext cx="10564271" cy="1600438"/>
            <a:chOff x="925887" y="3798332"/>
            <a:chExt cx="10564271" cy="16004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1E859E-6F0D-4676-8977-42DCF6C37058}"/>
                </a:ext>
              </a:extLst>
            </p:cNvPr>
            <p:cNvSpPr txBox="1"/>
            <p:nvPr/>
          </p:nvSpPr>
          <p:spPr>
            <a:xfrm>
              <a:off x="925887" y="4410756"/>
              <a:ext cx="9146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RuvBL2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21D409-AF8A-458F-AD37-6107ECBB4E6D}"/>
                </a:ext>
              </a:extLst>
            </p:cNvPr>
            <p:cNvSpPr txBox="1"/>
            <p:nvPr/>
          </p:nvSpPr>
          <p:spPr>
            <a:xfrm>
              <a:off x="2093495" y="3798332"/>
              <a:ext cx="9396663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MATVTATTK VPEIR DVTR IER IGAHSHIR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GLGLDDALEPR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QASQGMVGQLAAR R AAGVVLEMIR EGK IAGR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AVLIAGQPGTGK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TAIAMGMAQALGPDTPFTAIAGSEIFSLEMSK TEALTQAFR R SIGVR IK EETEIIEGEVVEIQIDRPATGTGSK VGK LTLK TTEMETIYDLGTK MIESLTK DK VQAGDVITIDK ATGK ISK LGR SFTR AR DYDAMGSQTK FVQCPDGELQK R K EVVHTVSLHEIDVINSR TQGFLALFSGDTGEIK SEVR EQINAK VAEWR EEGK AEIIPGVLFIDEVHMLDIESFSFLNR ALESDMAPVLIMATNR GITR IR GTSYQSPHGIPIDLLDR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LLIVSTTPYSEK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DTK QILR IR CEEEDVEMSEDAYTVLTR IGLETSLR YAIQLITAASLVCR K R K GTEVQVDDIK R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VYSLFLDESR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/>
                  <a:ea typeface="+mn-ea"/>
                  <a:cs typeface="+mn-cs"/>
                </a:rPr>
                <a:t> STQYMK EYQDAFLFNELK GETMDTS</a:t>
              </a:r>
            </a:p>
          </p:txBody>
        </p:sp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7B1705C-E56F-4147-B198-8CDFF3E7B3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665" y="1202663"/>
          <a:ext cx="2922587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2922829" imgH="3117628" progId="Prism9.Document">
                  <p:embed/>
                </p:oleObj>
              </mc:Choice>
              <mc:Fallback>
                <p:oleObj name="Prism 9" r:id="rId2" imgW="2922829" imgH="3117628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7B1705C-E56F-4147-B198-8CDFF3E7B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6665" y="1202663"/>
                        <a:ext cx="2922587" cy="311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09E6930-E8D1-45F6-8D63-2676AB896B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0016" y="1202663"/>
          <a:ext cx="2922587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2922829" imgH="3117628" progId="Prism9.Document">
                  <p:embed/>
                </p:oleObj>
              </mc:Choice>
              <mc:Fallback>
                <p:oleObj name="Prism 9" r:id="rId4" imgW="2922829" imgH="3117628" progId="Prism9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09E6930-E8D1-45F6-8D63-2676AB896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0016" y="1202663"/>
                        <a:ext cx="2922587" cy="311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8AB3C44-2B6C-437D-B582-9072CEED9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43367" y="1202663"/>
          <a:ext cx="2922587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2922829" imgH="3117628" progId="Prism9.Document">
                  <p:embed/>
                </p:oleObj>
              </mc:Choice>
              <mc:Fallback>
                <p:oleObj name="Prism 9" r:id="rId6" imgW="2922829" imgH="3117628" progId="Prism9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D8AB3C44-2B6C-437D-B582-9072CEED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43367" y="1202663"/>
                        <a:ext cx="2922587" cy="311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0DBEE5F-0B83-46D7-82B5-054CACCC74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72748" y="1202663"/>
          <a:ext cx="2922587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8" imgW="2922829" imgH="3117628" progId="Prism9.Document">
                  <p:embed/>
                </p:oleObj>
              </mc:Choice>
              <mc:Fallback>
                <p:oleObj name="Prism 9" r:id="rId8" imgW="2922829" imgH="3117628" progId="Prism9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0DBEE5F-0B83-46D7-82B5-054CACCC7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72748" y="1202663"/>
                        <a:ext cx="2922587" cy="311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535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5D713F-E41A-4C8D-8E2F-BF87C5B0BE07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Multiplex of 9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putative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RuvBL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peptides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A14B1D-9008-4490-8428-C9CE6678F3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3559" t="9046" r="3909" b="9499"/>
          <a:stretch/>
        </p:blipFill>
        <p:spPr>
          <a:xfrm>
            <a:off x="218983" y="694215"/>
            <a:ext cx="11703728" cy="5795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46A34-02BF-4751-B8C9-8412FC9521B6}"/>
              </a:ext>
            </a:extLst>
          </p:cNvPr>
          <p:cNvSpPr txBox="1"/>
          <p:nvPr/>
        </p:nvSpPr>
        <p:spPr>
          <a:xfrm>
            <a:off x="8016536" y="949911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B0CBE-F817-4653-B9AC-79E6D31AA884}"/>
              </a:ext>
            </a:extLst>
          </p:cNvPr>
          <p:cNvSpPr txBox="1"/>
          <p:nvPr/>
        </p:nvSpPr>
        <p:spPr>
          <a:xfrm>
            <a:off x="2194264" y="2865406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00B8C-97D8-4529-A320-AF18A726B150}"/>
              </a:ext>
            </a:extLst>
          </p:cNvPr>
          <p:cNvSpPr txBox="1"/>
          <p:nvPr/>
        </p:nvSpPr>
        <p:spPr>
          <a:xfrm>
            <a:off x="9583445" y="1624614"/>
            <a:ext cx="741286" cy="72796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783CD-F89B-4EF7-A0DF-09C3A72F80A4}"/>
              </a:ext>
            </a:extLst>
          </p:cNvPr>
          <p:cNvSpPr txBox="1"/>
          <p:nvPr/>
        </p:nvSpPr>
        <p:spPr>
          <a:xfrm>
            <a:off x="6316462" y="2214978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9A342-5640-4B84-93A1-A72833DA1E9C}"/>
              </a:ext>
            </a:extLst>
          </p:cNvPr>
          <p:cNvSpPr txBox="1"/>
          <p:nvPr/>
        </p:nvSpPr>
        <p:spPr>
          <a:xfrm>
            <a:off x="7640714" y="4616757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F3525-2BC6-4611-AD04-6111B6100485}"/>
              </a:ext>
            </a:extLst>
          </p:cNvPr>
          <p:cNvSpPr txBox="1"/>
          <p:nvPr/>
        </p:nvSpPr>
        <p:spPr>
          <a:xfrm>
            <a:off x="6457026" y="4086409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43F35-14AA-4C56-8415-26115CE0A49B}"/>
              </a:ext>
            </a:extLst>
          </p:cNvPr>
          <p:cNvSpPr txBox="1"/>
          <p:nvPr/>
        </p:nvSpPr>
        <p:spPr>
          <a:xfrm>
            <a:off x="7630357" y="3445275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09375-30FE-478E-8E5B-D462D05C904B}"/>
              </a:ext>
            </a:extLst>
          </p:cNvPr>
          <p:cNvSpPr txBox="1"/>
          <p:nvPr/>
        </p:nvSpPr>
        <p:spPr>
          <a:xfrm>
            <a:off x="4928586" y="5878497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FD48C-3F5E-4ADA-A550-BB5927A32FE4}"/>
              </a:ext>
            </a:extLst>
          </p:cNvPr>
          <p:cNvSpPr txBox="1"/>
          <p:nvPr/>
        </p:nvSpPr>
        <p:spPr>
          <a:xfrm>
            <a:off x="3633926" y="5249663"/>
            <a:ext cx="772357" cy="7013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346846-D82D-439E-8C76-20CCA0375476}"/>
              </a:ext>
            </a:extLst>
          </p:cNvPr>
          <p:cNvSpPr txBox="1"/>
          <p:nvPr/>
        </p:nvSpPr>
        <p:spPr>
          <a:xfrm>
            <a:off x="0" y="368424"/>
            <a:ext cx="3323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sample: Myo10</a:t>
            </a:r>
          </a:p>
        </p:txBody>
      </p:sp>
    </p:spTree>
    <p:extLst>
      <p:ext uri="{BB962C8B-B14F-4D97-AF65-F5344CB8AC3E}">
        <p14:creationId xmlns:p14="http://schemas.microsoft.com/office/powerpoint/2010/main" val="179317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B95002-D5A3-4B94-86C1-13F8B309ABEF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Multiplex of 9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putative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RuvBL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peptides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CA081-C3CC-4B37-AC58-5CEA367F03B6}"/>
              </a:ext>
            </a:extLst>
          </p:cNvPr>
          <p:cNvSpPr txBox="1"/>
          <p:nvPr/>
        </p:nvSpPr>
        <p:spPr>
          <a:xfrm>
            <a:off x="0" y="369332"/>
            <a:ext cx="3323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Sample 1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7483690-7EE5-4CB0-9905-42486ED5EE1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3559" t="9163" r="3827" b="9181"/>
          <a:stretch/>
        </p:blipFill>
        <p:spPr>
          <a:xfrm>
            <a:off x="334391" y="773668"/>
            <a:ext cx="11523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91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1286</Words>
  <Application>Microsoft Office PowerPoint</Application>
  <PresentationFormat>Widescreen</PresentationFormat>
  <Paragraphs>369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courier</vt:lpstr>
      <vt:lpstr>Verdana</vt:lpstr>
      <vt:lpstr>Office Theme</vt:lpstr>
      <vt:lpstr>Prism 9</vt:lpstr>
      <vt:lpstr>PowerPoint Presentation</vt:lpstr>
      <vt:lpstr>PowerPoint Presentation</vt:lpstr>
      <vt:lpstr>RuvBL1/2</vt:lpstr>
      <vt:lpstr>PowerPoint Presentation</vt:lpstr>
      <vt:lpstr>Anti-RuvBL1/2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Peak intensities MRM multiplex</vt:lpstr>
      <vt:lpstr>PowerPoint Presentation</vt:lpstr>
    </vt:vector>
  </TitlesOfParts>
  <Company>UZ 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Bossuyt</dc:creator>
  <cp:lastModifiedBy>Xavier Bossuyt</cp:lastModifiedBy>
  <cp:revision>26</cp:revision>
  <cp:lastPrinted>2023-01-12T14:01:54Z</cp:lastPrinted>
  <dcterms:created xsi:type="dcterms:W3CDTF">2023-01-09T14:40:08Z</dcterms:created>
  <dcterms:modified xsi:type="dcterms:W3CDTF">2023-01-12T15:06:49Z</dcterms:modified>
</cp:coreProperties>
</file>