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55" r:id="rId2"/>
    <p:sldId id="1756" r:id="rId3"/>
    <p:sldId id="1751" r:id="rId4"/>
    <p:sldId id="1752" r:id="rId5"/>
    <p:sldId id="1774" r:id="rId6"/>
    <p:sldId id="177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522-3F8E-4D7B-B95C-8A5C026C22D1}" type="datetimeFigureOut">
              <a:rPr lang="fr-LU" smtClean="0"/>
              <a:t>10/01/2023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0CA3-0D4D-484F-9CEE-1593989ECAE5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614291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522-3F8E-4D7B-B95C-8A5C026C22D1}" type="datetimeFigureOut">
              <a:rPr lang="fr-LU" smtClean="0"/>
              <a:t>10/01/2023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0CA3-0D4D-484F-9CEE-1593989ECAE5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40932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522-3F8E-4D7B-B95C-8A5C026C22D1}" type="datetimeFigureOut">
              <a:rPr lang="fr-LU" smtClean="0"/>
              <a:t>10/01/2023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0CA3-0D4D-484F-9CEE-1593989ECAE5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423235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522-3F8E-4D7B-B95C-8A5C026C22D1}" type="datetimeFigureOut">
              <a:rPr lang="fr-LU" smtClean="0"/>
              <a:t>10/01/2023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0CA3-0D4D-484F-9CEE-1593989ECAE5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62583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522-3F8E-4D7B-B95C-8A5C026C22D1}" type="datetimeFigureOut">
              <a:rPr lang="fr-LU" smtClean="0"/>
              <a:t>10/01/2023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0CA3-0D4D-484F-9CEE-1593989ECAE5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35432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522-3F8E-4D7B-B95C-8A5C026C22D1}" type="datetimeFigureOut">
              <a:rPr lang="fr-LU" smtClean="0"/>
              <a:t>10/01/2023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0CA3-0D4D-484F-9CEE-1593989ECAE5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76519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522-3F8E-4D7B-B95C-8A5C026C22D1}" type="datetimeFigureOut">
              <a:rPr lang="fr-LU" smtClean="0"/>
              <a:t>10/01/2023</a:t>
            </a:fld>
            <a:endParaRPr lang="fr-L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0CA3-0D4D-484F-9CEE-1593989ECAE5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767404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522-3F8E-4D7B-B95C-8A5C026C22D1}" type="datetimeFigureOut">
              <a:rPr lang="fr-LU" smtClean="0"/>
              <a:t>10/01/2023</a:t>
            </a:fld>
            <a:endParaRPr lang="fr-L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0CA3-0D4D-484F-9CEE-1593989ECAE5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42706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522-3F8E-4D7B-B95C-8A5C026C22D1}" type="datetimeFigureOut">
              <a:rPr lang="fr-LU" smtClean="0"/>
              <a:t>10/01/2023</a:t>
            </a:fld>
            <a:endParaRPr lang="fr-L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0CA3-0D4D-484F-9CEE-1593989ECAE5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91134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522-3F8E-4D7B-B95C-8A5C026C22D1}" type="datetimeFigureOut">
              <a:rPr lang="fr-LU" smtClean="0"/>
              <a:t>10/01/2023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0CA3-0D4D-484F-9CEE-1593989ECAE5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05942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522-3F8E-4D7B-B95C-8A5C026C22D1}" type="datetimeFigureOut">
              <a:rPr lang="fr-LU" smtClean="0"/>
              <a:t>10/01/2023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0CA3-0D4D-484F-9CEE-1593989ECAE5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46254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9F522-3F8E-4D7B-B95C-8A5C026C22D1}" type="datetimeFigureOut">
              <a:rPr lang="fr-LU" smtClean="0"/>
              <a:t>10/01/2023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60CA3-0D4D-484F-9CEE-1593989ECAE5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20640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CE6F54F8-BBD9-0D6E-75EA-D621B46908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3661" t="7520" r="1255"/>
          <a:stretch/>
        </p:blipFill>
        <p:spPr>
          <a:xfrm>
            <a:off x="129512" y="800100"/>
            <a:ext cx="8916518" cy="444953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77209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C26F9FFA-A552-C85B-EEDA-21B6F7D6A8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2095" t="643" r="3863" b="-643"/>
          <a:stretch/>
        </p:blipFill>
        <p:spPr>
          <a:xfrm>
            <a:off x="186660" y="1505578"/>
            <a:ext cx="8720576" cy="355907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8C832DE-D3DF-6294-295C-6F4D01CEBC9B}"/>
              </a:ext>
            </a:extLst>
          </p:cNvPr>
          <p:cNvSpPr/>
          <p:nvPr/>
        </p:nvSpPr>
        <p:spPr>
          <a:xfrm>
            <a:off x="154003" y="1445080"/>
            <a:ext cx="8835994" cy="363574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C49BA51-1978-E790-8F6B-997D4CD65E5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26657" t="25908" r="40024" b="50534"/>
          <a:stretch/>
        </p:blipFill>
        <p:spPr>
          <a:xfrm>
            <a:off x="4004049" y="5355063"/>
            <a:ext cx="4462670" cy="607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859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>
            <a:extLst>
              <a:ext uri="{FF2B5EF4-FFF2-40B4-BE49-F238E27FC236}">
                <a16:creationId xmlns:a16="http://schemas.microsoft.com/office/drawing/2014/main" id="{DE8561B1-43C1-3B2A-4BBB-2FE825C7FFD4}"/>
              </a:ext>
            </a:extLst>
          </p:cNvPr>
          <p:cNvGrpSpPr/>
          <p:nvPr/>
        </p:nvGrpSpPr>
        <p:grpSpPr>
          <a:xfrm>
            <a:off x="179616" y="200510"/>
            <a:ext cx="8792933" cy="2526360"/>
            <a:chOff x="370573" y="4451683"/>
            <a:chExt cx="8402854" cy="2314877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CE86B78-B916-2F62-024D-E3A9C2655658}"/>
                </a:ext>
              </a:extLst>
            </p:cNvPr>
            <p:cNvSpPr/>
            <p:nvPr/>
          </p:nvSpPr>
          <p:spPr>
            <a:xfrm>
              <a:off x="370573" y="4451683"/>
              <a:ext cx="8402854" cy="2314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LU"/>
            </a:p>
          </p:txBody>
        </p:sp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B353A459-AEF1-201D-9141-1B881B8827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rcRect l="5015" t="42759" r="8830"/>
            <a:stretch/>
          </p:blipFill>
          <p:spPr>
            <a:xfrm>
              <a:off x="457201" y="5021322"/>
              <a:ext cx="8171848" cy="1716364"/>
            </a:xfrm>
            <a:prstGeom prst="rect">
              <a:avLst/>
            </a:prstGeom>
          </p:spPr>
        </p:pic>
        <p:pic>
          <p:nvPicPr>
            <p:cNvPr id="22" name="Image 21">
              <a:extLst>
                <a:ext uri="{FF2B5EF4-FFF2-40B4-BE49-F238E27FC236}">
                  <a16:creationId xmlns:a16="http://schemas.microsoft.com/office/drawing/2014/main" id="{3D2AC992-D400-8460-51C1-1269A53D12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biLevel thresh="75000"/>
            </a:blip>
            <a:srcRect l="31828" t="21919" r="30809" b="65641"/>
            <a:stretch/>
          </p:blipFill>
          <p:spPr>
            <a:xfrm>
              <a:off x="543827" y="4515952"/>
              <a:ext cx="4898211" cy="500525"/>
            </a:xfrm>
            <a:prstGeom prst="rect">
              <a:avLst/>
            </a:prstGeom>
          </p:spPr>
        </p:pic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3445AC85-EA03-45DA-0A60-04C1AD3C3B2C}"/>
              </a:ext>
            </a:extLst>
          </p:cNvPr>
          <p:cNvGrpSpPr/>
          <p:nvPr/>
        </p:nvGrpSpPr>
        <p:grpSpPr>
          <a:xfrm>
            <a:off x="241935" y="2851003"/>
            <a:ext cx="8640635" cy="3676512"/>
            <a:chOff x="928835" y="949676"/>
            <a:chExt cx="8383606" cy="3382668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114474CA-63FD-5163-3EFD-017DC583EF55}"/>
                </a:ext>
              </a:extLst>
            </p:cNvPr>
            <p:cNvSpPr txBox="1"/>
            <p:nvPr/>
          </p:nvSpPr>
          <p:spPr>
            <a:xfrm>
              <a:off x="1493441" y="949676"/>
              <a:ext cx="4183233" cy="12743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LU" sz="4800" b="1" dirty="0">
                  <a:solidFill>
                    <a:srgbClr val="FF0000"/>
                  </a:solidFill>
                </a:rPr>
                <a:t>TROVE</a:t>
              </a:r>
              <a:r>
                <a:rPr lang="fr-LU" sz="4000" b="1" dirty="0"/>
                <a:t> </a:t>
              </a:r>
              <a:r>
                <a:rPr lang="fr-LU" sz="4400" b="1" dirty="0"/>
                <a:t>MODULE</a:t>
              </a:r>
              <a:endParaRPr lang="fr-LU" sz="4000" b="1" dirty="0"/>
            </a:p>
            <a:p>
              <a:r>
                <a:rPr lang="fr-LU" sz="3600" b="1" dirty="0"/>
                <a:t>RNA BINDING MOTIF</a:t>
              </a: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AA72E9C6-751C-FD62-B54D-C0219164427E}"/>
                </a:ext>
              </a:extLst>
            </p:cNvPr>
            <p:cNvSpPr txBox="1"/>
            <p:nvPr/>
          </p:nvSpPr>
          <p:spPr>
            <a:xfrm>
              <a:off x="928835" y="2208512"/>
              <a:ext cx="8383606" cy="2123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LU" sz="4800" b="1" dirty="0">
                  <a:solidFill>
                    <a:srgbClr val="FF0000"/>
                  </a:solidFill>
                </a:rPr>
                <a:t>T</a:t>
              </a:r>
              <a:r>
                <a:rPr lang="fr-LU" sz="3600" b="1" dirty="0"/>
                <a:t>ELOMERASE RNA     TEP1 TROVE1 PROTEIN</a:t>
              </a:r>
            </a:p>
            <a:p>
              <a:r>
                <a:rPr lang="fr-LU" sz="4800" b="1" dirty="0">
                  <a:solidFill>
                    <a:srgbClr val="FF0000"/>
                  </a:solidFill>
                </a:rPr>
                <a:t>R</a:t>
              </a:r>
              <a:r>
                <a:rPr lang="fr-LU" sz="3600" b="1" dirty="0">
                  <a:solidFill>
                    <a:srgbClr val="FF0000"/>
                  </a:solidFill>
                </a:rPr>
                <a:t>o YRNA  (Rose)         Ro60 TROVE2</a:t>
              </a:r>
            </a:p>
            <a:p>
              <a:r>
                <a:rPr lang="fr-LU" sz="4800" b="1" dirty="0">
                  <a:solidFill>
                    <a:srgbClr val="FF0000"/>
                  </a:solidFill>
                </a:rPr>
                <a:t>V</a:t>
              </a:r>
              <a:r>
                <a:rPr lang="fr-LU" sz="3600" b="1" dirty="0"/>
                <a:t>ault RNA (</a:t>
              </a:r>
              <a:r>
                <a:rPr lang="fr-LU" sz="3600" b="1" dirty="0" err="1"/>
                <a:t>VtRNA</a:t>
              </a:r>
              <a:r>
                <a:rPr lang="fr-LU" sz="3600" b="1" dirty="0"/>
                <a:t>)    MVP  PROTEIN/TEP1</a:t>
              </a:r>
            </a:p>
          </p:txBody>
        </p: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5DA192F4-299C-0F11-F375-52AB58C3F5A3}"/>
                </a:ext>
              </a:extLst>
            </p:cNvPr>
            <p:cNvGrpSpPr/>
            <p:nvPr/>
          </p:nvGrpSpPr>
          <p:grpSpPr>
            <a:xfrm>
              <a:off x="1203157" y="1314791"/>
              <a:ext cx="290285" cy="909184"/>
              <a:chOff x="1203157" y="1314791"/>
              <a:chExt cx="290285" cy="909184"/>
            </a:xfrm>
          </p:grpSpPr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1342F9A4-22C7-D0C6-DCD6-FEF7003E358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203157" y="1314791"/>
                <a:ext cx="29028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avec flèche 17">
                <a:extLst>
                  <a:ext uri="{FF2B5EF4-FFF2-40B4-BE49-F238E27FC236}">
                    <a16:creationId xmlns:a16="http://schemas.microsoft.com/office/drawing/2014/main" id="{0212F277-AFC9-EB7D-4793-C88F518F08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03157" y="1314791"/>
                <a:ext cx="0" cy="90918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106509F9-311B-006E-E95F-29D01930855B}"/>
              </a:ext>
            </a:extLst>
          </p:cNvPr>
          <p:cNvSpPr txBox="1"/>
          <p:nvPr/>
        </p:nvSpPr>
        <p:spPr>
          <a:xfrm>
            <a:off x="5339443" y="3273878"/>
            <a:ext cx="3688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LU" sz="3600" b="1" dirty="0">
                <a:latin typeface="Agency FB" panose="020B0503020202020204" pitchFamily="34" charset="0"/>
              </a:rPr>
              <a:t>RIBONUCLEOPROTEINS</a:t>
            </a:r>
          </a:p>
        </p:txBody>
      </p:sp>
    </p:spTree>
    <p:extLst>
      <p:ext uri="{BB962C8B-B14F-4D97-AF65-F5344CB8AC3E}">
        <p14:creationId xmlns:p14="http://schemas.microsoft.com/office/powerpoint/2010/main" val="2768201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4D3C7E-2FC8-E64F-F838-8E74ECD51CF3}"/>
              </a:ext>
            </a:extLst>
          </p:cNvPr>
          <p:cNvSpPr/>
          <p:nvPr/>
        </p:nvSpPr>
        <p:spPr>
          <a:xfrm>
            <a:off x="477700" y="2292138"/>
            <a:ext cx="8402854" cy="24483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F8243764-9867-4BF1-2881-7A2B1E641580}"/>
              </a:ext>
            </a:extLst>
          </p:cNvPr>
          <p:cNvGrpSpPr/>
          <p:nvPr/>
        </p:nvGrpSpPr>
        <p:grpSpPr>
          <a:xfrm>
            <a:off x="667696" y="2195888"/>
            <a:ext cx="7827848" cy="2448302"/>
            <a:chOff x="356129" y="1372334"/>
            <a:chExt cx="7827848" cy="2379160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663022C6-6CD9-851D-7A36-0D3914FE27B2}"/>
                </a:ext>
              </a:extLst>
            </p:cNvPr>
            <p:cNvGrpSpPr/>
            <p:nvPr/>
          </p:nvGrpSpPr>
          <p:grpSpPr>
            <a:xfrm>
              <a:off x="356129" y="1934678"/>
              <a:ext cx="7827848" cy="1816816"/>
              <a:chOff x="356129" y="1934678"/>
              <a:chExt cx="7827848" cy="1816816"/>
            </a:xfrm>
          </p:grpSpPr>
          <p:grpSp>
            <p:nvGrpSpPr>
              <p:cNvPr id="6" name="Groupe 5">
                <a:extLst>
                  <a:ext uri="{FF2B5EF4-FFF2-40B4-BE49-F238E27FC236}">
                    <a16:creationId xmlns:a16="http://schemas.microsoft.com/office/drawing/2014/main" id="{5916E1D6-2EDC-6819-7FB9-8FDA22C997D1}"/>
                  </a:ext>
                </a:extLst>
              </p:cNvPr>
              <p:cNvGrpSpPr/>
              <p:nvPr/>
            </p:nvGrpSpPr>
            <p:grpSpPr>
              <a:xfrm>
                <a:off x="356129" y="1963556"/>
                <a:ext cx="7827848" cy="1787938"/>
                <a:chOff x="356129" y="182880"/>
                <a:chExt cx="7827848" cy="1730145"/>
              </a:xfrm>
            </p:grpSpPr>
            <p:pic>
              <p:nvPicPr>
                <p:cNvPr id="10" name="Image 9">
                  <a:extLst>
                    <a:ext uri="{FF2B5EF4-FFF2-40B4-BE49-F238E27FC236}">
                      <a16:creationId xmlns:a16="http://schemas.microsoft.com/office/drawing/2014/main" id="{C138239E-9B24-396B-5957-814323AE773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biLevel thresh="75000"/>
                  <a:extLst>
                    <a:ext uri="{BEBA8EAE-BF5A-486C-A8C5-ECC9F3942E4B}">
                      <a14:imgProps xmlns:a14="http://schemas.microsoft.com/office/drawing/2010/main">
                        <a14:imgLayer r:embed="rId3">
                          <a14:imgEffect>
                            <a14:sharpenSoften amount="50000"/>
                          </a14:imgEffect>
                        </a14:imgLayer>
                      </a14:imgProps>
                    </a:ext>
                  </a:extLst>
                </a:blip>
                <a:srcRect l="1663" t="12756" r="1232" b="60633"/>
                <a:stretch/>
              </p:blipFill>
              <p:spPr>
                <a:xfrm>
                  <a:off x="356129" y="1180832"/>
                  <a:ext cx="7827848" cy="732193"/>
                </a:xfrm>
                <a:prstGeom prst="rect">
                  <a:avLst/>
                </a:prstGeom>
              </p:spPr>
            </p:pic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61405F6C-8B76-DE52-AB4C-C3CE8AE25BCA}"/>
                    </a:ext>
                  </a:extLst>
                </p:cNvPr>
                <p:cNvSpPr/>
                <p:nvPr/>
              </p:nvSpPr>
              <p:spPr>
                <a:xfrm>
                  <a:off x="2250706" y="840083"/>
                  <a:ext cx="2586066" cy="197832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LU"/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4B5F36F3-5A36-A64C-8734-33DE53AD8C20}"/>
                    </a:ext>
                  </a:extLst>
                </p:cNvPr>
                <p:cNvSpPr/>
                <p:nvPr/>
              </p:nvSpPr>
              <p:spPr>
                <a:xfrm>
                  <a:off x="494486" y="182880"/>
                  <a:ext cx="7552233" cy="978134"/>
                </a:xfrm>
                <a:prstGeom prst="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LU"/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E0D447C0-744E-C6C9-0912-5763BB959454}"/>
                    </a:ext>
                  </a:extLst>
                </p:cNvPr>
                <p:cNvSpPr/>
                <p:nvPr/>
              </p:nvSpPr>
              <p:spPr>
                <a:xfrm flipV="1">
                  <a:off x="657815" y="206921"/>
                  <a:ext cx="5001840" cy="295782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LU"/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1A6F6603-4DD2-A404-004B-7F096659EB3C}"/>
                    </a:ext>
                  </a:extLst>
                </p:cNvPr>
                <p:cNvSpPr/>
                <p:nvPr/>
              </p:nvSpPr>
              <p:spPr>
                <a:xfrm>
                  <a:off x="2079018" y="562084"/>
                  <a:ext cx="2358189" cy="263352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LU" dirty="0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EC4D8FBA-96E3-18D9-FA9C-3361273C7105}"/>
                    </a:ext>
                  </a:extLst>
                </p:cNvPr>
                <p:cNvSpPr/>
                <p:nvPr/>
              </p:nvSpPr>
              <p:spPr>
                <a:xfrm>
                  <a:off x="2818599" y="867494"/>
                  <a:ext cx="425116" cy="282333"/>
                </a:xfrm>
                <a:prstGeom prst="rect">
                  <a:avLst/>
                </a:prstGeom>
                <a:solidFill>
                  <a:srgbClr val="E6CD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LU"/>
                </a:p>
              </p:txBody>
            </p:sp>
          </p:grpSp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1584F3DF-DCC9-B9D8-65A5-8B6AEF79B131}"/>
                  </a:ext>
                </a:extLst>
              </p:cNvPr>
              <p:cNvSpPr txBox="1"/>
              <p:nvPr/>
            </p:nvSpPr>
            <p:spPr>
              <a:xfrm>
                <a:off x="2281186" y="1934678"/>
                <a:ext cx="19090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LU" sz="2000" b="1" dirty="0">
                    <a:solidFill>
                      <a:srgbClr val="FF0000"/>
                    </a:solidFill>
                  </a:rPr>
                  <a:t>TROVE</a:t>
                </a:r>
                <a:r>
                  <a:rPr lang="fr-LU" sz="2000" b="1" dirty="0"/>
                  <a:t> </a:t>
                </a:r>
                <a:r>
                  <a:rPr lang="fr-LU" sz="2000" b="1" dirty="0">
                    <a:solidFill>
                      <a:srgbClr val="FF0000"/>
                    </a:solidFill>
                  </a:rPr>
                  <a:t>DOMAIN</a:t>
                </a:r>
              </a:p>
            </p:txBody>
          </p: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3C7CDA14-48B1-8DC1-328F-C1666C605CA9}"/>
                  </a:ext>
                </a:extLst>
              </p:cNvPr>
              <p:cNvSpPr txBox="1"/>
              <p:nvPr/>
            </p:nvSpPr>
            <p:spPr>
              <a:xfrm>
                <a:off x="2454446" y="2281188"/>
                <a:ext cx="165462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LU" sz="2000" b="1" dirty="0"/>
                  <a:t>RNA BINDING</a:t>
                </a:r>
              </a:p>
            </p:txBody>
          </p:sp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8AB91AEF-E0C3-EE5B-D1EA-AAE81E274772}"/>
                  </a:ext>
                </a:extLst>
              </p:cNvPr>
              <p:cNvSpPr txBox="1"/>
              <p:nvPr/>
            </p:nvSpPr>
            <p:spPr>
              <a:xfrm>
                <a:off x="2780097" y="2598822"/>
                <a:ext cx="4780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LU" sz="2000" b="1" dirty="0"/>
                  <a:t>Ab</a:t>
                </a:r>
              </a:p>
            </p:txBody>
          </p:sp>
        </p:grp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D9F0E912-D2A5-24D9-2039-6F15949C77E6}"/>
                </a:ext>
              </a:extLst>
            </p:cNvPr>
            <p:cNvSpPr txBox="1"/>
            <p:nvPr/>
          </p:nvSpPr>
          <p:spPr>
            <a:xfrm>
              <a:off x="3051213" y="1372334"/>
              <a:ext cx="2166619" cy="62807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LU" sz="3600" b="1" dirty="0"/>
                <a:t>SSA/Ro 60</a:t>
              </a:r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BCEAE61C-4CCE-6567-03EC-DC9A2C1ABD14}"/>
              </a:ext>
            </a:extLst>
          </p:cNvPr>
          <p:cNvSpPr txBox="1"/>
          <p:nvPr/>
        </p:nvSpPr>
        <p:spPr>
          <a:xfrm>
            <a:off x="1251282" y="962528"/>
            <a:ext cx="647517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LU" sz="5400" b="1" dirty="0"/>
              <a:t> TROVE2  ANTIBODIES</a:t>
            </a:r>
          </a:p>
        </p:txBody>
      </p:sp>
    </p:spTree>
    <p:extLst>
      <p:ext uri="{BB962C8B-B14F-4D97-AF65-F5344CB8AC3E}">
        <p14:creationId xmlns:p14="http://schemas.microsoft.com/office/powerpoint/2010/main" val="226303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9ADFB32-D153-8549-C853-68D55EBDD193}"/>
              </a:ext>
            </a:extLst>
          </p:cNvPr>
          <p:cNvSpPr txBox="1"/>
          <p:nvPr/>
        </p:nvSpPr>
        <p:spPr>
          <a:xfrm>
            <a:off x="2098221" y="81643"/>
            <a:ext cx="4405886" cy="7694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LU" sz="4400" b="1" dirty="0"/>
              <a:t>AUTOANTIBODIES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1AE9601-1797-CF2A-464D-0A34A435EFF6}"/>
              </a:ext>
            </a:extLst>
          </p:cNvPr>
          <p:cNvSpPr txBox="1"/>
          <p:nvPr/>
        </p:nvSpPr>
        <p:spPr>
          <a:xfrm>
            <a:off x="440877" y="1616528"/>
            <a:ext cx="44495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3600" b="1" dirty="0"/>
              <a:t>SSA/Ro60      TROVE2</a:t>
            </a:r>
          </a:p>
          <a:p>
            <a:r>
              <a:rPr lang="fr-LU" sz="3600" b="1" dirty="0"/>
              <a:t>Ro52               TRIM21</a:t>
            </a:r>
          </a:p>
          <a:p>
            <a:r>
              <a:rPr lang="fr-LU" sz="3600" b="1" dirty="0"/>
              <a:t>NXP2               MORC3</a:t>
            </a:r>
          </a:p>
          <a:p>
            <a:r>
              <a:rPr lang="fr-LU" sz="3600" b="1" dirty="0"/>
              <a:t>TIF1ϒ               TRIM33</a:t>
            </a:r>
          </a:p>
          <a:p>
            <a:r>
              <a:rPr lang="fr-LU" sz="3600" b="1" dirty="0"/>
              <a:t>Ku                     XRCC</a:t>
            </a:r>
          </a:p>
          <a:p>
            <a:r>
              <a:rPr lang="fr-LU" sz="3600" b="1" dirty="0"/>
              <a:t>Mi2</a:t>
            </a:r>
            <a:r>
              <a:rPr lang="fr-LU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               CHD3</a:t>
            </a:r>
            <a:endParaRPr lang="fr-LU" sz="3600" b="1" dirty="0"/>
          </a:p>
          <a:p>
            <a:r>
              <a:rPr lang="fr-LU" sz="3600" b="1" dirty="0"/>
              <a:t>Mi2</a:t>
            </a:r>
            <a:r>
              <a:rPr lang="el-GR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fr-LU" sz="3600" b="1" dirty="0"/>
              <a:t>                CHD4</a:t>
            </a:r>
          </a:p>
          <a:p>
            <a:r>
              <a:rPr lang="fr-LU" sz="3600" b="1" dirty="0"/>
              <a:t>JO1                   </a:t>
            </a:r>
            <a:r>
              <a:rPr lang="fr-LU" sz="3600" b="1" dirty="0" err="1"/>
              <a:t>HisRS</a:t>
            </a:r>
            <a:r>
              <a:rPr lang="fr-LU" sz="3600" b="1" dirty="0"/>
              <a:t>                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01BA0A7-A5C4-94C2-E30A-2F3025FE9983}"/>
              </a:ext>
            </a:extLst>
          </p:cNvPr>
          <p:cNvSpPr txBox="1"/>
          <p:nvPr/>
        </p:nvSpPr>
        <p:spPr>
          <a:xfrm>
            <a:off x="5445584" y="1102179"/>
            <a:ext cx="3215496" cy="54784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LU" sz="3500" b="1" dirty="0"/>
              <a:t>PL7           </a:t>
            </a:r>
            <a:r>
              <a:rPr lang="fr-LU" sz="3500" b="1" dirty="0" err="1"/>
              <a:t>ThrRS</a:t>
            </a:r>
            <a:endParaRPr lang="fr-LU" sz="3500" b="1" dirty="0"/>
          </a:p>
          <a:p>
            <a:r>
              <a:rPr lang="fr-LU" sz="3500" b="1" dirty="0"/>
              <a:t>PL12         </a:t>
            </a:r>
            <a:r>
              <a:rPr lang="fr-LU" sz="3500" b="1" dirty="0" err="1"/>
              <a:t>AlaRS</a:t>
            </a:r>
            <a:endParaRPr lang="fr-LU" sz="3500" b="1" dirty="0"/>
          </a:p>
          <a:p>
            <a:r>
              <a:rPr lang="fr-LU" sz="3500" b="1" dirty="0"/>
              <a:t>EJ              </a:t>
            </a:r>
            <a:r>
              <a:rPr lang="fr-LU" sz="3500" b="1" dirty="0" err="1"/>
              <a:t>GlyRS</a:t>
            </a:r>
            <a:endParaRPr lang="fr-LU" sz="3500" b="1" dirty="0"/>
          </a:p>
          <a:p>
            <a:r>
              <a:rPr lang="fr-LU" sz="3500" b="1" dirty="0"/>
              <a:t>OJ              </a:t>
            </a:r>
            <a:r>
              <a:rPr lang="fr-LU" sz="3500" b="1" dirty="0" err="1"/>
              <a:t>IleRS</a:t>
            </a:r>
            <a:endParaRPr lang="fr-LU" sz="3500" b="1" dirty="0"/>
          </a:p>
          <a:p>
            <a:r>
              <a:rPr lang="fr-LU" sz="3500" b="1" dirty="0"/>
              <a:t>KS              </a:t>
            </a:r>
            <a:r>
              <a:rPr lang="fr-LU" sz="3500" b="1" dirty="0" err="1"/>
              <a:t>AsnRS</a:t>
            </a:r>
            <a:endParaRPr lang="fr-LU" sz="3500" b="1" dirty="0"/>
          </a:p>
          <a:p>
            <a:r>
              <a:rPr lang="fr-LU" sz="3500" b="1" dirty="0" err="1"/>
              <a:t>Zo</a:t>
            </a:r>
            <a:r>
              <a:rPr lang="fr-LU" sz="3500" b="1" dirty="0"/>
              <a:t>              </a:t>
            </a:r>
            <a:r>
              <a:rPr lang="fr-LU" sz="3500" b="1" dirty="0" err="1"/>
              <a:t>PheRS</a:t>
            </a:r>
            <a:endParaRPr lang="fr-LU" sz="3500" b="1" dirty="0"/>
          </a:p>
          <a:p>
            <a:r>
              <a:rPr lang="fr-LU" sz="3500" b="1" dirty="0"/>
              <a:t>Ha             </a:t>
            </a:r>
            <a:r>
              <a:rPr lang="fr-LU" sz="3500" b="1" dirty="0" err="1"/>
              <a:t>TyrRS</a:t>
            </a:r>
            <a:endParaRPr lang="fr-LU" sz="3500" b="1" dirty="0"/>
          </a:p>
          <a:p>
            <a:r>
              <a:rPr lang="fr-LU" sz="3500" b="1" dirty="0"/>
              <a:t>Sc              </a:t>
            </a:r>
            <a:r>
              <a:rPr lang="fr-LU" sz="3500" b="1" dirty="0" err="1"/>
              <a:t>LysRS</a:t>
            </a:r>
            <a:endParaRPr lang="fr-LU" sz="3500" b="1" dirty="0"/>
          </a:p>
          <a:p>
            <a:r>
              <a:rPr lang="fr-LU" sz="3500" b="1" dirty="0"/>
              <a:t>JS              </a:t>
            </a:r>
            <a:r>
              <a:rPr lang="fr-LU" sz="3500" b="1" dirty="0" err="1"/>
              <a:t>GlnRS</a:t>
            </a:r>
            <a:endParaRPr lang="fr-LU" sz="3500" b="1" dirty="0"/>
          </a:p>
          <a:p>
            <a:r>
              <a:rPr lang="fr-LU" sz="3500" b="1" dirty="0"/>
              <a:t>WARS       </a:t>
            </a:r>
            <a:r>
              <a:rPr lang="fr-LU" sz="3500" b="1" dirty="0" err="1"/>
              <a:t>TrpRS</a:t>
            </a:r>
            <a:endParaRPr lang="fr-LU" sz="3500" b="1" dirty="0"/>
          </a:p>
        </p:txBody>
      </p:sp>
    </p:spTree>
    <p:extLst>
      <p:ext uri="{BB962C8B-B14F-4D97-AF65-F5344CB8AC3E}">
        <p14:creationId xmlns:p14="http://schemas.microsoft.com/office/powerpoint/2010/main" val="853122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FBD9B367-EDD2-48B6-DF27-E9E6A0EC67AD}"/>
              </a:ext>
            </a:extLst>
          </p:cNvPr>
          <p:cNvGrpSpPr/>
          <p:nvPr/>
        </p:nvGrpSpPr>
        <p:grpSpPr>
          <a:xfrm>
            <a:off x="530114" y="221380"/>
            <a:ext cx="7602730" cy="6203437"/>
            <a:chOff x="530114" y="221380"/>
            <a:chExt cx="7602730" cy="6203437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EDBDFB46-D151-A61F-7439-882FEA0C8C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0114" y="298184"/>
              <a:ext cx="1615580" cy="755970"/>
            </a:xfrm>
            <a:prstGeom prst="rect">
              <a:avLst/>
            </a:prstGeom>
          </p:spPr>
        </p:pic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5379DD0B-2DE9-4E7E-B5ED-E31012D68DA0}"/>
                </a:ext>
              </a:extLst>
            </p:cNvPr>
            <p:cNvSpPr txBox="1"/>
            <p:nvPr/>
          </p:nvSpPr>
          <p:spPr>
            <a:xfrm>
              <a:off x="1078028" y="221380"/>
              <a:ext cx="7054816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LU" sz="5400" b="1" dirty="0"/>
                <a:t>ANTI-NXP2 ANTIBODIES</a:t>
              </a:r>
              <a:endParaRPr lang="fr-LU" sz="2800" b="1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8407D9FB-6924-35D8-660D-E30ADC4C1746}"/>
                </a:ext>
              </a:extLst>
            </p:cNvPr>
            <p:cNvSpPr txBox="1"/>
            <p:nvPr/>
          </p:nvSpPr>
          <p:spPr>
            <a:xfrm>
              <a:off x="1981895" y="1346504"/>
              <a:ext cx="5586397" cy="50783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LU" sz="3600" b="1" dirty="0">
                  <a:latin typeface="Agency FB" panose="020B0503020202020204" pitchFamily="34" charset="0"/>
                </a:rPr>
                <a:t>ANTI-MJ</a:t>
              </a:r>
            </a:p>
            <a:p>
              <a:endParaRPr lang="fr-LU" sz="3600" b="1" dirty="0">
                <a:latin typeface="Agency FB" panose="020B0503020202020204" pitchFamily="34" charset="0"/>
              </a:endParaRPr>
            </a:p>
            <a:p>
              <a:r>
                <a:rPr lang="fr-LU" sz="3600" b="1" dirty="0">
                  <a:latin typeface="Agency FB" panose="020B0503020202020204" pitchFamily="34" charset="0"/>
                </a:rPr>
                <a:t>ANTIBODIES TO A 140 kDa ANTIGEN  </a:t>
              </a:r>
            </a:p>
            <a:p>
              <a:r>
                <a:rPr lang="fr-LU" sz="3600" b="1" dirty="0">
                  <a:latin typeface="Agency FB" panose="020B0503020202020204" pitchFamily="34" charset="0"/>
                </a:rPr>
                <a:t> </a:t>
              </a:r>
            </a:p>
            <a:p>
              <a:r>
                <a:rPr lang="fr-LU" sz="3600" b="1" dirty="0">
                  <a:latin typeface="Agency FB" panose="020B0503020202020204" pitchFamily="34" charset="0"/>
                </a:rPr>
                <a:t>ANTI-NXP2 </a:t>
              </a:r>
            </a:p>
            <a:p>
              <a:endParaRPr lang="fr-LU" sz="3600" b="1" dirty="0">
                <a:latin typeface="Agency FB" panose="020B0503020202020204" pitchFamily="34" charset="0"/>
              </a:endParaRPr>
            </a:p>
            <a:p>
              <a:r>
                <a:rPr lang="fr-LU" sz="3600" b="1" dirty="0">
                  <a:latin typeface="Agency FB" panose="020B0503020202020204" pitchFamily="34" charset="0"/>
                </a:rPr>
                <a:t>ANTI-NUCLEAR MATRIX 2</a:t>
              </a:r>
            </a:p>
            <a:p>
              <a:endParaRPr lang="fr-LU" sz="3600" b="1" dirty="0">
                <a:latin typeface="Agency FB" panose="020B0503020202020204" pitchFamily="34" charset="0"/>
              </a:endParaRPr>
            </a:p>
            <a:p>
              <a:r>
                <a:rPr lang="fr-LU" sz="3600" b="1" dirty="0">
                  <a:latin typeface="Agency FB" panose="020B0503020202020204" pitchFamily="34" charset="0"/>
                </a:rPr>
                <a:t> ANTI-MORC3</a:t>
              </a:r>
              <a:endParaRPr lang="fr-LU" sz="3200" b="1" dirty="0">
                <a:latin typeface="Agency FB" panose="020B05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81371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1537</TotalTime>
  <Words>95</Words>
  <Application>Microsoft Office PowerPoint</Application>
  <PresentationFormat>Affichage à l'écran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Agency FB</vt:lpstr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René Louis Humbel</dc:creator>
  <cp:lastModifiedBy>René Louis Humbel</cp:lastModifiedBy>
  <cp:revision>20</cp:revision>
  <dcterms:created xsi:type="dcterms:W3CDTF">2022-12-06T10:34:32Z</dcterms:created>
  <dcterms:modified xsi:type="dcterms:W3CDTF">2023-01-10T10:34:04Z</dcterms:modified>
</cp:coreProperties>
</file>